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310" r:id="rId3"/>
    <p:sldId id="311" r:id="rId4"/>
    <p:sldId id="312" r:id="rId5"/>
    <p:sldId id="313" r:id="rId6"/>
    <p:sldId id="314" r:id="rId7"/>
    <p:sldId id="272" r:id="rId8"/>
    <p:sldId id="273" r:id="rId9"/>
    <p:sldId id="274" r:id="rId10"/>
    <p:sldId id="275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65EED-3359-4BDC-BC9F-1B2F6C66B5B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5CAAEE-4351-43C9-B510-9B60C191B7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Beneficial nematodes</a:t>
          </a:r>
        </a:p>
      </dgm:t>
    </dgm:pt>
    <dgm:pt modelId="{C58723EF-6B8C-424D-BF37-F175AB15C659}" type="parTrans" cxnId="{76B101C2-7F74-445A-BC76-F21A809AB052}">
      <dgm:prSet/>
      <dgm:spPr/>
      <dgm:t>
        <a:bodyPr/>
        <a:lstStyle/>
        <a:p>
          <a:endParaRPr lang="en-US"/>
        </a:p>
      </dgm:t>
    </dgm:pt>
    <dgm:pt modelId="{89AFB0CF-CAD8-4612-BA86-88526877DFA3}" type="sibTrans" cxnId="{76B101C2-7F74-445A-BC76-F21A809AB052}">
      <dgm:prSet/>
      <dgm:spPr/>
      <dgm:t>
        <a:bodyPr/>
        <a:lstStyle/>
        <a:p>
          <a:endParaRPr lang="en-US"/>
        </a:p>
      </dgm:t>
    </dgm:pt>
    <dgm:pt modelId="{8EAA3606-DCAC-43CB-8BCE-C876240CAC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Trichogramma</a:t>
          </a:r>
          <a:r>
            <a:rPr lang="en-US" dirty="0"/>
            <a:t> (parasitoid wasp)</a:t>
          </a:r>
        </a:p>
        <a:p>
          <a:pPr>
            <a:lnSpc>
              <a:spcPct val="100000"/>
            </a:lnSpc>
          </a:pPr>
          <a:r>
            <a:rPr lang="en-US" dirty="0"/>
            <a:t>	(target moth and butterfly eggs)</a:t>
          </a:r>
        </a:p>
      </dgm:t>
    </dgm:pt>
    <dgm:pt modelId="{FB67F5A1-7528-42A0-B5A5-2EC53141411C}" type="parTrans" cxnId="{70049816-7C8D-4550-962B-BDE79EB44FBF}">
      <dgm:prSet/>
      <dgm:spPr/>
      <dgm:t>
        <a:bodyPr/>
        <a:lstStyle/>
        <a:p>
          <a:endParaRPr lang="en-US"/>
        </a:p>
      </dgm:t>
    </dgm:pt>
    <dgm:pt modelId="{6C90EA04-16B9-4BFA-99AD-038E6978C7AA}" type="sibTrans" cxnId="{70049816-7C8D-4550-962B-BDE79EB44FBF}">
      <dgm:prSet/>
      <dgm:spPr/>
      <dgm:t>
        <a:bodyPr/>
        <a:lstStyle/>
        <a:p>
          <a:endParaRPr lang="en-US"/>
        </a:p>
      </dgm:t>
    </dgm:pt>
    <dgm:pt modelId="{38EFBCED-3840-490A-A011-D31A8FBD28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Rove Beetles</a:t>
          </a:r>
        </a:p>
      </dgm:t>
    </dgm:pt>
    <dgm:pt modelId="{5F01A812-10BF-4B7E-A6A8-E84DC0D374A9}" type="parTrans" cxnId="{3122AA6C-0CA4-4AD1-96ED-282F92369CA3}">
      <dgm:prSet/>
      <dgm:spPr/>
      <dgm:t>
        <a:bodyPr/>
        <a:lstStyle/>
        <a:p>
          <a:endParaRPr lang="en-US"/>
        </a:p>
      </dgm:t>
    </dgm:pt>
    <dgm:pt modelId="{AEA5B109-01E7-4156-9398-5C662F4329E4}" type="sibTrans" cxnId="{3122AA6C-0CA4-4AD1-96ED-282F92369CA3}">
      <dgm:prSet/>
      <dgm:spPr/>
      <dgm:t>
        <a:bodyPr/>
        <a:lstStyle/>
        <a:p>
          <a:endParaRPr lang="en-US"/>
        </a:p>
      </dgm:t>
    </dgm:pt>
    <dgm:pt modelId="{F30C514A-6C76-494C-8AA2-F19243EE8A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Insidious Flower Bug</a:t>
          </a:r>
        </a:p>
      </dgm:t>
    </dgm:pt>
    <dgm:pt modelId="{FBDBCA89-5EB9-45E9-9C1D-5E884805983D}" type="parTrans" cxnId="{8F5E3C21-FD53-498B-BEC6-F2DCA8DD1918}">
      <dgm:prSet/>
      <dgm:spPr/>
      <dgm:t>
        <a:bodyPr/>
        <a:lstStyle/>
        <a:p>
          <a:endParaRPr lang="en-US"/>
        </a:p>
      </dgm:t>
    </dgm:pt>
    <dgm:pt modelId="{B461A2E7-06CF-44C3-8D36-70F655F3D8A9}" type="sibTrans" cxnId="{8F5E3C21-FD53-498B-BEC6-F2DCA8DD1918}">
      <dgm:prSet/>
      <dgm:spPr/>
      <dgm:t>
        <a:bodyPr/>
        <a:lstStyle/>
        <a:p>
          <a:endParaRPr lang="en-US"/>
        </a:p>
      </dgm:t>
    </dgm:pt>
    <dgm:pt modelId="{6C6D15E0-983A-4BB8-AD6D-85FB9A3F6151}" type="pres">
      <dgm:prSet presAssocID="{5FB65EED-3359-4BDC-BC9F-1B2F6C66B5BA}" presName="root" presStyleCnt="0">
        <dgm:presLayoutVars>
          <dgm:dir/>
          <dgm:resizeHandles val="exact"/>
        </dgm:presLayoutVars>
      </dgm:prSet>
      <dgm:spPr/>
    </dgm:pt>
    <dgm:pt modelId="{3043420B-9705-4F2F-A942-EC03E7ABA927}" type="pres">
      <dgm:prSet presAssocID="{BE5CAAEE-4351-43C9-B510-9B60C191B7CE}" presName="compNode" presStyleCnt="0"/>
      <dgm:spPr/>
    </dgm:pt>
    <dgm:pt modelId="{9E1724F7-B3FD-4489-A4CC-E2D4BF314270}" type="pres">
      <dgm:prSet presAssocID="{BE5CAAEE-4351-43C9-B510-9B60C191B7CE}" presName="bgRect" presStyleLbl="bgShp" presStyleIdx="0" presStyleCnt="4"/>
      <dgm:spPr/>
    </dgm:pt>
    <dgm:pt modelId="{DE3587A7-EFC2-4A6E-897B-6FE5B88B16BB}" type="pres">
      <dgm:prSet presAssocID="{BE5CAAEE-4351-43C9-B510-9B60C191B7C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85F0E26-4868-4792-B94F-60EAB57AAE45}" type="pres">
      <dgm:prSet presAssocID="{BE5CAAEE-4351-43C9-B510-9B60C191B7CE}" presName="spaceRect" presStyleCnt="0"/>
      <dgm:spPr/>
    </dgm:pt>
    <dgm:pt modelId="{CF11CB0F-BF19-43AE-BAC1-AD40184F0301}" type="pres">
      <dgm:prSet presAssocID="{BE5CAAEE-4351-43C9-B510-9B60C191B7CE}" presName="parTx" presStyleLbl="revTx" presStyleIdx="0" presStyleCnt="4">
        <dgm:presLayoutVars>
          <dgm:chMax val="0"/>
          <dgm:chPref val="0"/>
        </dgm:presLayoutVars>
      </dgm:prSet>
      <dgm:spPr/>
    </dgm:pt>
    <dgm:pt modelId="{6F81F6F3-3745-443F-937E-F51AB5C1719D}" type="pres">
      <dgm:prSet presAssocID="{89AFB0CF-CAD8-4612-BA86-88526877DFA3}" presName="sibTrans" presStyleCnt="0"/>
      <dgm:spPr/>
    </dgm:pt>
    <dgm:pt modelId="{2C2A7B30-B254-4F74-A635-590E769630B6}" type="pres">
      <dgm:prSet presAssocID="{8EAA3606-DCAC-43CB-8BCE-C876240CAC10}" presName="compNode" presStyleCnt="0"/>
      <dgm:spPr/>
    </dgm:pt>
    <dgm:pt modelId="{B31CA6F3-58AB-4A12-8323-281190611FDF}" type="pres">
      <dgm:prSet presAssocID="{8EAA3606-DCAC-43CB-8BCE-C876240CAC10}" presName="bgRect" presStyleLbl="bgShp" presStyleIdx="1" presStyleCnt="4"/>
      <dgm:spPr/>
    </dgm:pt>
    <dgm:pt modelId="{C0F17356-C517-4E0E-8ED0-1C8EFF3B4936}" type="pres">
      <dgm:prSet presAssocID="{8EAA3606-DCAC-43CB-8BCE-C876240CAC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e"/>
        </a:ext>
      </dgm:extLst>
    </dgm:pt>
    <dgm:pt modelId="{CF56B7CA-40DC-4548-82D5-D6603C80D007}" type="pres">
      <dgm:prSet presAssocID="{8EAA3606-DCAC-43CB-8BCE-C876240CAC10}" presName="spaceRect" presStyleCnt="0"/>
      <dgm:spPr/>
    </dgm:pt>
    <dgm:pt modelId="{A3582166-97F8-45F2-87E5-D5F9315BE7F0}" type="pres">
      <dgm:prSet presAssocID="{8EAA3606-DCAC-43CB-8BCE-C876240CAC10}" presName="parTx" presStyleLbl="revTx" presStyleIdx="1" presStyleCnt="4">
        <dgm:presLayoutVars>
          <dgm:chMax val="0"/>
          <dgm:chPref val="0"/>
        </dgm:presLayoutVars>
      </dgm:prSet>
      <dgm:spPr/>
    </dgm:pt>
    <dgm:pt modelId="{315FC8A2-8470-463C-9B56-37EEEB3B50D9}" type="pres">
      <dgm:prSet presAssocID="{6C90EA04-16B9-4BFA-99AD-038E6978C7AA}" presName="sibTrans" presStyleCnt="0"/>
      <dgm:spPr/>
    </dgm:pt>
    <dgm:pt modelId="{54EBE50D-299D-45AA-B90A-4133DE266C00}" type="pres">
      <dgm:prSet presAssocID="{38EFBCED-3840-490A-A011-D31A8FBD28D9}" presName="compNode" presStyleCnt="0"/>
      <dgm:spPr/>
    </dgm:pt>
    <dgm:pt modelId="{6C6C4BDB-3774-4623-A2BD-0014270C3727}" type="pres">
      <dgm:prSet presAssocID="{38EFBCED-3840-490A-A011-D31A8FBD28D9}" presName="bgRect" presStyleLbl="bgShp" presStyleIdx="2" presStyleCnt="4"/>
      <dgm:spPr/>
    </dgm:pt>
    <dgm:pt modelId="{40F97C06-2F64-4FD1-8FA5-0A3A8600E36E}" type="pres">
      <dgm:prSet presAssocID="{38EFBCED-3840-490A-A011-D31A8FBD28D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"/>
        </a:ext>
      </dgm:extLst>
    </dgm:pt>
    <dgm:pt modelId="{F6FE3B15-3FA0-46DC-B1F9-826F29A19E73}" type="pres">
      <dgm:prSet presAssocID="{38EFBCED-3840-490A-A011-D31A8FBD28D9}" presName="spaceRect" presStyleCnt="0"/>
      <dgm:spPr/>
    </dgm:pt>
    <dgm:pt modelId="{4060550E-9F72-4C22-BE30-ADF8E10DEFFF}" type="pres">
      <dgm:prSet presAssocID="{38EFBCED-3840-490A-A011-D31A8FBD28D9}" presName="parTx" presStyleLbl="revTx" presStyleIdx="2" presStyleCnt="4">
        <dgm:presLayoutVars>
          <dgm:chMax val="0"/>
          <dgm:chPref val="0"/>
        </dgm:presLayoutVars>
      </dgm:prSet>
      <dgm:spPr/>
    </dgm:pt>
    <dgm:pt modelId="{798CE2E6-2A65-4939-A0EB-CB7EDC06B295}" type="pres">
      <dgm:prSet presAssocID="{AEA5B109-01E7-4156-9398-5C662F4329E4}" presName="sibTrans" presStyleCnt="0"/>
      <dgm:spPr/>
    </dgm:pt>
    <dgm:pt modelId="{B4A07C05-51C6-4CC3-B04E-A0842C87806B}" type="pres">
      <dgm:prSet presAssocID="{F30C514A-6C76-494C-8AA2-F19243EE8AD2}" presName="compNode" presStyleCnt="0"/>
      <dgm:spPr/>
    </dgm:pt>
    <dgm:pt modelId="{B2DBC04E-7E81-4D3B-9E3B-400E08D059A3}" type="pres">
      <dgm:prSet presAssocID="{F30C514A-6C76-494C-8AA2-F19243EE8AD2}" presName="bgRect" presStyleLbl="bgShp" presStyleIdx="3" presStyleCnt="4"/>
      <dgm:spPr/>
    </dgm:pt>
    <dgm:pt modelId="{16BD164E-89E5-4B3A-ADDA-45AF85197441}" type="pres">
      <dgm:prSet presAssocID="{F30C514A-6C76-494C-8AA2-F19243EE8AD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g spray"/>
        </a:ext>
      </dgm:extLst>
    </dgm:pt>
    <dgm:pt modelId="{A6F4582F-1CF8-40AE-8D5A-6074089BFAB1}" type="pres">
      <dgm:prSet presAssocID="{F30C514A-6C76-494C-8AA2-F19243EE8AD2}" presName="spaceRect" presStyleCnt="0"/>
      <dgm:spPr/>
    </dgm:pt>
    <dgm:pt modelId="{43FD7C10-785E-41D3-8B88-889EF9B29B61}" type="pres">
      <dgm:prSet presAssocID="{F30C514A-6C76-494C-8AA2-F19243EE8AD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0049816-7C8D-4550-962B-BDE79EB44FBF}" srcId="{5FB65EED-3359-4BDC-BC9F-1B2F6C66B5BA}" destId="{8EAA3606-DCAC-43CB-8BCE-C876240CAC10}" srcOrd="1" destOrd="0" parTransId="{FB67F5A1-7528-42A0-B5A5-2EC53141411C}" sibTransId="{6C90EA04-16B9-4BFA-99AD-038E6978C7AA}"/>
    <dgm:cxn modelId="{8F5E3C21-FD53-498B-BEC6-F2DCA8DD1918}" srcId="{5FB65EED-3359-4BDC-BC9F-1B2F6C66B5BA}" destId="{F30C514A-6C76-494C-8AA2-F19243EE8AD2}" srcOrd="3" destOrd="0" parTransId="{FBDBCA89-5EB9-45E9-9C1D-5E884805983D}" sibTransId="{B461A2E7-06CF-44C3-8D36-70F655F3D8A9}"/>
    <dgm:cxn modelId="{B0949F5B-FAAA-4F5A-AFBE-67605E9E7462}" type="presOf" srcId="{BE5CAAEE-4351-43C9-B510-9B60C191B7CE}" destId="{CF11CB0F-BF19-43AE-BAC1-AD40184F0301}" srcOrd="0" destOrd="0" presId="urn:microsoft.com/office/officeart/2018/2/layout/IconVerticalSolidList"/>
    <dgm:cxn modelId="{3122AA6C-0CA4-4AD1-96ED-282F92369CA3}" srcId="{5FB65EED-3359-4BDC-BC9F-1B2F6C66B5BA}" destId="{38EFBCED-3840-490A-A011-D31A8FBD28D9}" srcOrd="2" destOrd="0" parTransId="{5F01A812-10BF-4B7E-A6A8-E84DC0D374A9}" sibTransId="{AEA5B109-01E7-4156-9398-5C662F4329E4}"/>
    <dgm:cxn modelId="{4546C98B-53F7-4099-B70A-F220AA2B0D16}" type="presOf" srcId="{5FB65EED-3359-4BDC-BC9F-1B2F6C66B5BA}" destId="{6C6D15E0-983A-4BB8-AD6D-85FB9A3F6151}" srcOrd="0" destOrd="0" presId="urn:microsoft.com/office/officeart/2018/2/layout/IconVerticalSolidList"/>
    <dgm:cxn modelId="{3587A5B9-4FA5-464E-A384-CD2322E0502E}" type="presOf" srcId="{F30C514A-6C76-494C-8AA2-F19243EE8AD2}" destId="{43FD7C10-785E-41D3-8B88-889EF9B29B61}" srcOrd="0" destOrd="0" presId="urn:microsoft.com/office/officeart/2018/2/layout/IconVerticalSolidList"/>
    <dgm:cxn modelId="{76B101C2-7F74-445A-BC76-F21A809AB052}" srcId="{5FB65EED-3359-4BDC-BC9F-1B2F6C66B5BA}" destId="{BE5CAAEE-4351-43C9-B510-9B60C191B7CE}" srcOrd="0" destOrd="0" parTransId="{C58723EF-6B8C-424D-BF37-F175AB15C659}" sibTransId="{89AFB0CF-CAD8-4612-BA86-88526877DFA3}"/>
    <dgm:cxn modelId="{B01893D9-F35E-4565-B5F1-D631A12A7B65}" type="presOf" srcId="{8EAA3606-DCAC-43CB-8BCE-C876240CAC10}" destId="{A3582166-97F8-45F2-87E5-D5F9315BE7F0}" srcOrd="0" destOrd="0" presId="urn:microsoft.com/office/officeart/2018/2/layout/IconVerticalSolidList"/>
    <dgm:cxn modelId="{3CE19CE0-1381-4D5A-85DD-E7878EA23211}" type="presOf" srcId="{38EFBCED-3840-490A-A011-D31A8FBD28D9}" destId="{4060550E-9F72-4C22-BE30-ADF8E10DEFFF}" srcOrd="0" destOrd="0" presId="urn:microsoft.com/office/officeart/2018/2/layout/IconVerticalSolidList"/>
    <dgm:cxn modelId="{7226623A-03F7-4CFC-89E4-FE5DE0CA5BA9}" type="presParOf" srcId="{6C6D15E0-983A-4BB8-AD6D-85FB9A3F6151}" destId="{3043420B-9705-4F2F-A942-EC03E7ABA927}" srcOrd="0" destOrd="0" presId="urn:microsoft.com/office/officeart/2018/2/layout/IconVerticalSolidList"/>
    <dgm:cxn modelId="{5E1933F6-E2FA-4BB4-BA5E-20DB4C986CD6}" type="presParOf" srcId="{3043420B-9705-4F2F-A942-EC03E7ABA927}" destId="{9E1724F7-B3FD-4489-A4CC-E2D4BF314270}" srcOrd="0" destOrd="0" presId="urn:microsoft.com/office/officeart/2018/2/layout/IconVerticalSolidList"/>
    <dgm:cxn modelId="{B711D106-251B-492D-A8C4-AB49925201B9}" type="presParOf" srcId="{3043420B-9705-4F2F-A942-EC03E7ABA927}" destId="{DE3587A7-EFC2-4A6E-897B-6FE5B88B16BB}" srcOrd="1" destOrd="0" presId="urn:microsoft.com/office/officeart/2018/2/layout/IconVerticalSolidList"/>
    <dgm:cxn modelId="{A16277FD-8D0A-4655-9B6A-815B937AFE3C}" type="presParOf" srcId="{3043420B-9705-4F2F-A942-EC03E7ABA927}" destId="{C85F0E26-4868-4792-B94F-60EAB57AAE45}" srcOrd="2" destOrd="0" presId="urn:microsoft.com/office/officeart/2018/2/layout/IconVerticalSolidList"/>
    <dgm:cxn modelId="{B5F32B32-8E8B-48E9-94EC-F98B1A42EF95}" type="presParOf" srcId="{3043420B-9705-4F2F-A942-EC03E7ABA927}" destId="{CF11CB0F-BF19-43AE-BAC1-AD40184F0301}" srcOrd="3" destOrd="0" presId="urn:microsoft.com/office/officeart/2018/2/layout/IconVerticalSolidList"/>
    <dgm:cxn modelId="{9876DF15-463F-4487-B799-B30920CE10E6}" type="presParOf" srcId="{6C6D15E0-983A-4BB8-AD6D-85FB9A3F6151}" destId="{6F81F6F3-3745-443F-937E-F51AB5C1719D}" srcOrd="1" destOrd="0" presId="urn:microsoft.com/office/officeart/2018/2/layout/IconVerticalSolidList"/>
    <dgm:cxn modelId="{A01A5833-EDB5-4CAA-B228-7CF90D83B009}" type="presParOf" srcId="{6C6D15E0-983A-4BB8-AD6D-85FB9A3F6151}" destId="{2C2A7B30-B254-4F74-A635-590E769630B6}" srcOrd="2" destOrd="0" presId="urn:microsoft.com/office/officeart/2018/2/layout/IconVerticalSolidList"/>
    <dgm:cxn modelId="{32834B99-ADE0-446E-8701-2FD7C0A59A77}" type="presParOf" srcId="{2C2A7B30-B254-4F74-A635-590E769630B6}" destId="{B31CA6F3-58AB-4A12-8323-281190611FDF}" srcOrd="0" destOrd="0" presId="urn:microsoft.com/office/officeart/2018/2/layout/IconVerticalSolidList"/>
    <dgm:cxn modelId="{6ACCF0C3-9C89-4556-81B5-EF651345E103}" type="presParOf" srcId="{2C2A7B30-B254-4F74-A635-590E769630B6}" destId="{C0F17356-C517-4E0E-8ED0-1C8EFF3B4936}" srcOrd="1" destOrd="0" presId="urn:microsoft.com/office/officeart/2018/2/layout/IconVerticalSolidList"/>
    <dgm:cxn modelId="{28A219F6-0CCC-47C1-B1D0-8594D6A92627}" type="presParOf" srcId="{2C2A7B30-B254-4F74-A635-590E769630B6}" destId="{CF56B7CA-40DC-4548-82D5-D6603C80D007}" srcOrd="2" destOrd="0" presId="urn:microsoft.com/office/officeart/2018/2/layout/IconVerticalSolidList"/>
    <dgm:cxn modelId="{FD879DF9-94B1-4AE9-810A-B95DDC2C5B6F}" type="presParOf" srcId="{2C2A7B30-B254-4F74-A635-590E769630B6}" destId="{A3582166-97F8-45F2-87E5-D5F9315BE7F0}" srcOrd="3" destOrd="0" presId="urn:microsoft.com/office/officeart/2018/2/layout/IconVerticalSolidList"/>
    <dgm:cxn modelId="{A625B47A-4FFB-4DFF-BCCE-920FCC706268}" type="presParOf" srcId="{6C6D15E0-983A-4BB8-AD6D-85FB9A3F6151}" destId="{315FC8A2-8470-463C-9B56-37EEEB3B50D9}" srcOrd="3" destOrd="0" presId="urn:microsoft.com/office/officeart/2018/2/layout/IconVerticalSolidList"/>
    <dgm:cxn modelId="{522AB730-53CD-41FC-83E5-F1E35FEB1D84}" type="presParOf" srcId="{6C6D15E0-983A-4BB8-AD6D-85FB9A3F6151}" destId="{54EBE50D-299D-45AA-B90A-4133DE266C00}" srcOrd="4" destOrd="0" presId="urn:microsoft.com/office/officeart/2018/2/layout/IconVerticalSolidList"/>
    <dgm:cxn modelId="{8E64FF08-3DC2-4AD4-8D31-73E61A9AB325}" type="presParOf" srcId="{54EBE50D-299D-45AA-B90A-4133DE266C00}" destId="{6C6C4BDB-3774-4623-A2BD-0014270C3727}" srcOrd="0" destOrd="0" presId="urn:microsoft.com/office/officeart/2018/2/layout/IconVerticalSolidList"/>
    <dgm:cxn modelId="{05E00676-8BED-405C-ABED-772ED08B8102}" type="presParOf" srcId="{54EBE50D-299D-45AA-B90A-4133DE266C00}" destId="{40F97C06-2F64-4FD1-8FA5-0A3A8600E36E}" srcOrd="1" destOrd="0" presId="urn:microsoft.com/office/officeart/2018/2/layout/IconVerticalSolidList"/>
    <dgm:cxn modelId="{03B4B193-F97A-41BD-9D6C-771A56053036}" type="presParOf" srcId="{54EBE50D-299D-45AA-B90A-4133DE266C00}" destId="{F6FE3B15-3FA0-46DC-B1F9-826F29A19E73}" srcOrd="2" destOrd="0" presId="urn:microsoft.com/office/officeart/2018/2/layout/IconVerticalSolidList"/>
    <dgm:cxn modelId="{08F12AA4-9FCC-40E6-91D6-47430FFAB77A}" type="presParOf" srcId="{54EBE50D-299D-45AA-B90A-4133DE266C00}" destId="{4060550E-9F72-4C22-BE30-ADF8E10DEFFF}" srcOrd="3" destOrd="0" presId="urn:microsoft.com/office/officeart/2018/2/layout/IconVerticalSolidList"/>
    <dgm:cxn modelId="{F4F56718-53E3-4BB0-9B16-7A8DAEB03975}" type="presParOf" srcId="{6C6D15E0-983A-4BB8-AD6D-85FB9A3F6151}" destId="{798CE2E6-2A65-4939-A0EB-CB7EDC06B295}" srcOrd="5" destOrd="0" presId="urn:microsoft.com/office/officeart/2018/2/layout/IconVerticalSolidList"/>
    <dgm:cxn modelId="{091F3135-D2C2-4776-952D-A1238FE99DBB}" type="presParOf" srcId="{6C6D15E0-983A-4BB8-AD6D-85FB9A3F6151}" destId="{B4A07C05-51C6-4CC3-B04E-A0842C87806B}" srcOrd="6" destOrd="0" presId="urn:microsoft.com/office/officeart/2018/2/layout/IconVerticalSolidList"/>
    <dgm:cxn modelId="{D679E54C-8BEA-4DF6-8EEE-55CFF837715F}" type="presParOf" srcId="{B4A07C05-51C6-4CC3-B04E-A0842C87806B}" destId="{B2DBC04E-7E81-4D3B-9E3B-400E08D059A3}" srcOrd="0" destOrd="0" presId="urn:microsoft.com/office/officeart/2018/2/layout/IconVerticalSolidList"/>
    <dgm:cxn modelId="{03EE85AD-6C5D-48DA-822F-94BBA81C4AED}" type="presParOf" srcId="{B4A07C05-51C6-4CC3-B04E-A0842C87806B}" destId="{16BD164E-89E5-4B3A-ADDA-45AF85197441}" srcOrd="1" destOrd="0" presId="urn:microsoft.com/office/officeart/2018/2/layout/IconVerticalSolidList"/>
    <dgm:cxn modelId="{541D3B7C-1423-4B6C-95EE-D3D902396993}" type="presParOf" srcId="{B4A07C05-51C6-4CC3-B04E-A0842C87806B}" destId="{A6F4582F-1CF8-40AE-8D5A-6074089BFAB1}" srcOrd="2" destOrd="0" presId="urn:microsoft.com/office/officeart/2018/2/layout/IconVerticalSolidList"/>
    <dgm:cxn modelId="{564D0280-A62E-420C-A658-172AAD2E1F36}" type="presParOf" srcId="{B4A07C05-51C6-4CC3-B04E-A0842C87806B}" destId="{43FD7C10-785E-41D3-8B88-889EF9B29B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1B1DF-2602-4B08-97DE-21550782E753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6F6D5D-CD55-48B6-9E90-683568093452}">
      <dgm:prSet/>
      <dgm:spPr/>
      <dgm:t>
        <a:bodyPr/>
        <a:lstStyle/>
        <a:p>
          <a:r>
            <a:rPr lang="en-US" dirty="0"/>
            <a:t>Long term Sustainability</a:t>
          </a:r>
        </a:p>
      </dgm:t>
    </dgm:pt>
    <dgm:pt modelId="{CC5B3EF8-286F-43A9-9127-414289DE66F7}" type="parTrans" cxnId="{83253B4A-08C4-4E69-B505-65867568821C}">
      <dgm:prSet/>
      <dgm:spPr/>
      <dgm:t>
        <a:bodyPr/>
        <a:lstStyle/>
        <a:p>
          <a:endParaRPr lang="en-US"/>
        </a:p>
      </dgm:t>
    </dgm:pt>
    <dgm:pt modelId="{384ABDAF-BE34-4559-BC83-2D70EC9E9F14}" type="sibTrans" cxnId="{83253B4A-08C4-4E69-B505-65867568821C}">
      <dgm:prSet/>
      <dgm:spPr/>
      <dgm:t>
        <a:bodyPr/>
        <a:lstStyle/>
        <a:p>
          <a:endParaRPr lang="en-US"/>
        </a:p>
      </dgm:t>
    </dgm:pt>
    <dgm:pt modelId="{223F2337-63FA-4633-A7B8-785E4CDD145D}">
      <dgm:prSet/>
      <dgm:spPr/>
      <dgm:t>
        <a:bodyPr/>
        <a:lstStyle/>
        <a:p>
          <a:r>
            <a:rPr lang="en-US"/>
            <a:t>Promotes Biodiversity</a:t>
          </a:r>
        </a:p>
      </dgm:t>
    </dgm:pt>
    <dgm:pt modelId="{6B5D2F8A-FD88-4CA0-8F99-48F6C6D61874}" type="parTrans" cxnId="{6304D3CB-A359-4044-858F-E3514D258EAA}">
      <dgm:prSet/>
      <dgm:spPr/>
      <dgm:t>
        <a:bodyPr/>
        <a:lstStyle/>
        <a:p>
          <a:endParaRPr lang="en-US"/>
        </a:p>
      </dgm:t>
    </dgm:pt>
    <dgm:pt modelId="{6F066BA2-2E91-46DB-864A-A1CC95D290AD}" type="sibTrans" cxnId="{6304D3CB-A359-4044-858F-E3514D258EAA}">
      <dgm:prSet/>
      <dgm:spPr/>
      <dgm:t>
        <a:bodyPr/>
        <a:lstStyle/>
        <a:p>
          <a:endParaRPr lang="en-US"/>
        </a:p>
      </dgm:t>
    </dgm:pt>
    <dgm:pt modelId="{BDC4D14E-ECDC-4E7A-B92F-AE6296F9FCE9}">
      <dgm:prSet/>
      <dgm:spPr/>
      <dgm:t>
        <a:bodyPr/>
        <a:lstStyle/>
        <a:p>
          <a:r>
            <a:rPr lang="en-US"/>
            <a:t>Promotes Health of Fish and Plants</a:t>
          </a:r>
        </a:p>
      </dgm:t>
    </dgm:pt>
    <dgm:pt modelId="{3BA16F4F-87AF-4972-9BBD-EF65EDF1FB7D}" type="parTrans" cxnId="{23AC261C-78C4-41FA-A320-6ACA0893285B}">
      <dgm:prSet/>
      <dgm:spPr/>
      <dgm:t>
        <a:bodyPr/>
        <a:lstStyle/>
        <a:p>
          <a:endParaRPr lang="en-US"/>
        </a:p>
      </dgm:t>
    </dgm:pt>
    <dgm:pt modelId="{B0BFAF11-BAFC-48C7-A3FC-F7391676FD10}" type="sibTrans" cxnId="{23AC261C-78C4-41FA-A320-6ACA0893285B}">
      <dgm:prSet/>
      <dgm:spPr/>
      <dgm:t>
        <a:bodyPr/>
        <a:lstStyle/>
        <a:p>
          <a:endParaRPr lang="en-US"/>
        </a:p>
      </dgm:t>
    </dgm:pt>
    <dgm:pt modelId="{C6DE3D88-58CE-4248-ABCF-09E2091DD0ED}" type="pres">
      <dgm:prSet presAssocID="{4C11B1DF-2602-4B08-97DE-21550782E753}" presName="diagram" presStyleCnt="0">
        <dgm:presLayoutVars>
          <dgm:dir/>
          <dgm:resizeHandles val="exact"/>
        </dgm:presLayoutVars>
      </dgm:prSet>
      <dgm:spPr/>
    </dgm:pt>
    <dgm:pt modelId="{CD59648B-8FBD-4B88-AAE3-19D9CD0C2174}" type="pres">
      <dgm:prSet presAssocID="{926F6D5D-CD55-48B6-9E90-683568093452}" presName="node" presStyleLbl="node1" presStyleIdx="0" presStyleCnt="3">
        <dgm:presLayoutVars>
          <dgm:bulletEnabled val="1"/>
        </dgm:presLayoutVars>
      </dgm:prSet>
      <dgm:spPr/>
    </dgm:pt>
    <dgm:pt modelId="{C3967818-281A-4CF2-A1E8-C996744BD298}" type="pres">
      <dgm:prSet presAssocID="{384ABDAF-BE34-4559-BC83-2D70EC9E9F14}" presName="sibTrans" presStyleCnt="0"/>
      <dgm:spPr/>
    </dgm:pt>
    <dgm:pt modelId="{38668BC4-2AB4-4839-AF6D-7D74EEC0CD0C}" type="pres">
      <dgm:prSet presAssocID="{223F2337-63FA-4633-A7B8-785E4CDD145D}" presName="node" presStyleLbl="node1" presStyleIdx="1" presStyleCnt="3">
        <dgm:presLayoutVars>
          <dgm:bulletEnabled val="1"/>
        </dgm:presLayoutVars>
      </dgm:prSet>
      <dgm:spPr/>
    </dgm:pt>
    <dgm:pt modelId="{EB3F1539-96B5-4776-9F16-C2C05F42329A}" type="pres">
      <dgm:prSet presAssocID="{6F066BA2-2E91-46DB-864A-A1CC95D290AD}" presName="sibTrans" presStyleCnt="0"/>
      <dgm:spPr/>
    </dgm:pt>
    <dgm:pt modelId="{7BF0BFF8-589F-42CF-96E9-06F13A769250}" type="pres">
      <dgm:prSet presAssocID="{BDC4D14E-ECDC-4E7A-B92F-AE6296F9FCE9}" presName="node" presStyleLbl="node1" presStyleIdx="2" presStyleCnt="3">
        <dgm:presLayoutVars>
          <dgm:bulletEnabled val="1"/>
        </dgm:presLayoutVars>
      </dgm:prSet>
      <dgm:spPr/>
    </dgm:pt>
  </dgm:ptLst>
  <dgm:cxnLst>
    <dgm:cxn modelId="{6F92AF17-1B7C-4468-A424-658657E9DD99}" type="presOf" srcId="{4C11B1DF-2602-4B08-97DE-21550782E753}" destId="{C6DE3D88-58CE-4248-ABCF-09E2091DD0ED}" srcOrd="0" destOrd="0" presId="urn:microsoft.com/office/officeart/2005/8/layout/default"/>
    <dgm:cxn modelId="{23AC261C-78C4-41FA-A320-6ACA0893285B}" srcId="{4C11B1DF-2602-4B08-97DE-21550782E753}" destId="{BDC4D14E-ECDC-4E7A-B92F-AE6296F9FCE9}" srcOrd="2" destOrd="0" parTransId="{3BA16F4F-87AF-4972-9BBD-EF65EDF1FB7D}" sibTransId="{B0BFAF11-BAFC-48C7-A3FC-F7391676FD10}"/>
    <dgm:cxn modelId="{BFC91C21-07F4-49C5-B4F5-6244336EC386}" type="presOf" srcId="{BDC4D14E-ECDC-4E7A-B92F-AE6296F9FCE9}" destId="{7BF0BFF8-589F-42CF-96E9-06F13A769250}" srcOrd="0" destOrd="0" presId="urn:microsoft.com/office/officeart/2005/8/layout/default"/>
    <dgm:cxn modelId="{83253B4A-08C4-4E69-B505-65867568821C}" srcId="{4C11B1DF-2602-4B08-97DE-21550782E753}" destId="{926F6D5D-CD55-48B6-9E90-683568093452}" srcOrd="0" destOrd="0" parTransId="{CC5B3EF8-286F-43A9-9127-414289DE66F7}" sibTransId="{384ABDAF-BE34-4559-BC83-2D70EC9E9F14}"/>
    <dgm:cxn modelId="{D9DCF97C-2851-41F3-81E0-2EB7046F6DA9}" type="presOf" srcId="{926F6D5D-CD55-48B6-9E90-683568093452}" destId="{CD59648B-8FBD-4B88-AAE3-19D9CD0C2174}" srcOrd="0" destOrd="0" presId="urn:microsoft.com/office/officeart/2005/8/layout/default"/>
    <dgm:cxn modelId="{903059C4-DFF0-4744-9EE3-BEBDECE024DA}" type="presOf" srcId="{223F2337-63FA-4633-A7B8-785E4CDD145D}" destId="{38668BC4-2AB4-4839-AF6D-7D74EEC0CD0C}" srcOrd="0" destOrd="0" presId="urn:microsoft.com/office/officeart/2005/8/layout/default"/>
    <dgm:cxn modelId="{6304D3CB-A359-4044-858F-E3514D258EAA}" srcId="{4C11B1DF-2602-4B08-97DE-21550782E753}" destId="{223F2337-63FA-4633-A7B8-785E4CDD145D}" srcOrd="1" destOrd="0" parTransId="{6B5D2F8A-FD88-4CA0-8F99-48F6C6D61874}" sibTransId="{6F066BA2-2E91-46DB-864A-A1CC95D290AD}"/>
    <dgm:cxn modelId="{38509FC7-332B-476C-87A8-0AF455001F3D}" type="presParOf" srcId="{C6DE3D88-58CE-4248-ABCF-09E2091DD0ED}" destId="{CD59648B-8FBD-4B88-AAE3-19D9CD0C2174}" srcOrd="0" destOrd="0" presId="urn:microsoft.com/office/officeart/2005/8/layout/default"/>
    <dgm:cxn modelId="{38363368-21B3-44BF-98A8-9FF6D072EB41}" type="presParOf" srcId="{C6DE3D88-58CE-4248-ABCF-09E2091DD0ED}" destId="{C3967818-281A-4CF2-A1E8-C996744BD298}" srcOrd="1" destOrd="0" presId="urn:microsoft.com/office/officeart/2005/8/layout/default"/>
    <dgm:cxn modelId="{E992751B-55AB-437A-A7A3-19F1FDDF7F92}" type="presParOf" srcId="{C6DE3D88-58CE-4248-ABCF-09E2091DD0ED}" destId="{38668BC4-2AB4-4839-AF6D-7D74EEC0CD0C}" srcOrd="2" destOrd="0" presId="urn:microsoft.com/office/officeart/2005/8/layout/default"/>
    <dgm:cxn modelId="{666E96CE-F5A3-4022-994D-797EE09F7959}" type="presParOf" srcId="{C6DE3D88-58CE-4248-ABCF-09E2091DD0ED}" destId="{EB3F1539-96B5-4776-9F16-C2C05F42329A}" srcOrd="3" destOrd="0" presId="urn:microsoft.com/office/officeart/2005/8/layout/default"/>
    <dgm:cxn modelId="{88FB57F0-12DB-4C4B-838F-54C41B13167F}" type="presParOf" srcId="{C6DE3D88-58CE-4248-ABCF-09E2091DD0ED}" destId="{7BF0BFF8-589F-42CF-96E9-06F13A7692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24F7-B3FD-4489-A4CC-E2D4BF314270}">
      <dsp:nvSpPr>
        <dsp:cNvPr id="0" name=""/>
        <dsp:cNvSpPr/>
      </dsp:nvSpPr>
      <dsp:spPr>
        <a:xfrm>
          <a:off x="0" y="1878"/>
          <a:ext cx="8229600" cy="952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587A7-EFC2-4A6E-897B-6FE5B88B16BB}">
      <dsp:nvSpPr>
        <dsp:cNvPr id="0" name=""/>
        <dsp:cNvSpPr/>
      </dsp:nvSpPr>
      <dsp:spPr>
        <a:xfrm>
          <a:off x="287993" y="216088"/>
          <a:ext cx="523623" cy="5236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1CB0F-BF19-43AE-BAC1-AD40184F0301}">
      <dsp:nvSpPr>
        <dsp:cNvPr id="0" name=""/>
        <dsp:cNvSpPr/>
      </dsp:nvSpPr>
      <dsp:spPr>
        <a:xfrm>
          <a:off x="1099610" y="1878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Beneficial nematodes</a:t>
          </a:r>
        </a:p>
      </dsp:txBody>
      <dsp:txXfrm>
        <a:off x="1099610" y="1878"/>
        <a:ext cx="7129989" cy="952043"/>
      </dsp:txXfrm>
    </dsp:sp>
    <dsp:sp modelId="{B31CA6F3-58AB-4A12-8323-281190611FDF}">
      <dsp:nvSpPr>
        <dsp:cNvPr id="0" name=""/>
        <dsp:cNvSpPr/>
      </dsp:nvSpPr>
      <dsp:spPr>
        <a:xfrm>
          <a:off x="0" y="1191932"/>
          <a:ext cx="8229600" cy="952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17356-C517-4E0E-8ED0-1C8EFF3B4936}">
      <dsp:nvSpPr>
        <dsp:cNvPr id="0" name=""/>
        <dsp:cNvSpPr/>
      </dsp:nvSpPr>
      <dsp:spPr>
        <a:xfrm>
          <a:off x="287993" y="1406142"/>
          <a:ext cx="523623" cy="5236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82166-97F8-45F2-87E5-D5F9315BE7F0}">
      <dsp:nvSpPr>
        <dsp:cNvPr id="0" name=""/>
        <dsp:cNvSpPr/>
      </dsp:nvSpPr>
      <dsp:spPr>
        <a:xfrm>
          <a:off x="1099610" y="1191932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Trichogramma</a:t>
          </a:r>
          <a:r>
            <a:rPr lang="en-US" sz="2000" kern="1200" dirty="0"/>
            <a:t> (parasitoid wasp)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	(target moth and butterfly eggs)</a:t>
          </a:r>
        </a:p>
      </dsp:txBody>
      <dsp:txXfrm>
        <a:off x="1099610" y="1191932"/>
        <a:ext cx="7129989" cy="952043"/>
      </dsp:txXfrm>
    </dsp:sp>
    <dsp:sp modelId="{6C6C4BDB-3774-4623-A2BD-0014270C3727}">
      <dsp:nvSpPr>
        <dsp:cNvPr id="0" name=""/>
        <dsp:cNvSpPr/>
      </dsp:nvSpPr>
      <dsp:spPr>
        <a:xfrm>
          <a:off x="0" y="2381986"/>
          <a:ext cx="8229600" cy="952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97C06-2F64-4FD1-8FA5-0A3A8600E36E}">
      <dsp:nvSpPr>
        <dsp:cNvPr id="0" name=""/>
        <dsp:cNvSpPr/>
      </dsp:nvSpPr>
      <dsp:spPr>
        <a:xfrm>
          <a:off x="287993" y="2596196"/>
          <a:ext cx="523623" cy="5236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0550E-9F72-4C22-BE30-ADF8E10DEFFF}">
      <dsp:nvSpPr>
        <dsp:cNvPr id="0" name=""/>
        <dsp:cNvSpPr/>
      </dsp:nvSpPr>
      <dsp:spPr>
        <a:xfrm>
          <a:off x="1099610" y="2381986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Rove Beetles</a:t>
          </a:r>
        </a:p>
      </dsp:txBody>
      <dsp:txXfrm>
        <a:off x="1099610" y="2381986"/>
        <a:ext cx="7129989" cy="952043"/>
      </dsp:txXfrm>
    </dsp:sp>
    <dsp:sp modelId="{B2DBC04E-7E81-4D3B-9E3B-400E08D059A3}">
      <dsp:nvSpPr>
        <dsp:cNvPr id="0" name=""/>
        <dsp:cNvSpPr/>
      </dsp:nvSpPr>
      <dsp:spPr>
        <a:xfrm>
          <a:off x="0" y="3572041"/>
          <a:ext cx="8229600" cy="95204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D164E-89E5-4B3A-ADDA-45AF85197441}">
      <dsp:nvSpPr>
        <dsp:cNvPr id="0" name=""/>
        <dsp:cNvSpPr/>
      </dsp:nvSpPr>
      <dsp:spPr>
        <a:xfrm>
          <a:off x="287993" y="3786250"/>
          <a:ext cx="523623" cy="5236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D7C10-785E-41D3-8B88-889EF9B29B61}">
      <dsp:nvSpPr>
        <dsp:cNvPr id="0" name=""/>
        <dsp:cNvSpPr/>
      </dsp:nvSpPr>
      <dsp:spPr>
        <a:xfrm>
          <a:off x="1099610" y="3572041"/>
          <a:ext cx="7129989" cy="95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58" tIns="100758" rIns="100758" bIns="10075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Insidious Flower Bug</a:t>
          </a:r>
        </a:p>
      </dsp:txBody>
      <dsp:txXfrm>
        <a:off x="1099610" y="3572041"/>
        <a:ext cx="7129989" cy="952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9648B-8FBD-4B88-AAE3-19D9CD0C2174}">
      <dsp:nvSpPr>
        <dsp:cNvPr id="0" name=""/>
        <dsp:cNvSpPr/>
      </dsp:nvSpPr>
      <dsp:spPr>
        <a:xfrm>
          <a:off x="429570" y="472"/>
          <a:ext cx="3346456" cy="20078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Long term Sustainability</a:t>
          </a:r>
        </a:p>
      </dsp:txBody>
      <dsp:txXfrm>
        <a:off x="429570" y="472"/>
        <a:ext cx="3346456" cy="2007873"/>
      </dsp:txXfrm>
    </dsp:sp>
    <dsp:sp modelId="{38668BC4-2AB4-4839-AF6D-7D74EEC0CD0C}">
      <dsp:nvSpPr>
        <dsp:cNvPr id="0" name=""/>
        <dsp:cNvSpPr/>
      </dsp:nvSpPr>
      <dsp:spPr>
        <a:xfrm>
          <a:off x="4110672" y="472"/>
          <a:ext cx="3346456" cy="2007873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Promotes Biodiversity</a:t>
          </a:r>
        </a:p>
      </dsp:txBody>
      <dsp:txXfrm>
        <a:off x="4110672" y="472"/>
        <a:ext cx="3346456" cy="2007873"/>
      </dsp:txXfrm>
    </dsp:sp>
    <dsp:sp modelId="{7BF0BFF8-589F-42CF-96E9-06F13A769250}">
      <dsp:nvSpPr>
        <dsp:cNvPr id="0" name=""/>
        <dsp:cNvSpPr/>
      </dsp:nvSpPr>
      <dsp:spPr>
        <a:xfrm>
          <a:off x="2270121" y="2342991"/>
          <a:ext cx="3346456" cy="2007873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Promotes Health of Fish and Plants</a:t>
          </a:r>
        </a:p>
      </dsp:txBody>
      <dsp:txXfrm>
        <a:off x="2270121" y="2342991"/>
        <a:ext cx="3346456" cy="2007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8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65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6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87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9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4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9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t="-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C334A-6887-4577-B310-AB0DD54162EC}" type="datetimeFigureOut">
              <a:rPr lang="en-US" smtClean="0"/>
              <a:pPr/>
              <a:t>10/14/2025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1241-2B53-47C3-934B-B3C354EAB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4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hyperlink" Target="https://www.naturesgoodguys.com/" TargetMode="Externa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c69LLLEQRk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cTu24z73Es?start=49&amp;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Common Problem in Gardening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1"/>
            <a:ext cx="67818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49" name="Picture 1" descr="C:\Users\Owner\Downloads\Ladybug larva eating thr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553200" y="5257801"/>
            <a:ext cx="40888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Ladybug larvae feeding on aphids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6396336"/>
            <a:ext cx="717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*One ladybug larvae can eat 5,000 aphids in its lifetime!</a:t>
            </a:r>
          </a:p>
        </p:txBody>
      </p:sp>
      <p:pic>
        <p:nvPicPr>
          <p:cNvPr id="9217" name="Picture 1" descr="C:\Users\Owner\Downloads\photo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4200" y="285750"/>
            <a:ext cx="4927600" cy="369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Praying Mantis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124200"/>
            <a:ext cx="4800600" cy="33528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Ninja of the garden</a:t>
            </a:r>
          </a:p>
          <a:p>
            <a:r>
              <a:rPr lang="en-US" dirty="0">
                <a:solidFill>
                  <a:schemeClr val="bg1"/>
                </a:solidFill>
              </a:rPr>
              <a:t>Larvae will eat aphids</a:t>
            </a:r>
          </a:p>
          <a:p>
            <a:r>
              <a:rPr lang="en-US" dirty="0">
                <a:solidFill>
                  <a:schemeClr val="bg1"/>
                </a:solidFill>
              </a:rPr>
              <a:t>Will eat anything available, including beneficial insects</a:t>
            </a:r>
          </a:p>
          <a:p>
            <a:r>
              <a:rPr lang="en-US" dirty="0">
                <a:solidFill>
                  <a:schemeClr val="bg1"/>
                </a:solidFill>
              </a:rPr>
              <a:t>Will also eat humming birds!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6676-1246-4E90-AB3A-5C7F600B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9596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Other Great Beneficials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3C34FD6E-AF6F-27C3-BEDE-7A615DDDB3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F04FD46-4A65-432C-AC86-BBCA6B481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8420" y="2995390"/>
            <a:ext cx="1909763" cy="17137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2F2F10-DF8C-422D-8260-87FCE7EF65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38" y="1105498"/>
            <a:ext cx="3844753" cy="179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69A426-9744-4505-8919-AFD691C66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1" y="3778443"/>
            <a:ext cx="1909763" cy="1634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8B8EAC-4881-41CA-B646-70A895FC01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0475" y="5404215"/>
            <a:ext cx="2076450" cy="1233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186DA5-4D49-4661-93B8-FBDD702A55AB}"/>
              </a:ext>
            </a:extLst>
          </p:cNvPr>
          <p:cNvSpPr txBox="1"/>
          <p:nvPr/>
        </p:nvSpPr>
        <p:spPr>
          <a:xfrm>
            <a:off x="1664611" y="6288403"/>
            <a:ext cx="4693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1"/>
              </a:rPr>
              <a:t>https://www.naturesgoodguys.com/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22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FF00"/>
                </a:solidFill>
              </a:rPr>
              <a:t>Neem</a:t>
            </a:r>
            <a:r>
              <a:rPr lang="en-US" b="1" dirty="0">
                <a:solidFill>
                  <a:srgbClr val="FFFF00"/>
                </a:solidFill>
              </a:rPr>
              <a:t> Oil 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335280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Organic oil extracted from </a:t>
            </a:r>
            <a:r>
              <a:rPr lang="en-US" dirty="0" err="1">
                <a:solidFill>
                  <a:schemeClr val="bg1"/>
                </a:solidFill>
              </a:rPr>
              <a:t>Neem</a:t>
            </a:r>
            <a:r>
              <a:rPr lang="en-US" dirty="0">
                <a:solidFill>
                  <a:schemeClr val="bg1"/>
                </a:solidFill>
              </a:rPr>
              <a:t> tree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Will kill bugs that eat leaves, so not beneficial bugs!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Will also suffocate bugs if sprayed on them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58000" y="1600200"/>
            <a:ext cx="3810000" cy="52578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Acts like more of a deterrent than a means to get rid of an infestation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Best to be used at first sign of an insect pest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erbsandoilsworld.com/wp-content/uploads/2013/03/insecticides-tex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2" y="0"/>
            <a:ext cx="9143998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3657600"/>
            <a:ext cx="3352800" cy="2727960"/>
          </a:xfr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rgbClr val="00B050"/>
            </a:solidFill>
          </a:ln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sz="4000" b="1" u="sng" dirty="0">
                <a:solidFill>
                  <a:schemeClr val="bg1"/>
                </a:solidFill>
              </a:rPr>
              <a:t>Ingredients</a:t>
            </a:r>
          </a:p>
          <a:p>
            <a:r>
              <a:rPr lang="en-US" sz="4000" b="1" dirty="0" err="1">
                <a:solidFill>
                  <a:schemeClr val="bg1"/>
                </a:solidFill>
              </a:rPr>
              <a:t>Neem</a:t>
            </a:r>
            <a:r>
              <a:rPr lang="en-US" sz="4000" b="1" dirty="0">
                <a:solidFill>
                  <a:schemeClr val="bg1"/>
                </a:solidFill>
              </a:rPr>
              <a:t> Oil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Organic Soap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5 blades of garlic chives, 3 cloves of garlic or 10 drops of garlic oil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Optional: Mint and Rosemary oil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76400" y="3733800"/>
            <a:ext cx="4267200" cy="31242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in 1 quart spray bottle (water)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cap full of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cap full of Murphy’s oil soap, plain Dawn soap or Insecticidal soap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Extract juice from g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arlic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chives or garlic cloves and squeeze extract into bottle or simply add 10 drops of garlic oil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Spray all over leaves, especially undersides in morning and early evening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erbsandoilsworld.com/wp-content/uploads/2013/03/insecticides-tex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2" y="0"/>
            <a:ext cx="9143998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0" y="4099560"/>
            <a:ext cx="3352800" cy="2286000"/>
          </a:xfr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rgbClr val="00B050"/>
            </a:solidFill>
          </a:ln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4000" b="1" u="sng" dirty="0">
                <a:solidFill>
                  <a:schemeClr val="bg1"/>
                </a:solidFill>
              </a:rPr>
              <a:t>Ingredients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Citric Acid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Isopropyl alcohol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76400" y="3733800"/>
            <a:ext cx="4267200" cy="295656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Directions: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 in 1 quart spray bottle (water)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tsp of citric acid powder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tsp of citric acid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cup rubbing alcohol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Spray all over leaves, especially undersides in early morning or early evening</a:t>
            </a:r>
          </a:p>
        </p:txBody>
      </p:sp>
    </p:spTree>
    <p:extLst>
      <p:ext uri="{BB962C8B-B14F-4D97-AF65-F5344CB8AC3E}">
        <p14:creationId xmlns:p14="http://schemas.microsoft.com/office/powerpoint/2010/main" val="65027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EDF9E-DC68-637B-B3EB-10B8BBC25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365126"/>
            <a:ext cx="3938487" cy="1807305"/>
          </a:xfrm>
        </p:spPr>
        <p:txBody>
          <a:bodyPr>
            <a:normAutofit/>
          </a:bodyPr>
          <a:lstStyle/>
          <a:p>
            <a:r>
              <a:rPr lang="en-US" b="1"/>
              <a:t>5.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6C04-34D0-9D27-BAAE-8A928D49A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2333297"/>
            <a:ext cx="3464715" cy="3843666"/>
          </a:xfrm>
        </p:spPr>
        <p:txBody>
          <a:bodyPr>
            <a:normAutofit/>
          </a:bodyPr>
          <a:lstStyle/>
          <a:p>
            <a:r>
              <a:rPr lang="en-US" sz="2000" b="1" dirty="0"/>
              <a:t>Was the Strategy effective?</a:t>
            </a:r>
          </a:p>
          <a:p>
            <a:endParaRPr lang="en-US" sz="2000" b="1" dirty="0"/>
          </a:p>
          <a:p>
            <a:r>
              <a:rPr lang="en-US" sz="2000" b="1" dirty="0"/>
              <a:t>What worked or didn’t work?</a:t>
            </a:r>
          </a:p>
          <a:p>
            <a:endParaRPr lang="en-US" sz="2000" b="1" dirty="0"/>
          </a:p>
          <a:p>
            <a:r>
              <a:rPr lang="en-US" sz="2000" b="1" dirty="0"/>
              <a:t>What should be changed or improved for future efforts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37E7B-388D-FB04-F481-41D866E4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61" r="26342" b="2"/>
          <a:stretch/>
        </p:blipFill>
        <p:spPr>
          <a:xfrm>
            <a:off x="6195912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763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A close up of a leaf with a whitefly infestation">
            <a:extLst>
              <a:ext uri="{FF2B5EF4-FFF2-40B4-BE49-F238E27FC236}">
                <a16:creationId xmlns:a16="http://schemas.microsoft.com/office/drawing/2014/main" id="{2932612D-4024-60B6-870A-28F80E3CB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834" r="-1" b="-1"/>
          <a:stretch/>
        </p:blipFill>
        <p:spPr>
          <a:xfrm>
            <a:off x="1524021" y="10"/>
            <a:ext cx="9143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5486402"/>
            <a:ext cx="9144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23424-34BF-1C5F-8A39-FA8113F1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167" y="5746071"/>
            <a:ext cx="5261624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dirty="0"/>
              <a:t>IPM Trial #1</a:t>
            </a:r>
          </a:p>
        </p:txBody>
      </p:sp>
    </p:spTree>
    <p:extLst>
      <p:ext uri="{BB962C8B-B14F-4D97-AF65-F5344CB8AC3E}">
        <p14:creationId xmlns:p14="http://schemas.microsoft.com/office/powerpoint/2010/main" val="72935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1EA86-C012-EA89-846E-E8FD8D47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565" y="159027"/>
            <a:ext cx="3276451" cy="1107191"/>
          </a:xfrm>
        </p:spPr>
        <p:txBody>
          <a:bodyPr anchor="b">
            <a:normAutofit/>
          </a:bodyPr>
          <a:lstStyle/>
          <a:p>
            <a:r>
              <a:rPr lang="en-US" sz="4700" dirty="0"/>
              <a:t>IPM Trial 1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ABA4D-8D91-4ED6-7E8C-A2387CF0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425244"/>
            <a:ext cx="3886200" cy="5280357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What do we do?</a:t>
            </a:r>
          </a:p>
          <a:p>
            <a:endParaRPr lang="en-US" sz="1800" dirty="0"/>
          </a:p>
          <a:p>
            <a:r>
              <a:rPr lang="en-US" sz="1800" dirty="0"/>
              <a:t>Identify:</a:t>
            </a:r>
          </a:p>
          <a:p>
            <a:pPr lvl="1"/>
            <a:r>
              <a:rPr lang="en-US" sz="1800" dirty="0"/>
              <a:t>Whiteflies</a:t>
            </a:r>
          </a:p>
          <a:p>
            <a:r>
              <a:rPr lang="en-US" sz="1800" dirty="0"/>
              <a:t>Threshold met?</a:t>
            </a:r>
          </a:p>
          <a:p>
            <a:pPr lvl="1"/>
            <a:r>
              <a:rPr lang="en-US" sz="1800" dirty="0"/>
              <a:t>Yes, &gt;5 per leaf</a:t>
            </a:r>
          </a:p>
          <a:p>
            <a:r>
              <a:rPr lang="en-US" sz="1800" dirty="0"/>
              <a:t>Actions to be taken:</a:t>
            </a:r>
          </a:p>
          <a:p>
            <a:pPr lvl="1"/>
            <a:r>
              <a:rPr lang="en-US" sz="1800" dirty="0"/>
              <a:t>Sticky Traps</a:t>
            </a:r>
          </a:p>
          <a:p>
            <a:pPr lvl="1"/>
            <a:r>
              <a:rPr lang="en-US" sz="1800" dirty="0"/>
              <a:t>Mechanical removal?</a:t>
            </a:r>
          </a:p>
          <a:p>
            <a:pPr lvl="2"/>
            <a:r>
              <a:rPr lang="en-US" sz="1800" dirty="0"/>
              <a:t>Vacuum, remove infested leaves</a:t>
            </a:r>
          </a:p>
          <a:p>
            <a:pPr lvl="1"/>
            <a:r>
              <a:rPr lang="en-US" sz="1800" dirty="0"/>
              <a:t>Biological Controls</a:t>
            </a:r>
          </a:p>
          <a:p>
            <a:pPr lvl="2"/>
            <a:r>
              <a:rPr lang="en-US" sz="1800" dirty="0"/>
              <a:t>Parasitic Wasps</a:t>
            </a:r>
          </a:p>
          <a:p>
            <a:pPr lvl="2"/>
            <a:r>
              <a:rPr lang="en-US" sz="1800" dirty="0"/>
              <a:t>Ladybird beetle</a:t>
            </a:r>
          </a:p>
          <a:p>
            <a:pPr lvl="1"/>
            <a:r>
              <a:rPr lang="en-US" sz="1800" dirty="0"/>
              <a:t>Chemical/soap spray</a:t>
            </a:r>
          </a:p>
          <a:p>
            <a:pPr lvl="2"/>
            <a:r>
              <a:rPr lang="en-US" sz="1800" dirty="0"/>
              <a:t>Insecticidal soap</a:t>
            </a:r>
          </a:p>
          <a:p>
            <a:pPr lvl="2"/>
            <a:r>
              <a:rPr lang="en-US" sz="1800" dirty="0"/>
              <a:t>Neem Oil</a:t>
            </a:r>
          </a:p>
          <a:p>
            <a:pPr lvl="2"/>
            <a:r>
              <a:rPr lang="en-US" sz="1800" dirty="0"/>
              <a:t>Pyrethrins (last resort)</a:t>
            </a:r>
          </a:p>
          <a:p>
            <a:endParaRPr lang="en-US" sz="1900" dirty="0"/>
          </a:p>
        </p:txBody>
      </p:sp>
      <p:pic>
        <p:nvPicPr>
          <p:cNvPr id="5" name="Picture 4" descr="A close up of a leaf&#10;&#10;AI-generated content may be incorrect.">
            <a:extLst>
              <a:ext uri="{FF2B5EF4-FFF2-40B4-BE49-F238E27FC236}">
                <a16:creationId xmlns:a16="http://schemas.microsoft.com/office/drawing/2014/main" id="{A5009A33-2333-B106-907E-AEF6EB49C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74" r="17536" b="-1"/>
          <a:stretch/>
        </p:blipFill>
        <p:spPr>
          <a:xfrm>
            <a:off x="5887633" y="10"/>
            <a:ext cx="477922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44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leaf&#10;&#10;AI-generated content may be incorrect.">
            <a:extLst>
              <a:ext uri="{FF2B5EF4-FFF2-40B4-BE49-F238E27FC236}">
                <a16:creationId xmlns:a16="http://schemas.microsoft.com/office/drawing/2014/main" id="{44EDE5DC-C871-A1AD-C66B-F70BA396A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428853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825DA-E7E4-3FCC-7878-87461248C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906" y="42595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IPM Trial #2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35069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124356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29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7160F8-C49A-9709-C0D7-33D9D361B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40" r="44670" b="-2"/>
          <a:stretch/>
        </p:blipFill>
        <p:spPr>
          <a:xfrm>
            <a:off x="3352801" y="1"/>
            <a:ext cx="3635161" cy="6856413"/>
          </a:xfrm>
          <a:custGeom>
            <a:avLst/>
            <a:gdLst/>
            <a:ahLst/>
            <a:cxnLst/>
            <a:rect l="l" t="t" r="r" b="b"/>
            <a:pathLst>
              <a:path w="5110407" h="6856413">
                <a:moveTo>
                  <a:pt x="121782" y="0"/>
                </a:moveTo>
                <a:lnTo>
                  <a:pt x="4731440" y="0"/>
                </a:lnTo>
                <a:lnTo>
                  <a:pt x="4775629" y="179775"/>
                </a:lnTo>
                <a:cubicBezTo>
                  <a:pt x="5052916" y="1415453"/>
                  <a:pt x="5165791" y="2739148"/>
                  <a:pt x="5084710" y="4108260"/>
                </a:cubicBezTo>
                <a:cubicBezTo>
                  <a:pt x="5038379" y="4890611"/>
                  <a:pt x="4930907" y="5650759"/>
                  <a:pt x="4768709" y="6381464"/>
                </a:cubicBezTo>
                <a:lnTo>
                  <a:pt x="4653290" y="6856413"/>
                </a:lnTo>
                <a:lnTo>
                  <a:pt x="0" y="6856413"/>
                </a:lnTo>
                <a:lnTo>
                  <a:pt x="21062" y="6803488"/>
                </a:lnTo>
                <a:cubicBezTo>
                  <a:pt x="355644" y="5917239"/>
                  <a:pt x="573134" y="4914171"/>
                  <a:pt x="636462" y="3844830"/>
                </a:cubicBezTo>
                <a:cubicBezTo>
                  <a:pt x="713862" y="2537857"/>
                  <a:pt x="550895" y="1302013"/>
                  <a:pt x="203879" y="236924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8F70D-1F98-4177-EBEB-D0DEDD98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2" y="485775"/>
            <a:ext cx="2133599" cy="5719762"/>
          </a:xfrm>
        </p:spPr>
        <p:txBody>
          <a:bodyPr>
            <a:normAutofit/>
          </a:bodyPr>
          <a:lstStyle/>
          <a:p>
            <a:r>
              <a:rPr lang="en-US" sz="3100" dirty="0"/>
              <a:t>IPM Trial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8ED50-C40D-68B8-EFA7-A945027A9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1" y="485774"/>
            <a:ext cx="3143251" cy="6143626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What do we do?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Identify: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Spider mites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Threshold met?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Yes, &gt;1 per leaf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Actions to be taken: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Water down plants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Mechanical removal?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Remove infested leaves or plants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Biological Controls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Predatory mites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Ladybird beetle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Chemical/soap spray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Insecticidal soap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Neem Oil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Essential oil sprays (</a:t>
            </a:r>
            <a:r>
              <a:rPr lang="en-US" sz="1800" dirty="0" err="1"/>
              <a:t>i.e</a:t>
            </a:r>
            <a:r>
              <a:rPr lang="en-US" sz="1800" dirty="0"/>
              <a:t> rosemary and mint)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75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B8EB6-DD55-4102-8D23-AE225D66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"/>
            <a:ext cx="9524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699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5800" b="1" dirty="0">
                <a:solidFill>
                  <a:schemeClr val="bg1"/>
                </a:solidFill>
              </a:rPr>
              <a:t>Predatory Mites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219201"/>
            <a:ext cx="6653212" cy="4906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Feed on spider mites, russet mites, broad mites and thrips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+mj-lt"/>
              </a:rPr>
              <a:t>Species:</a:t>
            </a:r>
          </a:p>
          <a:p>
            <a:pPr lvl="1"/>
            <a:r>
              <a:rPr lang="en-US" sz="2600" i="1" dirty="0" err="1">
                <a:solidFill>
                  <a:schemeClr val="bg1"/>
                </a:solidFill>
                <a:latin typeface="+mj-lt"/>
              </a:rPr>
              <a:t>A.cucumeris</a:t>
            </a:r>
            <a:r>
              <a:rPr lang="en-US" sz="2600" i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lvl="1"/>
            <a:r>
              <a:rPr lang="en-US" sz="2600" i="1" dirty="0">
                <a:solidFill>
                  <a:schemeClr val="bg1"/>
                </a:solidFill>
                <a:latin typeface="+mj-lt"/>
              </a:rPr>
              <a:t>N. </a:t>
            </a:r>
            <a:r>
              <a:rPr lang="en-US" sz="2600" i="1" dirty="0" err="1">
                <a:solidFill>
                  <a:schemeClr val="bg1"/>
                </a:solidFill>
                <a:latin typeface="+mj-lt"/>
              </a:rPr>
              <a:t>californicus</a:t>
            </a:r>
            <a:endParaRPr lang="en-US" sz="2600" i="1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 sz="2600" i="1" dirty="0">
                <a:solidFill>
                  <a:schemeClr val="bg1"/>
                </a:solidFill>
                <a:latin typeface="+mj-lt"/>
              </a:rPr>
              <a:t>P. </a:t>
            </a:r>
            <a:r>
              <a:rPr lang="en-US" sz="2600" i="1" dirty="0" err="1">
                <a:solidFill>
                  <a:schemeClr val="bg1"/>
                </a:solidFill>
                <a:latin typeface="+mj-lt"/>
              </a:rPr>
              <a:t>persimilis</a:t>
            </a:r>
            <a:endParaRPr lang="en-US" sz="2600" i="1" dirty="0">
              <a:solidFill>
                <a:schemeClr val="bg1"/>
              </a:solidFill>
              <a:latin typeface="+mj-lt"/>
            </a:endParaRPr>
          </a:p>
          <a:p>
            <a:pPr lvl="1"/>
            <a:r>
              <a:rPr lang="en-US" sz="2600" i="1" dirty="0">
                <a:solidFill>
                  <a:schemeClr val="bg1"/>
                </a:solidFill>
                <a:latin typeface="+mj-lt"/>
              </a:rPr>
              <a:t>A. </a:t>
            </a:r>
            <a:r>
              <a:rPr lang="en-US" sz="2600" i="1" dirty="0" err="1">
                <a:solidFill>
                  <a:schemeClr val="bg1"/>
                </a:solidFill>
                <a:latin typeface="+mj-lt"/>
              </a:rPr>
              <a:t>swirskii</a:t>
            </a:r>
            <a:endParaRPr lang="en-US" sz="2600" i="1" dirty="0">
              <a:solidFill>
                <a:schemeClr val="bg1"/>
              </a:solidFill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</a:rPr>
              <a:t>Cost estimate: 500 for $10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4BC976-9C48-0CB2-0C63-AC2629E5B9F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1906" r="13094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30849-0E37-DE38-4F19-223E25EBC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b="1"/>
              <a:t>IPM is Crucial in Aquaponics 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1706026C-7D21-DD20-5FAD-2B7AA3765B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52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042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Pollinators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Honey bees and bumble bees are the best pollinators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Wasps will also pollinate as well as prey on tomato horn worms and caterpillars</a:t>
            </a:r>
          </a:p>
        </p:txBody>
      </p:sp>
      <p:pic>
        <p:nvPicPr>
          <p:cNvPr id="30722" name="Picture 2" descr="http://bugguide.net/images/raw/UQZSWQZS9QF0VQLSPQZSNQRSBQZSWQTK9QA0UQLS1QCK5KAKRKV04QB02QNK5KDK0K6K7KRSXK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3401" y="2743201"/>
            <a:ext cx="2324705" cy="2362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02" name="Rectangle 310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Biological pest control agent profiles: Encarsia formosa">
            <a:extLst>
              <a:ext uri="{FF2B5EF4-FFF2-40B4-BE49-F238E27FC236}">
                <a16:creationId xmlns:a16="http://schemas.microsoft.com/office/drawing/2014/main" id="{87D2B786-C91D-A8F6-EB8A-40D3B5A8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"/>
          <a:stretch/>
        </p:blipFill>
        <p:spPr bwMode="auto">
          <a:xfrm>
            <a:off x="1990257" y="623283"/>
            <a:ext cx="3023185" cy="27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retmocerus eremicus">
            <a:extLst>
              <a:ext uri="{FF2B5EF4-FFF2-40B4-BE49-F238E27FC236}">
                <a16:creationId xmlns:a16="http://schemas.microsoft.com/office/drawing/2014/main" id="{EB62EAA8-3D16-4D3A-3D60-54E5F905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4926" b="1"/>
          <a:stretch/>
        </p:blipFill>
        <p:spPr bwMode="auto">
          <a:xfrm>
            <a:off x="1990256" y="3466572"/>
            <a:ext cx="3024466" cy="27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3" name="Right Triangle 310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56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4" name="Rectangle 310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6021" y="623275"/>
            <a:ext cx="492809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DD1E9-31B4-EC53-655A-8F91339E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951" y="623276"/>
            <a:ext cx="4600238" cy="1144871"/>
          </a:xfrm>
        </p:spPr>
        <p:txBody>
          <a:bodyPr>
            <a:normAutofit/>
          </a:bodyPr>
          <a:lstStyle/>
          <a:p>
            <a:r>
              <a:rPr lang="en-US" sz="4700" dirty="0"/>
              <a:t>Parasitoid Wasps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E8412-A459-9896-DE03-CEB03346C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3244" y="1768147"/>
            <a:ext cx="4130356" cy="3764609"/>
          </a:xfrm>
        </p:spPr>
        <p:txBody>
          <a:bodyPr anchor="t"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Tiny wasp that lays egg in living pests, which hatch and feed on insides of pest host until they die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Aphids</a:t>
            </a:r>
          </a:p>
          <a:p>
            <a:pPr>
              <a:spcAft>
                <a:spcPts val="1125"/>
              </a:spcAft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Aphidius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colemani</a:t>
            </a:r>
            <a:endParaRPr lang="en-US" sz="18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125"/>
              </a:spcAft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Aphidius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ervi</a:t>
            </a:r>
            <a:endParaRPr lang="en-US" sz="18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125"/>
              </a:spcAft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Aphidius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matricariae</a:t>
            </a:r>
            <a:endParaRPr lang="en-US" sz="18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125"/>
              </a:spcAft>
            </a:pPr>
            <a:r>
              <a:rPr lang="en-US" sz="1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Aphelinus</a:t>
            </a:r>
            <a:r>
              <a:rPr lang="en-US" sz="1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abdominalis</a:t>
            </a:r>
            <a:endParaRPr lang="en-US" sz="18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Whiteflies</a:t>
            </a:r>
          </a:p>
          <a:p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Eretmocerus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eremicus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Encarcia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Formosa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2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605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nline Media 3" title="Parasitic Wasps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2F5B1711-434F-4C19-9BDC-A462E49475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81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1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Online Media 3" title="Alien (1979) Chest Burster scene.">
            <a:hlinkClick r:id="" action="ppaction://media"/>
            <a:extLst>
              <a:ext uri="{FF2B5EF4-FFF2-40B4-BE49-F238E27FC236}">
                <a16:creationId xmlns:a16="http://schemas.microsoft.com/office/drawing/2014/main" id="{982BB893-2673-79BC-6D03-4FD4EC2CF5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6900" y="1039559"/>
            <a:ext cx="8458200" cy="47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6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Dragonflies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1"/>
            <a:ext cx="67818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Feed on mosquitos, gnats, flies, aphids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…basically anything small enough for them to catch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1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Garden Spiders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1"/>
            <a:ext cx="67818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Feed on </a:t>
            </a:r>
            <a:r>
              <a:rPr lang="en-US" dirty="0" err="1">
                <a:solidFill>
                  <a:schemeClr val="bg1"/>
                </a:solidFill>
              </a:rPr>
              <a:t>mosquitos</a:t>
            </a:r>
            <a:r>
              <a:rPr lang="en-US" dirty="0">
                <a:solidFill>
                  <a:schemeClr val="bg1"/>
                </a:solidFill>
              </a:rPr>
              <a:t>, gnats, flies, aphids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Hunting Spiders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810000"/>
            <a:ext cx="4343400" cy="2667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Feed on crickets, ants, houseflies, caterpillars, beetles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800" dirty="0">
                <a:solidFill>
                  <a:schemeClr val="bg1"/>
                </a:solidFill>
              </a:rPr>
              <a:t>Lacewings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676400"/>
            <a:ext cx="4343400" cy="2667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Feed on aphids, mites, other small arthropods</a:t>
            </a:r>
          </a:p>
          <a:p>
            <a:r>
              <a:rPr lang="en-US" dirty="0">
                <a:solidFill>
                  <a:schemeClr val="bg1"/>
                </a:solidFill>
              </a:rPr>
              <a:t>(also consume pollen and nectar)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587</Words>
  <Application>Microsoft Office PowerPoint</Application>
  <PresentationFormat>Widescreen</PresentationFormat>
  <Paragraphs>136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2_Office Theme</vt:lpstr>
      <vt:lpstr>Common Problem in Gardening</vt:lpstr>
      <vt:lpstr>Predatory Mites</vt:lpstr>
      <vt:lpstr>Parasitoid Wasps</vt:lpstr>
      <vt:lpstr>PowerPoint Presentation</vt:lpstr>
      <vt:lpstr>PowerPoint Presentation</vt:lpstr>
      <vt:lpstr>Dragonflies</vt:lpstr>
      <vt:lpstr>Garden Spiders</vt:lpstr>
      <vt:lpstr>Hunting Spiders</vt:lpstr>
      <vt:lpstr>Lacewings</vt:lpstr>
      <vt:lpstr>Praying Mantis</vt:lpstr>
      <vt:lpstr>Other Great Beneficials</vt:lpstr>
      <vt:lpstr>Neem Oil Solution</vt:lpstr>
      <vt:lpstr>PowerPoint Presentation</vt:lpstr>
      <vt:lpstr>PowerPoint Presentation</vt:lpstr>
      <vt:lpstr>5. Evaluation</vt:lpstr>
      <vt:lpstr>IPM Trial #1</vt:lpstr>
      <vt:lpstr>IPM Trial 1</vt:lpstr>
      <vt:lpstr>IPM Trial #2</vt:lpstr>
      <vt:lpstr>IPM Trial 2</vt:lpstr>
      <vt:lpstr>IPM is Crucial in Aquaponics </vt:lpstr>
      <vt:lpstr>Pollinators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Tevik, Aaron P - (atevik)</dc:creator>
  <cp:lastModifiedBy>Tevik, Aaron P - (atevik)</cp:lastModifiedBy>
  <cp:revision>10</cp:revision>
  <dcterms:created xsi:type="dcterms:W3CDTF">2025-10-14T21:19:47Z</dcterms:created>
  <dcterms:modified xsi:type="dcterms:W3CDTF">2025-10-14T21:24:06Z</dcterms:modified>
</cp:coreProperties>
</file>