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2"/>
  </p:notesMasterIdLst>
  <p:sldIdLst>
    <p:sldId id="256" r:id="rId5"/>
    <p:sldId id="282" r:id="rId6"/>
    <p:sldId id="260" r:id="rId7"/>
    <p:sldId id="258" r:id="rId8"/>
    <p:sldId id="261" r:id="rId9"/>
    <p:sldId id="264" r:id="rId10"/>
    <p:sldId id="266" r:id="rId11"/>
    <p:sldId id="262" r:id="rId12"/>
    <p:sldId id="263" r:id="rId13"/>
    <p:sldId id="267" r:id="rId14"/>
    <p:sldId id="268" r:id="rId15"/>
    <p:sldId id="269" r:id="rId16"/>
    <p:sldId id="259" r:id="rId17"/>
    <p:sldId id="277" r:id="rId18"/>
    <p:sldId id="278" r:id="rId19"/>
    <p:sldId id="280" r:id="rId20"/>
    <p:sldId id="279" r:id="rId21"/>
    <p:sldId id="281" r:id="rId22"/>
    <p:sldId id="257" r:id="rId23"/>
    <p:sldId id="283" r:id="rId24"/>
    <p:sldId id="284" r:id="rId25"/>
    <p:sldId id="285" r:id="rId26"/>
    <p:sldId id="286" r:id="rId27"/>
    <p:sldId id="287" r:id="rId28"/>
    <p:sldId id="288" r:id="rId29"/>
    <p:sldId id="265" r:id="rId30"/>
    <p:sldId id="289" r:id="rId31"/>
    <p:sldId id="290" r:id="rId32"/>
    <p:sldId id="291" r:id="rId33"/>
    <p:sldId id="292" r:id="rId34"/>
    <p:sldId id="293" r:id="rId35"/>
    <p:sldId id="294" r:id="rId36"/>
    <p:sldId id="270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7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45303-53DA-4B1D-B7C8-DDB223C1FE67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23F2BE-1501-4D5E-9550-DAC183FC8B33}">
      <dgm:prSet/>
      <dgm:spPr/>
      <dgm:t>
        <a:bodyPr/>
        <a:lstStyle/>
        <a:p>
          <a:r>
            <a:rPr lang="en-US"/>
            <a:t>Sanitation</a:t>
          </a:r>
        </a:p>
      </dgm:t>
    </dgm:pt>
    <dgm:pt modelId="{8254A3A4-23F6-4EA8-8062-6F6FC18FC5A9}" type="parTrans" cxnId="{918B96C4-E604-4A8F-BE71-D37ED7EC1976}">
      <dgm:prSet/>
      <dgm:spPr/>
      <dgm:t>
        <a:bodyPr/>
        <a:lstStyle/>
        <a:p>
          <a:endParaRPr lang="en-US"/>
        </a:p>
      </dgm:t>
    </dgm:pt>
    <dgm:pt modelId="{B1D98AD9-1E50-4AD6-8100-387F37514BDF}" type="sibTrans" cxnId="{918B96C4-E604-4A8F-BE71-D37ED7EC1976}">
      <dgm:prSet/>
      <dgm:spPr/>
      <dgm:t>
        <a:bodyPr/>
        <a:lstStyle/>
        <a:p>
          <a:endParaRPr lang="en-US"/>
        </a:p>
      </dgm:t>
    </dgm:pt>
    <dgm:pt modelId="{136D4BFF-F1A6-4EDA-A7E1-0AA6C2A6B52C}">
      <dgm:prSet/>
      <dgm:spPr/>
      <dgm:t>
        <a:bodyPr/>
        <a:lstStyle/>
        <a:p>
          <a:r>
            <a:rPr lang="en-US"/>
            <a:t>Proper irrigation (not overwatering)</a:t>
          </a:r>
        </a:p>
      </dgm:t>
    </dgm:pt>
    <dgm:pt modelId="{BCD61F52-6103-42D5-95AE-05B8DFC9096B}" type="parTrans" cxnId="{79D2989B-C0C8-4A6A-93BA-09B4F171C510}">
      <dgm:prSet/>
      <dgm:spPr/>
      <dgm:t>
        <a:bodyPr/>
        <a:lstStyle/>
        <a:p>
          <a:endParaRPr lang="en-US"/>
        </a:p>
      </dgm:t>
    </dgm:pt>
    <dgm:pt modelId="{5E49ED7D-B9BD-44BB-8DC2-585D107750FE}" type="sibTrans" cxnId="{79D2989B-C0C8-4A6A-93BA-09B4F171C510}">
      <dgm:prSet/>
      <dgm:spPr/>
      <dgm:t>
        <a:bodyPr/>
        <a:lstStyle/>
        <a:p>
          <a:endParaRPr lang="en-US"/>
        </a:p>
      </dgm:t>
    </dgm:pt>
    <dgm:pt modelId="{10A0A57E-4475-461A-BB45-10F970D7EB9C}">
      <dgm:prSet/>
      <dgm:spPr/>
      <dgm:t>
        <a:bodyPr/>
        <a:lstStyle/>
        <a:p>
          <a:r>
            <a:rPr lang="en-US" dirty="0"/>
            <a:t>Proper pruning of plants</a:t>
          </a:r>
        </a:p>
      </dgm:t>
    </dgm:pt>
    <dgm:pt modelId="{AB002D07-8206-4E7E-9A56-9F61AB27780B}" type="parTrans" cxnId="{A8F2C245-55C5-47A4-990A-6AE2CAC820B0}">
      <dgm:prSet/>
      <dgm:spPr/>
      <dgm:t>
        <a:bodyPr/>
        <a:lstStyle/>
        <a:p>
          <a:endParaRPr lang="en-US"/>
        </a:p>
      </dgm:t>
    </dgm:pt>
    <dgm:pt modelId="{37AF6070-0573-47F0-8F90-501578BFC5D3}" type="sibTrans" cxnId="{A8F2C245-55C5-47A4-990A-6AE2CAC820B0}">
      <dgm:prSet/>
      <dgm:spPr/>
      <dgm:t>
        <a:bodyPr/>
        <a:lstStyle/>
        <a:p>
          <a:endParaRPr lang="en-US"/>
        </a:p>
      </dgm:t>
    </dgm:pt>
    <dgm:pt modelId="{CF4CE36E-3D2A-4342-A277-3FA37B9C6555}">
      <dgm:prSet/>
      <dgm:spPr/>
      <dgm:t>
        <a:bodyPr/>
        <a:lstStyle/>
        <a:p>
          <a:r>
            <a:rPr lang="en-US"/>
            <a:t>Screens (Thrip screen)</a:t>
          </a:r>
        </a:p>
      </dgm:t>
    </dgm:pt>
    <dgm:pt modelId="{1D03B035-BE16-4437-9582-D1C30895A522}" type="parTrans" cxnId="{32CEF730-CAFF-489C-8CBE-535D06097B67}">
      <dgm:prSet/>
      <dgm:spPr/>
      <dgm:t>
        <a:bodyPr/>
        <a:lstStyle/>
        <a:p>
          <a:endParaRPr lang="en-US"/>
        </a:p>
      </dgm:t>
    </dgm:pt>
    <dgm:pt modelId="{EEECC27B-5715-41A2-A56A-8B07BBD724FB}" type="sibTrans" cxnId="{32CEF730-CAFF-489C-8CBE-535D06097B67}">
      <dgm:prSet/>
      <dgm:spPr/>
      <dgm:t>
        <a:bodyPr/>
        <a:lstStyle/>
        <a:p>
          <a:endParaRPr lang="en-US"/>
        </a:p>
      </dgm:t>
    </dgm:pt>
    <dgm:pt modelId="{2A5D86A0-4F45-4DEB-B9F2-C6C967E91EA6}">
      <dgm:prSet/>
      <dgm:spPr/>
      <dgm:t>
        <a:bodyPr/>
        <a:lstStyle/>
        <a:p>
          <a:r>
            <a:rPr lang="en-US"/>
            <a:t>Rotating Crops</a:t>
          </a:r>
        </a:p>
      </dgm:t>
    </dgm:pt>
    <dgm:pt modelId="{C2138A65-D0EB-433A-A323-3B1ED38EBF35}" type="parTrans" cxnId="{F4F5293C-8992-4A32-96A2-8FA6FF9D1A64}">
      <dgm:prSet/>
      <dgm:spPr/>
      <dgm:t>
        <a:bodyPr/>
        <a:lstStyle/>
        <a:p>
          <a:endParaRPr lang="en-US"/>
        </a:p>
      </dgm:t>
    </dgm:pt>
    <dgm:pt modelId="{709979D2-2673-4A02-AFD8-732E81395BAA}" type="sibTrans" cxnId="{F4F5293C-8992-4A32-96A2-8FA6FF9D1A64}">
      <dgm:prSet/>
      <dgm:spPr/>
      <dgm:t>
        <a:bodyPr/>
        <a:lstStyle/>
        <a:p>
          <a:endParaRPr lang="en-US"/>
        </a:p>
      </dgm:t>
    </dgm:pt>
    <dgm:pt modelId="{F2729EC0-C449-44CE-910B-18FF6C32B659}">
      <dgm:prSet/>
      <dgm:spPr/>
      <dgm:t>
        <a:bodyPr/>
        <a:lstStyle/>
        <a:p>
          <a:r>
            <a:rPr lang="en-US" dirty="0"/>
            <a:t>Eliminate Pathways i.e. sticky tape, weed removal</a:t>
          </a:r>
        </a:p>
      </dgm:t>
    </dgm:pt>
    <dgm:pt modelId="{75FE582D-9CA0-4C1E-BF72-207237EF2CB8}" type="parTrans" cxnId="{2FDEBB54-DBEE-4462-9669-49EE87BC0BB4}">
      <dgm:prSet/>
      <dgm:spPr/>
      <dgm:t>
        <a:bodyPr/>
        <a:lstStyle/>
        <a:p>
          <a:endParaRPr lang="en-US"/>
        </a:p>
      </dgm:t>
    </dgm:pt>
    <dgm:pt modelId="{FA74ACD6-62E9-44AF-8C4A-00229982D947}" type="sibTrans" cxnId="{2FDEBB54-DBEE-4462-9669-49EE87BC0BB4}">
      <dgm:prSet/>
      <dgm:spPr/>
      <dgm:t>
        <a:bodyPr/>
        <a:lstStyle/>
        <a:p>
          <a:endParaRPr lang="en-US"/>
        </a:p>
      </dgm:t>
    </dgm:pt>
    <dgm:pt modelId="{CDB88A6B-E5A4-4B56-BA2D-6FF12C822BE1}" type="pres">
      <dgm:prSet presAssocID="{0A145303-53DA-4B1D-B7C8-DDB223C1FE67}" presName="linear" presStyleCnt="0">
        <dgm:presLayoutVars>
          <dgm:animLvl val="lvl"/>
          <dgm:resizeHandles val="exact"/>
        </dgm:presLayoutVars>
      </dgm:prSet>
      <dgm:spPr/>
    </dgm:pt>
    <dgm:pt modelId="{AE0A08A8-CABA-4130-9D6B-3F0C2C2BA6B2}" type="pres">
      <dgm:prSet presAssocID="{3923F2BE-1501-4D5E-9550-DAC183FC8B3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8FD267B-ADC0-4116-BE62-702DFCCAD842}" type="pres">
      <dgm:prSet presAssocID="{B1D98AD9-1E50-4AD6-8100-387F37514BDF}" presName="spacer" presStyleCnt="0"/>
      <dgm:spPr/>
    </dgm:pt>
    <dgm:pt modelId="{10F29CB8-6840-48B1-AF9D-48109ACF514E}" type="pres">
      <dgm:prSet presAssocID="{136D4BFF-F1A6-4EDA-A7E1-0AA6C2A6B52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D5D3E9-FF2C-40FE-B817-FB97E8EF93F7}" type="pres">
      <dgm:prSet presAssocID="{5E49ED7D-B9BD-44BB-8DC2-585D107750FE}" presName="spacer" presStyleCnt="0"/>
      <dgm:spPr/>
    </dgm:pt>
    <dgm:pt modelId="{12093FAF-9E58-432B-A0EE-6AC71EB3E8CE}" type="pres">
      <dgm:prSet presAssocID="{10A0A57E-4475-461A-BB45-10F970D7EB9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8A37C55-EB4D-4104-AADC-DB15CAC9CD80}" type="pres">
      <dgm:prSet presAssocID="{37AF6070-0573-47F0-8F90-501578BFC5D3}" presName="spacer" presStyleCnt="0"/>
      <dgm:spPr/>
    </dgm:pt>
    <dgm:pt modelId="{EFCE7A21-EFFF-4379-AD05-A5D45645B328}" type="pres">
      <dgm:prSet presAssocID="{CF4CE36E-3D2A-4342-A277-3FA37B9C655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6DA8EA6-F09F-4BFA-9977-99DB1BFE19B0}" type="pres">
      <dgm:prSet presAssocID="{EEECC27B-5715-41A2-A56A-8B07BBD724FB}" presName="spacer" presStyleCnt="0"/>
      <dgm:spPr/>
    </dgm:pt>
    <dgm:pt modelId="{683D2E5E-F8E1-4E00-B74C-AA17389BC74A}" type="pres">
      <dgm:prSet presAssocID="{F2729EC0-C449-44CE-910B-18FF6C32B65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15DA217-5B8D-4939-BC64-5D4DEFAE7002}" type="pres">
      <dgm:prSet presAssocID="{FA74ACD6-62E9-44AF-8C4A-00229982D947}" presName="spacer" presStyleCnt="0"/>
      <dgm:spPr/>
    </dgm:pt>
    <dgm:pt modelId="{C3B2622D-39DB-468E-A57A-84DD1AE667A7}" type="pres">
      <dgm:prSet presAssocID="{2A5D86A0-4F45-4DEB-B9F2-C6C967E91EA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21DE722-96BF-4A2E-8A28-449BCD4327D1}" type="presOf" srcId="{F2729EC0-C449-44CE-910B-18FF6C32B659}" destId="{683D2E5E-F8E1-4E00-B74C-AA17389BC74A}" srcOrd="0" destOrd="0" presId="urn:microsoft.com/office/officeart/2005/8/layout/vList2"/>
    <dgm:cxn modelId="{32CEF730-CAFF-489C-8CBE-535D06097B67}" srcId="{0A145303-53DA-4B1D-B7C8-DDB223C1FE67}" destId="{CF4CE36E-3D2A-4342-A277-3FA37B9C6555}" srcOrd="3" destOrd="0" parTransId="{1D03B035-BE16-4437-9582-D1C30895A522}" sibTransId="{EEECC27B-5715-41A2-A56A-8B07BBD724FB}"/>
    <dgm:cxn modelId="{6C5D2D34-4A3E-46FC-B228-3D30B5B04762}" type="presOf" srcId="{CF4CE36E-3D2A-4342-A277-3FA37B9C6555}" destId="{EFCE7A21-EFFF-4379-AD05-A5D45645B328}" srcOrd="0" destOrd="0" presId="urn:microsoft.com/office/officeart/2005/8/layout/vList2"/>
    <dgm:cxn modelId="{F4F5293C-8992-4A32-96A2-8FA6FF9D1A64}" srcId="{0A145303-53DA-4B1D-B7C8-DDB223C1FE67}" destId="{2A5D86A0-4F45-4DEB-B9F2-C6C967E91EA6}" srcOrd="5" destOrd="0" parTransId="{C2138A65-D0EB-433A-A323-3B1ED38EBF35}" sibTransId="{709979D2-2673-4A02-AFD8-732E81395BAA}"/>
    <dgm:cxn modelId="{A8F2C245-55C5-47A4-990A-6AE2CAC820B0}" srcId="{0A145303-53DA-4B1D-B7C8-DDB223C1FE67}" destId="{10A0A57E-4475-461A-BB45-10F970D7EB9C}" srcOrd="2" destOrd="0" parTransId="{AB002D07-8206-4E7E-9A56-9F61AB27780B}" sibTransId="{37AF6070-0573-47F0-8F90-501578BFC5D3}"/>
    <dgm:cxn modelId="{50E0A249-1861-43BD-8E7B-39B3F6F8A195}" type="presOf" srcId="{136D4BFF-F1A6-4EDA-A7E1-0AA6C2A6B52C}" destId="{10F29CB8-6840-48B1-AF9D-48109ACF514E}" srcOrd="0" destOrd="0" presId="urn:microsoft.com/office/officeart/2005/8/layout/vList2"/>
    <dgm:cxn modelId="{2FDEBB54-DBEE-4462-9669-49EE87BC0BB4}" srcId="{0A145303-53DA-4B1D-B7C8-DDB223C1FE67}" destId="{F2729EC0-C449-44CE-910B-18FF6C32B659}" srcOrd="4" destOrd="0" parTransId="{75FE582D-9CA0-4C1E-BF72-207237EF2CB8}" sibTransId="{FA74ACD6-62E9-44AF-8C4A-00229982D947}"/>
    <dgm:cxn modelId="{9271DE77-CDE4-460C-9C96-FADA24E01871}" type="presOf" srcId="{2A5D86A0-4F45-4DEB-B9F2-C6C967E91EA6}" destId="{C3B2622D-39DB-468E-A57A-84DD1AE667A7}" srcOrd="0" destOrd="0" presId="urn:microsoft.com/office/officeart/2005/8/layout/vList2"/>
    <dgm:cxn modelId="{A7017A59-48D7-42A4-82AE-F1950AEB2BCF}" type="presOf" srcId="{0A145303-53DA-4B1D-B7C8-DDB223C1FE67}" destId="{CDB88A6B-E5A4-4B56-BA2D-6FF12C822BE1}" srcOrd="0" destOrd="0" presId="urn:microsoft.com/office/officeart/2005/8/layout/vList2"/>
    <dgm:cxn modelId="{76762E96-D27E-4BE1-8EDA-2717706B021F}" type="presOf" srcId="{3923F2BE-1501-4D5E-9550-DAC183FC8B33}" destId="{AE0A08A8-CABA-4130-9D6B-3F0C2C2BA6B2}" srcOrd="0" destOrd="0" presId="urn:microsoft.com/office/officeart/2005/8/layout/vList2"/>
    <dgm:cxn modelId="{79D2989B-C0C8-4A6A-93BA-09B4F171C510}" srcId="{0A145303-53DA-4B1D-B7C8-DDB223C1FE67}" destId="{136D4BFF-F1A6-4EDA-A7E1-0AA6C2A6B52C}" srcOrd="1" destOrd="0" parTransId="{BCD61F52-6103-42D5-95AE-05B8DFC9096B}" sibTransId="{5E49ED7D-B9BD-44BB-8DC2-585D107750FE}"/>
    <dgm:cxn modelId="{313CBCA9-3F64-4642-947B-E341673B20FB}" type="presOf" srcId="{10A0A57E-4475-461A-BB45-10F970D7EB9C}" destId="{12093FAF-9E58-432B-A0EE-6AC71EB3E8CE}" srcOrd="0" destOrd="0" presId="urn:microsoft.com/office/officeart/2005/8/layout/vList2"/>
    <dgm:cxn modelId="{918B96C4-E604-4A8F-BE71-D37ED7EC1976}" srcId="{0A145303-53DA-4B1D-B7C8-DDB223C1FE67}" destId="{3923F2BE-1501-4D5E-9550-DAC183FC8B33}" srcOrd="0" destOrd="0" parTransId="{8254A3A4-23F6-4EA8-8062-6F6FC18FC5A9}" sibTransId="{B1D98AD9-1E50-4AD6-8100-387F37514BDF}"/>
    <dgm:cxn modelId="{F4486565-E166-41EB-BA55-BDC23755CA67}" type="presParOf" srcId="{CDB88A6B-E5A4-4B56-BA2D-6FF12C822BE1}" destId="{AE0A08A8-CABA-4130-9D6B-3F0C2C2BA6B2}" srcOrd="0" destOrd="0" presId="urn:microsoft.com/office/officeart/2005/8/layout/vList2"/>
    <dgm:cxn modelId="{77E3EF36-D046-4D71-8DE2-38CB0A9AD106}" type="presParOf" srcId="{CDB88A6B-E5A4-4B56-BA2D-6FF12C822BE1}" destId="{18FD267B-ADC0-4116-BE62-702DFCCAD842}" srcOrd="1" destOrd="0" presId="urn:microsoft.com/office/officeart/2005/8/layout/vList2"/>
    <dgm:cxn modelId="{6736F274-5EEC-4EEB-8783-9158388D3717}" type="presParOf" srcId="{CDB88A6B-E5A4-4B56-BA2D-6FF12C822BE1}" destId="{10F29CB8-6840-48B1-AF9D-48109ACF514E}" srcOrd="2" destOrd="0" presId="urn:microsoft.com/office/officeart/2005/8/layout/vList2"/>
    <dgm:cxn modelId="{C41CFAE4-8B24-49C5-851C-450FC8270877}" type="presParOf" srcId="{CDB88A6B-E5A4-4B56-BA2D-6FF12C822BE1}" destId="{3FD5D3E9-FF2C-40FE-B817-FB97E8EF93F7}" srcOrd="3" destOrd="0" presId="urn:microsoft.com/office/officeart/2005/8/layout/vList2"/>
    <dgm:cxn modelId="{82A46B86-042F-4173-A0A6-B8D0595F8A73}" type="presParOf" srcId="{CDB88A6B-E5A4-4B56-BA2D-6FF12C822BE1}" destId="{12093FAF-9E58-432B-A0EE-6AC71EB3E8CE}" srcOrd="4" destOrd="0" presId="urn:microsoft.com/office/officeart/2005/8/layout/vList2"/>
    <dgm:cxn modelId="{E5AFBCEA-3406-4A99-B5DB-937654D4AAEB}" type="presParOf" srcId="{CDB88A6B-E5A4-4B56-BA2D-6FF12C822BE1}" destId="{18A37C55-EB4D-4104-AADC-DB15CAC9CD80}" srcOrd="5" destOrd="0" presId="urn:microsoft.com/office/officeart/2005/8/layout/vList2"/>
    <dgm:cxn modelId="{838BCE62-74B6-47EC-8D9C-D5A117D19DDE}" type="presParOf" srcId="{CDB88A6B-E5A4-4B56-BA2D-6FF12C822BE1}" destId="{EFCE7A21-EFFF-4379-AD05-A5D45645B328}" srcOrd="6" destOrd="0" presId="urn:microsoft.com/office/officeart/2005/8/layout/vList2"/>
    <dgm:cxn modelId="{AED29388-0156-48FA-8A4C-7F9C9B9541E6}" type="presParOf" srcId="{CDB88A6B-E5A4-4B56-BA2D-6FF12C822BE1}" destId="{B6DA8EA6-F09F-4BFA-9977-99DB1BFE19B0}" srcOrd="7" destOrd="0" presId="urn:microsoft.com/office/officeart/2005/8/layout/vList2"/>
    <dgm:cxn modelId="{AAE133E4-7F4E-4BF1-8EB7-273DC6D87489}" type="presParOf" srcId="{CDB88A6B-E5A4-4B56-BA2D-6FF12C822BE1}" destId="{683D2E5E-F8E1-4E00-B74C-AA17389BC74A}" srcOrd="8" destOrd="0" presId="urn:microsoft.com/office/officeart/2005/8/layout/vList2"/>
    <dgm:cxn modelId="{473974A7-8F65-4A96-9CDA-BA8456F6EA7E}" type="presParOf" srcId="{CDB88A6B-E5A4-4B56-BA2D-6FF12C822BE1}" destId="{715DA217-5B8D-4939-BC64-5D4DEFAE7002}" srcOrd="9" destOrd="0" presId="urn:microsoft.com/office/officeart/2005/8/layout/vList2"/>
    <dgm:cxn modelId="{CC87BE73-0D33-4BAF-954C-38D9A2E55D14}" type="presParOf" srcId="{CDB88A6B-E5A4-4B56-BA2D-6FF12C822BE1}" destId="{C3B2622D-39DB-468E-A57A-84DD1AE667A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A08A8-CABA-4130-9D6B-3F0C2C2BA6B2}">
      <dsp:nvSpPr>
        <dsp:cNvPr id="0" name=""/>
        <dsp:cNvSpPr/>
      </dsp:nvSpPr>
      <dsp:spPr>
        <a:xfrm>
          <a:off x="0" y="364308"/>
          <a:ext cx="5153216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Sanitation</a:t>
          </a:r>
        </a:p>
      </dsp:txBody>
      <dsp:txXfrm>
        <a:off x="22246" y="386554"/>
        <a:ext cx="5108724" cy="411223"/>
      </dsp:txXfrm>
    </dsp:sp>
    <dsp:sp modelId="{10F29CB8-6840-48B1-AF9D-48109ACF514E}">
      <dsp:nvSpPr>
        <dsp:cNvPr id="0" name=""/>
        <dsp:cNvSpPr/>
      </dsp:nvSpPr>
      <dsp:spPr>
        <a:xfrm>
          <a:off x="0" y="874743"/>
          <a:ext cx="5153216" cy="4557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Proper irrigation (not overwatering)</a:t>
          </a:r>
        </a:p>
      </dsp:txBody>
      <dsp:txXfrm>
        <a:off x="22246" y="896989"/>
        <a:ext cx="5108724" cy="411223"/>
      </dsp:txXfrm>
    </dsp:sp>
    <dsp:sp modelId="{12093FAF-9E58-432B-A0EE-6AC71EB3E8CE}">
      <dsp:nvSpPr>
        <dsp:cNvPr id="0" name=""/>
        <dsp:cNvSpPr/>
      </dsp:nvSpPr>
      <dsp:spPr>
        <a:xfrm>
          <a:off x="0" y="1385178"/>
          <a:ext cx="5153216" cy="4557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Proper pruning of plants</a:t>
          </a:r>
        </a:p>
      </dsp:txBody>
      <dsp:txXfrm>
        <a:off x="22246" y="1407424"/>
        <a:ext cx="5108724" cy="411223"/>
      </dsp:txXfrm>
    </dsp:sp>
    <dsp:sp modelId="{EFCE7A21-EFFF-4379-AD05-A5D45645B328}">
      <dsp:nvSpPr>
        <dsp:cNvPr id="0" name=""/>
        <dsp:cNvSpPr/>
      </dsp:nvSpPr>
      <dsp:spPr>
        <a:xfrm>
          <a:off x="0" y="1895613"/>
          <a:ext cx="515321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Screens (Thrip screen)</a:t>
          </a:r>
        </a:p>
      </dsp:txBody>
      <dsp:txXfrm>
        <a:off x="22246" y="1917859"/>
        <a:ext cx="5108724" cy="411223"/>
      </dsp:txXfrm>
    </dsp:sp>
    <dsp:sp modelId="{683D2E5E-F8E1-4E00-B74C-AA17389BC74A}">
      <dsp:nvSpPr>
        <dsp:cNvPr id="0" name=""/>
        <dsp:cNvSpPr/>
      </dsp:nvSpPr>
      <dsp:spPr>
        <a:xfrm>
          <a:off x="0" y="2406048"/>
          <a:ext cx="5153216" cy="4557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Eliminate Pathways i.e. sticky tape, weed removal</a:t>
          </a:r>
        </a:p>
      </dsp:txBody>
      <dsp:txXfrm>
        <a:off x="22246" y="2428294"/>
        <a:ext cx="5108724" cy="411223"/>
      </dsp:txXfrm>
    </dsp:sp>
    <dsp:sp modelId="{C3B2622D-39DB-468E-A57A-84DD1AE667A7}">
      <dsp:nvSpPr>
        <dsp:cNvPr id="0" name=""/>
        <dsp:cNvSpPr/>
      </dsp:nvSpPr>
      <dsp:spPr>
        <a:xfrm>
          <a:off x="0" y="2916483"/>
          <a:ext cx="5153216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Rotating Crops</a:t>
          </a:r>
        </a:p>
      </dsp:txBody>
      <dsp:txXfrm>
        <a:off x="22246" y="2938729"/>
        <a:ext cx="5108724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113EB-BD6F-44E4-B9FB-80985C55277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E9B85-0914-45B2-989D-4C5FC0E8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B598C-5296-4620-B72E-D07A67DB4AE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6B598C-5296-4620-B72E-D07A67DB4A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6EC40-11B3-43CE-AF1E-8E139A026BC4}" type="slidenum">
              <a:rPr lang="en-US"/>
              <a:pPr/>
              <a:t>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FD62-6159-4AFA-8C05-CA78128A4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3A256-8E97-418C-A46E-1258D08E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1CA70-CA17-488E-A4B6-75FE4556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FFEA-50A3-4DFD-9CE8-EE736F83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22397-0617-4CE2-9EE3-843FDDF8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8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0C1A-D3F5-4BF9-83F0-7275EC6C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6AB02-B0BF-4EF9-B16D-69FFF0F7E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A0491-9AA1-4859-8FD9-DCB01C1B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5E085-5FD9-493D-B00B-00E781E5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98F03-1BE2-4214-8518-212A9A32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8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01574-EF15-4460-A601-4B509B20B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1831B-63AB-4D19-9912-12FA9B433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AA1C3-67CD-4D9F-821E-2316D05E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5568-B1C4-424C-972B-644FFB3F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883E0-C3CF-4937-A7C8-7192DCCE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1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65D8-F5CF-428D-83B0-01DAB6ADA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9061-3EE0-433F-B948-8CFF1537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71D68-DEAB-47B0-9C12-D431DC47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8742A-379F-490C-ADF2-37AF1700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FF365-6AA3-40B7-B25D-CC856523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9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96E1-F142-4BAB-ADF4-320D7CF2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A29F-F3C7-4706-99E5-404AE86AD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075A5-1D8A-4093-91D9-F891A6E9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7A9C-395D-43A9-9BF4-018FF3B1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E244-7235-49D1-B6B2-165B1906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9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F0CB-FA57-4833-BDED-E7700BD5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04CC-CC08-4C08-9CD0-4B8AC5E5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5EA74-2BFF-444B-A961-A746B57B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D239-9137-4EE0-AA43-2525DC80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3AEE7-C6BF-473A-995D-97B103B1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1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8717-F40C-4903-8D08-54E34EE9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DC8F-B5C4-41D0-B780-6440669FE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AF85C-80D5-4DA3-93DB-F9B4B59D7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97802-377D-4986-BD24-9711A7EF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E42A-2A9C-44F7-AFFD-DDF97C1F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101C5-A54B-42F2-864F-437E2A8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E5DF-AF04-4F54-A7AF-17C15FB8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217BB-A631-42BB-9CCA-3ACA4F295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43009-58E2-4435-92BB-ADE969141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93E01-002E-4319-9F72-FD919EF0A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FF138-FDB7-4A67-BA8B-E93337ED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1C5B9-108E-42B6-B7C2-E79A9A2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9A103-3888-4365-B8D5-E9628914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62EEF-7F85-42CA-9A53-87835E7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85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7DA4-540F-4714-AC5F-6687E395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99D66-34F5-4396-93BC-43EFAC35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031A6-F9D0-4E7F-A230-B35D2C32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08172-2539-49B7-BEA3-43584DFC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5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615A3-15FD-4938-896F-8A85F5F0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E6E0F-C5F1-46EF-9787-80C6B7EF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AAE1C-CBE7-4F65-9BF6-DD5B5272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C925-1703-4C6C-957B-6CE0D4B6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0314-B2E1-48E7-A3F4-6E3109E1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04413-64C9-4324-8769-3C424A5D6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273DC-73D2-4BEC-A106-7D82359E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71CB9-46A1-46CA-AFC3-79437687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6E63-ADF5-49AD-9722-284C9506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AC74-3922-4C9B-81F3-A2D6979F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FCDD0-ABEA-42EC-9D15-41115B2D1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A478A-D4E1-4FCF-9BE6-46D4A5E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E1554-E4AF-4C33-9F6A-F860F827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D00C-912B-478F-A54E-3B5C5121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91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AA22-B080-4EA2-9C37-389A72DC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EAD01-C6C8-4322-AEC9-E104952E7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D4F98-BF1B-494F-8865-9E47514D7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174D9-8C0B-4E51-A469-9078FAB0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3B112-5B6F-4D14-AC2A-A90BF71C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C2644-6C4D-4A8C-B28F-4884F028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28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DEC6-629C-4237-8A4C-6FA1EB03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2995D-14FE-437F-B32D-EBBA0E35B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9B51-E265-421D-B5AB-C1C4CACC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C69E-BA32-457D-97EF-692FEDC8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CDA4-A1F6-416C-A663-4A8C6982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F5A559-42DC-49AC-BE0A-0AC1A9ADE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731B3-EC25-4F41-ABB5-5CA694127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3ED3A-6549-4AE2-B069-6BF32E36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C8FC-6D24-4A13-A428-376065DE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470A5-7B70-4563-87FC-90ED6865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6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DDFB41B-DE5D-4E4D-8D34-92DADCFA0B0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20631-CC1B-4867-9DE3-14D78F1B36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39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9FA19-9EA4-4FD0-BE9E-69F2A1512E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9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029F1-E7C8-427C-9439-1EDCE8E9C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26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07F25-05C9-4A49-BAD0-36DE0A341B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71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E9DD-BD95-496E-A81A-FC91B0FBE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49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007FD-41C1-4D50-87FB-B5FE36AF0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0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64D2-2011-4380-A3C7-E90550AC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A3420-7E78-4542-807D-101F09D9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DA702-07AF-4311-AABD-DEAA9AD2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1C13-9E26-4E88-BA5C-141F3952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5C9AB-490F-4A54-A5E9-E51B3F36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3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E0DCD-12D8-4799-8436-6D811EDB0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4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DB20E-9D1F-43F2-8176-D9E19556D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38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406FA-18F3-4CEE-8FDE-F47326480F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3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FE106-F41A-4A14-85D3-B4AE915534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8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57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97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97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13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60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6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E9D9-000A-4D5A-979E-0E1F7F09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CEEDA-B043-4453-8888-CAC007567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3601D-518C-4405-BB69-8E600EA12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341F1-A698-4758-A35F-A451342C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A6235-F82A-42D7-9F14-B0EDBF1A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6C3CF-6A0A-401C-8F39-D4A1E706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4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10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0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5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88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2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5C2C-3A25-40C6-B01E-E4C36F1A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335BC-19BA-4206-A8E3-4B9918CD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0ADF1-FD80-4CFB-B158-120375F0E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40137-9CF8-4E02-B9E7-2486E5BF9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20835-C321-49B2-8CF6-7660C74B1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358BC-CFB1-40DA-9935-3418A52B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48B908-10A2-4E4E-8AED-DB7117BC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7F566-32F6-4DED-876F-72FDA9AB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9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D399-B6EA-458F-838D-44046C7A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02242-0030-4C7A-A130-BB4D28D4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0336F-9942-4592-917E-B45A832E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9138C-52E5-4087-AEE5-1DD891AC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0FE5A-D586-4B48-BDBF-D76D851A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B140C-DF21-4337-8DE1-9DCE33B8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80277-C8F7-41EC-8A99-17723B62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3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78BD-409D-4524-BAEC-3FC6632E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C66E2-9658-4809-92C4-B71EBB29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8397B-C594-41BB-B1DB-ECA665178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65FA2-FE25-4259-A9F0-9DFEB735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4CDB5-15EE-4840-8F07-B2101FBE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DB5E8-FC70-446D-AC6D-89A2B265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6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F849-B656-4705-929B-A28969E2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E4AFD-7639-4E95-A9F7-F06E331E4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D791C-5FA2-4E54-8687-0034F97A9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09A76-4B6D-49B6-99B0-C3C89845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9515D-2D63-4C70-844B-E289EC14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F04F3-C9BD-4C76-B536-B25FECF8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2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B97E7-A6D8-476A-912C-9ED19EEA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EBF6-0012-4BB7-9B31-32E253C5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73E9B-A761-41A2-88F4-94EEC57BE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7681-4E00-4055-81A5-0D01028E44E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756C-10E9-41BB-B2ED-864383FEB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7BA40-E5F8-4BA3-8AAF-DC24BED2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98842-4071-4097-B820-102917F62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E2CEC-8924-4CE8-B5B6-83C4FC1C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245F9-E5CD-4F83-A316-7A5147CE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C96B1-BF54-42CD-849B-35A3E57AC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7444F-C1ED-4B88-927E-924ADCFA341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F9F49-DDD9-439B-847E-7A522361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9F3-B56D-4D42-B65D-915F6BDE4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7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CE45530B-8A1B-4494-938F-C25352C2EA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08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hgic.clemson.edu/factsheet/tomato-diseases-disorder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6.png"/><Relationship Id="rId9" Type="http://schemas.microsoft.com/office/2007/relationships/diagramDrawing" Target="../diagrams/drawing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2CD78-2AB1-4EA4-AC49-AF848FA24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4B308-64E9-4FFD-935A-7A0D35407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Plant Care and IPM in Aquaponics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C63AB-C756-42B2-8319-FD367709F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Matt Recsetar © 2021</a:t>
            </a:r>
          </a:p>
        </p:txBody>
      </p:sp>
      <p:pic>
        <p:nvPicPr>
          <p:cNvPr id="5" name="Picture 2" descr="http://bugguide.net/images/cache/E0Z0U0H040DRLQJRMQ1RLQVRYKNRYKOQ409R3KOQM0JQ70ARFKVRI0TQM0BRM0BRFK9R50FQZQJRU0Q060OR6000MQ.jpg">
            <a:extLst>
              <a:ext uri="{FF2B5EF4-FFF2-40B4-BE49-F238E27FC236}">
                <a16:creationId xmlns:a16="http://schemas.microsoft.com/office/drawing/2014/main" id="{4061C66C-3FBD-ED15-E063-61876FC3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2597" y="3638753"/>
            <a:ext cx="1792494" cy="1606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9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your Seeds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858" name="Picture 2" descr="C:\Users\UAPB UAPB\Desktop\Aquaculture\Extension Verification\Aquaponics\Seed germination chamber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8460" y="1141789"/>
            <a:ext cx="3044697" cy="2283523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859" name="Picture 3" descr="C:\Users\UAPB UAPB\Desktop\Aquaculture\Extension Verification\Aquaponics\Seed germinatio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32283" y="810882"/>
            <a:ext cx="2416766" cy="1812575"/>
          </a:xfrm>
          <a:prstGeom prst="rect">
            <a:avLst/>
          </a:prstGeom>
          <a:noFill/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862" name="Picture 6" descr="http://g-ecx.images-amazon.com/images/G/01/outdoor-living/detailpages/c26/c26-B004D466B6-1-l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53155" y="4279769"/>
            <a:ext cx="2535306" cy="1762038"/>
          </a:xfrm>
          <a:prstGeom prst="rect">
            <a:avLst/>
          </a:prstGeom>
          <a:noFill/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860" name="Picture 4" descr="C:\Users\UAPB UAPB\Desktop\Aquaculture\Extension Verification\Aquaponics\plastic bag germinatio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23497" y="3661742"/>
            <a:ext cx="2434338" cy="182575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r>
              <a:rPr lang="en-US" sz="2200" dirty="0"/>
              <a:t>Germination Chambers</a:t>
            </a:r>
          </a:p>
          <a:p>
            <a:endParaRPr lang="en-US" sz="2200" dirty="0"/>
          </a:p>
          <a:p>
            <a:r>
              <a:rPr lang="en-US" sz="2200" dirty="0"/>
              <a:t>Wet paper towel, plastic bag</a:t>
            </a:r>
          </a:p>
          <a:p>
            <a:endParaRPr lang="en-US" sz="2200" dirty="0"/>
          </a:p>
          <a:p>
            <a:r>
              <a:rPr lang="en-US" sz="2200" dirty="0"/>
              <a:t>Keep warm and in the dark until they sprout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09D13-D82D-4B7B-8F93-E0B39EB9F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366" y="3116173"/>
            <a:ext cx="2813419" cy="177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your Seeds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Seeds do well in soilless mixes</a:t>
            </a:r>
          </a:p>
          <a:p>
            <a:endParaRPr lang="en-US" dirty="0"/>
          </a:p>
          <a:p>
            <a:r>
              <a:rPr lang="en-US" dirty="0"/>
              <a:t>Can use peat root cubes, Oasis Rockwool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 just throw them into your system!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3905" name="Picture 1" descr="C:\Users\UAPB UAPB\Downloads\photo (7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237" y="677131"/>
            <a:ext cx="4038600" cy="2218469"/>
          </a:xfrm>
          <a:prstGeom prst="rect">
            <a:avLst/>
          </a:prstGeom>
          <a:noFill/>
        </p:spPr>
      </p:pic>
      <p:pic>
        <p:nvPicPr>
          <p:cNvPr id="123906" name="Picture 2" descr="C:\Users\UAPB UAPB\Downloads\photo (7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5514" y="3819613"/>
            <a:ext cx="3398286" cy="254871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206857" y="5653743"/>
            <a:ext cx="289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Spinach Seedlings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8200" y="2108478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Zucchini Seedlings</a:t>
            </a:r>
          </a:p>
        </p:txBody>
      </p:sp>
      <p:pic>
        <p:nvPicPr>
          <p:cNvPr id="8" name="Picture 2" descr="http://media.hydroponics.net/images-products/i/135803/135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381" y="3429000"/>
            <a:ext cx="1326116" cy="106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8" y="1412488"/>
            <a:ext cx="3413832" cy="436384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Seeds that have directly germinated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US" sz="2000"/>
              <a:t>Mixed Lettuce</a:t>
            </a:r>
          </a:p>
          <a:p>
            <a:r>
              <a:rPr lang="en-US" sz="2000"/>
              <a:t>Romaine Lettuce</a:t>
            </a:r>
          </a:p>
          <a:p>
            <a:r>
              <a:rPr lang="en-US" sz="2000"/>
              <a:t>Okra</a:t>
            </a:r>
          </a:p>
          <a:p>
            <a:r>
              <a:rPr lang="en-US" sz="2000"/>
              <a:t>Eggplant</a:t>
            </a:r>
          </a:p>
          <a:p>
            <a:r>
              <a:rPr lang="en-US" sz="2000"/>
              <a:t>Celery</a:t>
            </a:r>
          </a:p>
          <a:p>
            <a:r>
              <a:rPr lang="en-US" sz="2000"/>
              <a:t>Onions</a:t>
            </a:r>
          </a:p>
          <a:p>
            <a:r>
              <a:rPr lang="en-US" sz="2000"/>
              <a:t>Pumpkin</a:t>
            </a:r>
          </a:p>
          <a:p>
            <a:r>
              <a:rPr lang="en-US" sz="2000"/>
              <a:t>Cherry Tomato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en-US" sz="2000"/>
              <a:t>Zucchini (squash)</a:t>
            </a:r>
          </a:p>
          <a:p>
            <a:r>
              <a:rPr lang="en-US" sz="2000"/>
              <a:t>Garden Bean</a:t>
            </a:r>
          </a:p>
          <a:p>
            <a:r>
              <a:rPr lang="en-US" sz="2000"/>
              <a:t>Cucumber</a:t>
            </a:r>
          </a:p>
          <a:p>
            <a:r>
              <a:rPr lang="en-US" sz="2000"/>
              <a:t>Carrots</a:t>
            </a:r>
          </a:p>
          <a:p>
            <a:r>
              <a:rPr lang="en-US" sz="2000"/>
              <a:t>Radishes</a:t>
            </a:r>
          </a:p>
          <a:p>
            <a:r>
              <a:rPr lang="en-US" sz="2000"/>
              <a:t>Sweet Peas</a:t>
            </a:r>
          </a:p>
          <a:p>
            <a:r>
              <a:rPr lang="en-US" sz="2000"/>
              <a:t>Watermelon</a:t>
            </a:r>
          </a:p>
          <a:p>
            <a:r>
              <a:rPr lang="en-US" sz="2000"/>
              <a:t>Jalapeño pepper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575" name="Rectangle 13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878" y="4985230"/>
            <a:ext cx="7987748" cy="1173700"/>
          </a:xfrm>
        </p:spPr>
        <p:txBody>
          <a:bodyPr anchor="t"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whatever you like!!!</a:t>
            </a:r>
          </a:p>
        </p:txBody>
      </p:sp>
      <p:pic>
        <p:nvPicPr>
          <p:cNvPr id="109573" name="Picture 5" descr="http://www.scaryforkids.com/pics/watermelons.jpg"/>
          <p:cNvPicPr>
            <a:picLocks noChangeAspect="1" noChangeArrowheads="1"/>
          </p:cNvPicPr>
          <p:nvPr/>
        </p:nvPicPr>
        <p:blipFill rotWithShape="1">
          <a:blip r:embed="rId2" cstate="print"/>
          <a:srcRect l="22207" r="21593" b="-3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929585-A2B2-4700-BA46-D121366D1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1033" name="Picture 9" descr="C:\Users\UAPB UAPB\Downloads\photo (6).JPG"/>
          <p:cNvPicPr>
            <a:picLocks noChangeAspect="1" noChangeArrowheads="1"/>
          </p:cNvPicPr>
          <p:nvPr/>
        </p:nvPicPr>
        <p:blipFill rotWithShape="1">
          <a:blip r:embed="rId4" cstate="print"/>
          <a:srcRect r="5375" b="4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</p:spPr>
      </p:pic>
      <p:pic>
        <p:nvPicPr>
          <p:cNvPr id="109570" name="Picture 2" descr="http://www.aquaponics.com.au/images/strawberries.jpg"/>
          <p:cNvPicPr>
            <a:picLocks noChangeAspect="1" noChangeArrowheads="1"/>
          </p:cNvPicPr>
          <p:nvPr/>
        </p:nvPicPr>
        <p:blipFill rotWithShape="1">
          <a:blip r:embed="rId5" cstate="print"/>
          <a:srcRect l="34687" r="10627" b="2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26" name="AutoShape 2" descr="Displaying photo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isplaying photo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isplaying photo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s://gm1.ggpht.com/5MA7XUsypSs9rtqHl7KVErJQGNAbAhdWtCjfsiRMQwrAmQRJmcyNXflFWNRCenins8wEksJZI3bF4XID7z4p12-FAgOE7yW3klmwGVM28fxCpev8x47uK0HOHZnxUseuv449Mzgux51QIGV4GZoe6xQLEQsUulH2itk_3jd7463lQ4I6QtVhHl5A-0tcsyFT9vYM8ubaIJcA2t61EEjrP21piQYV-g5FMO8b798PC0Njzc-DN7rLTv41aUUbJp0zLZI5k_zBQTBF2O3oOrpIW1DIXj4fi1pqZYVP4dQXUULgVX6hsZkXH2U44SGgQWIS-rQvA00DWQcmyjMytoQfBTZugDY3STIAkv6tJeXYZKnNJ98720vSlkD_Tgm-RTaNH0FQq1WkY2vZsY5vPf0KOScgW0buI1FmZuVPF4YHApUASFeDSuopPesXVgugv0XA5IHajUqDLuc3LCzJOksK7ClDC0FvDNuwcOVJFE3Uru4fCGag1Vn1Q_4saITj0woDNbEJtmfAvGVDvl9nYK3z2p4josbbz84hup_93tiGFVXCmFlnb5AHrn0I3nTiQntgdurJvAxQ=w1594-h707-l7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055E-1B51-4702-9A1C-FF41F13D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6" y="855574"/>
            <a:ext cx="4249006" cy="1325563"/>
          </a:xfrm>
        </p:spPr>
        <p:txBody>
          <a:bodyPr>
            <a:noAutofit/>
          </a:bodyPr>
          <a:lstStyle/>
          <a:p>
            <a:r>
              <a:rPr lang="en-US" sz="6000" b="1" dirty="0"/>
              <a:t>Plant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78786-267B-45E6-8A05-5E2692004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5" y="2504049"/>
            <a:ext cx="4881489" cy="3549617"/>
          </a:xfrm>
        </p:spPr>
        <p:txBody>
          <a:bodyPr anchor="t">
            <a:noAutofit/>
          </a:bodyPr>
          <a:lstStyle/>
          <a:p>
            <a:r>
              <a:rPr lang="en-US" sz="2400" dirty="0"/>
              <a:t>Pruning</a:t>
            </a:r>
          </a:p>
          <a:p>
            <a:endParaRPr lang="en-US" sz="2400" dirty="0"/>
          </a:p>
          <a:p>
            <a:r>
              <a:rPr lang="en-US" sz="2400" dirty="0"/>
              <a:t>Observing for pests, disease and nutrient deficiencies </a:t>
            </a:r>
          </a:p>
          <a:p>
            <a:endParaRPr lang="en-US" sz="2400" dirty="0"/>
          </a:p>
          <a:p>
            <a:r>
              <a:rPr lang="en-US" sz="2400" dirty="0"/>
              <a:t>Deploying pest management strategies</a:t>
            </a:r>
          </a:p>
          <a:p>
            <a:endParaRPr lang="en-US" sz="2400" dirty="0"/>
          </a:p>
          <a:p>
            <a:r>
              <a:rPr lang="en-US" sz="2400" dirty="0"/>
              <a:t>Nutrient supplementation as needed</a:t>
            </a:r>
          </a:p>
          <a:p>
            <a:endParaRPr lang="en-US" sz="2400" dirty="0"/>
          </a:p>
          <a:p>
            <a:r>
              <a:rPr lang="en-US" sz="2400" dirty="0"/>
              <a:t>Harvesting plants as needed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hand holding a piece of food&#10;&#10;Description automatically generated">
            <a:extLst>
              <a:ext uri="{FF2B5EF4-FFF2-40B4-BE49-F238E27FC236}">
                <a16:creationId xmlns:a16="http://schemas.microsoft.com/office/drawing/2014/main" id="{F7B10012-08A5-4F15-A3C6-093026F8A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84" r="2" b="20725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hand holding a banana&#10;&#10;Description automatically generated">
            <a:extLst>
              <a:ext uri="{FF2B5EF4-FFF2-40B4-BE49-F238E27FC236}">
                <a16:creationId xmlns:a16="http://schemas.microsoft.com/office/drawing/2014/main" id="{F2FCFF87-9A50-474A-BD22-5A6D9A774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r="4" b="4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371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ABCEC-81FE-4665-AC6C-F8094DE6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Plant Nutrient Deficiencies 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AD7CF2C-CE84-41B1-87ED-14A27B10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05" y="307731"/>
            <a:ext cx="3068186" cy="3997637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346CA12-CA8D-4D9B-A7F4-F1A320CF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39" y="307731"/>
            <a:ext cx="5420525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4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C0EF-2F69-4D5A-9384-6CCF6B8B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564174"/>
            <a:ext cx="6019528" cy="1325563"/>
          </a:xfrm>
        </p:spPr>
        <p:txBody>
          <a:bodyPr>
            <a:noAutofit/>
          </a:bodyPr>
          <a:lstStyle/>
          <a:p>
            <a:r>
              <a:rPr lang="en-US" sz="4600" b="1" dirty="0"/>
              <a:t>Inadequate Sunlight Can Cause Visible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FD14C-5261-497B-A193-5628FEF97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2518168"/>
            <a:ext cx="6019528" cy="39951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Indicated by:</a:t>
            </a:r>
          </a:p>
          <a:p>
            <a:pPr lvl="1"/>
            <a:r>
              <a:rPr lang="en-US" dirty="0"/>
              <a:t> Yellowing of lower plant leaves or even new foliage</a:t>
            </a:r>
          </a:p>
          <a:p>
            <a:pPr lvl="1"/>
            <a:r>
              <a:rPr lang="en-US" dirty="0"/>
              <a:t>Poor growth </a:t>
            </a:r>
          </a:p>
          <a:p>
            <a:pPr lvl="1"/>
            <a:r>
              <a:rPr lang="en-US" dirty="0"/>
              <a:t>Pale color </a:t>
            </a:r>
          </a:p>
          <a:p>
            <a:pPr lvl="1"/>
            <a:r>
              <a:rPr lang="en-US" dirty="0"/>
              <a:t>Small leaves </a:t>
            </a:r>
          </a:p>
          <a:p>
            <a:pPr lvl="1"/>
            <a:r>
              <a:rPr lang="en-US" dirty="0"/>
              <a:t>Long, thin stems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E5DC-1203-4AA9-816F-29CE46C21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" r="30419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515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40DE-222D-46CA-8EB9-1D722FDC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About Plant Diseases?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201A5-531B-4F2A-9AAE-006CAB996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650"/>
            <a:ext cx="10515600" cy="45873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Choose disease resistant or tolerant cultivars</a:t>
            </a:r>
          </a:p>
          <a:p>
            <a:r>
              <a:rPr lang="en-US" dirty="0"/>
              <a:t>Use certified disease-free seeds and seedlings</a:t>
            </a:r>
          </a:p>
          <a:p>
            <a:r>
              <a:rPr lang="en-US" dirty="0"/>
              <a:t>Active pest management</a:t>
            </a:r>
          </a:p>
          <a:p>
            <a:pPr lvl="1"/>
            <a:r>
              <a:rPr lang="en-US" dirty="0" err="1"/>
              <a:t>Thrips</a:t>
            </a:r>
            <a:r>
              <a:rPr lang="en-US" dirty="0"/>
              <a:t>, white flies and other pests are potential disease vectors</a:t>
            </a:r>
          </a:p>
          <a:p>
            <a:r>
              <a:rPr lang="en-US" dirty="0"/>
              <a:t>Trim and dispose of infected lower branches</a:t>
            </a:r>
          </a:p>
          <a:p>
            <a:r>
              <a:rPr lang="en-US" dirty="0"/>
              <a:t>Do your research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https://hgic.clemson.edu/factsheet/tomato-diseases-disorders/</a:t>
            </a:r>
            <a:endParaRPr lang="en-US" dirty="0"/>
          </a:p>
          <a:p>
            <a:r>
              <a:rPr lang="en-US" dirty="0"/>
              <a:t>Consult an expert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Treatments: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Rootshield</a:t>
            </a:r>
            <a:r>
              <a:rPr lang="en-US" dirty="0"/>
              <a:t>® Plus (preventative biological root fungicide - $$$)</a:t>
            </a:r>
          </a:p>
          <a:p>
            <a:pPr marL="0" indent="0">
              <a:buNone/>
            </a:pPr>
            <a:r>
              <a:rPr lang="en-US" dirty="0"/>
              <a:t>-Fungicides (foliar sprays only)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C42AF-2640-4D30-92B1-895466057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867" y="1460182"/>
            <a:ext cx="2990850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6DDB0B-75BF-4F88-8B97-C6465021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29" y="4561865"/>
            <a:ext cx="1351307" cy="19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9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F878-3090-4E04-ADB6-32296C0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8" y="757112"/>
            <a:ext cx="4497208" cy="1325563"/>
          </a:xfrm>
        </p:spPr>
        <p:txBody>
          <a:bodyPr>
            <a:noAutofit/>
          </a:bodyPr>
          <a:lstStyle/>
          <a:p>
            <a:r>
              <a:rPr lang="en-US" sz="5000" b="1" dirty="0"/>
              <a:t>Nutrient Supplementation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98BA5-DACC-493A-94B4-EC3640B48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" y="2345084"/>
            <a:ext cx="6344529" cy="3957242"/>
          </a:xfrm>
        </p:spPr>
        <p:txBody>
          <a:bodyPr anchor="t">
            <a:normAutofit/>
          </a:bodyPr>
          <a:lstStyle/>
          <a:p>
            <a:r>
              <a:rPr lang="en-US" sz="2000" dirty="0"/>
              <a:t>Iron –Chelated iron should be added monthly in beginning for media beds or monthly for NFT and DWC systems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Calcium – Ag lime, dolomite, calcium hydroxide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Potassium – Potassium bicarbonate, Potassium hydroxide (corrosive), potassium sulfate, potassium chloride (foliar spray)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Magnesium - dolomite or Epsom salts (foliar spray)</a:t>
            </a:r>
          </a:p>
          <a:p>
            <a:endParaRPr lang="en-US" sz="20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0EB5F-DBB8-4392-A793-D9BD379C7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2" b="2946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22C9F-8F17-4ED9-9002-28AF1E4A3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0" r="-2" b="15348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8537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2236-B0D4-4C2A-95E4-60EE9984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23"/>
            <a:ext cx="6254496" cy="1828800"/>
          </a:xfrm>
        </p:spPr>
        <p:txBody>
          <a:bodyPr>
            <a:normAutofit/>
          </a:bodyPr>
          <a:lstStyle/>
          <a:p>
            <a:r>
              <a:rPr lang="en-US" sz="5000" dirty="0"/>
              <a:t>Aquaponics Nutrient Supplementation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19D2-3727-42C7-9C40-48CC2275D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4" y="1921523"/>
            <a:ext cx="6531222" cy="4575530"/>
          </a:xfrm>
        </p:spPr>
        <p:txBody>
          <a:bodyPr>
            <a:normAutofit/>
          </a:bodyPr>
          <a:lstStyle/>
          <a:p>
            <a:r>
              <a:rPr lang="en-US" sz="2400" dirty="0"/>
              <a:t>Separate mineralization tank (aka bioreactor, biodigester, sludge digester) should provide all required plant nutrients apart from maybe Iron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Tank specifically dedicated to break down of solids that is outside of aquaponics loop (not for nitrification)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Clarified water from this tank is nutrient-rich and can return nutrients back to the aquaponics system in dissolved form (available to plants)</a:t>
            </a:r>
          </a:p>
        </p:txBody>
      </p:sp>
      <p:pic>
        <p:nvPicPr>
          <p:cNvPr id="1026" name="Picture 2" descr="Anaerobic Digester | Geothermal energy, Biogas, Renewable energy">
            <a:extLst>
              <a:ext uri="{FF2B5EF4-FFF2-40B4-BE49-F238E27FC236}">
                <a16:creationId xmlns:a16="http://schemas.microsoft.com/office/drawing/2014/main" id="{FF2A477F-46B5-4269-AE8B-C5226292B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21742" b="-2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4CF98-7163-4F3D-8CA6-5AA4073DF28E}"/>
              </a:ext>
            </a:extLst>
          </p:cNvPr>
          <p:cNvSpPr txBox="1"/>
          <p:nvPr/>
        </p:nvSpPr>
        <p:spPr>
          <a:xfrm>
            <a:off x="8525021" y="6195840"/>
            <a:ext cx="195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Anaerobic digestor</a:t>
            </a:r>
          </a:p>
        </p:txBody>
      </p:sp>
    </p:spTree>
    <p:extLst>
      <p:ext uri="{BB962C8B-B14F-4D97-AF65-F5344CB8AC3E}">
        <p14:creationId xmlns:p14="http://schemas.microsoft.com/office/powerpoint/2010/main" val="3168766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Seeds Vs. Transplants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522" name="Picture 2" descr="http://www.veggiegardeningtips.com/wp-content/uploads/2006/08/fall-vegetable-plants.jpg"/>
          <p:cNvPicPr>
            <a:picLocks noChangeAspect="1" noChangeArrowheads="1"/>
          </p:cNvPicPr>
          <p:nvPr/>
        </p:nvPicPr>
        <p:blipFill rotWithShape="1">
          <a:blip r:embed="rId2" cstate="print"/>
          <a:srcRect t="11459" r="-1" b="10685"/>
          <a:stretch/>
        </p:blipFill>
        <p:spPr bwMode="auto"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6262" name="Picture 6" descr="http://www.windcrestorganics.com/images/OnionBunch.jpg"/>
          <p:cNvPicPr>
            <a:picLocks noChangeAspect="1" noChangeArrowheads="1"/>
          </p:cNvPicPr>
          <p:nvPr/>
        </p:nvPicPr>
        <p:blipFill rotWithShape="1">
          <a:blip r:embed="rId3" cstate="print"/>
          <a:srcRect t="9722" r="-1" b="-1"/>
          <a:stretch/>
        </p:blipFill>
        <p:spPr bwMode="auto"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524" name="Picture 4" descr="http://www.krisallendaily.com/wp-content/uploads/2012/01/vegetable-seeds-picture2.jpg"/>
          <p:cNvPicPr>
            <a:picLocks noChangeAspect="1" noChangeArrowheads="1"/>
          </p:cNvPicPr>
          <p:nvPr/>
        </p:nvPicPr>
        <p:blipFill rotWithShape="1">
          <a:blip r:embed="rId4" cstate="print"/>
          <a:srcRect l="15779" r="17973" b="2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526" name="Picture 6" descr="http://www.ppdl.purdue.edu/PPDL/images/seeds.jpg"/>
          <p:cNvPicPr>
            <a:picLocks noChangeAspect="1" noChangeArrowheads="1"/>
          </p:cNvPicPr>
          <p:nvPr/>
        </p:nvPicPr>
        <p:blipFill rotWithShape="1">
          <a:blip r:embed="rId5" cstate="print"/>
          <a:srcRect l="11950" r="20358" b="2"/>
          <a:stretch/>
        </p:blipFill>
        <p:spPr bwMode="auto"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dlings growing in a garden with sunlight">
            <a:extLst>
              <a:ext uri="{FF2B5EF4-FFF2-40B4-BE49-F238E27FC236}">
                <a16:creationId xmlns:a16="http://schemas.microsoft.com/office/drawing/2014/main" id="{9A55C5A6-F5A3-4A90-9D7F-8BEBF9A62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C757F-183E-4BC6-B852-27F965CC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Plants is Easy!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F5FC5-8A2F-498A-9598-6D8D7E85B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en-US" sz="3600" dirty="0"/>
              <a:t>Sunlight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Water</a:t>
            </a:r>
          </a:p>
          <a:p>
            <a:endParaRPr lang="en-US" sz="3600" dirty="0"/>
          </a:p>
          <a:p>
            <a:r>
              <a:rPr lang="en-US" sz="3600" dirty="0"/>
              <a:t>Nutrients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C25BE-A4CA-4472-92A9-BD4D5390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237" y="403278"/>
            <a:ext cx="958917" cy="9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9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145" y="464128"/>
            <a:ext cx="8077200" cy="1142999"/>
          </a:xfrm>
        </p:spPr>
        <p:txBody>
          <a:bodyPr>
            <a:normAutofit fontScale="90000"/>
          </a:bodyPr>
          <a:lstStyle/>
          <a:p>
            <a:r>
              <a:rPr lang="en-US" sz="5800" b="1" dirty="0"/>
              <a:t>What about Pests and Pollinators?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Pests in Aquaponics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0"/>
            <a:ext cx="77724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Easy to confuse nutrient deficiencies with pest infestations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Pests can damage your plants in various ways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Important to recognize how your plants are being damaged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Then figure out what bugs they are and how to get rid of them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Bugs can be a huge nuisance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Damage plants by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Chewing</a:t>
            </a:r>
          </a:p>
          <a:p>
            <a:pPr lvl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Piercing/sucking</a:t>
            </a:r>
          </a:p>
          <a:p>
            <a:pPr lvl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Rasping/sucking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0386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Characteristic Damage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Twisted, discolored leaves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Lacy leaves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Tiny holes in the leaf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Can Damage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Roots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Stems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Fruits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Leaves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hatcom.wsu.edu/ag/homehort/pest/images/VL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1549400" cy="11620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100" name="Picture 4" descr="http://3.bp.blogspot.com/_Apbs3KmqOzI/TH0yM6U0QDI/AAAAAAAACs0/R7y1bMwcdxs/s1600/IMG_9608+green+stink+bug+in+folded+le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1" y="4572000"/>
            <a:ext cx="2056501" cy="1961388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Identifying those buggers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u="sng" dirty="0">
                <a:solidFill>
                  <a:schemeClr val="bg1"/>
                </a:solidFill>
              </a:rPr>
              <a:t>Behavior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Jump?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Fly?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Hide?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91200" y="1600201"/>
            <a:ext cx="441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u="sng" dirty="0">
                <a:solidFill>
                  <a:schemeClr val="bg1"/>
                </a:solidFill>
              </a:rPr>
              <a:t>Which Plants are being affected?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Many plants?</a:t>
            </a:r>
          </a:p>
          <a:p>
            <a:r>
              <a:rPr lang="en-US" dirty="0">
                <a:solidFill>
                  <a:schemeClr val="bg1"/>
                </a:solidFill>
              </a:rPr>
              <a:t>Specific plants?</a:t>
            </a:r>
          </a:p>
          <a:p>
            <a:r>
              <a:rPr lang="en-US" dirty="0">
                <a:solidFill>
                  <a:schemeClr val="bg1"/>
                </a:solidFill>
              </a:rPr>
              <a:t>Specific parts of plants</a:t>
            </a:r>
          </a:p>
          <a:p>
            <a:r>
              <a:rPr lang="en-US" dirty="0">
                <a:solidFill>
                  <a:schemeClr val="bg1"/>
                </a:solidFill>
              </a:rPr>
              <a:t>Specific area of greenhouse?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*Most bugs will go to their favorite plant first before moving on to the next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92C7DE-6BA1-4665-9FE2-7BB4E7426EAA}"/>
              </a:ext>
            </a:extLst>
          </p:cNvPr>
          <p:cNvSpPr/>
          <p:nvPr/>
        </p:nvSpPr>
        <p:spPr>
          <a:xfrm>
            <a:off x="1524000" y="0"/>
            <a:ext cx="9144000" cy="14176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Aphids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417639"/>
            <a:ext cx="4038600" cy="47253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Adults: Yellow, pale green, or powdery gray</a:t>
            </a:r>
          </a:p>
          <a:p>
            <a:r>
              <a:rPr lang="en-US" dirty="0">
                <a:solidFill>
                  <a:schemeClr val="bg1"/>
                </a:solidFill>
              </a:rPr>
              <a:t>Often Found on underside of leaves</a:t>
            </a:r>
          </a:p>
          <a:p>
            <a:r>
              <a:rPr lang="en-US" dirty="0">
                <a:solidFill>
                  <a:schemeClr val="bg1"/>
                </a:solidFill>
              </a:rPr>
              <a:t>Secrete a sticky honeydew which can lead to sooty mold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35209-AF6A-44DA-B999-8FD4614D4B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7401" y="3127694"/>
            <a:ext cx="4607559" cy="3455669"/>
          </a:xfrm>
          <a:prstGeom prst="rect">
            <a:avLst/>
          </a:prstGeom>
          <a:ln w="130175">
            <a:solidFill>
              <a:srgbClr val="00B05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6B8C4-7649-4E64-BC4E-82A260588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4832792"/>
            <a:ext cx="2377675" cy="177401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Picture 6" descr="A yellow bug on a leaf&#10;&#10;AI-generated content may be incorrect.">
            <a:extLst>
              <a:ext uri="{FF2B5EF4-FFF2-40B4-BE49-F238E27FC236}">
                <a16:creationId xmlns:a16="http://schemas.microsoft.com/office/drawing/2014/main" id="{B02808B6-EC01-6D38-74E7-11A700AD6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338" y="645419"/>
            <a:ext cx="2547462" cy="1698308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7A7A0-1AB3-F840-B3DC-782CF2116DFC}"/>
              </a:ext>
            </a:extLst>
          </p:cNvPr>
          <p:cNvSpPr txBox="1"/>
          <p:nvPr/>
        </p:nvSpPr>
        <p:spPr>
          <a:xfrm>
            <a:off x="6172200" y="2483676"/>
            <a:ext cx="4207114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Piercing-sucking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omato plant with spider mite infestation&#10;">
            <a:extLst>
              <a:ext uri="{FF2B5EF4-FFF2-40B4-BE49-F238E27FC236}">
                <a16:creationId xmlns:a16="http://schemas.microsoft.com/office/drawing/2014/main" id="{E5DB02AE-D4E1-41B0-1412-31B3317A1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58952"/>
            <a:ext cx="9525000" cy="60990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94D5B-BC41-497F-9166-424DE862FDBE}"/>
              </a:ext>
            </a:extLst>
          </p:cNvPr>
          <p:cNvSpPr/>
          <p:nvPr/>
        </p:nvSpPr>
        <p:spPr>
          <a:xfrm>
            <a:off x="1524000" y="0"/>
            <a:ext cx="9144000" cy="14176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Spider Mites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4600" y="3962401"/>
            <a:ext cx="4267200" cy="34942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Red or orangish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Smaller than a pinhead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Fine webs on the leaves</a:t>
            </a:r>
          </a:p>
        </p:txBody>
      </p:sp>
      <p:pic>
        <p:nvPicPr>
          <p:cNvPr id="19458" name="Picture 2" descr="http://bugguide.net/images/cache/E0Z0U0H040DRLQJRMQ1RLQVRYKNRYKOQ409R3KOQM0JQ70ARFKVRI0TQM0BRM0BRFK9R50FQZQJRU0Q060OR6000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155768"/>
            <a:ext cx="4038600" cy="3620318"/>
          </a:xfrm>
          <a:prstGeom prst="rect">
            <a:avLst/>
          </a:prstGeom>
          <a:noFill/>
        </p:spPr>
      </p:pic>
      <p:sp>
        <p:nvSpPr>
          <p:cNvPr id="19460" name="AutoShape 4" descr="https://mail-attachment.googleusercontent.com/attachment/u/0/?ui=2&amp;ik=0f0729b0f3&amp;view=att&amp;th=13f7da59476f0ba6&amp;attid=0.7&amp;disp=inline&amp;realattid=f_hidpyu706&amp;safe=1&amp;zw&amp;saduie=AG9B_P9wa8WUXQmO6JnaGP_MCAz5&amp;sadet=1372221939574&amp;sads=knO4Ap70EQDYysMd778CGdPW-e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62" name="AutoShape 6" descr="https://mail-attachment.googleusercontent.com/attachment/u/0/?ui=2&amp;ik=0f0729b0f3&amp;view=att&amp;th=13f7da59476f0ba6&amp;attid=0.7&amp;disp=inline&amp;realattid=f_hidpyu706&amp;safe=1&amp;zw&amp;saduie=AG9B_P9wa8WUXQmO6JnaGP_MCAz5&amp;sadet=1372221939574&amp;sads=knO4Ap70EQDYysMd778CGdPW-e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9953C-9BB3-9F94-8B9F-A3C68C4E2671}"/>
              </a:ext>
            </a:extLst>
          </p:cNvPr>
          <p:cNvSpPr txBox="1"/>
          <p:nvPr/>
        </p:nvSpPr>
        <p:spPr>
          <a:xfrm>
            <a:off x="2037488" y="6220843"/>
            <a:ext cx="4078424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Cell puncturing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DEFDF8-890A-4423-AE0B-F36BDF123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776"/>
            <a:ext cx="9144000" cy="6823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9C801-CA5D-477B-AB0E-99E484D7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Russet 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492E0-9ECA-41D9-9E6D-0BDE8E44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4267200" cy="4876800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Leaves get Blisters and appear “glossy”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No webs like spider mites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Easily confused for nutrient deficiencies (can’t see with naked eye)</a:t>
            </a:r>
          </a:p>
          <a:p>
            <a:r>
              <a:rPr lang="en-US" b="1" dirty="0">
                <a:solidFill>
                  <a:schemeClr val="bg1"/>
                </a:solidFill>
              </a:rPr>
              <a:t>Begins with yellowing leaves and leaf curl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0474AD-D5B6-4DE1-B746-490BD93CB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4460" y="2792506"/>
            <a:ext cx="4070470" cy="299869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FCD86-E7A8-003A-F4BA-4BCB48A2932F}"/>
              </a:ext>
            </a:extLst>
          </p:cNvPr>
          <p:cNvSpPr txBox="1"/>
          <p:nvPr/>
        </p:nvSpPr>
        <p:spPr>
          <a:xfrm>
            <a:off x="6354643" y="5253336"/>
            <a:ext cx="4207114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Piercing-sucking</a:t>
            </a:r>
          </a:p>
        </p:txBody>
      </p:sp>
    </p:spTree>
    <p:extLst>
      <p:ext uri="{BB962C8B-B14F-4D97-AF65-F5344CB8AC3E}">
        <p14:creationId xmlns:p14="http://schemas.microsoft.com/office/powerpoint/2010/main" val="243532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3E3A05-4BE0-4E96-9D28-46D435360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2013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E25C0-6C65-42AB-A47D-39B4B9FD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Broad 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A614C-9BDB-40DA-8BAC-F35C2FDB3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2534" y="1417639"/>
            <a:ext cx="4038600" cy="49831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Light green to yellow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Feed on newest growth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Almost impossible to see with the naked eye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Easy to identify eggs with magnifying glass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Clear round spheres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White opaque dots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73A28-D064-4897-895D-5D0A5657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665" y="5554663"/>
            <a:ext cx="1324670" cy="114300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63D1CB-C2DB-4786-BA99-1E7A4B9E0C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2627644"/>
            <a:ext cx="4504834" cy="289185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B3F6E-2461-1BB1-748B-685436CD22B7}"/>
              </a:ext>
            </a:extLst>
          </p:cNvPr>
          <p:cNvSpPr txBox="1"/>
          <p:nvPr/>
        </p:nvSpPr>
        <p:spPr>
          <a:xfrm>
            <a:off x="6188291" y="4710414"/>
            <a:ext cx="3313792" cy="830997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Suck sap </a:t>
            </a:r>
          </a:p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and inject toxins</a:t>
            </a:r>
          </a:p>
        </p:txBody>
      </p:sp>
    </p:spTree>
    <p:extLst>
      <p:ext uri="{BB962C8B-B14F-4D97-AF65-F5344CB8AC3E}">
        <p14:creationId xmlns:p14="http://schemas.microsoft.com/office/powerpoint/2010/main" val="150029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 descr="Image result for white flies">
            <a:extLst>
              <a:ext uri="{FF2B5EF4-FFF2-40B4-BE49-F238E27FC236}">
                <a16:creationId xmlns:a16="http://schemas.microsoft.com/office/drawing/2014/main" id="{CD587573-A4EA-47C7-B52C-422922382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4" r="2" b="4026"/>
          <a:stretch/>
        </p:blipFill>
        <p:spPr bwMode="auto">
          <a:xfrm>
            <a:off x="6464498" y="1690690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hite flies">
            <a:extLst>
              <a:ext uri="{FF2B5EF4-FFF2-40B4-BE49-F238E27FC236}">
                <a16:creationId xmlns:a16="http://schemas.microsoft.com/office/drawing/2014/main" id="{383350E9-E21B-4F02-B217-A654C3A6E7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r="2" b="24756"/>
          <a:stretch/>
        </p:blipFill>
        <p:spPr bwMode="auto">
          <a:xfrm>
            <a:off x="5117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00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8C5D2-6E07-4A4B-8811-AE9D99FB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chemeClr val="bg1"/>
                </a:solidFill>
              </a:rPr>
              <a:t>White Flies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7050-1C6B-44A5-835A-178F6D874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/>
              <a:t>Typically 1-2 mm in length</a:t>
            </a:r>
          </a:p>
          <a:p>
            <a:pPr indent="-228600">
              <a:lnSpc>
                <a:spcPct val="90000"/>
              </a:lnSpc>
            </a:pP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Adults are white and resemble tiny moths under a microscope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200" dirty="0"/>
          </a:p>
          <a:p>
            <a:pPr indent="-228600">
              <a:lnSpc>
                <a:spcPct val="90000"/>
              </a:lnSpc>
            </a:pPr>
            <a:r>
              <a:rPr lang="en-US" sz="2200" dirty="0"/>
              <a:t>Similar to Aphids in that:</a:t>
            </a:r>
          </a:p>
          <a:p>
            <a:pPr lvl="1" indent="-228600">
              <a:lnSpc>
                <a:spcPct val="90000"/>
              </a:lnSpc>
            </a:pPr>
            <a:r>
              <a:rPr lang="en-US" sz="1800" dirty="0"/>
              <a:t>often found on the underside of leaves</a:t>
            </a:r>
          </a:p>
          <a:p>
            <a:pPr lvl="1" indent="-228600">
              <a:lnSpc>
                <a:spcPct val="90000"/>
              </a:lnSpc>
            </a:pPr>
            <a:r>
              <a:rPr lang="en-US" sz="1800" dirty="0"/>
              <a:t>feed by sucking plant juices</a:t>
            </a:r>
          </a:p>
          <a:p>
            <a:pPr lvl="1" indent="-228600">
              <a:lnSpc>
                <a:spcPct val="90000"/>
              </a:lnSpc>
            </a:pPr>
            <a:r>
              <a:rPr lang="en-US" sz="1800" dirty="0"/>
              <a:t>secrete honeydew which can lead to mold growth</a:t>
            </a:r>
          </a:p>
          <a:p>
            <a:pPr indent="-228600">
              <a:lnSpc>
                <a:spcPct val="90000"/>
              </a:lnSpc>
            </a:pPr>
            <a:endParaRPr lang="en-US" sz="2200" dirty="0"/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C45B1-1CDE-CDEE-2722-8643FF3B6A69}"/>
              </a:ext>
            </a:extLst>
          </p:cNvPr>
          <p:cNvSpPr txBox="1"/>
          <p:nvPr/>
        </p:nvSpPr>
        <p:spPr>
          <a:xfrm>
            <a:off x="6096000" y="6359893"/>
            <a:ext cx="4207114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Piercing-sucking</a:t>
            </a:r>
          </a:p>
        </p:txBody>
      </p:sp>
    </p:spTree>
    <p:extLst>
      <p:ext uri="{BB962C8B-B14F-4D97-AF65-F5344CB8AC3E}">
        <p14:creationId xmlns:p14="http://schemas.microsoft.com/office/powerpoint/2010/main" val="11212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71A3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Benefits of Transplants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65488-BAA1-45B9-A685-D0CD41753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0" r="1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Less time to maturity or fruit output</a:t>
            </a:r>
          </a:p>
          <a:p>
            <a:pPr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Easy to organize and space out in system</a:t>
            </a:r>
          </a:p>
          <a:p>
            <a:pPr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Immediately visible success!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Thrips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143000"/>
            <a:ext cx="4038600" cy="2667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Tiny yellow or brown-winged insects</a:t>
            </a:r>
          </a:p>
        </p:txBody>
      </p:sp>
      <p:pic>
        <p:nvPicPr>
          <p:cNvPr id="24578" name="Picture 2" descr="http://newpatientconnection.com/images/thri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362" y="4343400"/>
            <a:ext cx="3251638" cy="2514600"/>
          </a:xfrm>
          <a:prstGeom prst="rect">
            <a:avLst/>
          </a:prstGeom>
          <a:noFill/>
        </p:spPr>
      </p:pic>
      <p:pic>
        <p:nvPicPr>
          <p:cNvPr id="24580" name="Picture 4" descr="http://www.infonet-biovision.org/res/res/files/919.400x4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6346" y="1"/>
            <a:ext cx="3351654" cy="2228851"/>
          </a:xfrm>
          <a:prstGeom prst="rect">
            <a:avLst/>
          </a:prstGeom>
          <a:noFill/>
        </p:spPr>
      </p:pic>
      <p:sp>
        <p:nvSpPr>
          <p:cNvPr id="24582" name="AutoShape 6" descr="data:image/jpeg;base64,/9j/4AAQSkZJRgABAQAAAQABAAD/2wCEAAkGBhQSEBUUEhQVFRUUFxQUFhUUFRQUFhQUFxQVFBQUFRUXHCYeFxkjGRQUHy8gJCcpLCwsFR4xNTAqNSYrLCkBCQoKDgwOFw8PFykcHxwpKSksKSkpLCwsLCksLCkpLCkpLCwpKSkpKSwpKSkpKSwpKSkpKSkpKSksLCwpKSksLP/AABEIALcBEwMBIgACEQEDEQH/xAAbAAACAwEBAQAAAAAAAAAAAAADBAACBQEGB//EADkQAAEEAQIEAgkDBAEEAwAAAAEAAgMRIQQxBRJBUWFxBhMigZGhscHwMtHhFEJScvEHFSNiJDRD/8QAGQEAAwEBAQAAAAAAAAAAAAAAAQIDAAQF/8QAIhEBAQEBAAMAAQUBAQAAAAAAAAERAhIhMQMTQVFhcSIy/9oADAMBAAIRAxEAPwByR6UlciPelZXLhdZaZySkcjTPScr00LQZnoUaj3ZVqwmxLq5FgbRghxNpd51eTHHfYhcusZajI05o4bKbWO8OgrdPajU0ELnDQs7UT2VO+wtFc60aBqUgdaea1Ah/T0j+rCz45g3JNBLS6l855W+yzw3d7+yFsnumh2biTn3HCa6F/wBm/urafSiNvc/fxU0+mbGKGT9FyeX8K5eur0f4rNJf5gIRJJ8B+WhSOv8AnIXI2nOfNLJvqAK5xIonHZdXGDv7rRI2dT/CrJhfq0be/wCeXgrgWu7rt1S2glALldq/O/0VAbOMb5RYyhoLFWZXf7eXl5qNbf7/AFKlkHHiPccIs6w9wDeNsjN48cde6pzZrurOdQvvY8x1z2QHSX59+37oyMI2Yg0N/DsPHsow1ki87nIB8O6C2u/vRPXBxPb30emAqSMvFJTRXkbHhuVQOo20Z/bKo9/QLjCAABeeq39CuI/JRcEQUTiQc9LyvUe9KzSqD1AJ3pOWRXnlSU0qeFqwdlFMqSbIqvnyn5ntz/kvppvkwhxSZSR1KLA5Vc7YhNrS0zKWVowtuFqW1nJQkzCSVqS0AhadoKSlsAhipGk1IaMoGs1YbgIOl0xeeZ23Y9f4WtxpF44XTGzhv1/ha0beUU3GN/2QmyUKGFWSbH58FzW3qmElnrrlJPluyc5/ArEl1/PsPAeKjgT02+CX+oDsZvFUOyI4V4+H55KdvyvNWiHZN8ASNmFaNhPyUB7K5fWFtZYn8/PNCuz4Kx9r83Xa6JdBwszjbevlSK0/4+/9l1kfv8VYYTRnWmlUuVXuQXOvbpunkAXUv528vT6KrWVQoV9/+fquEgD7KheT5dB9FWSCtK4kVVCvj0Q3GgAeuMX8MJl0PKLcKxte56ILTmwPFLev2g+LvqqwP58lRsdOV421lyXl1WfBGTPoWrnVqLPknFnK4t5UPZWSVJzyq0siSnlSvUCmlSUsitK9KyPTwlq7ZECWfK4XpKV+U/KHbRiksrS0wWNpHLb0RTpY3dAxaDpqCR00oAXHzqY4vqNUVQ60gdknNNlF0MBcbOyFuEwfTafmNu2WtW1YAS0QXZJ1z9f9VtF9ZSqc7jHfobHh2SzX35fVGY0n9lup6wNEaR0937lEBxX55qp9nbff49SiRsO+ErOtaazj8/lFYOm3zrvapyokDQdzXik0XC5XvBsb9/suBgv9/rhEJsbfysCrfzz6K7B0+K40BFa2t8DdGMnNXv8An5ob5LXZH2gH5KkgOud2VHY/Pmuk1+/ZBkd5eCtPQLB3MRY9ybbCWht2OtXntzfJF0EbWDnfuNm9b8egwldXrHEknJNVaTrrbkV55ybXdU+tznp3Q2ygbpev7ic+PdWY/FppJyS3RJZuvyWbrdTgn4BXk1QySdl4z0g9IclrTZ+iaS260mnJOIizZyovEPlJNk5XVTxU8X0GZyQnejyur8tIzPUo7aBI5KSPRpXJORyeRK10vS8u6tzKkhTROjwOWzw96wIHZW5pDQRqbRk1VdV0ag1us4vspzRwesdV0B80lsgGdFAZHWdluMbWBhdihDGUPwIfrc0Pzsue9XqhYvJNSVM1lM8W0BjDOZw5nWSwbtGK5j4/ZBijvPfshuT0Wyy+zcGmYWc3rGl3RgDr+lX70YGttx8kKPG+6qZTsB5qdom2Mvf3eNImjAc6sDO5wPCz2Q9O4dfHPj70ZtgfcpLRFD8AHv2rH3RZ4OQiqOLrwrdVYc17Jom7O52vxCIASc0b67LC7p2A/qxfbdH0kMbhzOla3f2R7b8HsNil+WjYBrx79fPdRg/4r6otPSxaLNbfP3qnNasRfl+YQJXilSQtRzwdtlQn5ITtQRu0j5oMkt7fRWhRnOv83TGijB3rGTjttR96pp9OSAb74xfgfor6mYDDDdd/Pc/NDq/tD8zPdd12rt3SvzqlZJRud0vPqa3zad03BZTCZy08reqeZzAu9VmT6oM/V12QjqM3dNCFqp20ZD7rXjOO+khdbIjQ6u7+SpzzvuhIZ9I/SMWWRe9y8qTZUCLHEnV+B8iidEK4toa9NO9ISvR5npGZ6lI6rQ5HpaRyvI9KyPTyJ2oXqpchl66CmLTOmGVrxPwsaI5T7X4S0hsGzQXpdDpGxtabuxZ6UeyyeEaKzzOC15JaXP8Aku+iiO4u+ORr2gEtN0RYI7EdkTXcXZK4PhjMTs8wwW33b2WW99lMaaFJmF8r8HiBcbcST1J3K1dGWepff6w5tf6kG0rHHQXaSVoYjge80wWen7rcPBTJytaImy1bhG5xAaNy68N+KHwzU+uZynS8z2jl543Fl/7UhQtfpnStc3l9Y2hRB5c3uPBSt1ecyTb70rVWO3j1Rg0mqsjY3W/l8FfRcMdK4VQaN3HYeaYkYGucGn2boEjcDbZBPLmpGwVj/lXq1Rrwa8s7IjprN0K8PLCwOyNAGT8EuX+5dnkBAFUR+UhtyL22A8T18v5TwKjn/AdNrx9UB0tb/f4KOk+XyQXS5/Pmr8wqEl1Dx6rsQzQJ8TVYxlAa7wus/wAY9yZ1M3qme83dXVjf32ntweZqxlIbvTtuvjss/X6j1dVvYwc46qS4IcNxsPHyVxoW1zyZO48EN8f9a+yehsv5nLT4v6XyMi9QDTNyB1HYnssoTUS44Y3uvEekPH/WuIZhvU9Xfwqzj9x51OPekBkJa0+ztjr5eCwwFwBFYxWP8djYnIYlSKNPwxJbS2uCFROCFdS6UGV6TlcjylKSFaOqgyOSz3IkhQHFPCqojUNFjCIGYGJ7Tx8xU0Gk5lvaLhzWMJJzmlHrotnoxE/kYCUB2ptKauWuqFp3m1PP3RtacQWlpmJHShPCRS6oGmBziA0WboLXOlfICwRMDm7uafDbKy9Fqy0EUNwQeoRI5c2XHJ7lTqksN8JilbOPVO9tpssLqDwDlvYr1Or1rQ5gDA1xIuORtcl7uvZ4XlNbBGeX1ZdzDJdtnwTjtbJI1rZXc/LsSBfvPVJVOe/GYa1+kY1wcw2Hjmr3kDHkL96WsHB2+inNQA7AV1x2VZGcwqt9/uhSW7Wm3hzvWCNwqR2QSavrjocX16Jeb2PZqqsEbG769ihHiEgjEd3yEOjfftsI6X1G3wR+LcRbNJztby21vMDX6qp354LQ3Xjnog911e1/PyVWye7t5eKrK7HXCA9/X8Kvzyjq8zq+9JeIm6JwTe3a6/LV/W0QcgH9VAEgZ2+XZCkp2+A0W4NyTdkfMgd6pVaHYYPZLroNFgg/34NJGWTq763fvXHTcwGwAo+F7/Gwqwtv2nbDYI/+fdG3fUFa0NBe/foFnarXOeCLpo38lNfrMWdgQMeJofVeP9IOOc9xxn2BuR/cf2+qbjjfdGRX0g9IDL/44zUYxf8Al/CwQFcMVgxXO41qPGxVY1MxMWCiwxrQhYloWp6IJC0UNUVgVECsiZyTlcjzOSUr00jqoMjkIlWeVROVExAl01pQhWaujcRS1XzmhlZUWEdzzSjU+qtKbTGlakGyJ7TyJKm0o3UmoCs2OSynonqVZoRuR4ykonJqNynYJyNNRmvuewScbk/w/ibWNotslxs/+oGB8UpuZpyfhrg3nFPYf72mx7+yULsYP53V+QNhjAdyulLnOHMQOUnFi67rmu1EQY1sQJd/dIeprZo7IYa8i6fRSPHMyPnaD7WQ0Ef3AOPVc1euj5eVkLmO7ufzfAAkdEkNa8sDHOtrRgA0M5JIG533Szn5/MBU55C9STIKXft9kuHZ6/KqXDqM0PBUkn3Pn0+ytJqTssg8az5+CUa6wbJ8RtXiVd5JHic9KSsnYbXk9yqYy7peYgDDQiTTEim4HUoXq/gsbjfFOUcjP1Hc9h38+3xTTnfdGQnx/jBNxMP+7vH/ABH3WIzTJ3TaFNHSKmnZJhXDGtF8CXkYsJdrUzEEFoTMYWamIgmo0qxNRoEHCigC6gzzc0iTkerSyILinkXVKiiiZkT2jCRWho0vXwKcc5Xbq8UgzFDYpJjsKZZIlo0VoS0p+CROxSrKjKbhep9QGvDInYnrJgkT8T1OwT8bkUnCUZKrMnvAzf5hJjCtfe/TAvNBEo1dYur+FpYOq+inPQ/MoyNR3O8R18fohc/MQ0VZxZIAvtZQzJy+ZQ3gEDGNiTmyc5VZAMaqMsAb3/ULBoi+xPT6pQS9ei5JJ4V4AV7gOitAy8kYwB5qsjL5q/wBCa0blH1DCKBxefMdyldRLQTTnfdHC3E+IBjcbnA8T+yw9Noi42ck5JTfqzI+zt0HYLc0PDkb0LOi0FBcl0y9C7SUFnaxlBaGef1EdLK1D1p6+RYkz7KaCswpmNKsTMQRAzGnIWIOniWhDEktGcuiNRMiFRLp/B89JXFLXF0MiiiizIE9pikQm4HJegpqQrjChyOVA9JiZ+NyOwLPZMm4ZklgHGsRSOXdBjk6qaibm36JAPQSrQjkNLBjnpamj42QzkLQR36pbGjReSNxVo8GAHh7QWkHlJokA2h8ScTG13LXjayYoC66F9UmbDZlep9IZWeuLmVyuDXY2sjKznTAkYoD3px8QdoIXAW8F4Nb+9Y/rM+Frct39/0019m91x76Ne7p9eqX9d2/Py1R0tK0mEGI5jyjdOarHI0VgXijXW3eJ7eST0zgGlzvIA9b6osWxJ3OT+yOb6YTUagnLjZOPd09yRmhLsfH7BaGk0xeSRsPmeyeg4flHvrPUUnPojoOGrcg0dBG02kpNObQSxsZupZQXm+KSbr0HEJaBXkeK6jdPGYWulWYTlNat+UsxqcRImLR00KFpoFraXTJbT886vpoFoxQLsECdjiUrVpyAIlE5yKJdU8XyNRRRdrlRRRRYHExE5CjiJNBb3D/AEUkkFjbuUtsasl70IvXt+G+glOBkcPIZT+t9AoXWQ4g9wPsp3uQuR85EqNFqV7Gf/p9yAcrufHkfgsbVeiT2nAKPnzS7C2n1acu0ieDSMyRhSHU1gpLP4CnWsR9LNyuBIsIDJbUeUuFelle2UWCQ2vdaxY9Q9pPK6uiK3UcsGDv0Wb6xLzDdVv+jXGfU6mMudbLNg7e0KK5r5x6xwZ+nmNV2vCxGkbpiORN4+9C31h5ki5zWUp61NacWUxWjGbrbCPpoHSvaxgtzjQ+58gEoDivivpXoL6MGOL10gp8gwP8GdB5nqnv/MV/Hx5VSDgIijDQNhv3PUoLtBRXsZtJhY2shpc9dXXLJLKCT1Mqc1Dlja2bdNEKyeK6heQ4hPZW1xfUrzWodZVYQlJko+nhUZEntNCjabmGNJp1r6aFLaaNamnYpWunmDRRo7WLkYRCUisiii4XKIC+Zxejk7v0xuKaj9CdWf8A8iPEuaPva+rRNA2CYD8K/wCq83zfMX/9O5Q1p5gSd2gHHv6qjvQWQb38KX0ibUZwfgltXxJrGkuPxS38lDzrwmm9HxGbK9LotQGgALL13FmvOEq3XUhtv08uvVs1vijs1YXkW8STEXEk2Fr1jJwjs5D+oWvOQ8QWhpdXlSvOFMTcODmn2cbA1i14D0g4G6NxcAvrvD9W0sdGSKcLH+3Q+CyeN8GDmNO4cD7iMEJeOspuubJsfIYNRW6cElrvHuFGJ5I2SEMy6c32Q656rzLnNhcCDCByKJEsutfZRY7Eeq0mGh5rI01l3gFtcN0jp5Wsb169h1RkGR6r0B9HjqZg94/8bCD/ALOGwX2ZsYpYPoxwxsELWNxQyvQt2U7drt4njC07MLE10e69DK1Y+uZhTql+PI63BK87xGTBXpuJNyvL8Sj3Rjm7jyfFH5WYI1q8Qiys31jvWtijiklkeLayNpc41d00ZOGk+5VntPEZEntPGgNh1FOP9Hqqa0SOPqneywgua84wC1rjfZpPREjlm9Z6v+k1HP6v13KWEH1QsmWj/Zg+1sjeapzMasDU/EF54cZc2BuoOnmELjQkocpNuaK8LY8XtbSNwU9/3OVplB0moBgAdKCGgsBYZMg5/QC6uwJ2BSXi/wALzqNsOXDIslvEpiWD+j1FyMMrLDRcYDSXWTgAOYc9HNPUJaT0he2D1ztNMIubl5/Z5eay3ftzNc29raRuEPDr+D+cbnOok4tTzNa4A+01rviAfuolwdengOFaRtqKIyPLZvEdeIWk1ZXguKcRdK4ueT5DACiiaNCQmRGTriifDxfnRGSKKLCc0+qK19LqVxRChWzpNQtnSThzCCAeUePeiR8R8FFFHqDz9ea9KeGAg+Vr55LDyuIUUVfx30T5bBY0Sl1ROwb3KrV1RZj8B6BfSPQbhQYOY7lRRJ+S5MV4j6bodgM/nitVmyiiR1T4q8rM1zcKKJaZ5jiEdrz+v06iiMQ7ec12hXn36aWLWRTxsa8R7tc6g7Lg5uMi2u3UUTy4n8acfFpK5HaKJ7GN5IWumsxg6eLTkvJb7buWFjrAbR5h+klqY1HGZZJYZHaKP/44kjiDJwzlhfGI2xE8mQwBxB3txUUT+dPPbNgE0UEcUOmYx0czZy90wkErmPc6NsrC32mtBoNBDcuNWSmtVrZ36jUaj+laJNRD6j/7FtDTp/UOLwWlzyQA6w5psbkYUUQ/Uqk5i/8A3PU88b/UcpaJHPMWpMbnyyM08b3c3KeVhbpmexR/U7O1K8U1eqm0btN/TwsDpHPtjwGtBnlnDWMqxRlLf1FvKB7N25dUQ/UpvCGdK0tjY07ta1p8w0AqKKJD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84" name="AutoShape 8" descr="data:image/jpeg;base64,/9j/4AAQSkZJRgABAQAAAQABAAD/2wCEAAkGBhQSEBUUEhQVFRUUFxQUFhUUFRQUFhQUFxQVFBQUFRUXHCYeFxkjGRQUHy8gJCcpLCwsFR4xNTAqNSYrLCkBCQoKDgwOFw8PFykcHxwpKSksKSkpLCwsLCksLCkpLCkpLCwpKSkpKSwpKSkpKSwpKSkpKSkpKSksLCwpKSksLP/AABEIALcBEwMBIgACEQEDEQH/xAAbAAACAwEBAQAAAAAAAAAAAAADBAACBQEGB//EADkQAAEEAQIEAgkDBAEEAwAAAAEAAgMRIQQxBRJBUWFxBhMigZGhscHwMtHhFEJScvEHFSNiJDRD/8QAGQEAAwEBAQAAAAAAAAAAAAAAAQIDAAQF/8QAIhEBAQEBAAMAAQUBAQAAAAAAAAERAhIhMQMTQVFhcSIy/9oADAMBAAIRAxEAPwByR6UlciPelZXLhdZaZySkcjTPScr00LQZnoUaj3ZVqwmxLq5FgbRghxNpd51eTHHfYhcusZajI05o4bKbWO8OgrdPajU0ELnDQs7UT2VO+wtFc60aBqUgdaea1Ah/T0j+rCz45g3JNBLS6l855W+yzw3d7+yFsnumh2biTn3HCa6F/wBm/urafSiNvc/fxU0+mbGKGT9FyeX8K5eur0f4rNJf5gIRJJ8B+WhSOv8AnIXI2nOfNLJvqAK5xIonHZdXGDv7rRI2dT/CrJhfq0be/wCeXgrgWu7rt1S2glALldq/O/0VAbOMb5RYyhoLFWZXf7eXl5qNbf7/AFKlkHHiPccIs6w9wDeNsjN48cde6pzZrurOdQvvY8x1z2QHSX59+37oyMI2Yg0N/DsPHsow1ki87nIB8O6C2u/vRPXBxPb30emAqSMvFJTRXkbHhuVQOo20Z/bKo9/QLjCAABeeq39CuI/JRcEQUTiQc9LyvUe9KzSqD1AJ3pOWRXnlSU0qeFqwdlFMqSbIqvnyn5ntz/kvppvkwhxSZSR1KLA5Vc7YhNrS0zKWVowtuFqW1nJQkzCSVqS0AhadoKSlsAhipGk1IaMoGs1YbgIOl0xeeZ23Y9f4WtxpF44XTGzhv1/ha0beUU3GN/2QmyUKGFWSbH58FzW3qmElnrrlJPluyc5/ArEl1/PsPAeKjgT02+CX+oDsZvFUOyI4V4+H55KdvyvNWiHZN8ASNmFaNhPyUB7K5fWFtZYn8/PNCuz4Kx9r83Xa6JdBwszjbevlSK0/4+/9l1kfv8VYYTRnWmlUuVXuQXOvbpunkAXUv528vT6KrWVQoV9/+fquEgD7KheT5dB9FWSCtK4kVVCvj0Q3GgAeuMX8MJl0PKLcKxte56ILTmwPFLev2g+LvqqwP58lRsdOV421lyXl1WfBGTPoWrnVqLPknFnK4t5UPZWSVJzyq0siSnlSvUCmlSUsitK9KyPTwlq7ZECWfK4XpKV+U/KHbRiksrS0wWNpHLb0RTpY3dAxaDpqCR00oAXHzqY4vqNUVQ60gdknNNlF0MBcbOyFuEwfTafmNu2WtW1YAS0QXZJ1z9f9VtF9ZSqc7jHfobHh2SzX35fVGY0n9lup6wNEaR0937lEBxX55qp9nbff49SiRsO+ErOtaazj8/lFYOm3zrvapyokDQdzXik0XC5XvBsb9/suBgv9/rhEJsbfysCrfzz6K7B0+K40BFa2t8DdGMnNXv8An5ob5LXZH2gH5KkgOud2VHY/Pmuk1+/ZBkd5eCtPQLB3MRY9ybbCWht2OtXntzfJF0EbWDnfuNm9b8egwldXrHEknJNVaTrrbkV55ybXdU+tznp3Q2ygbpev7ic+PdWY/FppJyS3RJZuvyWbrdTgn4BXk1QySdl4z0g9IclrTZ+iaS260mnJOIizZyovEPlJNk5XVTxU8X0GZyQnejyur8tIzPUo7aBI5KSPRpXJORyeRK10vS8u6tzKkhTROjwOWzw96wIHZW5pDQRqbRk1VdV0ag1us4vspzRwesdV0B80lsgGdFAZHWdluMbWBhdihDGUPwIfrc0Pzsue9XqhYvJNSVM1lM8W0BjDOZw5nWSwbtGK5j4/ZBijvPfshuT0Wyy+zcGmYWc3rGl3RgDr+lX70YGttx8kKPG+6qZTsB5qdom2Mvf3eNImjAc6sDO5wPCz2Q9O4dfHPj70ZtgfcpLRFD8AHv2rH3RZ4OQiqOLrwrdVYc17Jom7O52vxCIASc0b67LC7p2A/qxfbdH0kMbhzOla3f2R7b8HsNil+WjYBrx79fPdRg/4r6otPSxaLNbfP3qnNasRfl+YQJXilSQtRzwdtlQn5ITtQRu0j5oMkt7fRWhRnOv83TGijB3rGTjttR96pp9OSAb74xfgfor6mYDDDdd/Pc/NDq/tD8zPdd12rt3SvzqlZJRud0vPqa3zad03BZTCZy08reqeZzAu9VmT6oM/V12QjqM3dNCFqp20ZD7rXjOO+khdbIjQ6u7+SpzzvuhIZ9I/SMWWRe9y8qTZUCLHEnV+B8iidEK4toa9NO9ISvR5npGZ6lI6rQ5HpaRyvI9KyPTyJ2oXqpchl66CmLTOmGVrxPwsaI5T7X4S0hsGzQXpdDpGxtabuxZ6UeyyeEaKzzOC15JaXP8Aku+iiO4u+ORr2gEtN0RYI7EdkTXcXZK4PhjMTs8wwW33b2WW99lMaaFJmF8r8HiBcbcST1J3K1dGWepff6w5tf6kG0rHHQXaSVoYjge80wWen7rcPBTJytaImy1bhG5xAaNy68N+KHwzU+uZynS8z2jl543Fl/7UhQtfpnStc3l9Y2hRB5c3uPBSt1ecyTb70rVWO3j1Rg0mqsjY3W/l8FfRcMdK4VQaN3HYeaYkYGucGn2boEjcDbZBPLmpGwVj/lXq1Rrwa8s7IjprN0K8PLCwOyNAGT8EuX+5dnkBAFUR+UhtyL22A8T18v5TwKjn/AdNrx9UB0tb/f4KOk+XyQXS5/Pmr8wqEl1Dx6rsQzQJ8TVYxlAa7wus/wAY9yZ1M3qme83dXVjf32ntweZqxlIbvTtuvjss/X6j1dVvYwc46qS4IcNxsPHyVxoW1zyZO48EN8f9a+yehsv5nLT4v6XyMi9QDTNyB1HYnssoTUS44Y3uvEekPH/WuIZhvU9Xfwqzj9x51OPekBkJa0+ztjr5eCwwFwBFYxWP8djYnIYlSKNPwxJbS2uCFROCFdS6UGV6TlcjylKSFaOqgyOSz3IkhQHFPCqojUNFjCIGYGJ7Tx8xU0Gk5lvaLhzWMJJzmlHrotnoxE/kYCUB2ptKauWuqFp3m1PP3RtacQWlpmJHShPCRS6oGmBziA0WboLXOlfICwRMDm7uafDbKy9Fqy0EUNwQeoRI5c2XHJ7lTqksN8JilbOPVO9tpssLqDwDlvYr1Or1rQ5gDA1xIuORtcl7uvZ4XlNbBGeX1ZdzDJdtnwTjtbJI1rZXc/LsSBfvPVJVOe/GYa1+kY1wcw2Hjmr3kDHkL96WsHB2+inNQA7AV1x2VZGcwqt9/uhSW7Wm3hzvWCNwqR2QSavrjocX16Jeb2PZqqsEbG769ihHiEgjEd3yEOjfftsI6X1G3wR+LcRbNJztby21vMDX6qp354LQ3Xjnog911e1/PyVWye7t5eKrK7HXCA9/X8Kvzyjq8zq+9JeIm6JwTe3a6/LV/W0QcgH9VAEgZ2+XZCkp2+A0W4NyTdkfMgd6pVaHYYPZLroNFgg/34NJGWTq763fvXHTcwGwAo+F7/Gwqwtv2nbDYI/+fdG3fUFa0NBe/foFnarXOeCLpo38lNfrMWdgQMeJofVeP9IOOc9xxn2BuR/cf2+qbjjfdGRX0g9IDL/44zUYxf8Al/CwQFcMVgxXO41qPGxVY1MxMWCiwxrQhYloWp6IJC0UNUVgVECsiZyTlcjzOSUr00jqoMjkIlWeVROVExAl01pQhWaujcRS1XzmhlZUWEdzzSjU+qtKbTGlakGyJ7TyJKm0o3UmoCs2OSynonqVZoRuR4ykonJqNynYJyNNRmvuewScbk/w/ibWNotslxs/+oGB8UpuZpyfhrg3nFPYf72mx7+yULsYP53V+QNhjAdyulLnOHMQOUnFi67rmu1EQY1sQJd/dIeprZo7IYa8i6fRSPHMyPnaD7WQ0Ef3AOPVc1euj5eVkLmO7ufzfAAkdEkNa8sDHOtrRgA0M5JIG533Szn5/MBU55C9STIKXft9kuHZ6/KqXDqM0PBUkn3Pn0+ytJqTssg8az5+CUa6wbJ8RtXiVd5JHic9KSsnYbXk9yqYy7peYgDDQiTTEim4HUoXq/gsbjfFOUcjP1Hc9h38+3xTTnfdGQnx/jBNxMP+7vH/ABH3WIzTJ3TaFNHSKmnZJhXDGtF8CXkYsJdrUzEEFoTMYWamIgmo0qxNRoEHCigC6gzzc0iTkerSyILinkXVKiiiZkT2jCRWho0vXwKcc5Xbq8UgzFDYpJjsKZZIlo0VoS0p+CROxSrKjKbhep9QGvDInYnrJgkT8T1OwT8bkUnCUZKrMnvAzf5hJjCtfe/TAvNBEo1dYur+FpYOq+inPQ/MoyNR3O8R18fohc/MQ0VZxZIAvtZQzJy+ZQ3gEDGNiTmyc5VZAMaqMsAb3/ULBoi+xPT6pQS9ei5JJ4V4AV7gOitAy8kYwB5qsjL5q/wBCa0blH1DCKBxefMdyldRLQTTnfdHC3E+IBjcbnA8T+yw9Noi42ck5JTfqzI+zt0HYLc0PDkb0LOi0FBcl0y9C7SUFnaxlBaGef1EdLK1D1p6+RYkz7KaCswpmNKsTMQRAzGnIWIOniWhDEktGcuiNRMiFRLp/B89JXFLXF0MiiiizIE9pikQm4HJegpqQrjChyOVA9JiZ+NyOwLPZMm4ZklgHGsRSOXdBjk6qaibm36JAPQSrQjkNLBjnpamj42QzkLQR36pbGjReSNxVo8GAHh7QWkHlJokA2h8ScTG13LXjayYoC66F9UmbDZlep9IZWeuLmVyuDXY2sjKznTAkYoD3px8QdoIXAW8F4Nb+9Y/rM+Frct39/0019m91x76Ne7p9eqX9d2/Py1R0tK0mEGI5jyjdOarHI0VgXijXW3eJ7eST0zgGlzvIA9b6osWxJ3OT+yOb6YTUagnLjZOPd09yRmhLsfH7BaGk0xeSRsPmeyeg4flHvrPUUnPojoOGrcg0dBG02kpNObQSxsZupZQXm+KSbr0HEJaBXkeK6jdPGYWulWYTlNat+UsxqcRImLR00KFpoFraXTJbT886vpoFoxQLsECdjiUrVpyAIlE5yKJdU8XyNRRRdrlRRRRYHExE5CjiJNBb3D/AEUkkFjbuUtsasl70IvXt+G+glOBkcPIZT+t9AoXWQ4g9wPsp3uQuR85EqNFqV7Gf/p9yAcrufHkfgsbVeiT2nAKPnzS7C2n1acu0ieDSMyRhSHU1gpLP4CnWsR9LNyuBIsIDJbUeUuFelle2UWCQ2vdaxY9Q9pPK6uiK3UcsGDv0Wb6xLzDdVv+jXGfU6mMudbLNg7e0KK5r5x6xwZ+nmNV2vCxGkbpiORN4+9C31h5ki5zWUp61NacWUxWjGbrbCPpoHSvaxgtzjQ+58gEoDivivpXoL6MGOL10gp8gwP8GdB5nqnv/MV/Hx5VSDgIijDQNhv3PUoLtBRXsZtJhY2shpc9dXXLJLKCT1Mqc1Dlja2bdNEKyeK6heQ4hPZW1xfUrzWodZVYQlJko+nhUZEntNCjabmGNJp1r6aFLaaNamnYpWunmDRRo7WLkYRCUisiii4XKIC+Zxejk7v0xuKaj9CdWf8A8iPEuaPva+rRNA2CYD8K/wCq83zfMX/9O5Q1p5gSd2gHHv6qjvQWQb38KX0ibUZwfgltXxJrGkuPxS38lDzrwmm9HxGbK9LotQGgALL13FmvOEq3XUhtv08uvVs1vijs1YXkW8STEXEk2Fr1jJwjs5D+oWvOQ8QWhpdXlSvOFMTcODmn2cbA1i14D0g4G6NxcAvrvD9W0sdGSKcLH+3Q+CyeN8GDmNO4cD7iMEJeOspuubJsfIYNRW6cElrvHuFGJ5I2SEMy6c32Q656rzLnNhcCDCByKJEsutfZRY7Eeq0mGh5rI01l3gFtcN0jp5Wsb169h1RkGR6r0B9HjqZg94/8bCD/ALOGwX2ZsYpYPoxwxsELWNxQyvQt2U7drt4njC07MLE10e69DK1Y+uZhTql+PI63BK87xGTBXpuJNyvL8Sj3Rjm7jyfFH5WYI1q8Qiys31jvWtijiklkeLayNpc41d00ZOGk+5VntPEZEntPGgNh1FOP9Hqqa0SOPqneywgua84wC1rjfZpPREjlm9Z6v+k1HP6v13KWEH1QsmWj/Zg+1sjeapzMasDU/EF54cZc2BuoOnmELjQkocpNuaK8LY8XtbSNwU9/3OVplB0moBgAdKCGgsBYZMg5/QC6uwJ2BSXi/wALzqNsOXDIslvEpiWD+j1FyMMrLDRcYDSXWTgAOYc9HNPUJaT0he2D1ztNMIubl5/Z5eay3ftzNc29raRuEPDr+D+cbnOok4tTzNa4A+01rviAfuolwdengOFaRtqKIyPLZvEdeIWk1ZXguKcRdK4ueT5DACiiaNCQmRGTriifDxfnRGSKKLCc0+qK19LqVxRChWzpNQtnSThzCCAeUePeiR8R8FFFHqDz9ea9KeGAg+Vr55LDyuIUUVfx30T5bBY0Sl1ROwb3KrV1RZj8B6BfSPQbhQYOY7lRRJ+S5MV4j6bodgM/nitVmyiiR1T4q8rM1zcKKJaZ5jiEdrz+v06iiMQ7ec12hXn36aWLWRTxsa8R7tc6g7Lg5uMi2u3UUTy4n8acfFpK5HaKJ7GN5IWumsxg6eLTkvJb7buWFjrAbR5h+klqY1HGZZJYZHaKP/44kjiDJwzlhfGI2xE8mQwBxB3txUUT+dPPbNgE0UEcUOmYx0czZy90wkErmPc6NsrC32mtBoNBDcuNWSmtVrZ36jUaj+laJNRD6j/7FtDTp/UOLwWlzyQA6w5psbkYUUQ/Uqk5i/8A3PU88b/UcpaJHPMWpMbnyyM08b3c3KeVhbpmexR/U7O1K8U1eqm0btN/TwsDpHPtjwGtBnlnDWMqxRlLf1FvKB7N25dUQ/UpvCGdK0tjY07ta1p8w0AqKKJD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586" name="Picture 10" descr="http://4.bp.blogspot.com/_2xKZgKYJlJs/TDcd0nAUicI/AAAAAAAAAlg/AwBnA_HeTW0/s1600/thr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2667000"/>
            <a:ext cx="1981200" cy="116825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06240-95F0-0E00-A512-52BE4D07F2B2}"/>
              </a:ext>
            </a:extLst>
          </p:cNvPr>
          <p:cNvSpPr txBox="1"/>
          <p:nvPr/>
        </p:nvSpPr>
        <p:spPr>
          <a:xfrm>
            <a:off x="1583635" y="6248401"/>
            <a:ext cx="4273670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Scraping-sucking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Stink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513" y="4191000"/>
            <a:ext cx="4038600" cy="2667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Shield-shaped</a:t>
            </a:r>
          </a:p>
          <a:p>
            <a:r>
              <a:rPr lang="en-US" dirty="0">
                <a:solidFill>
                  <a:schemeClr val="bg1"/>
                </a:solidFill>
              </a:rPr>
              <a:t>Narrow, pointed head</a:t>
            </a:r>
          </a:p>
          <a:p>
            <a:r>
              <a:rPr lang="en-US" dirty="0">
                <a:solidFill>
                  <a:schemeClr val="bg1"/>
                </a:solidFill>
              </a:rPr>
              <a:t>5/8” long</a:t>
            </a:r>
          </a:p>
          <a:p>
            <a:r>
              <a:rPr lang="en-US" dirty="0">
                <a:solidFill>
                  <a:schemeClr val="bg1"/>
                </a:solidFill>
              </a:rPr>
              <a:t>Juveniles smaller but similar shape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CC9FE-BB37-06F6-119E-7123213EECAF}"/>
              </a:ext>
            </a:extLst>
          </p:cNvPr>
          <p:cNvSpPr txBox="1"/>
          <p:nvPr/>
        </p:nvSpPr>
        <p:spPr>
          <a:xfrm>
            <a:off x="1676400" y="6243936"/>
            <a:ext cx="4207114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Piercing-sucking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Stink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4038600"/>
            <a:ext cx="4038600" cy="2667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Shield-shaped</a:t>
            </a:r>
          </a:p>
          <a:p>
            <a:r>
              <a:rPr lang="en-US" dirty="0">
                <a:solidFill>
                  <a:schemeClr val="bg1"/>
                </a:solidFill>
              </a:rPr>
              <a:t>Narrow, pointed head</a:t>
            </a:r>
          </a:p>
          <a:p>
            <a:r>
              <a:rPr lang="en-US" dirty="0">
                <a:solidFill>
                  <a:schemeClr val="bg1"/>
                </a:solidFill>
              </a:rPr>
              <a:t>5/8” long</a:t>
            </a:r>
          </a:p>
          <a:p>
            <a:r>
              <a:rPr lang="en-US" dirty="0">
                <a:solidFill>
                  <a:schemeClr val="bg1"/>
                </a:solidFill>
              </a:rPr>
              <a:t>Juveniles smaller but similar shape</a:t>
            </a:r>
          </a:p>
        </p:txBody>
      </p:sp>
      <p:pic>
        <p:nvPicPr>
          <p:cNvPr id="4" name="Picture 7" descr="C:\Users\Owner\Desktop\stink bu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657600" y="2971800"/>
            <a:ext cx="1524000" cy="1295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602" name="Picture 2" descr="http://a3.ec-images.myspacecdn.com/images02/43/f589a72163e44a348f6e1e53f5c6cbbd/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267201"/>
            <a:ext cx="3200400" cy="2138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Fungus Gnats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1800" y="1295400"/>
            <a:ext cx="37338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Look like fruit flies </a:t>
            </a:r>
          </a:p>
          <a:p>
            <a:r>
              <a:rPr lang="en-US" dirty="0">
                <a:solidFill>
                  <a:schemeClr val="bg1"/>
                </a:solidFill>
              </a:rPr>
              <a:t>Can be seen flying around plants</a:t>
            </a:r>
          </a:p>
          <a:p>
            <a:r>
              <a:rPr lang="en-US" dirty="0">
                <a:solidFill>
                  <a:schemeClr val="bg1"/>
                </a:solidFill>
              </a:rPr>
              <a:t>Lay eggs in plant roots where larvae can be found</a:t>
            </a:r>
          </a:p>
          <a:p>
            <a:r>
              <a:rPr lang="en-US" dirty="0">
                <a:solidFill>
                  <a:schemeClr val="bg1"/>
                </a:solidFill>
              </a:rPr>
              <a:t>Feed on dead/decaying matter</a:t>
            </a:r>
          </a:p>
          <a:p>
            <a:r>
              <a:rPr lang="en-US" dirty="0">
                <a:solidFill>
                  <a:schemeClr val="bg1"/>
                </a:solidFill>
              </a:rPr>
              <a:t>Attracted to high moisture medias</a:t>
            </a:r>
          </a:p>
        </p:txBody>
      </p:sp>
      <p:pic>
        <p:nvPicPr>
          <p:cNvPr id="26626" name="Picture 2" descr="http://www.pestid.msu.edu/Portals/0/dnnPhotoGallery/900/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93154"/>
            <a:ext cx="3124200" cy="206484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887CB6-D65F-19F2-9D2E-6D5FE4327245}"/>
              </a:ext>
            </a:extLst>
          </p:cNvPr>
          <p:cNvSpPr txBox="1"/>
          <p:nvPr/>
        </p:nvSpPr>
        <p:spPr>
          <a:xfrm>
            <a:off x="5440245" y="6085255"/>
            <a:ext cx="3946530" cy="46166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Calibri"/>
              </a:rPr>
              <a:t>Feeding style – chewing roots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3.bp.blogspot.com/-bZcBPd82QFA/Tp6TFQ_6avI/AAAAAAAABTo/7izUajsxPN0/s320/120+Things+in+20+years+-+Aquaponics+-+ants+-+on+strawberry+leaves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31000"/>
          </a:blip>
          <a:srcRect/>
          <a:stretch>
            <a:fillRect/>
          </a:stretch>
        </p:blipFill>
        <p:spPr bwMode="auto">
          <a:xfrm>
            <a:off x="1524004" y="0"/>
            <a:ext cx="9143996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Ants carry aphids to host plants</a:t>
            </a:r>
          </a:p>
          <a:p>
            <a:r>
              <a:rPr lang="en-US" dirty="0">
                <a:solidFill>
                  <a:schemeClr val="bg1"/>
                </a:solidFill>
              </a:rPr>
              <a:t>Aphids excrete honeydew which the plants in turn feed on</a:t>
            </a:r>
          </a:p>
        </p:txBody>
      </p:sp>
      <p:sp>
        <p:nvSpPr>
          <p:cNvPr id="37892" name="AutoShape 4" descr="https://c1.staticflickr.com/7/6086/6135691488_29e46ca9e7_z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894" name="Picture 6" descr="https://c1.staticflickr.com/7/6086/6135691488_29e46ca9e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10001"/>
            <a:ext cx="5181600" cy="2866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ownloads\unidentified inse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364" y="1436731"/>
            <a:ext cx="7058445" cy="544428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B931E1-E117-46D4-B840-15CD8A5CE0E6}"/>
              </a:ext>
            </a:extLst>
          </p:cNvPr>
          <p:cNvSpPr/>
          <p:nvPr/>
        </p:nvSpPr>
        <p:spPr>
          <a:xfrm>
            <a:off x="1524000" y="0"/>
            <a:ext cx="9144000" cy="14176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Cockroaches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9905" y="1534421"/>
            <a:ext cx="3124200" cy="1950561"/>
          </a:xfr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sz="2200" b="1" dirty="0"/>
              <a:t>Attracted to dead and decaying plant roots</a:t>
            </a:r>
          </a:p>
          <a:p>
            <a:endParaRPr lang="en-US" sz="2200" b="1" dirty="0"/>
          </a:p>
          <a:p>
            <a:r>
              <a:rPr lang="en-US" sz="2200" b="1" dirty="0"/>
              <a:t>Attracted to fish feed</a:t>
            </a:r>
          </a:p>
        </p:txBody>
      </p:sp>
      <p:pic>
        <p:nvPicPr>
          <p:cNvPr id="11" name="IMG_6851">
            <a:hlinkClick r:id="" action="ppaction://media"/>
            <a:extLst>
              <a:ext uri="{FF2B5EF4-FFF2-40B4-BE49-F238E27FC236}">
                <a16:creationId xmlns:a16="http://schemas.microsoft.com/office/drawing/2014/main" id="{C119F283-FE50-4F72-A7C9-87DA465E1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1" y="1417638"/>
            <a:ext cx="3062413" cy="544428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58970-02A7-40A6-A89A-A9CE72681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360" y="4953000"/>
            <a:ext cx="2463247" cy="163036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arm4.static.flickr.com/3460/3819604333_2b384dcd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Other Pests</a:t>
            </a:r>
          </a:p>
        </p:txBody>
      </p:sp>
      <p:pic>
        <p:nvPicPr>
          <p:cNvPr id="38918" name="Picture 6" descr="http://media-cache-ec0.pinimg.com/736x/32/12/1f/32121f1f39513a0e85b992283d7fdd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0"/>
            <a:ext cx="2857500" cy="1905000"/>
          </a:xfrm>
          <a:prstGeom prst="rect">
            <a:avLst/>
          </a:prstGeom>
          <a:noFill/>
        </p:spPr>
      </p:pic>
      <p:pic>
        <p:nvPicPr>
          <p:cNvPr id="38926" name="Picture 14" descr="http://leapinggreenlyspirits.files.wordpress.com/2010/08/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371601"/>
            <a:ext cx="3733800" cy="280035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1"/>
            <a:ext cx="3733800" cy="4830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FF00"/>
                </a:solidFill>
              </a:rPr>
              <a:t>Grasshoppers and crickets</a:t>
            </a: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rgbClr val="FFFF00"/>
                </a:solidFill>
              </a:rPr>
              <a:t>Earwigs</a:t>
            </a:r>
          </a:p>
        </p:txBody>
      </p:sp>
      <p:pic>
        <p:nvPicPr>
          <p:cNvPr id="38920" name="Picture 8" descr="http://roundrockgarden.files.wordpress.com/2010/08/monarch-caterpillar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295400"/>
            <a:ext cx="2819400" cy="1911678"/>
          </a:xfrm>
          <a:prstGeom prst="rect">
            <a:avLst/>
          </a:prstGeom>
          <a:noFill/>
        </p:spPr>
      </p:pic>
      <p:pic>
        <p:nvPicPr>
          <p:cNvPr id="38924" name="Picture 12" descr="http://ts2.mm.bing.net/th?id=HN.608048673596900340&amp;pid=1.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772024"/>
            <a:ext cx="2857500" cy="2085976"/>
          </a:xfrm>
          <a:prstGeom prst="rect">
            <a:avLst/>
          </a:prstGeom>
          <a:noFill/>
        </p:spPr>
      </p:pic>
      <p:pic>
        <p:nvPicPr>
          <p:cNvPr id="38922" name="Picture 10" descr="http://4.bp.blogspot.com/-D7aLrzR1YP4/UDLpVgo5fPI/AAAAAAAAB0A/BtsUcyXKjeo/s1600/Snail-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200400"/>
            <a:ext cx="2844800" cy="21336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371600"/>
            <a:ext cx="38862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FF00"/>
                </a:solidFill>
              </a:rPr>
              <a:t>Caterpillars</a:t>
            </a:r>
          </a:p>
          <a:p>
            <a:pPr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rgbClr val="FFFF00"/>
                </a:solidFill>
              </a:rPr>
              <a:t>		Snails</a:t>
            </a:r>
          </a:p>
          <a:p>
            <a:pPr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rgbClr val="FFFF00"/>
                </a:solidFill>
              </a:rPr>
              <a:t>Mice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981200" y="0"/>
          <a:ext cx="8229600" cy="6848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4772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Pest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2000" u="sng" dirty="0">
                          <a:latin typeface="Calibri"/>
                          <a:ea typeface="Calibri"/>
                          <a:cs typeface="Times New Roman"/>
                        </a:rPr>
                        <a:t>Plants Commonly Affected</a:t>
                      </a:r>
                      <a:endParaRPr lang="en-US" sz="1100" u="sng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2000" u="sng" dirty="0">
                          <a:latin typeface="Calibri"/>
                          <a:ea typeface="Calibri"/>
                          <a:cs typeface="Times New Roman"/>
                        </a:rPr>
                        <a:t>Damage</a:t>
                      </a:r>
                      <a:endParaRPr lang="en-US" sz="1100" u="sng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772">
                <a:tc>
                  <a:txBody>
                    <a:bodyPr/>
                    <a:lstStyle/>
                    <a:p>
                      <a:r>
                        <a:rPr lang="en-US" dirty="0"/>
                        <a:t>Aphids and White Flies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Okra*, Broccoli, Peas, Eggplant, Peppers, Tomato</a:t>
                      </a: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, habaneros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Leaves wrinkle and turn yellow or brown, virus transmission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Neem Oil;</a:t>
                      </a:r>
                      <a:r>
                        <a:rPr lang="en-US" sz="1600" baseline="0" dirty="0"/>
                        <a:t> beneficial bugs; citric acid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3590">
                <a:tc>
                  <a:txBody>
                    <a:bodyPr/>
                    <a:lstStyle/>
                    <a:p>
                      <a:r>
                        <a:rPr lang="en-US" dirty="0"/>
                        <a:t>Spider</a:t>
                      </a:r>
                      <a:r>
                        <a:rPr lang="en-US" baseline="0" dirty="0"/>
                        <a:t> mites, russet mites, broad mites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Strawberries*, Beans, peppers, squash, cucumbers, cannabis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Reduction in fruit size; leaf curl, yellowing, plant death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Neem Oil; beneficial bugs; Avoid excessive Nitrogen; insecticidal soaps; diatomaceous earth; citric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84">
                <a:tc>
                  <a:txBody>
                    <a:bodyPr/>
                    <a:lstStyle/>
                    <a:p>
                      <a:r>
                        <a:rPr lang="en-US" dirty="0"/>
                        <a:t>Stink Bugs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Artichokes*, Okra, green beans, grains, tomatoes, peppers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Yellow blotches in leaves; Fruit damage/deformation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Neem</a:t>
                      </a:r>
                      <a:r>
                        <a:rPr lang="en-US" sz="1600" dirty="0"/>
                        <a:t> Oil; beneficial bugs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027">
                <a:tc>
                  <a:txBody>
                    <a:bodyPr/>
                    <a:lstStyle/>
                    <a:p>
                      <a:r>
                        <a:rPr lang="en-US" dirty="0" err="1"/>
                        <a:t>Thrips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Peppers*, Lettuce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Tips of leaves distorted and die back; plants may wither and fall over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Neem</a:t>
                      </a:r>
                      <a:r>
                        <a:rPr lang="en-US" sz="1600" dirty="0"/>
                        <a:t> Oil; beneficial bugs; Sticky traps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7384">
                <a:tc>
                  <a:txBody>
                    <a:bodyPr/>
                    <a:lstStyle/>
                    <a:p>
                      <a:r>
                        <a:rPr lang="en-US" dirty="0"/>
                        <a:t>Fungus Gnats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Cilantro*, basil, lettuce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Larvae will feed on roots inhibiting plant growth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 (Prefer new root hairs)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; Increase root rot; disease/ death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Sticky traps; lower moisture levels; nematodes; predatory mites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2471">
                <a:tc>
                  <a:txBody>
                    <a:bodyPr/>
                    <a:lstStyle/>
                    <a:p>
                      <a:r>
                        <a:rPr lang="en-US" dirty="0"/>
                        <a:t>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They don’t affect plants as much as they farm aphids on your plants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86715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Aphid damage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Diatomaceous earth; wrap sticky tape around legs of growbed; poison bait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8994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2D573C-134C-CAA7-EF72-DFC48AC7CA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333" r="-1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5320143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60872-03EF-98D5-4D68-2D13A61E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How do we deal with pests in aquaponics?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235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A72016-4DA4-C9A3-253B-A469B9D57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0" y="2516981"/>
            <a:ext cx="4038600" cy="26924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16AF99-03CA-301D-F97D-3557E644E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16981"/>
            <a:ext cx="4038600" cy="2692400"/>
          </a:xfrm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F7106179-EE7C-44E0-4B92-8B3E82FDA5FF}"/>
              </a:ext>
            </a:extLst>
          </p:cNvPr>
          <p:cNvSpPr/>
          <p:nvPr/>
        </p:nvSpPr>
        <p:spPr>
          <a:xfrm>
            <a:off x="1905000" y="1752601"/>
            <a:ext cx="4191000" cy="3994943"/>
          </a:xfrm>
          <a:prstGeom prst="noSmoking">
            <a:avLst>
              <a:gd name="adj" fmla="val 590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D32EAA67-493B-6057-EEBF-BEE2665F7889}"/>
              </a:ext>
            </a:extLst>
          </p:cNvPr>
          <p:cNvSpPr/>
          <p:nvPr/>
        </p:nvSpPr>
        <p:spPr>
          <a:xfrm>
            <a:off x="6172200" y="1772479"/>
            <a:ext cx="4191000" cy="3994943"/>
          </a:xfrm>
          <a:prstGeom prst="noSmoking">
            <a:avLst>
              <a:gd name="adj" fmla="val 590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2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602" name="Rectangle 140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of Transplants</a:t>
            </a:r>
          </a:p>
        </p:txBody>
      </p:sp>
      <p:pic>
        <p:nvPicPr>
          <p:cNvPr id="110600" name="Picture 8" descr="http://www.gov.mb.ca/agriculture/crops/diseases/images/fac63s00e_sm.jpg"/>
          <p:cNvPicPr>
            <a:picLocks noChangeAspect="1" noChangeArrowheads="1"/>
          </p:cNvPicPr>
          <p:nvPr/>
        </p:nvPicPr>
        <p:blipFill rotWithShape="1">
          <a:blip r:embed="rId3" cstate="print"/>
          <a:srcRect t="3758" b="13937"/>
          <a:stretch/>
        </p:blipFill>
        <p:spPr bwMode="auto">
          <a:xfrm>
            <a:off x="400847" y="630936"/>
            <a:ext cx="3785616" cy="549554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33E72-B0F8-48DF-80FA-09B20BB44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8435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110598" name="Picture 6" descr="http://free.clipartof.com/63-Free-Retro-Clipart-Illustration-Of-Man-Carrying-Big-Bag-Of-Money-With-Dollar-Sign.jpg"/>
          <p:cNvPicPr>
            <a:picLocks noChangeAspect="1" noChangeArrowheads="1"/>
          </p:cNvPicPr>
          <p:nvPr/>
        </p:nvPicPr>
        <p:blipFill rotWithShape="1">
          <a:blip r:embed="rId5" cstate="print"/>
          <a:srcRect l="4239" r="497" b="1"/>
          <a:stretch/>
        </p:blipFill>
        <p:spPr bwMode="auto">
          <a:xfrm>
            <a:off x="4361688" y="3447288"/>
            <a:ext cx="2651760" cy="2679192"/>
          </a:xfrm>
          <a:prstGeom prst="rect">
            <a:avLst/>
          </a:prstGeom>
          <a:noFill/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>
            <a:normAutofit/>
          </a:bodyPr>
          <a:lstStyle/>
          <a:p>
            <a:pPr>
              <a:buClr>
                <a:srgbClr val="7C554B"/>
              </a:buClr>
            </a:pPr>
            <a:r>
              <a:rPr lang="en-US" sz="2200" b="1" dirty="0"/>
              <a:t>Can potentially carry in diseases or pests</a:t>
            </a:r>
          </a:p>
          <a:p>
            <a:pPr>
              <a:buClr>
                <a:srgbClr val="7C554B"/>
              </a:buClr>
              <a:buNone/>
            </a:pPr>
            <a:endParaRPr lang="en-US" sz="2200" b="1" dirty="0"/>
          </a:p>
          <a:p>
            <a:pPr>
              <a:buClr>
                <a:srgbClr val="7C554B"/>
              </a:buClr>
            </a:pPr>
            <a:r>
              <a:rPr lang="en-US" sz="2200" b="1" dirty="0"/>
              <a:t>Less options available </a:t>
            </a:r>
          </a:p>
          <a:p>
            <a:pPr>
              <a:buClr>
                <a:srgbClr val="7C554B"/>
              </a:buClr>
            </a:pPr>
            <a:endParaRPr lang="en-US" sz="2200" b="1" dirty="0"/>
          </a:p>
          <a:p>
            <a:pPr>
              <a:buClr>
                <a:srgbClr val="7C554B"/>
              </a:buClr>
            </a:pPr>
            <a:r>
              <a:rPr lang="en-US" sz="2200" b="1" dirty="0"/>
              <a:t>More expensive </a:t>
            </a:r>
          </a:p>
          <a:p>
            <a:pPr>
              <a:buClr>
                <a:srgbClr val="7C554B"/>
              </a:buClr>
            </a:pPr>
            <a:endParaRPr lang="en-US" sz="1700" dirty="0"/>
          </a:p>
          <a:p>
            <a:pPr>
              <a:buClr>
                <a:srgbClr val="7C554B"/>
              </a:buClr>
            </a:pPr>
            <a:endParaRPr lang="en-US" sz="1700" dirty="0"/>
          </a:p>
        </p:txBody>
      </p:sp>
      <p:sp>
        <p:nvSpPr>
          <p:cNvPr id="110594" name="AutoShape 2" descr="https://encrypted-tbn2.gstatic.com/images?q=tbn:ANd9GcSeeSeWxRqzAZP3LdNHg9OvlmqX7ESpWhxdB6ChkISDlX683H-D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6" name="AutoShape 4" descr="https://encrypted-tbn2.gstatic.com/images?q=tbn:ANd9GcSeeSeWxRqzAZP3LdNHg9OvlmqX7ESpWhxdB6ChkISDlX683H-D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5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42121-D0B3-D002-D5C2-0F75A614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1" y="1050596"/>
            <a:ext cx="6056111" cy="161848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/>
              <a:t>Integrative Pest Management (IPM)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254B33-2254-3218-5ABF-5BEBC4328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931" y="2819401"/>
            <a:ext cx="6056111" cy="3185550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100" b="1" dirty="0"/>
              <a:t>Sustainable way of managing pests by combining multiple control methods </a:t>
            </a:r>
          </a:p>
          <a:p>
            <a:pPr>
              <a:lnSpc>
                <a:spcPct val="90000"/>
              </a:lnSpc>
            </a:pPr>
            <a:r>
              <a:rPr lang="en-US" sz="2100" b="1" dirty="0"/>
              <a:t>Goals:</a:t>
            </a:r>
          </a:p>
          <a:p>
            <a:pPr lvl="1">
              <a:lnSpc>
                <a:spcPct val="90000"/>
              </a:lnSpc>
            </a:pPr>
            <a:r>
              <a:rPr lang="en-US" sz="2100" b="1" dirty="0"/>
              <a:t>Minimize risks to people, beneficials and environment</a:t>
            </a:r>
          </a:p>
          <a:p>
            <a:pPr lvl="1">
              <a:lnSpc>
                <a:spcPct val="90000"/>
              </a:lnSpc>
            </a:pPr>
            <a:r>
              <a:rPr lang="en-US" sz="2100" b="1" dirty="0"/>
              <a:t>Prevent pests and monitor populations</a:t>
            </a:r>
          </a:p>
          <a:p>
            <a:pPr lvl="1">
              <a:lnSpc>
                <a:spcPct val="90000"/>
              </a:lnSpc>
            </a:pPr>
            <a:r>
              <a:rPr lang="en-US" sz="2100" b="1" dirty="0"/>
              <a:t>Use mix of biological, chemical, cultural and chemical tools</a:t>
            </a:r>
          </a:p>
          <a:p>
            <a:pPr lvl="1">
              <a:lnSpc>
                <a:spcPct val="90000"/>
              </a:lnSpc>
            </a:pPr>
            <a:r>
              <a:rPr lang="en-US" sz="2100" b="1" dirty="0"/>
              <a:t>Monitor populations</a:t>
            </a:r>
          </a:p>
          <a:p>
            <a:pPr lvl="1">
              <a:lnSpc>
                <a:spcPct val="90000"/>
              </a:lnSpc>
            </a:pPr>
            <a:r>
              <a:rPr lang="en-US" sz="2100" b="1" dirty="0"/>
              <a:t>Reduce over-reliance on </a:t>
            </a:r>
            <a:r>
              <a:rPr lang="en-US" sz="2100" b="1" dirty="0" err="1"/>
              <a:t>peseticides</a:t>
            </a:r>
            <a:endParaRPr lang="en-US" sz="2100" b="1" dirty="0"/>
          </a:p>
          <a:p>
            <a:pPr lvl="1">
              <a:lnSpc>
                <a:spcPct val="90000"/>
              </a:lnSpc>
            </a:pP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049339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D4462-D111-4D67-FC2E-EE46789FC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24" y="543070"/>
            <a:ext cx="5153216" cy="1675626"/>
          </a:xfrm>
        </p:spPr>
        <p:txBody>
          <a:bodyPr>
            <a:normAutofit/>
          </a:bodyPr>
          <a:lstStyle/>
          <a:p>
            <a:r>
              <a:rPr lang="en-US" sz="4800" b="1" dirty="0"/>
              <a:t>1. Prevention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EAF13-EA7D-C818-33B3-118FA4639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7180"/>
          <a:stretch/>
        </p:blipFill>
        <p:spPr>
          <a:xfrm>
            <a:off x="1524021" y="2"/>
            <a:ext cx="3140313" cy="2164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4FDF82-AF0D-C664-D96D-EDC75D1F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27" r="16252" b="-1"/>
          <a:stretch/>
        </p:blipFill>
        <p:spPr>
          <a:xfrm>
            <a:off x="1524021" y="2342321"/>
            <a:ext cx="3140313" cy="2164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AA823-16E7-F212-14AD-04C0229BEC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53" r="2" b="2"/>
          <a:stretch/>
        </p:blipFill>
        <p:spPr>
          <a:xfrm>
            <a:off x="1524021" y="4693681"/>
            <a:ext cx="3140313" cy="2164321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D4D131-11AD-2310-0CAC-63CEFCD71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9024" y="2399721"/>
          <a:ext cx="5153216" cy="373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4203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770AD-A77A-E961-E7E5-B9579DCB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300" b="1" dirty="0"/>
              <a:t>2. Monitoring and Identification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69B4-F4D7-4DF2-C0A5-D607C570F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/>
              <a:t>Regular </a:t>
            </a:r>
            <a:r>
              <a:rPr lang="en-US" sz="1900" b="1"/>
              <a:t>Scouting</a:t>
            </a:r>
            <a:r>
              <a:rPr lang="en-US" sz="1900"/>
              <a:t> for pest/disease presence</a:t>
            </a:r>
          </a:p>
          <a:p>
            <a:endParaRPr lang="en-US" sz="1900" b="1"/>
          </a:p>
          <a:p>
            <a:r>
              <a:rPr lang="en-US" sz="1900"/>
              <a:t>Sticky traps</a:t>
            </a:r>
          </a:p>
          <a:p>
            <a:endParaRPr lang="en-US" sz="1900"/>
          </a:p>
          <a:p>
            <a:r>
              <a:rPr lang="en-US" sz="1900"/>
              <a:t>Leaf inspection</a:t>
            </a:r>
          </a:p>
          <a:p>
            <a:endParaRPr lang="en-US" sz="1900"/>
          </a:p>
          <a:p>
            <a:r>
              <a:rPr lang="en-US" sz="1900"/>
              <a:t>ID of pests and beneficials</a:t>
            </a:r>
          </a:p>
        </p:txBody>
      </p:sp>
      <p:pic>
        <p:nvPicPr>
          <p:cNvPr id="5" name="Picture 4" descr="A hand holding a leaf with black spots on it&#10;&#10;AI-generated content may be incorrect.">
            <a:extLst>
              <a:ext uri="{FF2B5EF4-FFF2-40B4-BE49-F238E27FC236}">
                <a16:creationId xmlns:a16="http://schemas.microsoft.com/office/drawing/2014/main" id="{675174A9-133C-EAA1-E862-74F8C804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06" r="18479" b="-1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5395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807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80F3A-1A21-4B7D-9F9B-4D20AF1F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54" y="475663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</a:rPr>
              <a:t>Sticky Traps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AF2ACD-7B99-4BE3-9362-D603693FA0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5161" y="307732"/>
            <a:ext cx="3329677" cy="39976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973E99-F3D8-4FE4-ACCC-20CB6A03D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6032" y="474920"/>
            <a:ext cx="4091938" cy="36632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94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Thrips Identification Guide: How to Spot These Pesky Pests - A-Z Animals">
            <a:extLst>
              <a:ext uri="{FF2B5EF4-FFF2-40B4-BE49-F238E27FC236}">
                <a16:creationId xmlns:a16="http://schemas.microsoft.com/office/drawing/2014/main" id="{B9DA332C-4F2C-DD2C-33F3-773DE255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2" b="2"/>
          <a:stretch/>
        </p:blipFill>
        <p:spPr bwMode="auto">
          <a:xfrm>
            <a:off x="1524020" y="10"/>
            <a:ext cx="9143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CF414-E18F-E67F-F891-75B9DB93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281" y="3159720"/>
            <a:ext cx="4164068" cy="1336081"/>
          </a:xfrm>
        </p:spPr>
        <p:txBody>
          <a:bodyPr anchor="b">
            <a:normAutofit/>
          </a:bodyPr>
          <a:lstStyle/>
          <a:p>
            <a:r>
              <a:rPr lang="en-US" b="1" dirty="0"/>
              <a:t>3. Thresholds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247FA1-8810-4834-7D65-69798A93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282" y="4572001"/>
            <a:ext cx="4164067" cy="1647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/>
              <a:t>Action only taken when pest levels reach a certain threshold 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2-3 Whiteflies per leaf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&gt;1 Spider mite per leaf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&gt;5 Aphids per leaf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1-3 Thrips per leaf</a:t>
            </a:r>
          </a:p>
        </p:txBody>
      </p:sp>
    </p:spTree>
    <p:extLst>
      <p:ext uri="{BB962C8B-B14F-4D97-AF65-F5344CB8AC3E}">
        <p14:creationId xmlns:p14="http://schemas.microsoft.com/office/powerpoint/2010/main" val="3318919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-8467"/>
            <a:ext cx="9143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Greenhouse Pest Control - Made Easy">
            <a:extLst>
              <a:ext uri="{FF2B5EF4-FFF2-40B4-BE49-F238E27FC236}">
                <a16:creationId xmlns:a16="http://schemas.microsoft.com/office/drawing/2014/main" id="{5D71848D-F1E7-C2B6-919E-47CBAEE84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2377" b="-2"/>
          <a:stretch/>
        </p:blipFill>
        <p:spPr bwMode="auto">
          <a:xfrm>
            <a:off x="1524020" y="-9107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A1FE4C-52C4-BAE6-93A4-BAF0AA80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24" y="2455479"/>
            <a:ext cx="3447276" cy="3721484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4. Control Options</a:t>
            </a:r>
          </a:p>
        </p:txBody>
      </p:sp>
      <p:sp>
        <p:nvSpPr>
          <p:cNvPr id="2057" name="Arc 205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186802" y="2455480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1B7D-1E9D-3B87-BF84-D3AAC3D27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1905000"/>
            <a:ext cx="4038600" cy="46339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Mechanical Control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Manual removal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Vacuuming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Water removal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Sticky Traps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Beneficials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Insects that eat pests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Chemical Sprays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Organic approved sprays only</a:t>
            </a:r>
          </a:p>
          <a:p>
            <a:pPr>
              <a:lnSpc>
                <a:spcPct val="90000"/>
              </a:lnSpc>
            </a:pPr>
            <a:endParaRPr lang="en-US" sz="17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89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Releasing Beneficial Insects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1"/>
            <a:ext cx="67818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Ladybugs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1"/>
            <a:ext cx="6781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best friend in the garden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Eat aphids, thrips, mites and other bad bugs – broad spectrum beneficials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Can be purchased online or at nurseries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Will be attracted by fennel, dill, dandelion, marigold, garlic chives, coriander (strong aromas)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1" y="6172201"/>
            <a:ext cx="595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/>
              </a:rPr>
              <a:t>*adults can consume up to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75 aphids per day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!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6FD68-8769-3326-B700-215170897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4646242"/>
            <a:ext cx="2411939" cy="1223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104B9-BF2B-6FD4-4C8C-7C91EF5063AF}"/>
              </a:ext>
            </a:extLst>
          </p:cNvPr>
          <p:cNvSpPr txBox="1"/>
          <p:nvPr/>
        </p:nvSpPr>
        <p:spPr>
          <a:xfrm>
            <a:off x="7924800" y="5859882"/>
            <a:ext cx="212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prstClr val="black"/>
                </a:solidFill>
                <a:latin typeface="Calibri"/>
              </a:rPr>
              <a:t>Delphastus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catalinae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F6FA"/>
            </a:gs>
            <a:gs pos="46000">
              <a:schemeClr val="bg2">
                <a:lumMod val="60000"/>
                <a:lumOff val="40000"/>
              </a:schemeClr>
            </a:gs>
            <a:gs pos="100000">
              <a:srgbClr val="0070C0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000" b="1" dirty="0"/>
              <a:t>Common Transplants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Preferred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2749" y="2174874"/>
            <a:ext cx="5608639" cy="4530726"/>
          </a:xfrm>
        </p:spPr>
        <p:txBody>
          <a:bodyPr/>
          <a:lstStyle/>
          <a:p>
            <a:r>
              <a:rPr lang="en-US" dirty="0"/>
              <a:t>Tomatoes</a:t>
            </a:r>
          </a:p>
          <a:p>
            <a:r>
              <a:rPr lang="en-US" dirty="0"/>
              <a:t>Strawberries</a:t>
            </a:r>
          </a:p>
          <a:p>
            <a:r>
              <a:rPr lang="en-US" dirty="0"/>
              <a:t>Basil, rosemary and thyme, sage, dill (most herbs)</a:t>
            </a:r>
          </a:p>
          <a:p>
            <a:r>
              <a:rPr lang="en-US" dirty="0"/>
              <a:t>Cilantro</a:t>
            </a:r>
          </a:p>
          <a:p>
            <a:r>
              <a:rPr lang="en-US" dirty="0"/>
              <a:t>Peppers</a:t>
            </a:r>
          </a:p>
          <a:p>
            <a:r>
              <a:rPr lang="en-US" dirty="0"/>
              <a:t>Onions and Chives</a:t>
            </a:r>
          </a:p>
          <a:p>
            <a:r>
              <a:rPr lang="en-US" dirty="0"/>
              <a:t>Lettuce**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Available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Artichokes</a:t>
            </a:r>
          </a:p>
          <a:p>
            <a:r>
              <a:rPr lang="en-US" dirty="0"/>
              <a:t>Watermelon</a:t>
            </a:r>
          </a:p>
          <a:p>
            <a:r>
              <a:rPr lang="en-US" dirty="0"/>
              <a:t>Cantaloupe</a:t>
            </a:r>
          </a:p>
          <a:p>
            <a:r>
              <a:rPr lang="en-US" dirty="0"/>
              <a:t>Mint</a:t>
            </a:r>
          </a:p>
          <a:p>
            <a:r>
              <a:rPr lang="en-US" dirty="0"/>
              <a:t>Some root crops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F6FA"/>
            </a:gs>
            <a:gs pos="46000">
              <a:schemeClr val="bg2">
                <a:lumMod val="60000"/>
                <a:lumOff val="40000"/>
              </a:schemeClr>
            </a:gs>
            <a:gs pos="100000">
              <a:srgbClr val="0070C0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transplant Plants into My </a:t>
            </a:r>
            <a:r>
              <a:rPr lang="en-US" dirty="0" err="1"/>
              <a:t>Aquaponics</a:t>
            </a:r>
            <a:r>
              <a:rPr lang="en-US" dirty="0"/>
              <a:t> System?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Step 1: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Knock off dirt and rinse roots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Step 2: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Place in system so roots have access to water</a:t>
            </a:r>
          </a:p>
        </p:txBody>
      </p:sp>
      <p:pic>
        <p:nvPicPr>
          <p:cNvPr id="7" name="Picture 5" descr="AquaRinseR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048000"/>
            <a:ext cx="32004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738" name="AutoShape 2" descr="https://encrypted-tbn0.gstatic.com/images?q=tbn:ANd9GcR8FSyZhyCwYARFD4jDcbxLN0qx3oFCNtsgXeQNlHLUT1obk3Hf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16740" name="AutoShape 4" descr="https://encrypted-tbn0.gstatic.com/images?q=tbn:ANd9GcR8FSyZhyCwYARFD4jDcbxLN0qx3oFCNtsgXeQNlHLUT1obk3Hf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16742" name="AutoShape 6" descr="https://encrypted-tbn0.gstatic.com/images?q=tbn:ANd9GcR8FSyZhyCwYARFD4jDcbxLN0qx3oFCNtsgXeQNlHLUT1obk3Hf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116746" name="Picture 10" descr="http://morningstarfishermen.org/wp-content/uploads/2012/08/MG_1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743200"/>
            <a:ext cx="914400" cy="1371600"/>
          </a:xfrm>
          <a:prstGeom prst="rect">
            <a:avLst/>
          </a:prstGeom>
          <a:noFill/>
        </p:spPr>
      </p:pic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6858000" y="3200400"/>
            <a:ext cx="28194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Wash Those</a:t>
            </a:r>
          </a:p>
        </p:txBody>
      </p:sp>
      <p:pic>
        <p:nvPicPr>
          <p:cNvPr id="17" name="Picture 4" descr="AquaRoo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114801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WordArt 7"/>
          <p:cNvSpPr>
            <a:spLocks noChangeArrowheads="1" noChangeShapeType="1" noTextEdit="1"/>
          </p:cNvSpPr>
          <p:nvPr/>
        </p:nvSpPr>
        <p:spPr bwMode="auto">
          <a:xfrm>
            <a:off x="6858000" y="5867400"/>
            <a:ext cx="2743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ROOTS!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F6FA"/>
            </a:gs>
            <a:gs pos="46000">
              <a:schemeClr val="bg2">
                <a:lumMod val="60000"/>
                <a:lumOff val="40000"/>
              </a:schemeClr>
            </a:gs>
            <a:gs pos="100000">
              <a:srgbClr val="0070C0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don’t waste the good soil!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it in the garden or grow in pots fertilized organically with fish waste!</a:t>
            </a:r>
          </a:p>
        </p:txBody>
      </p:sp>
      <p:pic>
        <p:nvPicPr>
          <p:cNvPr id="114689" name="Picture 1" descr="C:\Users\UAPB UAPB\Desktop\Aquaculture\Extension Verification\Aquaponics\blackb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1" y="3124200"/>
            <a:ext cx="1954081" cy="3490404"/>
          </a:xfrm>
          <a:prstGeom prst="rect">
            <a:avLst/>
          </a:prstGeom>
          <a:noFill/>
        </p:spPr>
      </p:pic>
      <p:sp>
        <p:nvSpPr>
          <p:cNvPr id="114693" name="AutoShape 5" descr="https://www.recyclebank.com/media/natural_fertilizer_475x225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5" name="AutoShape 7" descr="https://www.recyclebank.com/media/natural_fertilizer_475x225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7" name="AutoShape 9" descr="https://www.recyclebank.com/media/natural_fertilizer_475x225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9" name="AutoShape 11" descr="https://www.recyclebank.com/media/natural_fertilizer_475x225.jpg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1" name="AutoShape 13" descr="natural garden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3" name="AutoShape 15" descr="natural garden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AutoShape 17" descr="natural garden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7" name="AutoShape 19" descr="https://encrypted-tbn2.gstatic.com/images?q=tbn:ANd9GcRoUVs4H2Rw94GTQLvT5jVMFmoMR6N0zGWDVDX6Udmfz-vkkf9t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9" name="AutoShape 21" descr="https://encrypted-tbn2.gstatic.com/images?q=tbn:ANd9GcRoUVs4H2Rw94GTQLvT5jVMFmoMR6N0zGWDVDX6Udmfz-vkkf9t"/>
          <p:cNvSpPr>
            <a:spLocks noChangeAspect="1" noChangeArrowheads="1"/>
          </p:cNvSpPr>
          <p:nvPr/>
        </p:nvSpPr>
        <p:spPr bwMode="auto">
          <a:xfrm>
            <a:off x="1700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711" name="Picture 23" descr="http://www.blogcdn.com/www.diylife.com/media/2010/06/planting-soil-garden-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1" y="3733800"/>
            <a:ext cx="3546305" cy="2362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200315" y="6131212"/>
            <a:ext cx="119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blackberry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integratedagrisolutions.com/images/products/big_images/seeds_supp_25.jpg"/>
          <p:cNvPicPr>
            <a:picLocks noChangeAspect="1" noChangeArrowheads="1"/>
          </p:cNvPicPr>
          <p:nvPr/>
        </p:nvPicPr>
        <p:blipFill rotWithShape="1">
          <a:blip r:embed="rId2" cstate="print"/>
          <a:srcRect t="4899" r="-1" b="753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Seeds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8063" y="4808585"/>
            <a:ext cx="9565028" cy="1297576"/>
          </a:xfrm>
        </p:spPr>
        <p:txBody>
          <a:bodyPr>
            <a:noAutofit/>
          </a:bodyPr>
          <a:lstStyle/>
          <a:p>
            <a:r>
              <a:rPr lang="en-US" sz="2000" dirty="0"/>
              <a:t>More Organics and heirlooms available</a:t>
            </a:r>
          </a:p>
          <a:p>
            <a:r>
              <a:rPr lang="en-US" sz="2000" dirty="0"/>
              <a:t>Cheaper</a:t>
            </a:r>
          </a:p>
          <a:p>
            <a:r>
              <a:rPr lang="en-US" sz="2000" dirty="0"/>
              <a:t>Know what you are getting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of Seeds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Take longer to mature and produce fruit</a:t>
            </a:r>
          </a:p>
          <a:p>
            <a:endParaRPr lang="en-US" sz="2200" dirty="0"/>
          </a:p>
          <a:p>
            <a:r>
              <a:rPr lang="en-US" sz="2200" dirty="0"/>
              <a:t>Sometimes they don’t work</a:t>
            </a:r>
          </a:p>
          <a:p>
            <a:endParaRPr lang="en-US" sz="2200"/>
          </a:p>
          <a:p>
            <a:endParaRPr lang="en-US" sz="2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591C3-55DF-4C39-9E18-04CE9797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0" r="1999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S010203782 (1)">
  <a:themeElements>
    <a:clrScheme name="Office Theme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1404</Words>
  <Application>Microsoft Office PowerPoint</Application>
  <PresentationFormat>Widescreen</PresentationFormat>
  <Paragraphs>346</Paragraphs>
  <Slides>47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Calibri Light</vt:lpstr>
      <vt:lpstr>Impact</vt:lpstr>
      <vt:lpstr>Tahoma</vt:lpstr>
      <vt:lpstr>Wingdings</vt:lpstr>
      <vt:lpstr>Office Theme</vt:lpstr>
      <vt:lpstr>1_Office Theme</vt:lpstr>
      <vt:lpstr>TS010203782 (1)</vt:lpstr>
      <vt:lpstr>2_Office Theme</vt:lpstr>
      <vt:lpstr>Plant Care and IPM in Aquaponics</vt:lpstr>
      <vt:lpstr>Seeds Vs. Transplants</vt:lpstr>
      <vt:lpstr>Benefits of Transplants</vt:lpstr>
      <vt:lpstr>Drawbacks of Transplants</vt:lpstr>
      <vt:lpstr>Common Transplants</vt:lpstr>
      <vt:lpstr>How Do I transplant Plants into My Aquaponics System?</vt:lpstr>
      <vt:lpstr>…but don’t waste the good soil!</vt:lpstr>
      <vt:lpstr>Benefits of Seeds</vt:lpstr>
      <vt:lpstr>Drawbacks of Seeds</vt:lpstr>
      <vt:lpstr>Starting your Seeds</vt:lpstr>
      <vt:lpstr>Starting your Seeds</vt:lpstr>
      <vt:lpstr>Seeds that have directly germinated in my system</vt:lpstr>
      <vt:lpstr>Grow whatever you like!!!</vt:lpstr>
      <vt:lpstr>Plant Maintenance</vt:lpstr>
      <vt:lpstr>Plant Nutrient Deficiencies </vt:lpstr>
      <vt:lpstr>Inadequate Sunlight Can Cause Visible Issues</vt:lpstr>
      <vt:lpstr>What to do About Plant Diseases?</vt:lpstr>
      <vt:lpstr>Nutrient Supplementation</vt:lpstr>
      <vt:lpstr>Aquaponics Nutrient Supplementation</vt:lpstr>
      <vt:lpstr>Growing Plants is Easy!</vt:lpstr>
      <vt:lpstr>What about Pests and Pollinators?</vt:lpstr>
      <vt:lpstr>Pests in Aquaponics</vt:lpstr>
      <vt:lpstr>Bugs can be a huge nuisance</vt:lpstr>
      <vt:lpstr>Identifying those buggers</vt:lpstr>
      <vt:lpstr>Aphids</vt:lpstr>
      <vt:lpstr>Spider Mites</vt:lpstr>
      <vt:lpstr>Russet Mites</vt:lpstr>
      <vt:lpstr>Broad Mites</vt:lpstr>
      <vt:lpstr>White Flies</vt:lpstr>
      <vt:lpstr>Thrips</vt:lpstr>
      <vt:lpstr>Stink Bugs</vt:lpstr>
      <vt:lpstr>Stink Bugs</vt:lpstr>
      <vt:lpstr>Fungus Gnats</vt:lpstr>
      <vt:lpstr>Ants</vt:lpstr>
      <vt:lpstr>Cockroaches</vt:lpstr>
      <vt:lpstr>Other Pests</vt:lpstr>
      <vt:lpstr>PowerPoint Presentation</vt:lpstr>
      <vt:lpstr>How do we deal with pests in aquaponics?</vt:lpstr>
      <vt:lpstr>PowerPoint Presentation</vt:lpstr>
      <vt:lpstr>Integrative Pest Management (IPM)</vt:lpstr>
      <vt:lpstr>1. Prevention</vt:lpstr>
      <vt:lpstr>2. Monitoring and Identification</vt:lpstr>
      <vt:lpstr>Sticky Traps</vt:lpstr>
      <vt:lpstr>3. Thresholds</vt:lpstr>
      <vt:lpstr>4. Control Options</vt:lpstr>
      <vt:lpstr>Releasing Beneficial Insects</vt:lpstr>
      <vt:lpstr>Ladybugs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Care and Maintenance</dc:title>
  <dc:creator>Matthew Recsetar</dc:creator>
  <cp:lastModifiedBy>Tevik, Aaron P - (atevik)</cp:lastModifiedBy>
  <cp:revision>10</cp:revision>
  <dcterms:created xsi:type="dcterms:W3CDTF">2020-07-06T17:26:00Z</dcterms:created>
  <dcterms:modified xsi:type="dcterms:W3CDTF">2025-10-14T21:25:57Z</dcterms:modified>
</cp:coreProperties>
</file>