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759" r:id="rId2"/>
  </p:sldMasterIdLst>
  <p:sldIdLst>
    <p:sldId id="256" r:id="rId3"/>
    <p:sldId id="282" r:id="rId4"/>
    <p:sldId id="275" r:id="rId5"/>
    <p:sldId id="274" r:id="rId6"/>
    <p:sldId id="281" r:id="rId7"/>
    <p:sldId id="284" r:id="rId8"/>
    <p:sldId id="277" r:id="rId9"/>
    <p:sldId id="283" r:id="rId10"/>
    <p:sldId id="285" r:id="rId11"/>
    <p:sldId id="258" r:id="rId12"/>
    <p:sldId id="260" r:id="rId13"/>
    <p:sldId id="259" r:id="rId14"/>
    <p:sldId id="261" r:id="rId15"/>
    <p:sldId id="263" r:id="rId16"/>
    <p:sldId id="257" r:id="rId17"/>
    <p:sldId id="262" r:id="rId18"/>
    <p:sldId id="264" r:id="rId19"/>
    <p:sldId id="266" r:id="rId20"/>
    <p:sldId id="265" r:id="rId21"/>
    <p:sldId id="267" r:id="rId22"/>
    <p:sldId id="269" r:id="rId23"/>
    <p:sldId id="270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224EB-FF74-4809-A441-7C3DB2FE91B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8482FDB-158B-480F-BF46-49BC6A4B862F}">
      <dgm:prSet/>
      <dgm:spPr/>
      <dgm:t>
        <a:bodyPr/>
        <a:lstStyle/>
        <a:p>
          <a:r>
            <a:rPr lang="en-US"/>
            <a:t>Are water levels adequate?</a:t>
          </a:r>
        </a:p>
      </dgm:t>
    </dgm:pt>
    <dgm:pt modelId="{F083A30D-C1A4-463E-8626-8B808D425833}" type="parTrans" cxnId="{940BB341-283F-4501-BC2C-4221EF089856}">
      <dgm:prSet/>
      <dgm:spPr/>
      <dgm:t>
        <a:bodyPr/>
        <a:lstStyle/>
        <a:p>
          <a:endParaRPr lang="en-US"/>
        </a:p>
      </dgm:t>
    </dgm:pt>
    <dgm:pt modelId="{4871A0A1-D5C0-42A5-8368-22B5ABAD3D03}" type="sibTrans" cxnId="{940BB341-283F-4501-BC2C-4221EF089856}">
      <dgm:prSet/>
      <dgm:spPr/>
      <dgm:t>
        <a:bodyPr/>
        <a:lstStyle/>
        <a:p>
          <a:endParaRPr lang="en-US"/>
        </a:p>
      </dgm:t>
    </dgm:pt>
    <dgm:pt modelId="{6010F3DE-9B5C-4CD8-863A-B27DD5A780E8}">
      <dgm:prSet/>
      <dgm:spPr/>
      <dgm:t>
        <a:bodyPr/>
        <a:lstStyle/>
        <a:p>
          <a:r>
            <a:rPr lang="en-US"/>
            <a:t>Is pump flow normal?</a:t>
          </a:r>
        </a:p>
      </dgm:t>
    </dgm:pt>
    <dgm:pt modelId="{C41B557F-ACE2-4B75-BFFF-FF2F0E2F6E9E}" type="parTrans" cxnId="{D48CB496-6ED8-424D-9531-385B894E7AA3}">
      <dgm:prSet/>
      <dgm:spPr/>
      <dgm:t>
        <a:bodyPr/>
        <a:lstStyle/>
        <a:p>
          <a:endParaRPr lang="en-US"/>
        </a:p>
      </dgm:t>
    </dgm:pt>
    <dgm:pt modelId="{BBB5C258-91C4-4786-81B2-CDECD861F71C}" type="sibTrans" cxnId="{D48CB496-6ED8-424D-9531-385B894E7AA3}">
      <dgm:prSet/>
      <dgm:spPr/>
      <dgm:t>
        <a:bodyPr/>
        <a:lstStyle/>
        <a:p>
          <a:endParaRPr lang="en-US"/>
        </a:p>
      </dgm:t>
    </dgm:pt>
    <dgm:pt modelId="{9A2F04BF-CC87-439C-A9CE-5396F76B8B86}">
      <dgm:prSet/>
      <dgm:spPr/>
      <dgm:t>
        <a:bodyPr/>
        <a:lstStyle/>
        <a:p>
          <a:r>
            <a:rPr lang="en-US"/>
            <a:t>Any leaks?</a:t>
          </a:r>
        </a:p>
      </dgm:t>
    </dgm:pt>
    <dgm:pt modelId="{0C85893A-BAF2-4E84-9D23-00CF0507DBBE}" type="parTrans" cxnId="{3E84911A-B7ED-441B-A6A6-BD81D7E084B6}">
      <dgm:prSet/>
      <dgm:spPr/>
      <dgm:t>
        <a:bodyPr/>
        <a:lstStyle/>
        <a:p>
          <a:endParaRPr lang="en-US"/>
        </a:p>
      </dgm:t>
    </dgm:pt>
    <dgm:pt modelId="{5B7B1B16-027A-4D54-A7E3-2B8AD6466363}" type="sibTrans" cxnId="{3E84911A-B7ED-441B-A6A6-BD81D7E084B6}">
      <dgm:prSet/>
      <dgm:spPr/>
      <dgm:t>
        <a:bodyPr/>
        <a:lstStyle/>
        <a:p>
          <a:endParaRPr lang="en-US"/>
        </a:p>
      </dgm:t>
    </dgm:pt>
    <dgm:pt modelId="{092C1264-1615-442E-B5C5-C501FD40B871}">
      <dgm:prSet/>
      <dgm:spPr/>
      <dgm:t>
        <a:bodyPr/>
        <a:lstStyle/>
        <a:p>
          <a:r>
            <a:rPr lang="en-US"/>
            <a:t>Do your fish look happy?</a:t>
          </a:r>
        </a:p>
      </dgm:t>
    </dgm:pt>
    <dgm:pt modelId="{08DA4D5E-5154-4DC5-B2B2-5CE35E4C0DD9}" type="parTrans" cxnId="{56394AD5-24DB-4B37-B918-52AC48862F8A}">
      <dgm:prSet/>
      <dgm:spPr/>
      <dgm:t>
        <a:bodyPr/>
        <a:lstStyle/>
        <a:p>
          <a:endParaRPr lang="en-US"/>
        </a:p>
      </dgm:t>
    </dgm:pt>
    <dgm:pt modelId="{3CB842CD-B17C-4CA1-968A-72780164860A}" type="sibTrans" cxnId="{56394AD5-24DB-4B37-B918-52AC48862F8A}">
      <dgm:prSet/>
      <dgm:spPr/>
      <dgm:t>
        <a:bodyPr/>
        <a:lstStyle/>
        <a:p>
          <a:endParaRPr lang="en-US"/>
        </a:p>
      </dgm:t>
    </dgm:pt>
    <dgm:pt modelId="{3340365F-8F92-4F77-AA29-9C1A299FB32E}">
      <dgm:prSet/>
      <dgm:spPr/>
      <dgm:t>
        <a:bodyPr/>
        <a:lstStyle/>
        <a:p>
          <a:r>
            <a:rPr lang="en-US"/>
            <a:t>Aeration working?</a:t>
          </a:r>
        </a:p>
      </dgm:t>
    </dgm:pt>
    <dgm:pt modelId="{631724BC-49F4-4074-A1A4-B4D35C42B497}" type="parTrans" cxnId="{196CA708-B24E-4932-B549-DDE0CB69BA1F}">
      <dgm:prSet/>
      <dgm:spPr/>
      <dgm:t>
        <a:bodyPr/>
        <a:lstStyle/>
        <a:p>
          <a:endParaRPr lang="en-US"/>
        </a:p>
      </dgm:t>
    </dgm:pt>
    <dgm:pt modelId="{0DEDFDC1-7100-476A-90A2-6406642C724B}" type="sibTrans" cxnId="{196CA708-B24E-4932-B549-DDE0CB69BA1F}">
      <dgm:prSet/>
      <dgm:spPr/>
      <dgm:t>
        <a:bodyPr/>
        <a:lstStyle/>
        <a:p>
          <a:endParaRPr lang="en-US"/>
        </a:p>
      </dgm:t>
    </dgm:pt>
    <dgm:pt modelId="{8A7A5C6E-C7FD-456B-B974-FD46FE46D0C4}" type="pres">
      <dgm:prSet presAssocID="{F15224EB-FF74-4809-A441-7C3DB2FE91B9}" presName="vert0" presStyleCnt="0">
        <dgm:presLayoutVars>
          <dgm:dir/>
          <dgm:animOne val="branch"/>
          <dgm:animLvl val="lvl"/>
        </dgm:presLayoutVars>
      </dgm:prSet>
      <dgm:spPr/>
    </dgm:pt>
    <dgm:pt modelId="{C087F2BF-A5CE-4876-8E46-C6BDE1642DF4}" type="pres">
      <dgm:prSet presAssocID="{D8482FDB-158B-480F-BF46-49BC6A4B862F}" presName="thickLine" presStyleLbl="alignNode1" presStyleIdx="0" presStyleCnt="5"/>
      <dgm:spPr/>
    </dgm:pt>
    <dgm:pt modelId="{D249A60D-B43B-4FFE-A8EC-4C323D030AA5}" type="pres">
      <dgm:prSet presAssocID="{D8482FDB-158B-480F-BF46-49BC6A4B862F}" presName="horz1" presStyleCnt="0"/>
      <dgm:spPr/>
    </dgm:pt>
    <dgm:pt modelId="{70DEA074-D865-4CA9-85AB-F01D4412E9AF}" type="pres">
      <dgm:prSet presAssocID="{D8482FDB-158B-480F-BF46-49BC6A4B862F}" presName="tx1" presStyleLbl="revTx" presStyleIdx="0" presStyleCnt="5"/>
      <dgm:spPr/>
    </dgm:pt>
    <dgm:pt modelId="{473CF1CC-B0DA-4EF2-93DE-FFEFF32B61EA}" type="pres">
      <dgm:prSet presAssocID="{D8482FDB-158B-480F-BF46-49BC6A4B862F}" presName="vert1" presStyleCnt="0"/>
      <dgm:spPr/>
    </dgm:pt>
    <dgm:pt modelId="{CE1094CB-B2A1-4992-A412-DFDB2D4CE410}" type="pres">
      <dgm:prSet presAssocID="{6010F3DE-9B5C-4CD8-863A-B27DD5A780E8}" presName="thickLine" presStyleLbl="alignNode1" presStyleIdx="1" presStyleCnt="5"/>
      <dgm:spPr/>
    </dgm:pt>
    <dgm:pt modelId="{AD6ED7AE-5AF8-44B8-A67A-B6EDE00F6255}" type="pres">
      <dgm:prSet presAssocID="{6010F3DE-9B5C-4CD8-863A-B27DD5A780E8}" presName="horz1" presStyleCnt="0"/>
      <dgm:spPr/>
    </dgm:pt>
    <dgm:pt modelId="{945BCE2A-98D5-4C96-8932-33EFBAA1F910}" type="pres">
      <dgm:prSet presAssocID="{6010F3DE-9B5C-4CD8-863A-B27DD5A780E8}" presName="tx1" presStyleLbl="revTx" presStyleIdx="1" presStyleCnt="5"/>
      <dgm:spPr/>
    </dgm:pt>
    <dgm:pt modelId="{D787A65B-B834-4FE0-8B5A-FC9362876798}" type="pres">
      <dgm:prSet presAssocID="{6010F3DE-9B5C-4CD8-863A-B27DD5A780E8}" presName="vert1" presStyleCnt="0"/>
      <dgm:spPr/>
    </dgm:pt>
    <dgm:pt modelId="{CC8121A0-E5EB-4B0A-AF84-4D4C8629526C}" type="pres">
      <dgm:prSet presAssocID="{9A2F04BF-CC87-439C-A9CE-5396F76B8B86}" presName="thickLine" presStyleLbl="alignNode1" presStyleIdx="2" presStyleCnt="5"/>
      <dgm:spPr/>
    </dgm:pt>
    <dgm:pt modelId="{7E15F079-215E-44BB-BB52-3AA0759149FA}" type="pres">
      <dgm:prSet presAssocID="{9A2F04BF-CC87-439C-A9CE-5396F76B8B86}" presName="horz1" presStyleCnt="0"/>
      <dgm:spPr/>
    </dgm:pt>
    <dgm:pt modelId="{BC6107ED-8D9F-4650-9642-7C112C040B12}" type="pres">
      <dgm:prSet presAssocID="{9A2F04BF-CC87-439C-A9CE-5396F76B8B86}" presName="tx1" presStyleLbl="revTx" presStyleIdx="2" presStyleCnt="5"/>
      <dgm:spPr/>
    </dgm:pt>
    <dgm:pt modelId="{50B8D697-BE98-43B2-896E-D0C8199BD29D}" type="pres">
      <dgm:prSet presAssocID="{9A2F04BF-CC87-439C-A9CE-5396F76B8B86}" presName="vert1" presStyleCnt="0"/>
      <dgm:spPr/>
    </dgm:pt>
    <dgm:pt modelId="{23D75CC4-A145-43BB-B2B4-748811BF7F9C}" type="pres">
      <dgm:prSet presAssocID="{092C1264-1615-442E-B5C5-C501FD40B871}" presName="thickLine" presStyleLbl="alignNode1" presStyleIdx="3" presStyleCnt="5"/>
      <dgm:spPr/>
    </dgm:pt>
    <dgm:pt modelId="{68F7B084-A71A-4B07-B4C5-7436C75CA2B9}" type="pres">
      <dgm:prSet presAssocID="{092C1264-1615-442E-B5C5-C501FD40B871}" presName="horz1" presStyleCnt="0"/>
      <dgm:spPr/>
    </dgm:pt>
    <dgm:pt modelId="{8FCE0D88-CF75-41D1-99FA-E8F31976D0E8}" type="pres">
      <dgm:prSet presAssocID="{092C1264-1615-442E-B5C5-C501FD40B871}" presName="tx1" presStyleLbl="revTx" presStyleIdx="3" presStyleCnt="5"/>
      <dgm:spPr/>
    </dgm:pt>
    <dgm:pt modelId="{1695080B-A706-4045-9777-619C6AD77431}" type="pres">
      <dgm:prSet presAssocID="{092C1264-1615-442E-B5C5-C501FD40B871}" presName="vert1" presStyleCnt="0"/>
      <dgm:spPr/>
    </dgm:pt>
    <dgm:pt modelId="{1F36022A-F0C5-4A50-9FEC-38DF725DBAFE}" type="pres">
      <dgm:prSet presAssocID="{3340365F-8F92-4F77-AA29-9C1A299FB32E}" presName="thickLine" presStyleLbl="alignNode1" presStyleIdx="4" presStyleCnt="5"/>
      <dgm:spPr/>
    </dgm:pt>
    <dgm:pt modelId="{A698A63D-4B5E-49C1-A0E3-2D3B05151134}" type="pres">
      <dgm:prSet presAssocID="{3340365F-8F92-4F77-AA29-9C1A299FB32E}" presName="horz1" presStyleCnt="0"/>
      <dgm:spPr/>
    </dgm:pt>
    <dgm:pt modelId="{D8524F8C-183F-4398-8968-11897CDC268B}" type="pres">
      <dgm:prSet presAssocID="{3340365F-8F92-4F77-AA29-9C1A299FB32E}" presName="tx1" presStyleLbl="revTx" presStyleIdx="4" presStyleCnt="5"/>
      <dgm:spPr/>
    </dgm:pt>
    <dgm:pt modelId="{834D0CA5-C5F3-424A-B6C6-9F8D49AFFA5D}" type="pres">
      <dgm:prSet presAssocID="{3340365F-8F92-4F77-AA29-9C1A299FB32E}" presName="vert1" presStyleCnt="0"/>
      <dgm:spPr/>
    </dgm:pt>
  </dgm:ptLst>
  <dgm:cxnLst>
    <dgm:cxn modelId="{196CA708-B24E-4932-B549-DDE0CB69BA1F}" srcId="{F15224EB-FF74-4809-A441-7C3DB2FE91B9}" destId="{3340365F-8F92-4F77-AA29-9C1A299FB32E}" srcOrd="4" destOrd="0" parTransId="{631724BC-49F4-4074-A1A4-B4D35C42B497}" sibTransId="{0DEDFDC1-7100-476A-90A2-6406642C724B}"/>
    <dgm:cxn modelId="{3E84911A-B7ED-441B-A6A6-BD81D7E084B6}" srcId="{F15224EB-FF74-4809-A441-7C3DB2FE91B9}" destId="{9A2F04BF-CC87-439C-A9CE-5396F76B8B86}" srcOrd="2" destOrd="0" parTransId="{0C85893A-BAF2-4E84-9D23-00CF0507DBBE}" sibTransId="{5B7B1B16-027A-4D54-A7E3-2B8AD6466363}"/>
    <dgm:cxn modelId="{940BB341-283F-4501-BC2C-4221EF089856}" srcId="{F15224EB-FF74-4809-A441-7C3DB2FE91B9}" destId="{D8482FDB-158B-480F-BF46-49BC6A4B862F}" srcOrd="0" destOrd="0" parTransId="{F083A30D-C1A4-463E-8626-8B808D425833}" sibTransId="{4871A0A1-D5C0-42A5-8368-22B5ABAD3D03}"/>
    <dgm:cxn modelId="{D48CB496-6ED8-424D-9531-385B894E7AA3}" srcId="{F15224EB-FF74-4809-A441-7C3DB2FE91B9}" destId="{6010F3DE-9B5C-4CD8-863A-B27DD5A780E8}" srcOrd="1" destOrd="0" parTransId="{C41B557F-ACE2-4B75-BFFF-FF2F0E2F6E9E}" sibTransId="{BBB5C258-91C4-4786-81B2-CDECD861F71C}"/>
    <dgm:cxn modelId="{97FC649A-2EB6-4115-99E3-355AE0991981}" type="presOf" srcId="{092C1264-1615-442E-B5C5-C501FD40B871}" destId="{8FCE0D88-CF75-41D1-99FA-E8F31976D0E8}" srcOrd="0" destOrd="0" presId="urn:microsoft.com/office/officeart/2008/layout/LinedList"/>
    <dgm:cxn modelId="{48E18EA8-32E4-468F-9938-3FEA61998930}" type="presOf" srcId="{6010F3DE-9B5C-4CD8-863A-B27DD5A780E8}" destId="{945BCE2A-98D5-4C96-8932-33EFBAA1F910}" srcOrd="0" destOrd="0" presId="urn:microsoft.com/office/officeart/2008/layout/LinedList"/>
    <dgm:cxn modelId="{1563F3BA-A432-4B6B-9BF2-8420DD3D9137}" type="presOf" srcId="{9A2F04BF-CC87-439C-A9CE-5396F76B8B86}" destId="{BC6107ED-8D9F-4650-9642-7C112C040B12}" srcOrd="0" destOrd="0" presId="urn:microsoft.com/office/officeart/2008/layout/LinedList"/>
    <dgm:cxn modelId="{373557D2-AFAF-488E-926D-57DD081FE832}" type="presOf" srcId="{F15224EB-FF74-4809-A441-7C3DB2FE91B9}" destId="{8A7A5C6E-C7FD-456B-B974-FD46FE46D0C4}" srcOrd="0" destOrd="0" presId="urn:microsoft.com/office/officeart/2008/layout/LinedList"/>
    <dgm:cxn modelId="{56394AD5-24DB-4B37-B918-52AC48862F8A}" srcId="{F15224EB-FF74-4809-A441-7C3DB2FE91B9}" destId="{092C1264-1615-442E-B5C5-C501FD40B871}" srcOrd="3" destOrd="0" parTransId="{08DA4D5E-5154-4DC5-B2B2-5CE35E4C0DD9}" sibTransId="{3CB842CD-B17C-4CA1-968A-72780164860A}"/>
    <dgm:cxn modelId="{BF26A4D6-F1F6-4820-B963-DA9523FE150C}" type="presOf" srcId="{3340365F-8F92-4F77-AA29-9C1A299FB32E}" destId="{D8524F8C-183F-4398-8968-11897CDC268B}" srcOrd="0" destOrd="0" presId="urn:microsoft.com/office/officeart/2008/layout/LinedList"/>
    <dgm:cxn modelId="{8E3DD7E4-4271-4DCC-9FF3-4C5E6038B6C3}" type="presOf" srcId="{D8482FDB-158B-480F-BF46-49BC6A4B862F}" destId="{70DEA074-D865-4CA9-85AB-F01D4412E9AF}" srcOrd="0" destOrd="0" presId="urn:microsoft.com/office/officeart/2008/layout/LinedList"/>
    <dgm:cxn modelId="{64CF5EFE-E4FC-4DBD-9D86-D87B2C9EE059}" type="presParOf" srcId="{8A7A5C6E-C7FD-456B-B974-FD46FE46D0C4}" destId="{C087F2BF-A5CE-4876-8E46-C6BDE1642DF4}" srcOrd="0" destOrd="0" presId="urn:microsoft.com/office/officeart/2008/layout/LinedList"/>
    <dgm:cxn modelId="{100CF227-CD94-4FA4-A674-C29278237AD3}" type="presParOf" srcId="{8A7A5C6E-C7FD-456B-B974-FD46FE46D0C4}" destId="{D249A60D-B43B-4FFE-A8EC-4C323D030AA5}" srcOrd="1" destOrd="0" presId="urn:microsoft.com/office/officeart/2008/layout/LinedList"/>
    <dgm:cxn modelId="{B1C8D33D-CB76-447D-BEE9-C965D0F25C66}" type="presParOf" srcId="{D249A60D-B43B-4FFE-A8EC-4C323D030AA5}" destId="{70DEA074-D865-4CA9-85AB-F01D4412E9AF}" srcOrd="0" destOrd="0" presId="urn:microsoft.com/office/officeart/2008/layout/LinedList"/>
    <dgm:cxn modelId="{68B3DA05-D87E-467E-B749-A717A4B43CB1}" type="presParOf" srcId="{D249A60D-B43B-4FFE-A8EC-4C323D030AA5}" destId="{473CF1CC-B0DA-4EF2-93DE-FFEFF32B61EA}" srcOrd="1" destOrd="0" presId="urn:microsoft.com/office/officeart/2008/layout/LinedList"/>
    <dgm:cxn modelId="{109C6B0F-A1B1-40AB-ADD2-82FB51E4E9ED}" type="presParOf" srcId="{8A7A5C6E-C7FD-456B-B974-FD46FE46D0C4}" destId="{CE1094CB-B2A1-4992-A412-DFDB2D4CE410}" srcOrd="2" destOrd="0" presId="urn:microsoft.com/office/officeart/2008/layout/LinedList"/>
    <dgm:cxn modelId="{7655C9F4-4007-4386-BB3B-82B86A640C78}" type="presParOf" srcId="{8A7A5C6E-C7FD-456B-B974-FD46FE46D0C4}" destId="{AD6ED7AE-5AF8-44B8-A67A-B6EDE00F6255}" srcOrd="3" destOrd="0" presId="urn:microsoft.com/office/officeart/2008/layout/LinedList"/>
    <dgm:cxn modelId="{95596A0D-08C9-462F-9842-1477AEE4666F}" type="presParOf" srcId="{AD6ED7AE-5AF8-44B8-A67A-B6EDE00F6255}" destId="{945BCE2A-98D5-4C96-8932-33EFBAA1F910}" srcOrd="0" destOrd="0" presId="urn:microsoft.com/office/officeart/2008/layout/LinedList"/>
    <dgm:cxn modelId="{D196DF64-515B-4BF6-A50F-543CBF0E0F07}" type="presParOf" srcId="{AD6ED7AE-5AF8-44B8-A67A-B6EDE00F6255}" destId="{D787A65B-B834-4FE0-8B5A-FC9362876798}" srcOrd="1" destOrd="0" presId="urn:microsoft.com/office/officeart/2008/layout/LinedList"/>
    <dgm:cxn modelId="{5573E394-D841-4B0A-ADC2-C29614F32ACD}" type="presParOf" srcId="{8A7A5C6E-C7FD-456B-B974-FD46FE46D0C4}" destId="{CC8121A0-E5EB-4B0A-AF84-4D4C8629526C}" srcOrd="4" destOrd="0" presId="urn:microsoft.com/office/officeart/2008/layout/LinedList"/>
    <dgm:cxn modelId="{5AE43AFA-B8BB-47F8-B7C8-ECB64E64BF59}" type="presParOf" srcId="{8A7A5C6E-C7FD-456B-B974-FD46FE46D0C4}" destId="{7E15F079-215E-44BB-BB52-3AA0759149FA}" srcOrd="5" destOrd="0" presId="urn:microsoft.com/office/officeart/2008/layout/LinedList"/>
    <dgm:cxn modelId="{B86EBD88-37BF-4C8D-8B1F-F7EAA938DE6D}" type="presParOf" srcId="{7E15F079-215E-44BB-BB52-3AA0759149FA}" destId="{BC6107ED-8D9F-4650-9642-7C112C040B12}" srcOrd="0" destOrd="0" presId="urn:microsoft.com/office/officeart/2008/layout/LinedList"/>
    <dgm:cxn modelId="{4A88F21A-2D9D-483E-8A7B-F268003A58FB}" type="presParOf" srcId="{7E15F079-215E-44BB-BB52-3AA0759149FA}" destId="{50B8D697-BE98-43B2-896E-D0C8199BD29D}" srcOrd="1" destOrd="0" presId="urn:microsoft.com/office/officeart/2008/layout/LinedList"/>
    <dgm:cxn modelId="{AB098ED5-DBE7-4E6A-B7FF-8024CA6141BD}" type="presParOf" srcId="{8A7A5C6E-C7FD-456B-B974-FD46FE46D0C4}" destId="{23D75CC4-A145-43BB-B2B4-748811BF7F9C}" srcOrd="6" destOrd="0" presId="urn:microsoft.com/office/officeart/2008/layout/LinedList"/>
    <dgm:cxn modelId="{C3AF46D0-6888-432B-8CF5-3D0BA85CB840}" type="presParOf" srcId="{8A7A5C6E-C7FD-456B-B974-FD46FE46D0C4}" destId="{68F7B084-A71A-4B07-B4C5-7436C75CA2B9}" srcOrd="7" destOrd="0" presId="urn:microsoft.com/office/officeart/2008/layout/LinedList"/>
    <dgm:cxn modelId="{F3C798C8-38EA-4281-9A58-C3C7B3B8F75A}" type="presParOf" srcId="{68F7B084-A71A-4B07-B4C5-7436C75CA2B9}" destId="{8FCE0D88-CF75-41D1-99FA-E8F31976D0E8}" srcOrd="0" destOrd="0" presId="urn:microsoft.com/office/officeart/2008/layout/LinedList"/>
    <dgm:cxn modelId="{DE280FFE-BAE3-44CF-BBB9-F19FB3B1B638}" type="presParOf" srcId="{68F7B084-A71A-4B07-B4C5-7436C75CA2B9}" destId="{1695080B-A706-4045-9777-619C6AD77431}" srcOrd="1" destOrd="0" presId="urn:microsoft.com/office/officeart/2008/layout/LinedList"/>
    <dgm:cxn modelId="{566DA1BF-2225-4244-9E5D-53149BBE7FA8}" type="presParOf" srcId="{8A7A5C6E-C7FD-456B-B974-FD46FE46D0C4}" destId="{1F36022A-F0C5-4A50-9FEC-38DF725DBAFE}" srcOrd="8" destOrd="0" presId="urn:microsoft.com/office/officeart/2008/layout/LinedList"/>
    <dgm:cxn modelId="{5D1E121F-3D2F-477B-B308-1B981A6E80F5}" type="presParOf" srcId="{8A7A5C6E-C7FD-456B-B974-FD46FE46D0C4}" destId="{A698A63D-4B5E-49C1-A0E3-2D3B05151134}" srcOrd="9" destOrd="0" presId="urn:microsoft.com/office/officeart/2008/layout/LinedList"/>
    <dgm:cxn modelId="{BE35E711-D30B-4F95-B453-CD6EF4B18DD3}" type="presParOf" srcId="{A698A63D-4B5E-49C1-A0E3-2D3B05151134}" destId="{D8524F8C-183F-4398-8968-11897CDC268B}" srcOrd="0" destOrd="0" presId="urn:microsoft.com/office/officeart/2008/layout/LinedList"/>
    <dgm:cxn modelId="{71A25AB0-C4B1-4964-8CCC-BEDCD4327242}" type="presParOf" srcId="{A698A63D-4B5E-49C1-A0E3-2D3B05151134}" destId="{834D0CA5-C5F3-424A-B6C6-9F8D49AFFA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7F2BF-A5CE-4876-8E46-C6BDE1642DF4}">
      <dsp:nvSpPr>
        <dsp:cNvPr id="0" name=""/>
        <dsp:cNvSpPr/>
      </dsp:nvSpPr>
      <dsp:spPr>
        <a:xfrm>
          <a:off x="0" y="638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EA074-D865-4CA9-85AB-F01D4412E9AF}">
      <dsp:nvSpPr>
        <dsp:cNvPr id="0" name=""/>
        <dsp:cNvSpPr/>
      </dsp:nvSpPr>
      <dsp:spPr>
        <a:xfrm>
          <a:off x="0" y="638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Are water levels adequate?</a:t>
          </a:r>
        </a:p>
      </dsp:txBody>
      <dsp:txXfrm>
        <a:off x="0" y="638"/>
        <a:ext cx="5906181" cy="1045888"/>
      </dsp:txXfrm>
    </dsp:sp>
    <dsp:sp modelId="{CE1094CB-B2A1-4992-A412-DFDB2D4CE410}">
      <dsp:nvSpPr>
        <dsp:cNvPr id="0" name=""/>
        <dsp:cNvSpPr/>
      </dsp:nvSpPr>
      <dsp:spPr>
        <a:xfrm>
          <a:off x="0" y="1046526"/>
          <a:ext cx="5906181" cy="0"/>
        </a:xfrm>
        <a:prstGeom prst="line">
          <a:avLst/>
        </a:prstGeom>
        <a:solidFill>
          <a:schemeClr val="accent2">
            <a:hueOff val="-372003"/>
            <a:satOff val="-2766"/>
            <a:lumOff val="-980"/>
            <a:alphaOff val="0"/>
          </a:schemeClr>
        </a:solidFill>
        <a:ln w="12700" cap="flat" cmpd="sng" algn="ctr">
          <a:solidFill>
            <a:schemeClr val="accent2">
              <a:hueOff val="-372003"/>
              <a:satOff val="-2766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BCE2A-98D5-4C96-8932-33EFBAA1F910}">
      <dsp:nvSpPr>
        <dsp:cNvPr id="0" name=""/>
        <dsp:cNvSpPr/>
      </dsp:nvSpPr>
      <dsp:spPr>
        <a:xfrm>
          <a:off x="0" y="1046526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Is pump flow normal?</a:t>
          </a:r>
        </a:p>
      </dsp:txBody>
      <dsp:txXfrm>
        <a:off x="0" y="1046526"/>
        <a:ext cx="5906181" cy="1045888"/>
      </dsp:txXfrm>
    </dsp:sp>
    <dsp:sp modelId="{CC8121A0-E5EB-4B0A-AF84-4D4C8629526C}">
      <dsp:nvSpPr>
        <dsp:cNvPr id="0" name=""/>
        <dsp:cNvSpPr/>
      </dsp:nvSpPr>
      <dsp:spPr>
        <a:xfrm>
          <a:off x="0" y="2092414"/>
          <a:ext cx="5906181" cy="0"/>
        </a:xfrm>
        <a:prstGeom prst="line">
          <a:avLst/>
        </a:prstGeom>
        <a:solidFill>
          <a:schemeClr val="accent2">
            <a:hueOff val="-744006"/>
            <a:satOff val="-5532"/>
            <a:lumOff val="-1961"/>
            <a:alphaOff val="0"/>
          </a:schemeClr>
        </a:solidFill>
        <a:ln w="12700" cap="flat" cmpd="sng" algn="ctr">
          <a:solidFill>
            <a:schemeClr val="accent2">
              <a:hueOff val="-744006"/>
              <a:satOff val="-5532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107ED-8D9F-4650-9642-7C112C040B12}">
      <dsp:nvSpPr>
        <dsp:cNvPr id="0" name=""/>
        <dsp:cNvSpPr/>
      </dsp:nvSpPr>
      <dsp:spPr>
        <a:xfrm>
          <a:off x="0" y="2092414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Any leaks?</a:t>
          </a:r>
        </a:p>
      </dsp:txBody>
      <dsp:txXfrm>
        <a:off x="0" y="2092414"/>
        <a:ext cx="5906181" cy="1045888"/>
      </dsp:txXfrm>
    </dsp:sp>
    <dsp:sp modelId="{23D75CC4-A145-43BB-B2B4-748811BF7F9C}">
      <dsp:nvSpPr>
        <dsp:cNvPr id="0" name=""/>
        <dsp:cNvSpPr/>
      </dsp:nvSpPr>
      <dsp:spPr>
        <a:xfrm>
          <a:off x="0" y="3138303"/>
          <a:ext cx="5906181" cy="0"/>
        </a:xfrm>
        <a:prstGeom prst="line">
          <a:avLst/>
        </a:prstGeom>
        <a:solidFill>
          <a:schemeClr val="accent2">
            <a:hueOff val="-1116009"/>
            <a:satOff val="-8297"/>
            <a:lumOff val="-2941"/>
            <a:alphaOff val="0"/>
          </a:schemeClr>
        </a:solidFill>
        <a:ln w="12700" cap="flat" cmpd="sng" algn="ctr">
          <a:solidFill>
            <a:schemeClr val="accent2">
              <a:hueOff val="-1116009"/>
              <a:satOff val="-8297"/>
              <a:lumOff val="-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E0D88-CF75-41D1-99FA-E8F31976D0E8}">
      <dsp:nvSpPr>
        <dsp:cNvPr id="0" name=""/>
        <dsp:cNvSpPr/>
      </dsp:nvSpPr>
      <dsp:spPr>
        <a:xfrm>
          <a:off x="0" y="3138303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Do your fish look happy?</a:t>
          </a:r>
        </a:p>
      </dsp:txBody>
      <dsp:txXfrm>
        <a:off x="0" y="3138303"/>
        <a:ext cx="5906181" cy="1045888"/>
      </dsp:txXfrm>
    </dsp:sp>
    <dsp:sp modelId="{1F36022A-F0C5-4A50-9FEC-38DF725DBAFE}">
      <dsp:nvSpPr>
        <dsp:cNvPr id="0" name=""/>
        <dsp:cNvSpPr/>
      </dsp:nvSpPr>
      <dsp:spPr>
        <a:xfrm>
          <a:off x="0" y="4184191"/>
          <a:ext cx="5906181" cy="0"/>
        </a:xfrm>
        <a:prstGeom prst="line">
          <a:avLst/>
        </a:prstGeom>
        <a:solidFill>
          <a:schemeClr val="accent2">
            <a:hueOff val="-1488012"/>
            <a:satOff val="-11063"/>
            <a:lumOff val="-3922"/>
            <a:alphaOff val="0"/>
          </a:schemeClr>
        </a:solidFill>
        <a:ln w="12700" cap="flat" cmpd="sng" algn="ctr">
          <a:solidFill>
            <a:schemeClr val="accent2">
              <a:hueOff val="-1488012"/>
              <a:satOff val="-11063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24F8C-183F-4398-8968-11897CDC268B}">
      <dsp:nvSpPr>
        <dsp:cNvPr id="0" name=""/>
        <dsp:cNvSpPr/>
      </dsp:nvSpPr>
      <dsp:spPr>
        <a:xfrm>
          <a:off x="0" y="4184191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Aeration working?</a:t>
          </a:r>
        </a:p>
      </dsp:txBody>
      <dsp:txXfrm>
        <a:off x="0" y="4184191"/>
        <a:ext cx="5906181" cy="1045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8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72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765D8-F5CF-428D-83B0-01DAB6ADA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59061-3EE0-433F-B948-8CFF15377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71D68-DEAB-47B0-9C12-D431DC47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444F-C1ED-4B88-927E-924ADCFA341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8742A-379F-490C-ADF2-37AF1700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FF365-6AA3-40B7-B25D-CC856523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B2-208C-4A52-A5B3-61A03B92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2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96E1-F142-4BAB-ADF4-320D7CF2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2A29F-F3C7-4706-99E5-404AE86AD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075A5-1D8A-4093-91D9-F891A6E9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444F-C1ED-4B88-927E-924ADCFA341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D7A9C-395D-43A9-9BF4-018FF3B1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1E244-7235-49D1-B6B2-165B1906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B2-208C-4A52-A5B3-61A03B92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40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F0CB-FA57-4833-BDED-E7700BD5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D04CC-CC08-4C08-9CD0-4B8AC5E54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5EA74-2BFF-444B-A961-A746B57B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444F-C1ED-4B88-927E-924ADCFA341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D239-9137-4EE0-AA43-2525DC80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3AEE7-C6BF-473A-995D-97B103B1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B2-208C-4A52-A5B3-61A03B92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49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8717-F40C-4903-8D08-54E34EE9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0DC8F-B5C4-41D0-B780-6440669FE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AF85C-80D5-4DA3-93DB-F9B4B59D7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97802-377D-4986-BD24-9711A7EF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444F-C1ED-4B88-927E-924ADCFA341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EE42A-2A9C-44F7-AFFD-DDF97C1F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101C5-A54B-42F2-864F-437E2A85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B2-208C-4A52-A5B3-61A03B92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9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5E5DF-AF04-4F54-A7AF-17C15FB8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217BB-A631-42BB-9CCA-3ACA4F295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43009-58E2-4435-92BB-ADE969141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93E01-002E-4319-9F72-FD919EF0A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FF138-FDB7-4A67-BA8B-E93337ED0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1C5B9-108E-42B6-B7C2-E79A9A24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444F-C1ED-4B88-927E-924ADCFA341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79A103-3888-4365-B8D5-E9628914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162EEF-7F85-42CA-9A53-87835E72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B2-208C-4A52-A5B3-61A03B92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83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77DA4-540F-4714-AC5F-6687E395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799D66-34F5-4396-93BC-43EFAC35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444F-C1ED-4B88-927E-924ADCFA341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031A6-F9D0-4E7F-A230-B35D2C326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08172-2539-49B7-BEA3-43584DFC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B2-208C-4A52-A5B3-61A03B92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5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615A3-15FD-4938-896F-8A85F5F0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444F-C1ED-4B88-927E-924ADCFA341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E6E0F-C5F1-46EF-9787-80C6B7EF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AAE1C-CBE7-4F65-9BF6-DD5B5272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B2-208C-4A52-A5B3-61A03B92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22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9C925-1703-4C6C-957B-6CE0D4B6E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E0314-B2E1-48E7-A3F4-6E3109E1A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04413-64C9-4324-8769-3C424A5D6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273DC-73D2-4BEC-A106-7D82359E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444F-C1ED-4B88-927E-924ADCFA341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71CB9-46A1-46CA-AFC3-79437687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56E63-ADF5-49AD-9722-284C9506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B2-208C-4A52-A5B3-61A03B92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9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49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6AA22-B080-4EA2-9C37-389A72DC8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EAD01-C6C8-4322-AEC9-E104952E7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D4F98-BF1B-494F-8865-9E47514D7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174D9-8C0B-4E51-A469-9078FAB03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444F-C1ED-4B88-927E-924ADCFA341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3B112-5B6F-4D14-AC2A-A90BF71C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C2644-6C4D-4A8C-B28F-4884F028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B2-208C-4A52-A5B3-61A03B92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55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7DEC6-629C-4237-8A4C-6FA1EB03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2995D-14FE-437F-B32D-EBBA0E35B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79B51-E265-421D-B5AB-C1C4CACC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444F-C1ED-4B88-927E-924ADCFA341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CC69E-BA32-457D-97EF-692FEDC8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CDA4-A1F6-416C-A663-4A8C6982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B2-208C-4A52-A5B3-61A03B92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13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F5A559-42DC-49AC-BE0A-0AC1A9ADE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731B3-EC25-4F41-ABB5-5CA694127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3ED3A-6549-4AE2-B069-6BF32E360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444F-C1ED-4B88-927E-924ADCFA341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1C8FC-6D24-4A13-A428-376065DE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470A5-7B70-4563-87FC-90ED6865C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B2-208C-4A52-A5B3-61A03B92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5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9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0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9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7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2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8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97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7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2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E2CEC-8924-4CE8-B5B6-83C4FC1C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245F9-E5CD-4F83-A316-7A5147CEF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C96B1-BF54-42CD-849B-35A3E57AC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7444F-C1ED-4B88-927E-924ADCFA341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F9F49-DDD9-439B-847E-7A5223617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89F3-B56D-4D42-B65D-915F6BDE4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D9EB2-208C-4A52-A5B3-61A03B92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2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1A2C5-E5A4-44D1-A743-9F5FEF2D6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9" r="-1" b="16180"/>
          <a:stretch/>
        </p:blipFill>
        <p:spPr>
          <a:xfrm>
            <a:off x="20" y="10"/>
            <a:ext cx="6756848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4798C-14D2-4047-ADCE-16B69A603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0254" y="1760225"/>
            <a:ext cx="3167268" cy="3135379"/>
          </a:xfrm>
        </p:spPr>
        <p:txBody>
          <a:bodyPr>
            <a:normAutofit/>
          </a:bodyPr>
          <a:lstStyle/>
          <a:p>
            <a:r>
              <a:rPr lang="en-US" sz="3400" dirty="0"/>
              <a:t>System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E34E8-F2F5-41FE-86D2-6EA1EBCCB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7059" y="6466565"/>
            <a:ext cx="2314766" cy="38666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©2021 Matt Recsetar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20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3BB66-F423-4361-B90F-392DAD80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21" y="374904"/>
            <a:ext cx="6281928" cy="1744183"/>
          </a:xfrm>
        </p:spPr>
        <p:txBody>
          <a:bodyPr>
            <a:normAutofit/>
          </a:bodyPr>
          <a:lstStyle/>
          <a:p>
            <a:r>
              <a:rPr lang="en-US" b="1" dirty="0"/>
              <a:t>You can test almost any parameter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3DFB4-5D0F-4DFA-9D5F-2F2B49509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22" y="2086320"/>
            <a:ext cx="6807199" cy="41290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Water – pH, TAN, Nitrite, Nitrate, D.O.,  Alkalinity, Hardness, heavy metals, TDS, temperature, water level, flow rate, bacteria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Air – Relative humidity, PAR, CO</a:t>
            </a:r>
            <a:r>
              <a:rPr lang="en-US" sz="2000" baseline="-25000" dirty="0"/>
              <a:t>2</a:t>
            </a:r>
            <a:r>
              <a:rPr lang="en-US" sz="2000" dirty="0"/>
              <a:t>, temperature, etc.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Tests results can be instant or timely (minutes to days)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You can determine each parameters using: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Test kits (cheap or expensive)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Probes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Meters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Expensive machines (</a:t>
            </a:r>
            <a:r>
              <a:rPr lang="en-US" sz="2000" dirty="0" err="1"/>
              <a:t>ie</a:t>
            </a:r>
            <a:r>
              <a:rPr lang="en-US" sz="2000" dirty="0"/>
              <a:t>. LC-mass Spectrometers)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127F2-6CDB-4482-A4A7-87AB4D44E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1" r="886" b="-3"/>
          <a:stretch/>
        </p:blipFill>
        <p:spPr>
          <a:xfrm>
            <a:off x="7837371" y="237744"/>
            <a:ext cx="4124416" cy="3191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36EE5B-9E25-44CB-A637-984E515FE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01" r="3" b="3"/>
          <a:stretch/>
        </p:blipFill>
        <p:spPr>
          <a:xfrm>
            <a:off x="7837370" y="3429000"/>
            <a:ext cx="4124416" cy="31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51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0B2E6-D04F-4963-8956-7753E38D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4"/>
            <a:ext cx="6603538" cy="1114770"/>
          </a:xfrm>
        </p:spPr>
        <p:txBody>
          <a:bodyPr>
            <a:normAutofit/>
          </a:bodyPr>
          <a:lstStyle/>
          <a:p>
            <a:r>
              <a:rPr lang="en-US" sz="5000" b="1" dirty="0"/>
              <a:t>What is a Probe?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82EE1-A0E9-4BF2-A56F-DBD1E78CD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757365"/>
            <a:ext cx="7146608" cy="44671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 device or instrument that is used for measuring, testing or obtaining information on a specific parameter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 probe is a type of sensor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Typically, a probe is connected to a handheld meter which reads the output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Often time it is an electrode  or electrodes that measures a voltage or voltage differential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i.e. Thermocouples – two different electrical conductors produce a temperature dependent voltage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The voltage differential can be calibrated to read the corresponding temperature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D6B29-EC0E-47F7-85AD-6BC77BB8B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663" y="642592"/>
            <a:ext cx="2630113" cy="26301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AC3636-87DD-4D56-A9A7-74D611C8F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033" y="3594439"/>
            <a:ext cx="2671081" cy="2630114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1EE8F117-D5DC-4AF4-AD72-FB7A93BAA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27686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7B8A97-A55C-4B63-9224-277C84F4B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C7F1D-0E29-4496-9A6B-2E6E05CDB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1" y="753969"/>
            <a:ext cx="3324388" cy="27142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E8C82B-29EE-43B6-90D9-4C3463486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39052"/>
            <a:ext cx="2722671" cy="2474937"/>
          </a:xfrm>
          <a:prstGeom prst="rect">
            <a:avLst/>
          </a:prstGeom>
          <a:solidFill>
            <a:srgbClr val="295E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E2D67D-01A2-4277-8EA0-1560E7E95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rgbClr val="295E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7D013-8711-4616-A1F8-73EFB00E1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741" y="2713987"/>
            <a:ext cx="3072934" cy="395232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6A5D548-4865-4D5F-97A6-2D8C1657B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9451" y="233264"/>
            <a:ext cx="5362178" cy="6391471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FB280C-BA0C-49DC-926F-5BB41ADF0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8711" y="374903"/>
            <a:ext cx="510365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3D29A-1C4F-4D81-AC67-3E0FA725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079" y="437562"/>
            <a:ext cx="4472921" cy="1371600"/>
          </a:xfrm>
        </p:spPr>
        <p:txBody>
          <a:bodyPr>
            <a:normAutofit/>
          </a:bodyPr>
          <a:lstStyle/>
          <a:p>
            <a:r>
              <a:rPr lang="en-US" sz="4000" dirty="0"/>
              <a:t>Manual Testing with Probes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6A10B-CB7D-4694-9A09-B87062787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863" y="1871821"/>
            <a:ext cx="4911505" cy="4500404"/>
          </a:xfrm>
        </p:spPr>
        <p:txBody>
          <a:bodyPr>
            <a:normAutofit/>
          </a:bodyPr>
          <a:lstStyle/>
          <a:p>
            <a:r>
              <a:rPr lang="en-US" dirty="0"/>
              <a:t>Dissolved Oxygen – Probe</a:t>
            </a:r>
          </a:p>
          <a:p>
            <a:pPr lvl="1"/>
            <a:r>
              <a:rPr lang="en-US" dirty="0"/>
              <a:t>Luminescent Dissolved Oxygen (LDO)</a:t>
            </a:r>
          </a:p>
          <a:p>
            <a:r>
              <a:rPr lang="en-US" dirty="0"/>
              <a:t>pH – Probe</a:t>
            </a:r>
          </a:p>
          <a:p>
            <a:pPr lvl="1"/>
            <a:r>
              <a:rPr lang="en-US" dirty="0"/>
              <a:t>Glass electrode most common</a:t>
            </a:r>
          </a:p>
          <a:p>
            <a:r>
              <a:rPr lang="en-US" dirty="0"/>
              <a:t>Temperature – Probe</a:t>
            </a:r>
          </a:p>
          <a:p>
            <a:r>
              <a:rPr lang="en-US" dirty="0"/>
              <a:t>TDS – Probe </a:t>
            </a:r>
          </a:p>
          <a:p>
            <a:pPr lvl="1"/>
            <a:r>
              <a:rPr lang="en-US" dirty="0"/>
              <a:t>Amount of salt (mg/L)</a:t>
            </a:r>
          </a:p>
          <a:p>
            <a:r>
              <a:rPr lang="en-US" dirty="0"/>
              <a:t>(EC) – Probe </a:t>
            </a:r>
          </a:p>
          <a:p>
            <a:pPr lvl="1"/>
            <a:r>
              <a:rPr lang="en-US" dirty="0"/>
              <a:t>Ion concentration (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/>
              <a:t>/cm)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AC870C-7E3B-48FA-9DC5-F3DDFB0B7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587" y="4154694"/>
            <a:ext cx="1255624" cy="2471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9A3DC1-DA1F-44D6-A041-2B9FCC551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859" y="597277"/>
            <a:ext cx="2747055" cy="17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11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E711-D600-43DC-AA20-21F848F42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8282"/>
            <a:ext cx="10058400" cy="1371600"/>
          </a:xfrm>
        </p:spPr>
        <p:txBody>
          <a:bodyPr/>
          <a:lstStyle/>
          <a:p>
            <a:r>
              <a:rPr lang="en-US" dirty="0"/>
              <a:t>Real-time Monitoring and Life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410B1-5DFC-4CD9-B5F4-BADCB344F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610" y="2270889"/>
            <a:ext cx="3166534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High Priority </a:t>
            </a:r>
            <a:r>
              <a:rPr lang="en-US" dirty="0"/>
              <a:t>– minutes to react</a:t>
            </a:r>
          </a:p>
          <a:p>
            <a:r>
              <a:rPr lang="en-US" dirty="0"/>
              <a:t>Power</a:t>
            </a:r>
          </a:p>
          <a:p>
            <a:r>
              <a:rPr lang="en-US" dirty="0"/>
              <a:t>Tank water levels</a:t>
            </a:r>
          </a:p>
          <a:p>
            <a:r>
              <a:rPr lang="en-US" dirty="0"/>
              <a:t>Dissolved Oxygen </a:t>
            </a:r>
          </a:p>
          <a:p>
            <a:pPr lvl="1"/>
            <a:r>
              <a:rPr lang="en-US" sz="1800" dirty="0"/>
              <a:t>Aeration system</a:t>
            </a:r>
          </a:p>
          <a:p>
            <a:pPr lvl="1"/>
            <a:r>
              <a:rPr lang="en-US" sz="1800" dirty="0"/>
              <a:t>Oxygen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B1AF6-FBB6-4CF9-B80E-BDBF316D7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3333" y="2270889"/>
            <a:ext cx="3270956" cy="374904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Medium Priority </a:t>
            </a:r>
            <a:r>
              <a:rPr lang="en-US" dirty="0"/>
              <a:t>– hours to react</a:t>
            </a:r>
          </a:p>
          <a:p>
            <a:r>
              <a:rPr lang="en-US" dirty="0"/>
              <a:t>Temperature</a:t>
            </a:r>
          </a:p>
          <a:p>
            <a:r>
              <a:rPr lang="en-US" dirty="0"/>
              <a:t>Carbon Dioxide</a:t>
            </a:r>
          </a:p>
          <a:p>
            <a:r>
              <a:rPr lang="en-US" dirty="0"/>
              <a:t>pH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B0FBD20-58AA-454A-A166-2AAB33F58A97}"/>
              </a:ext>
            </a:extLst>
          </p:cNvPr>
          <p:cNvSpPr txBox="1">
            <a:spLocks/>
          </p:cNvSpPr>
          <p:nvPr/>
        </p:nvSpPr>
        <p:spPr>
          <a:xfrm>
            <a:off x="7958668" y="2270889"/>
            <a:ext cx="3166532" cy="374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Low Priority </a:t>
            </a:r>
            <a:r>
              <a:rPr lang="en-US" dirty="0"/>
              <a:t>– days to react</a:t>
            </a:r>
          </a:p>
          <a:p>
            <a:r>
              <a:rPr lang="en-US" dirty="0"/>
              <a:t>Alkalinity</a:t>
            </a:r>
          </a:p>
          <a:p>
            <a:r>
              <a:rPr lang="en-US" dirty="0"/>
              <a:t>TAN</a:t>
            </a:r>
          </a:p>
          <a:p>
            <a:r>
              <a:rPr lang="en-US" dirty="0"/>
              <a:t>Nitrite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34EB54-673D-4444-913D-4A2B453FF5B1}"/>
              </a:ext>
            </a:extLst>
          </p:cNvPr>
          <p:cNvSpPr txBox="1"/>
          <p:nvPr/>
        </p:nvSpPr>
        <p:spPr>
          <a:xfrm>
            <a:off x="3482385" y="190155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REAL-TIME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3CB4EA-08EA-446C-ABCE-8D0D6EF5F813}"/>
              </a:ext>
            </a:extLst>
          </p:cNvPr>
          <p:cNvCxnSpPr>
            <a:stCxn id="6" idx="1"/>
          </p:cNvCxnSpPr>
          <p:nvPr/>
        </p:nvCxnSpPr>
        <p:spPr>
          <a:xfrm flipH="1">
            <a:off x="959556" y="2086223"/>
            <a:ext cx="2522829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CB4D68-41F6-42B3-BDCB-4FDA830763F5}"/>
              </a:ext>
            </a:extLst>
          </p:cNvPr>
          <p:cNvCxnSpPr>
            <a:cxnSpLocks/>
          </p:cNvCxnSpPr>
          <p:nvPr/>
        </p:nvCxnSpPr>
        <p:spPr>
          <a:xfrm>
            <a:off x="4757093" y="2086223"/>
            <a:ext cx="2593919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DB758FA-6039-4CE8-816F-7AF8460ECBCC}"/>
              </a:ext>
            </a:extLst>
          </p:cNvPr>
          <p:cNvSpPr txBox="1"/>
          <p:nvPr/>
        </p:nvSpPr>
        <p:spPr>
          <a:xfrm>
            <a:off x="7958668" y="1901557"/>
            <a:ext cx="260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(Manual Monitoring Only)</a:t>
            </a:r>
          </a:p>
        </p:txBody>
      </p:sp>
    </p:spTree>
    <p:extLst>
      <p:ext uri="{BB962C8B-B14F-4D97-AF65-F5344CB8AC3E}">
        <p14:creationId xmlns:p14="http://schemas.microsoft.com/office/powerpoint/2010/main" val="22410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81B1-E601-42DB-A108-D1A1830F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3364"/>
            <a:ext cx="10058400" cy="1371600"/>
          </a:xfrm>
        </p:spPr>
        <p:txBody>
          <a:bodyPr/>
          <a:lstStyle/>
          <a:p>
            <a:r>
              <a:rPr lang="en-US" b="1" dirty="0"/>
              <a:t>Emergencies 	</a:t>
            </a:r>
            <a:r>
              <a:rPr lang="en-US" sz="2400" dirty="0"/>
              <a:t>(Murphy’s law – things always go wrong)</a:t>
            </a:r>
            <a:endParaRPr lang="en-US" sz="2400" b="1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12FB8FE-3E59-406E-A801-609A3271A4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577139"/>
              </p:ext>
            </p:extLst>
          </p:nvPr>
        </p:nvGraphicFramePr>
        <p:xfrm>
          <a:off x="770709" y="1489166"/>
          <a:ext cx="10698480" cy="46579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56033">
                  <a:extLst>
                    <a:ext uri="{9D8B030D-6E8A-4147-A177-3AD203B41FA5}">
                      <a16:colId xmlns:a16="http://schemas.microsoft.com/office/drawing/2014/main" val="2121215553"/>
                    </a:ext>
                  </a:extLst>
                </a:gridCol>
                <a:gridCol w="7342447">
                  <a:extLst>
                    <a:ext uri="{9D8B030D-6E8A-4147-A177-3AD203B41FA5}">
                      <a16:colId xmlns:a16="http://schemas.microsoft.com/office/drawing/2014/main" val="2959212163"/>
                    </a:ext>
                  </a:extLst>
                </a:gridCol>
              </a:tblGrid>
              <a:tr h="427174">
                <a:tc>
                  <a:txBody>
                    <a:bodyPr/>
                    <a:lstStyle/>
                    <a:p>
                      <a:r>
                        <a:rPr lang="en-US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03022"/>
                  </a:ext>
                </a:extLst>
              </a:tr>
              <a:tr h="427174">
                <a:tc>
                  <a:txBody>
                    <a:bodyPr/>
                    <a:lstStyle/>
                    <a:p>
                      <a:r>
                        <a:rPr lang="en-US"/>
                        <a:t>Acts of God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Power outages, wind, storms, hurricanes, floods, tornadoes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568232"/>
                  </a:ext>
                </a:extLst>
              </a:tr>
              <a:tr h="737314">
                <a:tc>
                  <a:txBody>
                    <a:bodyPr/>
                    <a:lstStyle/>
                    <a:p>
                      <a:r>
                        <a:rPr lang="en-US" dirty="0"/>
                        <a:t>Human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Overlooking maintenance issues that cause back-up systems or components to fail, or alarm deactivation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560603"/>
                  </a:ext>
                </a:extLst>
              </a:tr>
              <a:tr h="427174">
                <a:tc>
                  <a:txBody>
                    <a:bodyPr/>
                    <a:lstStyle/>
                    <a:p>
                      <a:r>
                        <a:rPr lang="en-US"/>
                        <a:t>Tank water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Leaks, broken drain lines, valves left open, tanks overflowing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214459"/>
                  </a:ext>
                </a:extLst>
              </a:tr>
              <a:tr h="737314">
                <a:tc>
                  <a:txBody>
                    <a:bodyPr/>
                    <a:lstStyle/>
                    <a:p>
                      <a:r>
                        <a:rPr lang="en-US" dirty="0"/>
                        <a:t>Water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Pump failure or loss of suction head, intake screens or pipes clogged,  return pipe breaks, PVC glue 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640669"/>
                  </a:ext>
                </a:extLst>
              </a:tr>
              <a:tr h="737314">
                <a:tc>
                  <a:txBody>
                    <a:bodyPr/>
                    <a:lstStyle/>
                    <a:p>
                      <a:r>
                        <a:rPr lang="en-US" dirty="0"/>
                        <a:t>Water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DO, high CO2, high/low temperature, high ammonia, nitrite, low alkalinity, super saturated water (oxygen systems only)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448694"/>
                  </a:ext>
                </a:extLst>
              </a:tr>
              <a:tr h="427174">
                <a:tc>
                  <a:txBody>
                    <a:bodyPr/>
                    <a:lstStyle/>
                    <a:p>
                      <a:r>
                        <a:rPr lang="en-US" dirty="0"/>
                        <a:t>Filters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Excessive head losses, clogging or channeling in filters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858495"/>
                  </a:ext>
                </a:extLst>
              </a:tr>
              <a:tr h="737314">
                <a:tc>
                  <a:txBody>
                    <a:bodyPr/>
                    <a:lstStyle/>
                    <a:p>
                      <a:r>
                        <a:rPr lang="en-US" dirty="0"/>
                        <a:t>Aeration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Loose or broken drive belts, clogged or disconnected diffusers, supply line leaks, overheating blower motor due to excessive back-pressure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375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A8169FE-9AF1-4FDD-A5EA-DDEE404FCF68}"/>
              </a:ext>
            </a:extLst>
          </p:cNvPr>
          <p:cNvSpPr txBox="1"/>
          <p:nvPr/>
        </p:nvSpPr>
        <p:spPr>
          <a:xfrm>
            <a:off x="6831106" y="6488668"/>
            <a:ext cx="516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Timmons and Ebeling 2013, Table 13.1</a:t>
            </a:r>
          </a:p>
        </p:txBody>
      </p:sp>
    </p:spTree>
    <p:extLst>
      <p:ext uri="{BB962C8B-B14F-4D97-AF65-F5344CB8AC3E}">
        <p14:creationId xmlns:p14="http://schemas.microsoft.com/office/powerpoint/2010/main" val="1194883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73F1-2172-415A-BB72-30E1ED4A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68" y="828861"/>
            <a:ext cx="11015663" cy="1371600"/>
          </a:xfrm>
        </p:spPr>
        <p:txBody>
          <a:bodyPr/>
          <a:lstStyle/>
          <a:p>
            <a:r>
              <a:rPr lang="en-US" dirty="0"/>
              <a:t>Realtime Monitoring: What you can control vs. what you need to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2A038-F9B2-4850-9BB6-DB20D1607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Ability to Control</a:t>
            </a:r>
          </a:p>
          <a:p>
            <a:r>
              <a:rPr lang="en-US" dirty="0"/>
              <a:t>Dissolved oxygen </a:t>
            </a:r>
          </a:p>
          <a:p>
            <a:r>
              <a:rPr lang="en-US" dirty="0"/>
              <a:t>pH</a:t>
            </a:r>
          </a:p>
          <a:p>
            <a:r>
              <a:rPr lang="en-US" dirty="0"/>
              <a:t>Temperature</a:t>
            </a:r>
          </a:p>
          <a:p>
            <a:r>
              <a:rPr lang="en-US" dirty="0"/>
              <a:t>Flow Rate</a:t>
            </a:r>
          </a:p>
          <a:p>
            <a:r>
              <a:rPr lang="en-US" dirty="0"/>
              <a:t>Aeration pressure</a:t>
            </a:r>
          </a:p>
          <a:p>
            <a:r>
              <a:rPr lang="en-US" dirty="0"/>
              <a:t>Water levels</a:t>
            </a:r>
          </a:p>
          <a:p>
            <a:r>
              <a:rPr lang="en-US" dirty="0"/>
              <a:t>Power</a:t>
            </a:r>
          </a:p>
          <a:p>
            <a:r>
              <a:rPr lang="en-US" dirty="0"/>
              <a:t>(Feeding rate)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FE0A9C-D89B-410A-A4CF-1490F8D242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Need to Monitor and Control</a:t>
            </a:r>
          </a:p>
          <a:p>
            <a:r>
              <a:rPr lang="en-US" dirty="0"/>
              <a:t>Dissolved Oxygen*</a:t>
            </a:r>
          </a:p>
          <a:p>
            <a:r>
              <a:rPr lang="en-US" dirty="0"/>
              <a:t>Flow Rate</a:t>
            </a:r>
          </a:p>
          <a:p>
            <a:r>
              <a:rPr lang="en-US" dirty="0"/>
              <a:t>Power</a:t>
            </a:r>
          </a:p>
          <a:p>
            <a:r>
              <a:rPr lang="en-US" dirty="0"/>
              <a:t>Aeration System Pressure</a:t>
            </a:r>
          </a:p>
          <a:p>
            <a:r>
              <a:rPr lang="en-US" dirty="0"/>
              <a:t>(water levels)</a:t>
            </a:r>
          </a:p>
        </p:txBody>
      </p:sp>
    </p:spTree>
    <p:extLst>
      <p:ext uri="{BB962C8B-B14F-4D97-AF65-F5344CB8AC3E}">
        <p14:creationId xmlns:p14="http://schemas.microsoft.com/office/powerpoint/2010/main" val="93060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49E62D-84B2-4B38-AF41-CA7A0078C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89" r="17264" b="-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6C415A-11F3-4B05-BCFB-94DEF3C8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5873" y="481948"/>
            <a:ext cx="4472921" cy="1371600"/>
          </a:xfrm>
        </p:spPr>
        <p:txBody>
          <a:bodyPr>
            <a:normAutofit/>
          </a:bodyPr>
          <a:lstStyle/>
          <a:p>
            <a:r>
              <a:rPr lang="en-US" sz="4000" dirty="0"/>
              <a:t>High Priority Parameters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54405C-C0BB-4C2F-93AA-68BA142CD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863" y="1942131"/>
            <a:ext cx="4772025" cy="443392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Should have monitoring and control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$$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not having monitoring and controlling in emergency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$$$$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u="sng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Priority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Electrical power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back up generators essential to any commercial system or you will lose everything in an emergency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Back up generators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should be in working order and come on-line when needed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$3000 - $20,000 depending on size of operation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Natural gas, propane, or diesel powered (some battery powered also available – solar panels)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/>
              <a:t>Smaller system - air pumps with battery backup is great!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3B4C75-6DD3-43F8-B894-52D9E9DB2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103" y="4958159"/>
            <a:ext cx="3067050" cy="163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64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FA9F3-E856-4E88-B411-00609CC2A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3366"/>
            <a:ext cx="10058400" cy="1371600"/>
          </a:xfrm>
        </p:spPr>
        <p:txBody>
          <a:bodyPr/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Priority – Dissolved Oxygen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0745-7281-4FC6-B9CF-28CC78827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57350"/>
            <a:ext cx="7300913" cy="455805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Most expensive parameter to continuously monitor</a:t>
            </a:r>
          </a:p>
          <a:p>
            <a:pPr lvl="1"/>
            <a:r>
              <a:rPr lang="en-US" sz="2000" dirty="0"/>
              <a:t>Depends on economics of fish, stocking density and amount of risk owner is willing to accept</a:t>
            </a:r>
          </a:p>
          <a:p>
            <a:pPr lvl="1"/>
            <a:r>
              <a:rPr lang="en-US" sz="2000" dirty="0"/>
              <a:t>If using an oxygen system, you must monitor DO</a:t>
            </a:r>
          </a:p>
          <a:p>
            <a:pPr marL="274320" lvl="1" indent="0">
              <a:buNone/>
            </a:pPr>
            <a:endParaRPr lang="en-US" sz="2000" dirty="0"/>
          </a:p>
          <a:p>
            <a:r>
              <a:rPr lang="en-US" sz="2000" dirty="0"/>
              <a:t>Minimally all you would want to know is that the DO is above your set point (i.e. 5 mg/L) and if not, a reserve tank of oxygen is activated to supply emergency oxygen to the fish tanks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Requires an expensive probe and a hardware interface or microcontroller (Arduino)</a:t>
            </a:r>
          </a:p>
          <a:p>
            <a:pPr lvl="1"/>
            <a:r>
              <a:rPr lang="en-US" sz="2000" dirty="0"/>
              <a:t>Software needed to integrate process control and monitoring in real-time</a:t>
            </a:r>
          </a:p>
          <a:p>
            <a:pPr lvl="1"/>
            <a:r>
              <a:rPr lang="en-US" sz="2000" dirty="0"/>
              <a:t>Wireless communication also essential to alert via alarm, text, email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0BAFF-E69F-4DB5-B20B-7AEBD242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813" y="792441"/>
            <a:ext cx="2829323" cy="2443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8848CE-7706-4FD7-9260-955BB96D0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350" y="3872256"/>
            <a:ext cx="35242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4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BFBD2-DA69-40F0-9B41-6AA12C08F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E085B8-E6D9-4530-9AE3-4C2B79CE4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1279" y="237744"/>
            <a:ext cx="7652977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703FB-8214-4B80-8355-B5507D5D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982" y="642593"/>
            <a:ext cx="6736084" cy="1744183"/>
          </a:xfrm>
        </p:spPr>
        <p:txBody>
          <a:bodyPr>
            <a:normAutofit/>
          </a:bodyPr>
          <a:lstStyle/>
          <a:p>
            <a:r>
              <a:rPr lang="en-US" sz="5000" b="1" dirty="0"/>
              <a:t>Water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F01C7-256A-479D-A929-1A09DD87C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807" y="499718"/>
            <a:ext cx="1203473" cy="2267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FC8AF8-2A03-4C75-9FC6-412C0419A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263" y="4816677"/>
            <a:ext cx="2186675" cy="15416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CFD3F-A14A-4908-A5A2-A4949AA8D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425" y="2386584"/>
            <a:ext cx="6899641" cy="36484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Easiest and most inexpensive to measure ($70 each)</a:t>
            </a:r>
          </a:p>
          <a:p>
            <a:r>
              <a:rPr lang="en-US" dirty="0"/>
              <a:t>Monitor for low and high water levels in each fish tank and potentially sumps</a:t>
            </a:r>
          </a:p>
          <a:p>
            <a:r>
              <a:rPr lang="en-US" dirty="0"/>
              <a:t>Sensors will detect changes in normal water levels which can indicate fallen stand pipes, clogged drain lines, cracks in drain lines or tanks, or hoses left in tanks</a:t>
            </a:r>
          </a:p>
          <a:p>
            <a:r>
              <a:rPr lang="en-US" dirty="0"/>
              <a:t>Float switches – floats contain small magnets that activate a switch when water is too high or too low</a:t>
            </a:r>
          </a:p>
          <a:p>
            <a:pPr lvl="1"/>
            <a:r>
              <a:rPr lang="en-US" dirty="0"/>
              <a:t>Can alert to your phone via text, call ap or email</a:t>
            </a:r>
          </a:p>
          <a:p>
            <a:endParaRPr lang="en-US" dirty="0"/>
          </a:p>
          <a:p>
            <a:r>
              <a:rPr lang="en-US" dirty="0"/>
              <a:t>Optical sensors also available (more expensive)</a:t>
            </a:r>
          </a:p>
          <a:p>
            <a:pPr lvl="1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2304C2-1AD0-4AFD-93A0-BB1D998E0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1371" y="374904"/>
            <a:ext cx="737877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34A0EC-3C10-454B-B589-02A9DB27B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97" y="3404483"/>
            <a:ext cx="4125904" cy="3078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DD7CE1-F5CE-43E4-9CE4-E1E59ECBC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71" y="271777"/>
            <a:ext cx="4073306" cy="29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66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282D8-BC42-472B-8EB4-4F1A7421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295935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Aeration System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2A1A-5EDF-4F27-B5A3-DCBAA1962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828800"/>
            <a:ext cx="6281928" cy="45148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Critical system – shortest response time to save fish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When you pump air through your airlines, there is a normal functioning pressure (measure at farthest point)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You measure for low pressure or a significant drop in pressure, which would indicate: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Ruptured airline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Open/jammed pressure relief valve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Disconnected air stones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Dirty intake filter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Blower failure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Pressure control switch trips an electrical switch at pressure setpoint ($50)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Can trigger back up aeration/oxygen system or an alarm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7F6E2-C305-4247-A865-8B186FECE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1"/>
          <a:stretch/>
        </p:blipFill>
        <p:spPr>
          <a:xfrm>
            <a:off x="7883191" y="237744"/>
            <a:ext cx="4124416" cy="3191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9F6AC8-3554-4CD3-A93D-59EDF7BB16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8" r="10092" b="1"/>
          <a:stretch/>
        </p:blipFill>
        <p:spPr>
          <a:xfrm>
            <a:off x="7837370" y="3429000"/>
            <a:ext cx="4124416" cy="31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7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8320C-3D41-45CB-A301-018AB830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If you neglect your system, it will fail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FE3F34-49E2-41DB-85AE-8D98A8B4C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668830"/>
            <a:ext cx="6202238" cy="551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56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AF515E41-913C-4B69-916F-62FEF7CD1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4D05DEFE-805B-4BAD-A331-F023FB59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233264"/>
            <a:ext cx="3324388" cy="37556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6D5DEE-2771-4954-A266-712BB498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42" y="637241"/>
            <a:ext cx="2999232" cy="2947669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F4E53ACD-FACA-4AC5-A7A2-7DCA6AA69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42136"/>
            <a:ext cx="2722671" cy="246653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D6DA03-D6E6-4061-B840-7F3F61849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706" y="718764"/>
            <a:ext cx="2387745" cy="1502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6EA5E-2F9F-43E4-AE9C-E30543C06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79" y="4373359"/>
            <a:ext cx="3003896" cy="17272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06DFDBB-4521-4E36-825C-EB821C7DF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871984"/>
            <a:ext cx="2722671" cy="37556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F78B1D-2B20-47C4-B106-962315536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9450" y="237744"/>
            <a:ext cx="5377853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BCBD8A-2DB9-4198-95AA-53154902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4042" y="374904"/>
            <a:ext cx="5106102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20C32-D4C3-4307-B2CF-F84434975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534" y="642594"/>
            <a:ext cx="4560470" cy="1371600"/>
          </a:xfrm>
        </p:spPr>
        <p:txBody>
          <a:bodyPr>
            <a:normAutofit/>
          </a:bodyPr>
          <a:lstStyle/>
          <a:p>
            <a:r>
              <a:rPr lang="en-US" sz="4000"/>
              <a:t>Water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D3E84-79B0-4E55-96B5-7C342EA63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533" y="2103120"/>
            <a:ext cx="4560471" cy="3931920"/>
          </a:xfrm>
        </p:spPr>
        <p:txBody>
          <a:bodyPr>
            <a:normAutofit/>
          </a:bodyPr>
          <a:lstStyle/>
          <a:p>
            <a:r>
              <a:rPr lang="en-US" sz="1700" dirty="0"/>
              <a:t>Typically want to measures flow/no flow (flow sensing) ~ $110</a:t>
            </a:r>
          </a:p>
          <a:p>
            <a:r>
              <a:rPr lang="en-US" sz="1700" dirty="0"/>
              <a:t>Crucial for inline heaters and chillers (some have built in shut-offs for no flow conditions)</a:t>
            </a:r>
          </a:p>
          <a:p>
            <a:r>
              <a:rPr lang="en-US" sz="1700" dirty="0"/>
              <a:t>Also needed if using submerged biological filters</a:t>
            </a:r>
          </a:p>
          <a:p>
            <a:r>
              <a:rPr lang="en-US" sz="1700" dirty="0"/>
              <a:t>Can also measure actual flow rate to optimize system performance or chemical injection systems</a:t>
            </a:r>
          </a:p>
          <a:p>
            <a:r>
              <a:rPr lang="en-US" sz="1700" dirty="0"/>
              <a:t>~$1500 for flow valve control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5C1831-6254-4DDE-80B3-2FBFDACBB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2201"/>
            <a:ext cx="3324388" cy="247540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2157E-BE20-488B-A073-F7B9286CB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706" y="3272322"/>
            <a:ext cx="2387745" cy="295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67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5F65-2896-4843-B663-B7BA10A1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8" y="642594"/>
            <a:ext cx="10572750" cy="13716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Vs Analog Monitoring and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5BCA7-309E-4E33-90D9-98CD68A5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12286"/>
          </a:xfrm>
        </p:spPr>
        <p:txBody>
          <a:bodyPr>
            <a:noAutofit/>
          </a:bodyPr>
          <a:lstStyle/>
          <a:p>
            <a:r>
              <a:rPr lang="en-US" sz="2000" dirty="0"/>
              <a:t>Digital sensors are simple and relatively inexpensive (Either on or off)</a:t>
            </a:r>
          </a:p>
          <a:p>
            <a:pPr lvl="1"/>
            <a:r>
              <a:rPr lang="en-US" sz="2000" dirty="0"/>
              <a:t>Electrical power,</a:t>
            </a:r>
          </a:p>
          <a:p>
            <a:pPr lvl="1"/>
            <a:r>
              <a:rPr lang="en-US" sz="2000" dirty="0"/>
              <a:t>Aeration system pressure</a:t>
            </a:r>
          </a:p>
          <a:p>
            <a:pPr lvl="1"/>
            <a:r>
              <a:rPr lang="en-US" sz="2000" dirty="0"/>
              <a:t>Water level</a:t>
            </a:r>
          </a:p>
          <a:p>
            <a:pPr lvl="1"/>
            <a:r>
              <a:rPr lang="en-US" sz="2000" dirty="0"/>
              <a:t>Water flow</a:t>
            </a:r>
          </a:p>
          <a:p>
            <a:pPr lvl="1"/>
            <a:endParaRPr lang="en-US" sz="2000" dirty="0"/>
          </a:p>
          <a:p>
            <a:r>
              <a:rPr lang="en-US" sz="2000" dirty="0"/>
              <a:t>Analog sensors are significantly more expensive (continuous output)</a:t>
            </a:r>
          </a:p>
          <a:p>
            <a:pPr lvl="1"/>
            <a:r>
              <a:rPr lang="en-US" sz="2000" dirty="0"/>
              <a:t>Dissolved oxygen monitoring</a:t>
            </a:r>
          </a:p>
          <a:p>
            <a:pPr lvl="1"/>
            <a:r>
              <a:rPr lang="en-US" sz="2000" dirty="0"/>
              <a:t>pH</a:t>
            </a:r>
          </a:p>
          <a:p>
            <a:pPr lvl="1"/>
            <a:r>
              <a:rPr lang="en-US" sz="2000" dirty="0"/>
              <a:t>Conductivity</a:t>
            </a:r>
          </a:p>
          <a:p>
            <a:pPr lvl="1"/>
            <a:r>
              <a:rPr lang="en-US" sz="2000" dirty="0"/>
              <a:t>TAN</a:t>
            </a:r>
          </a:p>
        </p:txBody>
      </p:sp>
    </p:spTree>
    <p:extLst>
      <p:ext uri="{BB962C8B-B14F-4D97-AF65-F5344CB8AC3E}">
        <p14:creationId xmlns:p14="http://schemas.microsoft.com/office/powerpoint/2010/main" val="3336719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EBFBD2-DA69-40F0-9B41-6AA12C08F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E085B8-E6D9-4530-9AE3-4C2B79CE4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1279" y="237744"/>
            <a:ext cx="7652977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9F205-7136-49F6-89CE-73EE343D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982" y="642593"/>
            <a:ext cx="6736084" cy="1744183"/>
          </a:xfrm>
        </p:spPr>
        <p:txBody>
          <a:bodyPr>
            <a:normAutofit/>
          </a:bodyPr>
          <a:lstStyle/>
          <a:p>
            <a:r>
              <a:rPr lang="en-US" dirty="0"/>
              <a:t>Basic Monitoring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D498B-7825-4A0B-B20F-95E112A77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010" y="495349"/>
            <a:ext cx="1921157" cy="2790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CCF4C6-E753-4A50-A392-F8633CC20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391" y="3572628"/>
            <a:ext cx="4337126" cy="3285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72E08-7BBC-456A-BC62-121263C8C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965" y="2386584"/>
            <a:ext cx="6608101" cy="3648456"/>
          </a:xfrm>
        </p:spPr>
        <p:txBody>
          <a:bodyPr>
            <a:normAutofit/>
          </a:bodyPr>
          <a:lstStyle/>
          <a:p>
            <a:r>
              <a:rPr lang="en-US" dirty="0"/>
              <a:t>System power ~ $500 (done by telephone dialer)</a:t>
            </a:r>
          </a:p>
          <a:p>
            <a:r>
              <a:rPr lang="en-US" dirty="0"/>
              <a:t>Fish Tank water levels (high/low) $300 (4 tanks)</a:t>
            </a:r>
          </a:p>
          <a:p>
            <a:r>
              <a:rPr lang="en-US" dirty="0"/>
              <a:t>Aeration system pressure $50</a:t>
            </a:r>
          </a:p>
          <a:p>
            <a:r>
              <a:rPr lang="en-US" dirty="0"/>
              <a:t>Flow-sensing switch $110</a:t>
            </a:r>
          </a:p>
          <a:p>
            <a:r>
              <a:rPr lang="en-US" dirty="0"/>
              <a:t>Telephone dialer (alerts you via text either codes or problems)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Total Cost: ~ $1,000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2304C2-1AD0-4AFD-93A0-BB1D998E0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1371" y="374904"/>
            <a:ext cx="737877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8319CC-8215-4B27-80BE-4CA22F572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" y="636409"/>
            <a:ext cx="2237654" cy="22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51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D774-7429-40D1-BA5C-E860B3E5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1" y="422827"/>
            <a:ext cx="4957553" cy="164592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is Ongoing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8343D-0867-4943-AEC5-B7056732C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1506766"/>
            <a:ext cx="4414438" cy="3862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C140A-1D49-4686-9A78-F3B18A34A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40" y="2068747"/>
            <a:ext cx="5120964" cy="3966292"/>
          </a:xfrm>
        </p:spPr>
        <p:txBody>
          <a:bodyPr>
            <a:noAutofit/>
          </a:bodyPr>
          <a:lstStyle/>
          <a:p>
            <a:r>
              <a:rPr lang="en-US" sz="2000" dirty="0"/>
              <a:t>Aquaponics is a commitment, and your system needs to be maintained and monitored daily (or weekly)</a:t>
            </a:r>
          </a:p>
          <a:p>
            <a:r>
              <a:rPr lang="en-US" sz="2000" dirty="0"/>
              <a:t>Aquaponics is fun and you should enjoy doing it!</a:t>
            </a:r>
          </a:p>
          <a:p>
            <a:pPr lvl="1"/>
            <a:r>
              <a:rPr lang="en-US" sz="2000" dirty="0"/>
              <a:t>Don’t make it more difficult than you can handle</a:t>
            </a:r>
          </a:p>
          <a:p>
            <a:endParaRPr lang="en-US" sz="2000" dirty="0"/>
          </a:p>
          <a:p>
            <a:r>
              <a:rPr lang="en-US" sz="2000" dirty="0"/>
              <a:t>At the very least you can stock fish at a low density and set them up with an automatic feeder and check on the system once a week</a:t>
            </a:r>
          </a:p>
        </p:txBody>
      </p:sp>
    </p:spTree>
    <p:extLst>
      <p:ext uri="{BB962C8B-B14F-4D97-AF65-F5344CB8AC3E}">
        <p14:creationId xmlns:p14="http://schemas.microsoft.com/office/powerpoint/2010/main" val="644459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6C4D022-E2BC-435F-9CDB-44DC57C07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67E86-9A52-4E2E-8819-6790C6ADA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68" r="1" b="2766"/>
          <a:stretch/>
        </p:blipFill>
        <p:spPr>
          <a:xfrm>
            <a:off x="20" y="10"/>
            <a:ext cx="5663460" cy="3428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926CAD6-45B1-4A85-A196-E722067B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0936D5-2DCE-48A4-93BC-BA7861B4E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2251A-6AF2-4A67-9BEE-B1D13E0F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80" y="642594"/>
            <a:ext cx="5245269" cy="13716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tx1"/>
                </a:solidFill>
              </a:rPr>
              <a:t>Harvesting Fish and Plants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028766-30F0-41BF-9599-1A491ECD5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60" r="4271" b="-2"/>
          <a:stretch/>
        </p:blipFill>
        <p:spPr>
          <a:xfrm>
            <a:off x="20" y="3429000"/>
            <a:ext cx="2852908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19795-AC8A-454D-B5E8-E356B4D482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58" r="28617" b="-3"/>
          <a:stretch/>
        </p:blipFill>
        <p:spPr>
          <a:xfrm>
            <a:off x="2810552" y="3429000"/>
            <a:ext cx="2852928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37194-6A52-44D5-9E41-F89A85F19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580" y="2103120"/>
            <a:ext cx="5245269" cy="393192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Biosecurity and contamination are important</a:t>
            </a:r>
          </a:p>
          <a:p>
            <a:pPr lvl="1"/>
            <a:r>
              <a:rPr lang="en-US" sz="2000" dirty="0"/>
              <a:t>Wear gloves when handling fish or plants</a:t>
            </a:r>
          </a:p>
          <a:p>
            <a:pPr lvl="1"/>
            <a:r>
              <a:rPr lang="en-US" sz="2000" dirty="0"/>
              <a:t>Disinfect scissors or shears when cutting your plants</a:t>
            </a:r>
          </a:p>
          <a:p>
            <a:pPr lvl="1"/>
            <a:r>
              <a:rPr lang="en-US" sz="2000" dirty="0"/>
              <a:t>Wash your hands before and after handling fish and plants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Enjoy the fruits (and vegetables </a:t>
            </a:r>
            <a:r>
              <a:rPr lang="en-US" sz="2400"/>
              <a:t>and fish) </a:t>
            </a:r>
            <a:r>
              <a:rPr lang="en-US" sz="2400" dirty="0"/>
              <a:t>of your labor!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3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119435-B554-4CA5-9C8D-A2315F07B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0C604-D02B-4B51-9236-5BC796DC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Maintenance in Aquaponics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1A780-A189-4113-B1AD-797AA0419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General upkeep of conditions and performance of the system</a:t>
            </a:r>
          </a:p>
          <a:p>
            <a:r>
              <a:rPr lang="en-US" sz="2400" dirty="0"/>
              <a:t>Involves observation, monitoring, cleaning and maintain the system and its components</a:t>
            </a:r>
          </a:p>
        </p:txBody>
      </p:sp>
    </p:spTree>
    <p:extLst>
      <p:ext uri="{BB962C8B-B14F-4D97-AF65-F5344CB8AC3E}">
        <p14:creationId xmlns:p14="http://schemas.microsoft.com/office/powerpoint/2010/main" val="312221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13ED98-A59F-4BF4-B7CE-B6178895D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6" r="9919" b="1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6129D-8555-4385-A11A-2D558B02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79" y="561402"/>
            <a:ext cx="4782458" cy="1325563"/>
          </a:xfrm>
        </p:spPr>
        <p:txBody>
          <a:bodyPr>
            <a:noAutofit/>
          </a:bodyPr>
          <a:lstStyle/>
          <a:p>
            <a:r>
              <a:rPr lang="en-US" sz="5000" b="1" dirty="0"/>
              <a:t>Why is Upkeep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A92AF-5F93-4431-82B6-847EC3DA1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2448357"/>
            <a:ext cx="5057043" cy="3605309"/>
          </a:xfrm>
        </p:spPr>
        <p:txBody>
          <a:bodyPr anchor="t">
            <a:normAutofit/>
          </a:bodyPr>
          <a:lstStyle/>
          <a:p>
            <a:r>
              <a:rPr lang="en-US" sz="2200" dirty="0"/>
              <a:t>Maintaining water quality for fish and plants</a:t>
            </a:r>
          </a:p>
          <a:p>
            <a:r>
              <a:rPr lang="en-US" sz="2200" dirty="0"/>
              <a:t>Preventing clogs</a:t>
            </a:r>
          </a:p>
          <a:p>
            <a:r>
              <a:rPr lang="en-US" sz="2200" dirty="0"/>
              <a:t>Maximizing Yields</a:t>
            </a:r>
          </a:p>
          <a:p>
            <a:r>
              <a:rPr lang="en-US" sz="2200" dirty="0"/>
              <a:t>Preventing Disease in fish and plants (and workers!)</a:t>
            </a:r>
          </a:p>
          <a:p>
            <a:r>
              <a:rPr lang="en-US" sz="2200" dirty="0"/>
              <a:t>Extending lifespan of equipment (pumps, tanks structures)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B301D-CBBD-498B-AD53-DBF6D2794AFC}"/>
              </a:ext>
            </a:extLst>
          </p:cNvPr>
          <p:cNvSpPr txBox="1"/>
          <p:nvPr/>
        </p:nvSpPr>
        <p:spPr>
          <a:xfrm>
            <a:off x="6939041" y="6488658"/>
            <a:ext cx="349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*Photo Credit: Friendly Aquaponics</a:t>
            </a:r>
          </a:p>
        </p:txBody>
      </p:sp>
    </p:spTree>
    <p:extLst>
      <p:ext uri="{BB962C8B-B14F-4D97-AF65-F5344CB8AC3E}">
        <p14:creationId xmlns:p14="http://schemas.microsoft.com/office/powerpoint/2010/main" val="2942481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E9861-F555-4073-BBD5-6589442E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Checklist and/or Schedule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8781B3-F144-4A56-B7AA-69EFD4CEE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713" y="2103437"/>
            <a:ext cx="4663440" cy="374904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u="sng" dirty="0"/>
              <a:t>Daily Checklist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Check for leaks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Check Sump and fish tank water levels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Check Water Flow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Check aeration (</a:t>
            </a:r>
            <a:r>
              <a:rPr lang="en-US" sz="2200" dirty="0" err="1"/>
              <a:t>airstones</a:t>
            </a:r>
            <a:r>
              <a:rPr lang="en-US" sz="22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Check for minor clogs or waste build up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Observe fish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Check water quality and D.O.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Feed Fish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Plant Maintenance</a:t>
            </a:r>
          </a:p>
          <a:p>
            <a:pPr marL="0" indent="0">
              <a:buNone/>
            </a:pPr>
            <a:endParaRPr lang="en-US" sz="9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D4AE544-5F75-44A6-B5FD-887B6AE5A88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1265571"/>
              </p:ext>
            </p:extLst>
          </p:nvPr>
        </p:nvGraphicFramePr>
        <p:xfrm>
          <a:off x="5314122" y="2163805"/>
          <a:ext cx="6462832" cy="368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921">
                  <a:extLst>
                    <a:ext uri="{9D8B030D-6E8A-4147-A177-3AD203B41FA5}">
                      <a16:colId xmlns:a16="http://schemas.microsoft.com/office/drawing/2014/main" val="185868639"/>
                    </a:ext>
                  </a:extLst>
                </a:gridCol>
                <a:gridCol w="861392">
                  <a:extLst>
                    <a:ext uri="{9D8B030D-6E8A-4147-A177-3AD203B41FA5}">
                      <a16:colId xmlns:a16="http://schemas.microsoft.com/office/drawing/2014/main" val="4078971970"/>
                    </a:ext>
                  </a:extLst>
                </a:gridCol>
                <a:gridCol w="814714">
                  <a:extLst>
                    <a:ext uri="{9D8B030D-6E8A-4147-A177-3AD203B41FA5}">
                      <a16:colId xmlns:a16="http://schemas.microsoft.com/office/drawing/2014/main" val="485086781"/>
                    </a:ext>
                  </a:extLst>
                </a:gridCol>
                <a:gridCol w="1063880">
                  <a:extLst>
                    <a:ext uri="{9D8B030D-6E8A-4147-A177-3AD203B41FA5}">
                      <a16:colId xmlns:a16="http://schemas.microsoft.com/office/drawing/2014/main" val="3474842747"/>
                    </a:ext>
                  </a:extLst>
                </a:gridCol>
                <a:gridCol w="873902">
                  <a:extLst>
                    <a:ext uri="{9D8B030D-6E8A-4147-A177-3AD203B41FA5}">
                      <a16:colId xmlns:a16="http://schemas.microsoft.com/office/drawing/2014/main" val="2352968732"/>
                    </a:ext>
                  </a:extLst>
                </a:gridCol>
                <a:gridCol w="890445">
                  <a:extLst>
                    <a:ext uri="{9D8B030D-6E8A-4147-A177-3AD203B41FA5}">
                      <a16:colId xmlns:a16="http://schemas.microsoft.com/office/drawing/2014/main" val="1734949398"/>
                    </a:ext>
                  </a:extLst>
                </a:gridCol>
                <a:gridCol w="911578">
                  <a:extLst>
                    <a:ext uri="{9D8B030D-6E8A-4147-A177-3AD203B41FA5}">
                      <a16:colId xmlns:a16="http://schemas.microsoft.com/office/drawing/2014/main" val="446138600"/>
                    </a:ext>
                  </a:extLst>
                </a:gridCol>
              </a:tblGrid>
              <a:tr h="646429">
                <a:tc>
                  <a:txBody>
                    <a:bodyPr/>
                    <a:lstStyle/>
                    <a:p>
                      <a:r>
                        <a:rPr lang="en-US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Thur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719434"/>
                  </a:ext>
                </a:extLst>
              </a:tr>
              <a:tr h="729601">
                <a:tc>
                  <a:txBody>
                    <a:bodyPr/>
                    <a:lstStyle/>
                    <a:p>
                      <a:r>
                        <a:rPr lang="en-US" dirty="0"/>
                        <a:t>Feed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Feed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Feed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Feed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Feed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Feed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371407"/>
                  </a:ext>
                </a:extLst>
              </a:tr>
              <a:tr h="729601">
                <a:tc>
                  <a:txBody>
                    <a:bodyPr/>
                    <a:lstStyle/>
                    <a:p>
                      <a:r>
                        <a:rPr lang="en-US" sz="1600" dirty="0"/>
                        <a:t>Measure Adjust 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Measure Adjust pH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899357"/>
                  </a:ext>
                </a:extLst>
              </a:tr>
              <a:tr h="7296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Empty Clarifier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Empty</a:t>
                      </a:r>
                    </a:p>
                    <a:p>
                      <a:r>
                        <a:rPr lang="en-US" sz="1600" dirty="0"/>
                        <a:t>Clarifier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332205"/>
                  </a:ext>
                </a:extLst>
              </a:tr>
              <a:tr h="7296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Prune plants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116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86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F6FA"/>
            </a:gs>
            <a:gs pos="46000">
              <a:schemeClr val="bg2">
                <a:lumMod val="60000"/>
                <a:lumOff val="40000"/>
              </a:schemeClr>
            </a:gs>
            <a:gs pos="100000">
              <a:srgbClr val="0070C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C161F7D-96F0-4652-8415-26CF7C470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system should be inspected every day for issues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DC7760E-13DE-477C-B241-9A07496FE5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99198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755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055E-1B51-4702-9A1C-FF41F13D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84" y="404019"/>
            <a:ext cx="4249006" cy="1325563"/>
          </a:xfrm>
        </p:spPr>
        <p:txBody>
          <a:bodyPr>
            <a:noAutofit/>
          </a:bodyPr>
          <a:lstStyle/>
          <a:p>
            <a:r>
              <a:rPr lang="en-US" sz="5000" b="1" dirty="0"/>
              <a:t>Plant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78786-267B-45E6-8A05-5E2692004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2133600"/>
            <a:ext cx="5645426" cy="4175618"/>
          </a:xfrm>
        </p:spPr>
        <p:txBody>
          <a:bodyPr anchor="t">
            <a:noAutofit/>
          </a:bodyPr>
          <a:lstStyle/>
          <a:p>
            <a:r>
              <a:rPr lang="en-US" sz="2400" dirty="0"/>
              <a:t>Pruning</a:t>
            </a:r>
          </a:p>
          <a:p>
            <a:endParaRPr lang="en-US" sz="2400" dirty="0"/>
          </a:p>
          <a:p>
            <a:r>
              <a:rPr lang="en-US" sz="2400" dirty="0"/>
              <a:t>Observing for pests, disease and nutrient deficiencies </a:t>
            </a:r>
          </a:p>
          <a:p>
            <a:endParaRPr lang="en-US" sz="2400" dirty="0"/>
          </a:p>
          <a:p>
            <a:r>
              <a:rPr lang="en-US" sz="2400" dirty="0"/>
              <a:t>Deploying pest management strategies</a:t>
            </a:r>
          </a:p>
          <a:p>
            <a:endParaRPr lang="en-US" sz="2400" dirty="0"/>
          </a:p>
          <a:p>
            <a:r>
              <a:rPr lang="en-US" sz="2400" dirty="0"/>
              <a:t>Nutrient supplementation as needed</a:t>
            </a:r>
          </a:p>
          <a:p>
            <a:endParaRPr lang="en-US" sz="2400" dirty="0"/>
          </a:p>
          <a:p>
            <a:r>
              <a:rPr lang="en-US" sz="2400" dirty="0"/>
              <a:t>Harvesting plants as needed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B10012-08A5-4F15-A3C6-093026F8A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84" r="2" b="20725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hand holding a banana&#10;&#10;Description automatically generated">
            <a:extLst>
              <a:ext uri="{FF2B5EF4-FFF2-40B4-BE49-F238E27FC236}">
                <a16:creationId xmlns:a16="http://schemas.microsoft.com/office/drawing/2014/main" id="{F2FCFF87-9A50-474A-BD22-5A6D9A7741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" r="4" b="4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3718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05090-8AC1-4C7F-B36C-6B63C151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237" y="1823745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 dirty="0">
                <a:solidFill>
                  <a:schemeClr val="bg1"/>
                </a:solidFill>
              </a:rPr>
              <a:t>Assign Duties if multiple people will be involved and invest in a monitoring system to help out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786EA4-1DAB-46F0-9C67-AB6BC68272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44332" y="645106"/>
            <a:ext cx="5606713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01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D3C8-C7D4-465D-B0C8-F27ECF60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38" y="642594"/>
            <a:ext cx="10458450" cy="13716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and Control is a Great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C4122-17F2-4CC0-AA4E-A29325B91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05350" cy="3749040"/>
          </a:xfrm>
        </p:spPr>
        <p:txBody>
          <a:bodyPr>
            <a:normAutofit/>
          </a:bodyPr>
          <a:lstStyle/>
          <a:p>
            <a:r>
              <a:rPr lang="en-US" sz="2200" dirty="0"/>
              <a:t>Can simply monitor temperature, pH and EC from your phone (among other parameters)</a:t>
            </a:r>
          </a:p>
          <a:p>
            <a:endParaRPr lang="en-US" sz="2200" dirty="0"/>
          </a:p>
          <a:p>
            <a:r>
              <a:rPr lang="en-US" sz="2200" dirty="0"/>
              <a:t>Some monitoring systems have feedback control</a:t>
            </a:r>
          </a:p>
          <a:p>
            <a:pPr lvl="1"/>
            <a:r>
              <a:rPr lang="en-US" sz="2000" dirty="0"/>
              <a:t>i.e. if water is too cold, turns on chiller;</a:t>
            </a:r>
          </a:p>
          <a:p>
            <a:pPr marL="274320" lvl="1" indent="0">
              <a:buNone/>
            </a:pPr>
            <a:r>
              <a:rPr lang="en-US" sz="2000" dirty="0"/>
              <a:t> if pH is too low, controller opens valve and adds base $$$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A75F2E1-FF3A-40D9-93C6-514B7AE984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2716" y="2103438"/>
            <a:ext cx="3780893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47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243841"/>
      </a:dk2>
      <a:lt2>
        <a:srgbClr val="E8E6E2"/>
      </a:lt2>
      <a:accent1>
        <a:srgbClr val="295EE7"/>
      </a:accent1>
      <a:accent2>
        <a:srgbClr val="179CD5"/>
      </a:accent2>
      <a:accent3>
        <a:srgbClr val="21B7A6"/>
      </a:accent3>
      <a:accent4>
        <a:srgbClr val="14BB62"/>
      </a:accent4>
      <a:accent5>
        <a:srgbClr val="21BC2A"/>
      </a:accent5>
      <a:accent6>
        <a:srgbClr val="50B814"/>
      </a:accent6>
      <a:hlink>
        <a:srgbClr val="319547"/>
      </a:hlink>
      <a:folHlink>
        <a:srgbClr val="7F7F7F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9343</TotalTime>
  <Words>1433</Words>
  <Application>Microsoft Office PowerPoint</Application>
  <PresentationFormat>Widescreen</PresentationFormat>
  <Paragraphs>231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Garamond</vt:lpstr>
      <vt:lpstr>Gill Sans MT</vt:lpstr>
      <vt:lpstr>Wingdings</vt:lpstr>
      <vt:lpstr>SavonVTI</vt:lpstr>
      <vt:lpstr>Office Theme</vt:lpstr>
      <vt:lpstr>System management</vt:lpstr>
      <vt:lpstr>If you neglect your system, it will fail</vt:lpstr>
      <vt:lpstr>Maintenance in Aquaponics</vt:lpstr>
      <vt:lpstr>Why is Upkeep Important?</vt:lpstr>
      <vt:lpstr>Create a Checklist and/or Schedule</vt:lpstr>
      <vt:lpstr>Your system should be inspected every day for issues</vt:lpstr>
      <vt:lpstr>Plant Maintenance</vt:lpstr>
      <vt:lpstr>Assign Duties if multiple people will be involved and invest in a monitoring system to help out</vt:lpstr>
      <vt:lpstr>Monitoring and Control is a Great Option</vt:lpstr>
      <vt:lpstr>You can test almost any parameter</vt:lpstr>
      <vt:lpstr>What is a Probe?</vt:lpstr>
      <vt:lpstr>Manual Testing with Probes</vt:lpstr>
      <vt:lpstr>Real-time Monitoring and Life Support</vt:lpstr>
      <vt:lpstr>Emergencies  (Murphy’s law – things always go wrong)</vt:lpstr>
      <vt:lpstr>Realtime Monitoring: What you can control vs. what you need to control</vt:lpstr>
      <vt:lpstr>High Priority Parameters</vt:lpstr>
      <vt:lpstr>2nd Priority – Dissolved Oxygen</vt:lpstr>
      <vt:lpstr>Water Level</vt:lpstr>
      <vt:lpstr>Aeration System Pressure</vt:lpstr>
      <vt:lpstr>Water Flow</vt:lpstr>
      <vt:lpstr>Digital Vs Analog Monitoring and Control</vt:lpstr>
      <vt:lpstr>Basic Monitoring System</vt:lpstr>
      <vt:lpstr>Management is Ongoing</vt:lpstr>
      <vt:lpstr>Harvesting Fish and Plants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Probes, Sensors and Controls in Aquaponics</dc:title>
  <dc:creator>Matthew Recsetar</dc:creator>
  <cp:lastModifiedBy>Matthew Recsetar</cp:lastModifiedBy>
  <cp:revision>18</cp:revision>
  <dcterms:created xsi:type="dcterms:W3CDTF">2020-03-26T08:50:08Z</dcterms:created>
  <dcterms:modified xsi:type="dcterms:W3CDTF">2021-10-20T07:47:56Z</dcterms:modified>
</cp:coreProperties>
</file>