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9" r:id="rId3"/>
    <p:sldId id="261" r:id="rId4"/>
    <p:sldId id="263" r:id="rId5"/>
    <p:sldId id="264" r:id="rId6"/>
    <p:sldId id="271" r:id="rId7"/>
    <p:sldId id="272" r:id="rId8"/>
    <p:sldId id="265" r:id="rId9"/>
    <p:sldId id="278" r:id="rId10"/>
    <p:sldId id="273" r:id="rId11"/>
    <p:sldId id="276" r:id="rId12"/>
    <p:sldId id="277" r:id="rId13"/>
    <p:sldId id="279" r:id="rId14"/>
    <p:sldId id="280" r:id="rId15"/>
    <p:sldId id="281" r:id="rId16"/>
    <p:sldId id="282" r:id="rId17"/>
    <p:sldId id="266" r:id="rId18"/>
    <p:sldId id="307" r:id="rId19"/>
    <p:sldId id="267" r:id="rId20"/>
    <p:sldId id="270" r:id="rId21"/>
    <p:sldId id="268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DABE-10A0-49EF-A2C4-3BD75EF03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C6CA4-3ECE-4F4E-AD80-7A13D07B1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46588-A624-452A-8341-B3C650B42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33BE7-11ED-4D74-835A-2143CD2F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EA0B9-376D-40F8-A803-0E5B84A0E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0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DB290-6A6A-46B0-B378-15053D7B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2B495-F2F9-4CD3-8746-FFB621398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93CD2-7D4D-4513-B38B-F43A9633E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48A4D-B81A-4DD7-A8F1-BB3E1105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DCC7C-C753-4000-9EE8-15C5AB16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1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9F2878-79E9-4CB7-844D-594A4A0C6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6B6C8-2D0B-43C7-AD32-C81500C15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5B306-E308-4AEC-AD98-EC3010DA6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4571E-E0E7-4B06-ADD7-6FB13FD9E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35FE0-53C9-4134-923F-8F24F461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04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1D6EC-33EC-485E-88EB-6F87AD80D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90497F-E6A7-4863-9500-7A8792EEF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3819D-9E01-4053-8E69-2254AB86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2D0-59BB-415E-A495-DE207F8AF01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8BC30-1C3D-4FB9-989C-93FA1175E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D5065-488D-476C-B9C1-6031DD98F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EF05-2E48-4D97-9DE8-3833BAA8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99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473A-C566-4454-ADFF-F90B40E36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B1A6-3D95-407A-9A39-1BA7F33DE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33525-4B7D-44FC-9356-20B8C1B5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2D0-59BB-415E-A495-DE207F8AF01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DCBA9-4D00-48D4-9A19-EE8CFA58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B2C32-A2BF-4255-B3FB-BAC8F9D8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EF05-2E48-4D97-9DE8-3833BAA8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11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67D6-BB17-40CA-841F-1925A1B1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6655E-8CDA-4841-B423-4D7E3B310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59EAF-44B6-47FB-96C9-61D1ABAC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2D0-59BB-415E-A495-DE207F8AF01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B12D-DB47-4B55-A191-F63F9EFA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C4A91-C607-433E-9DC4-50718A047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EF05-2E48-4D97-9DE8-3833BAA8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51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F993-E26D-4F7E-9E6A-054D33A55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1F911-DFC5-419D-A63E-AF533F25F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9B6F5-41E5-4B78-9DDD-F7934B362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BAB0E-9681-40A4-9DD5-556FA0156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2D0-59BB-415E-A495-DE207F8AF01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551A2-25EA-47CF-AAD2-6C0DE3EA6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0389D-25D5-40D6-B7CC-4B309CBF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EF05-2E48-4D97-9DE8-3833BAA8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32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E26C-7B8F-4042-B531-C44B48142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E2220-9387-4127-BD4A-C2AEE2FCE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F631BC-8289-4CE1-B6FD-979F76C81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EF0D6-6236-46EA-B0CA-7A8101F43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001B-4D74-4ED2-91B6-DEE80EC822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59A3FD-7CB4-4BAF-B6B3-E77B62FE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2D0-59BB-415E-A495-DE207F8AF01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2B2FA9-240D-4724-A13B-0C28E120E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2A711-1A2C-42D6-99E2-47299965A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EF05-2E48-4D97-9DE8-3833BAA8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74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7818-A2FC-405E-849E-4C6B7C84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E0C0E9-4717-49BE-BB9F-A37222CFC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2D0-59BB-415E-A495-DE207F8AF01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6D7AF7-B141-4B15-B384-5B5405492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46AB5-EEC5-4F11-A271-BAD84CA2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EF05-2E48-4D97-9DE8-3833BAA8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03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3B450C-5230-4012-8B1A-C58395B7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2D0-59BB-415E-A495-DE207F8AF01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2FA2B0-AA86-49E0-9954-A47A2EDC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590D2-2677-49A2-AE09-D7D28BE2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EF05-2E48-4D97-9DE8-3833BAA8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02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EDFBD-85CA-4BC3-A039-0F695909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A026A-40D9-4133-9DBD-76615286E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FCF0A-A63D-4A2B-ACFD-CB367A4FF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D0595-BC19-4B37-AC4D-60056C41B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2D0-59BB-415E-A495-DE207F8AF01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451E0-BB8B-47AB-91CF-35CEA1C7A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013A9-BD6F-4D5C-98C0-84F16B15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EF05-2E48-4D97-9DE8-3833BAA8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5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651E-CF4A-4308-A4F7-54C759EDB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90B80-D017-47F0-8A10-B70BE69F7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1DD1-98FF-4AA7-9E23-C4DB97745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49A29-0B6E-4F35-9839-A2751058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D1A3A-47D5-4889-8A38-13E99B87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51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11296-6EF0-4C64-9A4F-3988F0D32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6B8E4F-47CA-402A-BF8B-4E50711EDD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85E93D-ACA2-4B7B-BB2D-A04F6D038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F27EE-875B-4F34-A510-5F519C245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2D0-59BB-415E-A495-DE207F8AF01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806B9-D977-42A1-8D69-EFB78CF2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22244-E89E-43B8-B900-47FC5472F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EF05-2E48-4D97-9DE8-3833BAA8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91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F1D4D-FF37-4693-A8BC-1F21317A4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8E9AD-E5E6-475C-8F8F-4789D8D7F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C3E72-29C3-4371-AE81-5A2B009F5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2D0-59BB-415E-A495-DE207F8AF01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65E1-72B4-4CAB-AD06-52946E40D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D982C-2978-4986-B8ED-400FB6E71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EF05-2E48-4D97-9DE8-3833BAA8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41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F9995-8989-497F-AC08-CDDEB009D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A12A3-0F57-4C4A-9266-628C92995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776B5-9A0A-4C04-9B2D-813446AC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2D0-59BB-415E-A495-DE207F8AF01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B1570-1BF4-4AAC-AC49-871B00A7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03CFA-C059-4D28-92DD-B2F2265A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EF05-2E48-4D97-9DE8-3833BAA8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13C4E-323B-488F-9DAD-A3571F836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7E1F4-19CB-4836-8B85-3EBAF6964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DF79A-BEEB-4016-AC09-CD3400CA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62B5D-BCB3-499C-A4B8-266FF867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0AAB4-3879-4E6E-979B-87074842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2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C438-2A3A-4594-BC0D-3ECEA041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4E447-EA84-4B65-8699-1A6F3A7BD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A75D4-0BFE-4309-AEBA-6C05EE9DD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195B8-74DB-41F6-821D-F63EED8E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E6094-FD12-4247-BAE7-D42C9E6A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A618A-3740-4C8D-AEC9-C1026A69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0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674E-81A8-42D3-B1F6-D9DFBE3A4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A9926-1A09-41DF-BDE8-AE9CC582A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6BFC3-6373-4843-BE41-D6E863B15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0E696-61D6-4520-92D4-4965690E1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8B73F7-FE6E-43A9-84D7-C89B2229F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9E1E41-261C-4B83-9CBE-AD5600DCD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1419AE-44A6-44C0-B3C2-27FB619B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AE4089-786B-427F-8382-965E0E91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6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2B39F-5363-404C-81E6-04C9590C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2A7B4-E95F-479C-BD8F-14331B6F0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A443F-A18A-4C95-BA78-4EC5477E7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EFB21-06F8-4395-A3A6-20588F6A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3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32802-DCCD-42BD-8F42-A36B87F4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937BBF-9B48-4E33-A8BD-2B65DAE2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A48F9-9268-434F-8187-773FA103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3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C2E00-BD5A-4660-99A5-FD4A8C16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F1BAE-1913-4967-92BD-508AD4A31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AAD36-A1EE-464F-B6D7-246AB99D9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B4525-B969-4A69-874D-B0FBD570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0AAFF-CF6A-4F5F-A61C-357D913A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AB63F-491A-4228-85EA-FD8EEAD60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2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B998B-5DEA-4D0A-8CEF-1CC2ED43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16FB4-F4D3-42CF-ACEC-6F2E5C96A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922D0-CC20-4110-B380-EC423AA41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FAB5B-24B1-490E-949A-1DEDFB682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4F33F-3F7C-4F23-AD7A-5DEEF5F5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7095F-8E7C-4971-BDC6-754AD369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D77A41-5C45-4633-B04D-72BCBE3F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FD843-43B8-4E4A-9420-7417F94AC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52AA5-53A4-40D9-81BF-DEB23673F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E24F0-6C16-4370-894C-F95EB23F950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CD53C-E9D8-4419-8332-7ECE36FD4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8154C-3484-4806-9044-685A3A429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601F0-FEDA-4776-8AC6-C8F7756BF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0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FA1054-1A43-4186-A198-1FF77F62C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3B1E9-BCF3-46F8-810B-32935F066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1B23D-41A2-4F4B-8ED6-72EA5255E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392D0-59BB-415E-A495-DE207F8AF01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E6A48-C80F-4895-B809-DCAB42776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8B1A-852F-45F4-B8D0-FB39A8CC9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FEF05-2E48-4D97-9DE8-3833BAA83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8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O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Image result for oxygen tank">
            <a:extLst>
              <a:ext uri="{FF2B5EF4-FFF2-40B4-BE49-F238E27FC236}">
                <a16:creationId xmlns:a16="http://schemas.microsoft.com/office/drawing/2014/main" id="{776E0451-1AA8-45B1-92C1-163AE4964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r="785" b="1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B5DA4F-92CD-4005-AD34-7EFF83C5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25303"/>
            <a:ext cx="5314536" cy="1703586"/>
          </a:xfrm>
        </p:spPr>
        <p:txBody>
          <a:bodyPr>
            <a:normAutofit/>
          </a:bodyPr>
          <a:lstStyle/>
          <a:p>
            <a:r>
              <a:rPr lang="en-US" sz="5000" b="1" dirty="0"/>
              <a:t>Fish Need Oxygen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6B1ED-B841-469E-B381-222B3C313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314543" cy="4153679"/>
          </a:xfrm>
        </p:spPr>
        <p:txBody>
          <a:bodyPr anchor="t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If you are traveling long distances (an hour or more):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You should stop every 30 minutes to check on the fish and make sure the diffusers are working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Anything longer than a couple hours and you should have a dissolved oxygen tank with a regulator set to 3 L/min</a:t>
            </a:r>
          </a:p>
        </p:txBody>
      </p:sp>
    </p:spTree>
    <p:extLst>
      <p:ext uri="{BB962C8B-B14F-4D97-AF65-F5344CB8AC3E}">
        <p14:creationId xmlns:p14="http://schemas.microsoft.com/office/powerpoint/2010/main" val="726078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5D73D-EE70-45D0-A0E5-78731656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rgbClr val="FF0066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id="{3C780140-FDE5-45DC-A1B9-3150F5E68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02194"/>
            <a:ext cx="11558587" cy="608213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E3F005-E0C6-4F98-90BB-8F87E34CA336}"/>
              </a:ext>
            </a:extLst>
          </p:cNvPr>
          <p:cNvSpPr/>
          <p:nvPr/>
        </p:nvSpPr>
        <p:spPr>
          <a:xfrm>
            <a:off x="419100" y="3076855"/>
            <a:ext cx="4569929" cy="588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9B8883-37CC-40DD-B901-487CD25A7B9F}"/>
              </a:ext>
            </a:extLst>
          </p:cNvPr>
          <p:cNvSpPr/>
          <p:nvPr/>
        </p:nvSpPr>
        <p:spPr>
          <a:xfrm>
            <a:off x="409321" y="4574693"/>
            <a:ext cx="3281363" cy="4002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09E2D-8FBD-46B2-A0E9-09ADF8FA4763}"/>
              </a:ext>
            </a:extLst>
          </p:cNvPr>
          <p:cNvSpPr txBox="1"/>
          <p:nvPr/>
        </p:nvSpPr>
        <p:spPr>
          <a:xfrm>
            <a:off x="8729661" y="2900441"/>
            <a:ext cx="9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mg/L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0E10A8-75B1-409A-9506-A326EF35B26C}"/>
              </a:ext>
            </a:extLst>
          </p:cNvPr>
          <p:cNvSpPr/>
          <p:nvPr/>
        </p:nvSpPr>
        <p:spPr>
          <a:xfrm>
            <a:off x="8515603" y="2914832"/>
            <a:ext cx="1400175" cy="588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02901E-D001-4803-BDD5-FB1C31E9B485}"/>
              </a:ext>
            </a:extLst>
          </p:cNvPr>
          <p:cNvSpPr/>
          <p:nvPr/>
        </p:nvSpPr>
        <p:spPr>
          <a:xfrm>
            <a:off x="8486770" y="4395847"/>
            <a:ext cx="1400175" cy="588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210D0B-23A1-4C16-AE70-29C75AA2F274}"/>
              </a:ext>
            </a:extLst>
          </p:cNvPr>
          <p:cNvSpPr txBox="1"/>
          <p:nvPr/>
        </p:nvSpPr>
        <p:spPr>
          <a:xfrm>
            <a:off x="8700826" y="4382437"/>
            <a:ext cx="9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mg/L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FB6FE-CFFE-43F5-ABC8-34BF5C9CA1D7}"/>
              </a:ext>
            </a:extLst>
          </p:cNvPr>
          <p:cNvSpPr txBox="1"/>
          <p:nvPr/>
        </p:nvSpPr>
        <p:spPr>
          <a:xfrm>
            <a:off x="333375" y="6169882"/>
            <a:ext cx="11558588" cy="461665"/>
          </a:xfrm>
          <a:prstGeom prst="rect">
            <a:avLst/>
          </a:prstGeom>
          <a:solidFill>
            <a:srgbClr val="ABA7A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*KHC0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potassium bicarbonate                              100	   high		    rapid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C73818-4293-405D-9062-B6E89BF5995F}"/>
              </a:ext>
            </a:extLst>
          </p:cNvPr>
          <p:cNvSpPr/>
          <p:nvPr/>
        </p:nvSpPr>
        <p:spPr>
          <a:xfrm>
            <a:off x="409321" y="6235718"/>
            <a:ext cx="4891342" cy="42008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002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8F70-28D6-4F42-A427-A49D782FC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56" y="426295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Carbon Dioxide Concentrations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9F67F-0F26-4F00-BE50-4DCD54AF0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38400"/>
            <a:ext cx="3852923" cy="4273685"/>
          </a:xfrm>
        </p:spPr>
        <p:txBody>
          <a:bodyPr>
            <a:normAutofit/>
          </a:bodyPr>
          <a:lstStyle/>
          <a:p>
            <a:r>
              <a:rPr lang="en-US" sz="1800" dirty="0"/>
              <a:t>With alkalinity and pH you can determine the concentration of dissolved CO</a:t>
            </a:r>
            <a:r>
              <a:rPr lang="en-US" sz="1800" baseline="-25000" dirty="0"/>
              <a:t>2</a:t>
            </a:r>
          </a:p>
          <a:p>
            <a:pPr marL="0" indent="0">
              <a:buNone/>
            </a:pPr>
            <a:endParaRPr lang="en-US" sz="1800" baseline="-25000" dirty="0"/>
          </a:p>
          <a:p>
            <a:r>
              <a:rPr lang="en-US" sz="1800" dirty="0"/>
              <a:t>Caron dioxide levels should be below ~50 mg/L</a:t>
            </a:r>
          </a:p>
          <a:p>
            <a:endParaRPr lang="en-US" sz="1800" dirty="0"/>
          </a:p>
          <a:p>
            <a:r>
              <a:rPr lang="en-US" sz="1800" dirty="0"/>
              <a:t>60-80 mg/L can have an anesthetic effect </a:t>
            </a:r>
          </a:p>
          <a:p>
            <a:r>
              <a:rPr lang="en-US" sz="1800" dirty="0"/>
              <a:t>Ground water can contain extremely high levels of CO</a:t>
            </a:r>
            <a:r>
              <a:rPr lang="en-US" sz="1800" baseline="-25000" dirty="0"/>
              <a:t>2  </a:t>
            </a:r>
            <a:r>
              <a:rPr lang="en-US" sz="1800" dirty="0"/>
              <a:t>(up to 100 mg/L), so this needs to be off-gassed before stocking fish!</a:t>
            </a:r>
          </a:p>
        </p:txBody>
      </p:sp>
      <p:pic>
        <p:nvPicPr>
          <p:cNvPr id="7" name="Picture 6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F82F010D-A56C-4565-ACBD-C4BCCCCF4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06" y="0"/>
            <a:ext cx="8145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56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660270-7D03-46A0-9DD8-D33A42CC3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5" y="3961476"/>
            <a:ext cx="4367212" cy="16001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27476-6A47-4742-A2BF-F66B97260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44" y="1377244"/>
            <a:ext cx="11300177" cy="52500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Soluble in water and toxic to fish depending on species, temperature and pH</a:t>
            </a:r>
          </a:p>
          <a:p>
            <a:r>
              <a:rPr lang="en-US" dirty="0"/>
              <a:t>Ammonia can be unionized (NH</a:t>
            </a:r>
            <a:r>
              <a:rPr lang="en-US" baseline="-25000" dirty="0"/>
              <a:t>3</a:t>
            </a:r>
            <a:r>
              <a:rPr lang="en-US" dirty="0"/>
              <a:t>) or ionized (NH</a:t>
            </a:r>
            <a:r>
              <a:rPr lang="en-US" baseline="-25000" dirty="0"/>
              <a:t>4</a:t>
            </a:r>
            <a:r>
              <a:rPr lang="en-US" baseline="30000" dirty="0"/>
              <a:t>+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Unionized form is the most toxic to fish!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you measure TAN and pH you can calculate the amount of unionized ammonia</a:t>
            </a:r>
          </a:p>
          <a:p>
            <a:pPr lvl="8"/>
            <a:r>
              <a:rPr lang="en-US" sz="2400" dirty="0"/>
              <a:t>If, your water has TAN =5.0 and a pH of 7.0 </a:t>
            </a:r>
          </a:p>
          <a:p>
            <a:pPr lvl="8"/>
            <a:endParaRPr lang="en-US" sz="2400" dirty="0"/>
          </a:p>
          <a:p>
            <a:pPr lvl="8"/>
            <a:r>
              <a:rPr lang="en-US" sz="2400" dirty="0"/>
              <a:t>NH</a:t>
            </a:r>
            <a:r>
              <a:rPr lang="en-US" sz="2400" baseline="-25000" dirty="0"/>
              <a:t>3</a:t>
            </a:r>
            <a:r>
              <a:rPr lang="en-US" sz="2400" dirty="0"/>
              <a:t>-N = 5.0/ (1+10^(9.4-7.0)) </a:t>
            </a:r>
          </a:p>
          <a:p>
            <a:pPr marL="3657600" lvl="8" indent="0">
              <a:buNone/>
            </a:pPr>
            <a:endParaRPr lang="en-US" sz="2400" dirty="0"/>
          </a:p>
          <a:p>
            <a:pPr lvl="8"/>
            <a:r>
              <a:rPr lang="en-US" sz="2400" dirty="0"/>
              <a:t>NH</a:t>
            </a:r>
            <a:r>
              <a:rPr lang="en-US" sz="2400" baseline="-25000" dirty="0"/>
              <a:t>3</a:t>
            </a:r>
            <a:r>
              <a:rPr lang="en-US" sz="2400" dirty="0"/>
              <a:t>-N = 0.02 mg/L or .4% (negligible impact on most fish)</a:t>
            </a:r>
          </a:p>
          <a:p>
            <a:pPr lvl="8"/>
            <a:endParaRPr lang="en-US" sz="2400" dirty="0"/>
          </a:p>
          <a:p>
            <a:pPr lvl="8"/>
            <a:r>
              <a:rPr lang="en-US" sz="2400" dirty="0"/>
              <a:t>If our pH was 8.0 then NH</a:t>
            </a:r>
            <a:r>
              <a:rPr lang="en-US" sz="2400" baseline="-25000" dirty="0"/>
              <a:t>3</a:t>
            </a:r>
            <a:r>
              <a:rPr lang="en-US" sz="2400" dirty="0"/>
              <a:t>-N = 0.19 mg/L or 3.8%</a:t>
            </a:r>
          </a:p>
          <a:p>
            <a:pPr lvl="8"/>
            <a:endParaRPr lang="en-US" sz="2400" dirty="0"/>
          </a:p>
          <a:p>
            <a:pPr lvl="8"/>
            <a:r>
              <a:rPr lang="en-US" sz="2400" dirty="0"/>
              <a:t>If our pH was 9.0 then NH</a:t>
            </a:r>
            <a:r>
              <a:rPr lang="en-US" sz="2400" baseline="-25000" dirty="0"/>
              <a:t>3</a:t>
            </a:r>
            <a:r>
              <a:rPr lang="en-US" sz="2400" dirty="0"/>
              <a:t>-N = 1.43 mg/L (would kill fish)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195E2-824D-40B8-A7F0-7FAC2A9B7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743"/>
            <a:ext cx="10515600" cy="1325563"/>
          </a:xfrm>
        </p:spPr>
        <p:txBody>
          <a:bodyPr/>
          <a:lstStyle/>
          <a:p>
            <a:r>
              <a:rPr lang="en-US" b="1" dirty="0"/>
              <a:t>Ammonia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EB654-C29D-43DC-8CF6-281CAFD4BA86}"/>
              </a:ext>
            </a:extLst>
          </p:cNvPr>
          <p:cNvSpPr txBox="1"/>
          <p:nvPr/>
        </p:nvSpPr>
        <p:spPr>
          <a:xfrm>
            <a:off x="462844" y="5853797"/>
            <a:ext cx="2740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pK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9.40 at 20°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(acid dissociation constant)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C7E12-0258-4C1D-AADD-BC209B1C33B0}"/>
              </a:ext>
            </a:extLst>
          </p:cNvPr>
          <p:cNvSpPr txBox="1"/>
          <p:nvPr/>
        </p:nvSpPr>
        <p:spPr>
          <a:xfrm>
            <a:off x="5146679" y="654619"/>
            <a:ext cx="5880584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-N should be below 0.05 mg/L for commercial production</a:t>
            </a:r>
          </a:p>
        </p:txBody>
      </p:sp>
    </p:spTree>
    <p:extLst>
      <p:ext uri="{BB962C8B-B14F-4D97-AF65-F5344CB8AC3E}">
        <p14:creationId xmlns:p14="http://schemas.microsoft.com/office/powerpoint/2010/main" val="2934019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id="{C091D6DE-DE8D-4EAF-BF90-A1CCC8091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r="811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08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A9E6CB-D788-4612-AE23-CE97BA31D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4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11BB04-5DAE-4D37-A7D2-1350D94D7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069" y="2224119"/>
            <a:ext cx="2943225" cy="10953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59845-62E8-4C98-851B-A7C50305A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171" y="2438400"/>
            <a:ext cx="7271750" cy="410753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Simple test kit (5 min)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Can measure up to 8 mg/L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Add drops of solution to a water sample and match the color with a corresponding ammonia level (chart or </a:t>
            </a:r>
            <a:r>
              <a:rPr lang="en-US" sz="2000" dirty="0" err="1"/>
              <a:t>colorwheel</a:t>
            </a:r>
            <a:r>
              <a:rPr lang="en-US" sz="200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$10-$50 (additional cost for reagents)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Colorimeter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Can measure low range, mid range or high range TAN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Measures absorbance of particular wavelength of light of a water sample and compares to a sample blank for a specific parameter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$50-$1500</a:t>
            </a:r>
          </a:p>
          <a:p>
            <a:pPr lvl="1"/>
            <a:endParaRPr lang="en-US" sz="1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AC2F2-5010-4964-B0AC-0E54E89C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b="1" dirty="0"/>
              <a:t>How to measure TAN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1AD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F38079F-FEC3-4059-92E6-D9F84C036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91" y="5146591"/>
            <a:ext cx="26289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78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49D0C-D814-4255-8CB8-D1DAE530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Nitrite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159CF-540E-449C-9029-A73AF3907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29318"/>
            <a:ext cx="10972800" cy="492868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Most toxic nitrogen form to fish</a:t>
            </a:r>
          </a:p>
          <a:p>
            <a:pPr>
              <a:lnSpc>
                <a:spcPct val="150000"/>
              </a:lnSpc>
            </a:pPr>
            <a:r>
              <a:rPr lang="en-US" dirty="0"/>
              <a:t>Affects blood hemoglobin’s ability to carry oxygen</a:t>
            </a:r>
          </a:p>
          <a:p>
            <a:pPr>
              <a:lnSpc>
                <a:spcPct val="150000"/>
              </a:lnSpc>
            </a:pPr>
            <a:r>
              <a:rPr lang="en-US" dirty="0"/>
              <a:t>“Brown-blood disease” – iron hemoglobin oxidized to ferric state (Fe</a:t>
            </a:r>
            <a:r>
              <a:rPr lang="en-US" baseline="30000" dirty="0"/>
              <a:t>3+</a:t>
            </a:r>
            <a:r>
              <a:rPr lang="en-US" dirty="0"/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Increased chloride levels reduce nitrite absorption by fish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15:1 ratio Cl: NO</a:t>
            </a:r>
            <a:r>
              <a:rPr lang="en-US" baseline="-25000" dirty="0"/>
              <a:t>2</a:t>
            </a:r>
            <a:r>
              <a:rPr lang="en-US" dirty="0"/>
              <a:t>-N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 add sodium chloride (table salt) or </a:t>
            </a:r>
            <a:r>
              <a:rPr lang="en-US" u="sng" dirty="0"/>
              <a:t>calcium chloride </a:t>
            </a:r>
            <a:r>
              <a:rPr lang="en-US" dirty="0"/>
              <a:t>(preferred by plants)</a:t>
            </a:r>
          </a:p>
          <a:p>
            <a:pPr>
              <a:lnSpc>
                <a:spcPct val="150000"/>
              </a:lnSpc>
            </a:pPr>
            <a:r>
              <a:rPr lang="en-US" dirty="0"/>
              <a:t>Nitrite measured by simple </a:t>
            </a:r>
            <a:r>
              <a:rPr lang="en-US" dirty="0" err="1"/>
              <a:t>colorwheel</a:t>
            </a:r>
            <a:r>
              <a:rPr lang="en-US" dirty="0"/>
              <a:t> test kit or colorimeter</a:t>
            </a:r>
          </a:p>
          <a:p>
            <a:pPr>
              <a:lnSpc>
                <a:spcPct val="150000"/>
              </a:lnSpc>
            </a:pPr>
            <a:r>
              <a:rPr lang="en-US" dirty="0"/>
              <a:t>Nitrite rarely a problem in aquaponics systems except when establishing biofilter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CFDB55-B13B-4B3C-8316-E1734CD5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77" y="0"/>
            <a:ext cx="8864723" cy="18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35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B568F7-CC39-4683-A745-71652F9DFB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4"/>
          <a:stretch/>
        </p:blipFill>
        <p:spPr>
          <a:xfrm rot="5400000">
            <a:off x="-1109133" y="1109133"/>
            <a:ext cx="6858000" cy="463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3059F-C667-4DFA-A8BB-FA0AF05E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39" y="0"/>
            <a:ext cx="6172200" cy="1828800"/>
          </a:xfrm>
        </p:spPr>
        <p:txBody>
          <a:bodyPr>
            <a:normAutofit/>
          </a:bodyPr>
          <a:lstStyle/>
          <a:p>
            <a:r>
              <a:rPr lang="en-US" sz="6000" dirty="0"/>
              <a:t>Feeding Your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EE918-FBA2-470E-B4CC-595014C56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39" y="1528763"/>
            <a:ext cx="6444727" cy="4964113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A common rule of thumb is to feed your fish 2% of their body weight per day (except for fry and fingerling – feed to satiation)</a:t>
            </a:r>
          </a:p>
          <a:p>
            <a:pPr lvl="1"/>
            <a:r>
              <a:rPr lang="en-US" sz="1900" dirty="0"/>
              <a:t>So, if you have 5 </a:t>
            </a:r>
            <a:r>
              <a:rPr lang="en-US" sz="1900" dirty="0" err="1"/>
              <a:t>lb</a:t>
            </a:r>
            <a:r>
              <a:rPr lang="en-US" sz="1900" dirty="0"/>
              <a:t> of fish, you will feed 0.1 lb. per day, which is roughly ½ cup of feed per day.</a:t>
            </a:r>
          </a:p>
          <a:p>
            <a:pPr marL="457200" lvl="1" indent="0">
              <a:buNone/>
            </a:pPr>
            <a:endParaRPr lang="en-US" sz="1900" dirty="0"/>
          </a:p>
          <a:p>
            <a:r>
              <a:rPr lang="en-US" sz="1900" dirty="0"/>
              <a:t>Always feed floating fish feed</a:t>
            </a:r>
          </a:p>
          <a:p>
            <a:pPr lvl="1"/>
            <a:r>
              <a:rPr lang="en-US" sz="1900" dirty="0"/>
              <a:t>This will allow you to observe your fish and be sure they are eating</a:t>
            </a:r>
          </a:p>
          <a:p>
            <a:pPr marL="457200" lvl="1" indent="0">
              <a:buNone/>
            </a:pPr>
            <a:endParaRPr lang="en-US" sz="1900" dirty="0"/>
          </a:p>
          <a:p>
            <a:r>
              <a:rPr lang="en-US" sz="1900" dirty="0"/>
              <a:t>Purchasing an automatic fish feeder can allow you to feed your fish multiple times per day or when you are out of town </a:t>
            </a:r>
          </a:p>
          <a:p>
            <a:endParaRPr lang="en-US" sz="1900" dirty="0"/>
          </a:p>
          <a:p>
            <a:r>
              <a:rPr lang="en-US" sz="1900" dirty="0"/>
              <a:t>Fish feed ranges from 28-50% protein</a:t>
            </a:r>
          </a:p>
          <a:p>
            <a:pPr lvl="1"/>
            <a:r>
              <a:rPr lang="en-US" sz="1700" dirty="0"/>
              <a:t>Tilapia, catfish, goldfish will do fine on 26-36% protein feeds</a:t>
            </a:r>
          </a:p>
          <a:p>
            <a:pPr lvl="1"/>
            <a:r>
              <a:rPr lang="en-US" sz="1700" dirty="0"/>
              <a:t>It might be a waste of money to feed a higher protein content feed than the fish needs</a:t>
            </a:r>
          </a:p>
          <a:p>
            <a:pPr lvl="1"/>
            <a:r>
              <a:rPr lang="en-US" sz="1700" dirty="0"/>
              <a:t>Carnivorous fish and young fish generally consume higher protein feeds and eat more than 2% of their body weight per day </a:t>
            </a:r>
          </a:p>
          <a:p>
            <a:pPr lvl="1"/>
            <a:endParaRPr lang="en-US" sz="1500" dirty="0"/>
          </a:p>
          <a:p>
            <a:pPr lvl="1"/>
            <a:endParaRPr lang="en-US" sz="1900" dirty="0"/>
          </a:p>
          <a:p>
            <a:pPr lvl="1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224100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E29BB8-869A-4D4D-B3F8-6539AB46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anchor="b">
            <a:normAutofit/>
          </a:bodyPr>
          <a:lstStyle/>
          <a:p>
            <a:r>
              <a:rPr lang="en-US" sz="3800"/>
              <a:t>If you don’t have time to feed every day you must have an automatic feeder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583A4-0388-48FA-8D98-EC76C8713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38" y="3993776"/>
            <a:ext cx="2009944" cy="2781930"/>
          </a:xfrm>
          <a:prstGeom prst="rect">
            <a:avLst/>
          </a:pr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89A1EE-B01F-4AA8-A085-7F8EA2959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34" y="4757032"/>
            <a:ext cx="3995928" cy="17881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CFB7B-7242-4813-8851-55F5423EC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256" y="2702053"/>
            <a:ext cx="675562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Can set to feed once per day or multiple times</a:t>
            </a:r>
          </a:p>
          <a:p>
            <a:endParaRPr lang="en-US" sz="2200" dirty="0"/>
          </a:p>
          <a:p>
            <a:r>
              <a:rPr lang="en-US" sz="2200" dirty="0"/>
              <a:t>Keep in mind that animals will try to get to your feed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9" name="Picture 8" descr="A picture containing outdoor, chair, ground, basket&#10;&#10;Description automatically generated">
            <a:extLst>
              <a:ext uri="{FF2B5EF4-FFF2-40B4-BE49-F238E27FC236}">
                <a16:creationId xmlns:a16="http://schemas.microsoft.com/office/drawing/2014/main" id="{2A1E5AC2-CC42-453C-A1BF-52B47432E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0" y="243918"/>
            <a:ext cx="4041379" cy="4303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3E41BB-C567-4A1D-9F34-9DA81465E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342" y="4172034"/>
            <a:ext cx="1771650" cy="235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8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8774DC-26D6-4DEA-90AA-74F8FD246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1" r="-1" b="-1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440117-B360-4FF3-830A-D1513B79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354946"/>
            <a:ext cx="5127031" cy="1676603"/>
          </a:xfrm>
        </p:spPr>
        <p:txBody>
          <a:bodyPr>
            <a:norm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 Feed for Aquaponics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C964-6C03-419F-9872-65E4569C8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240280"/>
            <a:ext cx="5127029" cy="426277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You can purchase feed online, at a local feed store or at Tractor Supply store</a:t>
            </a:r>
          </a:p>
          <a:p>
            <a:pPr lvl="1"/>
            <a:r>
              <a:rPr lang="en-US" sz="2000" dirty="0"/>
              <a:t>Most feed will be 32% protein</a:t>
            </a:r>
          </a:p>
          <a:p>
            <a:pPr lvl="1"/>
            <a:r>
              <a:rPr lang="en-US" sz="2000" dirty="0"/>
              <a:t>Should be higher for fry and predatory fish (i.e. 45-50%)</a:t>
            </a:r>
          </a:p>
          <a:p>
            <a:pPr lvl="1"/>
            <a:r>
              <a:rPr lang="en-US" sz="2000" dirty="0"/>
              <a:t>Higher quality feeds will keep your water clearer and be better for mineralization</a:t>
            </a:r>
          </a:p>
          <a:p>
            <a:endParaRPr lang="en-US" sz="2400" dirty="0"/>
          </a:p>
          <a:p>
            <a:r>
              <a:rPr lang="en-US" sz="2400" dirty="0"/>
              <a:t>Store your feed in a cool dry place that will keep out bugs and other critters</a:t>
            </a:r>
          </a:p>
          <a:p>
            <a:pPr lvl="1"/>
            <a:r>
              <a:rPr lang="en-US" sz="2000" dirty="0"/>
              <a:t>A garbage can with a lid works well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4031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0366137-3DBB-4912-98D5-672702020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28D1CE-5BF4-45B7-8D6D-B31A31980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775791" cy="68579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E7B38-93DD-4CB7-BA78-BD8CDA8E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26" y="685801"/>
            <a:ext cx="3228738" cy="15912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28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5" name="556249B1-0EA6-49A4-9197-93AD7C902AC2">
            <a:hlinkClick r:id="" action="ppaction://media"/>
            <a:extLst>
              <a:ext uri="{FF2B5EF4-FFF2-40B4-BE49-F238E27FC236}">
                <a16:creationId xmlns:a16="http://schemas.microsoft.com/office/drawing/2014/main" id="{05E8198E-1E8A-4B76-929A-B9B42D4D6D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139" y="96101"/>
            <a:ext cx="3749511" cy="6665797"/>
          </a:xfrm>
          <a:prstGeom prst="rect">
            <a:avLst/>
          </a:prstGeom>
        </p:spPr>
      </p:pic>
      <p:pic>
        <p:nvPicPr>
          <p:cNvPr id="8" name="IMG_6826">
            <a:hlinkClick r:id="" action="ppaction://media"/>
            <a:extLst>
              <a:ext uri="{FF2B5EF4-FFF2-40B4-BE49-F238E27FC236}">
                <a16:creationId xmlns:a16="http://schemas.microsoft.com/office/drawing/2014/main" id="{7134B9BC-B3E1-4E16-9D9E-AFA2794C2986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9194" y="488235"/>
            <a:ext cx="3429402" cy="60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1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8" name="Picture 4" descr="https://www.southernlabware.com/media/catalog/product/cache/1/thumbnail/700x/17f82f742ffe127f42dca9de82fb58b1/4/3/4371mainweb_1_1.jpg">
            <a:extLst>
              <a:ext uri="{FF2B5EF4-FFF2-40B4-BE49-F238E27FC236}">
                <a16:creationId xmlns:a16="http://schemas.microsoft.com/office/drawing/2014/main" id="{32B93014-FA23-48B3-959C-712EE6E08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r="3" b="3"/>
          <a:stretch/>
        </p:blipFill>
        <p:spPr bwMode="auto">
          <a:xfrm>
            <a:off x="8511077" y="342696"/>
            <a:ext cx="2721996" cy="27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93AB8B6-EF52-4746-994B-D04181CE1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82138" y="4082898"/>
            <a:ext cx="2779874" cy="2084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1CDDD1-AB1C-48E1-9B64-2CA71B46C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2" y="141552"/>
            <a:ext cx="6387102" cy="1325563"/>
          </a:xfrm>
        </p:spPr>
        <p:txBody>
          <a:bodyPr>
            <a:normAutofit/>
          </a:bodyPr>
          <a:lstStyle/>
          <a:p>
            <a:r>
              <a:rPr lang="en-US" sz="6000" b="1" u="sng" dirty="0"/>
              <a:t>Acclimation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0803D-A069-4C59-B09F-6913AE798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1577009"/>
            <a:ext cx="6382657" cy="4476657"/>
          </a:xfrm>
        </p:spPr>
        <p:txBody>
          <a:bodyPr anchor="t">
            <a:normAutofit/>
          </a:bodyPr>
          <a:lstStyle/>
          <a:p>
            <a:r>
              <a:rPr lang="en-US" sz="2400" dirty="0"/>
              <a:t>You want the temperatures of the transport water and the aquaponics system water to be within a few degrees (1-2°F)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Fish are extremely sensitive to abrupt changes in water temperature</a:t>
            </a:r>
          </a:p>
          <a:p>
            <a:endParaRPr lang="en-US" sz="2400" dirty="0"/>
          </a:p>
          <a:p>
            <a:r>
              <a:rPr lang="en-US" sz="2400" dirty="0"/>
              <a:t>Therefore, they should be allowed to acclimate to their new tank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1030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E8CD57-B8AC-406E-9701-744A173A0E9A}"/>
              </a:ext>
            </a:extLst>
          </p:cNvPr>
          <p:cNvSpPr/>
          <p:nvPr/>
        </p:nvSpPr>
        <p:spPr>
          <a:xfrm>
            <a:off x="5163634" y="0"/>
            <a:ext cx="7045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679436-3AF5-44A4-99E7-9D0555B5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39" y="428624"/>
            <a:ext cx="10515600" cy="1325563"/>
          </a:xfrm>
        </p:spPr>
        <p:txBody>
          <a:bodyPr/>
          <a:lstStyle/>
          <a:p>
            <a:r>
              <a:rPr lang="en-US" b="1" dirty="0"/>
              <a:t>Observing Your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93E23-5DDF-4A99-BB94-CB32080E85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939" y="1833409"/>
            <a:ext cx="5181600" cy="4351338"/>
          </a:xfrm>
        </p:spPr>
        <p:txBody>
          <a:bodyPr/>
          <a:lstStyle/>
          <a:p>
            <a:r>
              <a:rPr lang="en-US" dirty="0"/>
              <a:t>Your fish should be actively swimming, upright and eating</a:t>
            </a:r>
          </a:p>
          <a:p>
            <a:endParaRPr lang="en-US" dirty="0"/>
          </a:p>
          <a:p>
            <a:r>
              <a:rPr lang="en-US" dirty="0"/>
              <a:t>It is okay for your fish to be skittish or hide especially with low stocking densities</a:t>
            </a:r>
          </a:p>
          <a:p>
            <a:endParaRPr lang="en-US" dirty="0"/>
          </a:p>
        </p:txBody>
      </p:sp>
      <p:pic>
        <p:nvPicPr>
          <p:cNvPr id="8" name="F462CB06-E239-4A9A-98DC-606B7CE4F3B5">
            <a:hlinkClick r:id="" action="ppaction://media"/>
            <a:extLst>
              <a:ext uri="{FF2B5EF4-FFF2-40B4-BE49-F238E27FC236}">
                <a16:creationId xmlns:a16="http://schemas.microsoft.com/office/drawing/2014/main" id="{5504EC01-B5C8-4C89-82E3-4F09F3E6B982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6601" y="586032"/>
            <a:ext cx="3149660" cy="5598715"/>
          </a:xfrm>
        </p:spPr>
      </p:pic>
      <p:pic>
        <p:nvPicPr>
          <p:cNvPr id="9" name="IMG_6816">
            <a:hlinkClick r:id="" action="ppaction://media"/>
            <a:extLst>
              <a:ext uri="{FF2B5EF4-FFF2-40B4-BE49-F238E27FC236}">
                <a16:creationId xmlns:a16="http://schemas.microsoft.com/office/drawing/2014/main" id="{3AB590CA-3BF7-4197-871E-17F6B76772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0288" y="586031"/>
            <a:ext cx="3149660" cy="55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C61C-5881-484D-BD44-1296D04FD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94" y="205500"/>
            <a:ext cx="7030096" cy="1325563"/>
          </a:xfrm>
        </p:spPr>
        <p:txBody>
          <a:bodyPr>
            <a:normAutofit/>
          </a:bodyPr>
          <a:lstStyle/>
          <a:p>
            <a:r>
              <a:rPr lang="en-US" b="1" dirty="0"/>
              <a:t>Moving and Harvesting Fish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5007F8-1894-42BA-8FE5-64215CADC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8" y="1531063"/>
            <a:ext cx="5653756" cy="5112625"/>
          </a:xfrm>
        </p:spPr>
        <p:txBody>
          <a:bodyPr anchor="t">
            <a:noAutofit/>
          </a:bodyPr>
          <a:lstStyle/>
          <a:p>
            <a:r>
              <a:rPr lang="en-US" sz="1800" dirty="0"/>
              <a:t>Moving or harvesting fish can be stressful on them</a:t>
            </a:r>
          </a:p>
          <a:p>
            <a:endParaRPr lang="en-US" sz="1800" dirty="0"/>
          </a:p>
          <a:p>
            <a:r>
              <a:rPr lang="en-US" sz="1800" dirty="0"/>
              <a:t>Fish should always be handled with a net and you should avoid touching your fish when possible (wear gloves if you can)</a:t>
            </a:r>
          </a:p>
          <a:p>
            <a:endParaRPr lang="en-US" sz="1800" dirty="0"/>
          </a:p>
          <a:p>
            <a:r>
              <a:rPr lang="en-US" sz="1800" dirty="0"/>
              <a:t>If you are moving fish to another tank they should be moved as quickly as possible</a:t>
            </a:r>
          </a:p>
          <a:p>
            <a:endParaRPr lang="en-US" sz="1800" dirty="0"/>
          </a:p>
          <a:p>
            <a:r>
              <a:rPr lang="en-US" sz="1800" dirty="0"/>
              <a:t>If you are harvesting fish, they should be killed as quickly as possible by exposing them to an ice slurry (tilapia) or by stunning</a:t>
            </a:r>
          </a:p>
          <a:p>
            <a:pPr lvl="1"/>
            <a:r>
              <a:rPr lang="en-US" sz="1800" dirty="0"/>
              <a:t>Percussive stunning - (accurate blow to head with a blunt instrument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Spiking - driving a sharp spike into the brain of the fish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7A2D9-7995-4CC7-BBB1-13E516FC7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9" r="1" b="4756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737E3-A818-4C36-8901-7B18424F3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6" r="1669" b="2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5726B0-A791-44A6-A4AC-E3255A942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4" r="13526" b="5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3676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Image result for fish acclimation">
            <a:extLst>
              <a:ext uri="{FF2B5EF4-FFF2-40B4-BE49-F238E27FC236}">
                <a16:creationId xmlns:a16="http://schemas.microsoft.com/office/drawing/2014/main" id="{10719B04-BE37-4E1A-B95D-F20712985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2" r="9555" b="1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434B8A-8B4B-4A94-8B3C-54984DF1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29" y="995"/>
            <a:ext cx="5314536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Tempering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80052-B2E3-4D26-86AE-CA1CD24A2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24" y="1326559"/>
            <a:ext cx="5890946" cy="5358514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If you have a bag, you can simply place the bag in the tank and wait for the temperatures to equalize (30 min to 1 hour)</a:t>
            </a:r>
          </a:p>
          <a:p>
            <a:endParaRPr lang="en-US" sz="2400" dirty="0"/>
          </a:p>
          <a:p>
            <a:r>
              <a:rPr lang="en-US" sz="2400" dirty="0"/>
              <a:t>You can also temper the fish by adding water a little bit at a time from the aquaponics system until  temperatures are within a degree or two</a:t>
            </a:r>
          </a:p>
          <a:p>
            <a:endParaRPr lang="en-US" sz="2200" dirty="0"/>
          </a:p>
          <a:p>
            <a:pPr lvl="1"/>
            <a:r>
              <a:rPr lang="en-US" sz="2200" dirty="0"/>
              <a:t>Should not increase the temperature by more than 1 degree per minute</a:t>
            </a:r>
          </a:p>
          <a:p>
            <a:pPr lvl="1"/>
            <a:r>
              <a:rPr lang="en-US" sz="2200" dirty="0"/>
              <a:t>Aeration may be necessary while tempering</a:t>
            </a:r>
          </a:p>
          <a:p>
            <a:pPr lvl="1"/>
            <a:endParaRPr lang="en-US" sz="2200" dirty="0"/>
          </a:p>
          <a:p>
            <a:r>
              <a:rPr lang="en-US" sz="2400" dirty="0"/>
              <a:t>Once fish are acclimated allow them to swim freely into their new tank</a:t>
            </a:r>
          </a:p>
          <a:p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A2894-62E8-41D9-8B10-AD13F1393530}"/>
              </a:ext>
            </a:extLst>
          </p:cNvPr>
          <p:cNvSpPr txBox="1"/>
          <p:nvPr/>
        </p:nvSpPr>
        <p:spPr>
          <a:xfrm>
            <a:off x="9387390" y="6315740"/>
            <a:ext cx="242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credit: Reefs.com</a:t>
            </a:r>
          </a:p>
        </p:txBody>
      </p:sp>
    </p:spTree>
    <p:extLst>
      <p:ext uri="{BB962C8B-B14F-4D97-AF65-F5344CB8AC3E}">
        <p14:creationId xmlns:p14="http://schemas.microsoft.com/office/powerpoint/2010/main" val="1887061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of a freshwater water quality test kit">
            <a:extLst>
              <a:ext uri="{FF2B5EF4-FFF2-40B4-BE49-F238E27FC236}">
                <a16:creationId xmlns:a16="http://schemas.microsoft.com/office/drawing/2014/main" id="{31D03348-B7F3-4095-8974-461E8F51F6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r="16035" b="-2"/>
          <a:stretch/>
        </p:blipFill>
        <p:spPr>
          <a:xfrm rot="5400000">
            <a:off x="4986528" y="-347472"/>
            <a:ext cx="6858000" cy="7552944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B04CE7-9858-4787-92BF-43C858C9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289284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Monitoring Water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570B2-E760-4D4D-A354-0869A44C4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082845"/>
            <a:ext cx="3651466" cy="45518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Important parameters:</a:t>
            </a:r>
          </a:p>
          <a:p>
            <a:pPr lvl="1"/>
            <a:r>
              <a:rPr lang="en-US" dirty="0"/>
              <a:t>Temperature</a:t>
            </a:r>
          </a:p>
          <a:p>
            <a:pPr lvl="1"/>
            <a:r>
              <a:rPr lang="en-US" dirty="0"/>
              <a:t>Dissolved Oxygen</a:t>
            </a:r>
          </a:p>
          <a:p>
            <a:pPr lvl="1"/>
            <a:r>
              <a:rPr lang="en-US" dirty="0"/>
              <a:t>pH</a:t>
            </a:r>
          </a:p>
          <a:p>
            <a:pPr lvl="1"/>
            <a:r>
              <a:rPr lang="en-US" dirty="0"/>
              <a:t>Alkalinity</a:t>
            </a:r>
          </a:p>
          <a:p>
            <a:pPr lvl="1"/>
            <a:r>
              <a:rPr lang="en-US" dirty="0"/>
              <a:t>Carbon Dioxide</a:t>
            </a:r>
          </a:p>
          <a:p>
            <a:pPr lvl="1"/>
            <a:r>
              <a:rPr lang="en-US" dirty="0"/>
              <a:t>Ammonia</a:t>
            </a:r>
          </a:p>
          <a:p>
            <a:pPr lvl="1"/>
            <a:r>
              <a:rPr lang="en-US" dirty="0"/>
              <a:t>Nitrite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*Much different than plant water quality</a:t>
            </a:r>
          </a:p>
        </p:txBody>
      </p:sp>
    </p:spTree>
    <p:extLst>
      <p:ext uri="{BB962C8B-B14F-4D97-AF65-F5344CB8AC3E}">
        <p14:creationId xmlns:p14="http://schemas.microsoft.com/office/powerpoint/2010/main" val="1850400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6FA6-3EDB-4983-A9C4-AED6BE0D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403981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000" b="1" dirty="0"/>
              <a:t>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81D2C-31D5-4735-941E-5DC5DDEA3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208789"/>
            <a:ext cx="6586489" cy="4543188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Second most important parameter for fish growth after D.O.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Optimal temperature range depends on fish species being grown</a:t>
            </a:r>
          </a:p>
          <a:p>
            <a:endParaRPr lang="en-US" sz="2000" dirty="0"/>
          </a:p>
          <a:p>
            <a:r>
              <a:rPr lang="en-US" sz="2000" dirty="0"/>
              <a:t>If you are in a greenhouse, you can easily keep within a desired temperature range if you have heating and cooling capabilities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If you don’t have heating and/or cooling you can maintain water temperatures using submersible heat and inline water chillers</a:t>
            </a:r>
          </a:p>
          <a:p>
            <a:endParaRPr lang="en-US" sz="2000" dirty="0"/>
          </a:p>
          <a:p>
            <a:r>
              <a:rPr lang="en-US" sz="2000" dirty="0"/>
              <a:t>Temperature measurement built into most probes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10793-C58A-480B-9D65-C11A5B623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8" b="289"/>
          <a:stretch/>
        </p:blipFill>
        <p:spPr>
          <a:xfrm>
            <a:off x="21" y="10"/>
            <a:ext cx="2414568" cy="3572178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24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69F73FD-C965-46A4-BDBC-ED0102F1F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05" y="3467100"/>
            <a:ext cx="27146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2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8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E640751-0698-4C9B-95AD-EFE59713D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"/>
          <a:stretch/>
        </p:blipFill>
        <p:spPr>
          <a:xfrm>
            <a:off x="493354" y="371475"/>
            <a:ext cx="11205292" cy="600189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F37BC7-3236-439C-9D55-78A668D64F0E}"/>
              </a:ext>
            </a:extLst>
          </p:cNvPr>
          <p:cNvSpPr txBox="1"/>
          <p:nvPr/>
        </p:nvSpPr>
        <p:spPr>
          <a:xfrm>
            <a:off x="9185939" y="6456918"/>
            <a:ext cx="273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Timmons and Ebeling</a:t>
            </a:r>
          </a:p>
        </p:txBody>
      </p:sp>
    </p:spTree>
    <p:extLst>
      <p:ext uri="{BB962C8B-B14F-4D97-AF65-F5344CB8AC3E}">
        <p14:creationId xmlns:p14="http://schemas.microsoft.com/office/powerpoint/2010/main" val="133864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02D0B-44F4-4E24-85A2-5049178F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47" y="173730"/>
            <a:ext cx="5522476" cy="1645501"/>
          </a:xfrm>
        </p:spPr>
        <p:txBody>
          <a:bodyPr>
            <a:noAutofit/>
          </a:bodyPr>
          <a:lstStyle/>
          <a:p>
            <a:r>
              <a:rPr lang="en-US" sz="6000" b="1" dirty="0"/>
              <a:t>Dissolved Oxygen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938A3-FD35-4FC2-B0DD-C957883D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40836"/>
            <a:ext cx="4861771" cy="4041912"/>
          </a:xfrm>
        </p:spPr>
        <p:txBody>
          <a:bodyPr>
            <a:normAutofit/>
          </a:bodyPr>
          <a:lstStyle/>
          <a:p>
            <a:r>
              <a:rPr lang="en-US" sz="2400" dirty="0"/>
              <a:t>Should be &gt; 5 mg/L in fish tank</a:t>
            </a:r>
          </a:p>
          <a:p>
            <a:r>
              <a:rPr lang="en-US" sz="2400" dirty="0"/>
              <a:t>Very difficult to measure without a dissolved oxygen meter</a:t>
            </a:r>
          </a:p>
          <a:p>
            <a:r>
              <a:rPr lang="en-US" sz="2400" dirty="0"/>
              <a:t>$$$ (can find as cheap as $250, but average over  $800)</a:t>
            </a:r>
          </a:p>
          <a:p>
            <a:r>
              <a:rPr lang="en-US" sz="2400" dirty="0"/>
              <a:t>LDO probes are the best</a:t>
            </a:r>
          </a:p>
          <a:p>
            <a:pPr lvl="1"/>
            <a:r>
              <a:rPr lang="en-US" dirty="0"/>
              <a:t>Luminescent Dissolved Oxygen</a:t>
            </a:r>
          </a:p>
          <a:p>
            <a:pPr lvl="1"/>
            <a:r>
              <a:rPr lang="en-US" dirty="0"/>
              <a:t>Does not require frequent cleaning or recalibration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9345D-AC9E-415C-A674-707562D14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825" y="321734"/>
            <a:ext cx="1214482" cy="273981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44685-4B97-4802-A2CB-85284C9C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007" y="321734"/>
            <a:ext cx="1417853" cy="2739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42892D-E9D2-4D77-A425-F109A98C6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491" y="3573002"/>
            <a:ext cx="3871913" cy="318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43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5938ED-2F3F-4ED6-9CA1-F0B556CD7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00" y="953097"/>
            <a:ext cx="3105150" cy="26003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597B1-41D0-4A83-B2C4-ADC4E545B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pH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AFE6C-0013-41B0-BCE8-A55D79386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99" y="778269"/>
            <a:ext cx="1366482" cy="278990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BA93BFC-6523-4737-92C1-01514D81C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99" y="4145699"/>
            <a:ext cx="4166206" cy="25205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9A201-43F7-4029-8913-A621955CE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698990"/>
            <a:ext cx="5747187" cy="3579877"/>
          </a:xfrm>
        </p:spPr>
        <p:txBody>
          <a:bodyPr anchor="t">
            <a:normAutofit lnSpcReduction="10000"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pH can be measured using test strips, colorimeters or meters 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Gel-filled pH probes are recommended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Optimal range for fish is from 6.5-9.0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Ideally your pH would be around 6.8-7.2 </a:t>
            </a:r>
          </a:p>
          <a:p>
            <a:pPr marL="457200" lvl="1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Only periodic monitoring is necessary (weekly)</a:t>
            </a:r>
          </a:p>
        </p:txBody>
      </p:sp>
    </p:spTree>
    <p:extLst>
      <p:ext uri="{BB962C8B-B14F-4D97-AF65-F5344CB8AC3E}">
        <p14:creationId xmlns:p14="http://schemas.microsoft.com/office/powerpoint/2010/main" val="3437076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34F6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33FFC-DAAC-4088-AF5C-BE4D218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Alkalinity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3D0E6-F4AF-42F5-9E59-4C8C13765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9550" y="914399"/>
            <a:ext cx="3838193" cy="5343525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Alkalinity is the capacity of the water to neutralize acid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Measured as calcium carbonate (CaCO</a:t>
            </a:r>
            <a:r>
              <a:rPr lang="en-US" sz="2000" baseline="-25000" dirty="0">
                <a:solidFill>
                  <a:srgbClr val="FFFFFF"/>
                </a:solidFill>
              </a:rPr>
              <a:t>3</a:t>
            </a:r>
            <a:r>
              <a:rPr lang="en-US" sz="2000" dirty="0">
                <a:solidFill>
                  <a:srgbClr val="FFFFFF"/>
                </a:solidFill>
              </a:rPr>
              <a:t>) equivalent</a:t>
            </a:r>
          </a:p>
          <a:p>
            <a:pPr marL="457200" lvl="1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Required to buffer pH (prevent swings in pH)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Required for nitrification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Alkalinity should be maintained above 20 mg/L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Measured using titration with sulfuric acid and color indicators or test strips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D628D-56EB-4419-934E-F29E9C465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2" y="185531"/>
            <a:ext cx="7058307" cy="438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58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1243</Words>
  <Application>Microsoft Office PowerPoint</Application>
  <PresentationFormat>Widescreen</PresentationFormat>
  <Paragraphs>160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1_Office Theme</vt:lpstr>
      <vt:lpstr>2_Office Theme</vt:lpstr>
      <vt:lpstr>Fish Need Oxygen</vt:lpstr>
      <vt:lpstr>Acclimation</vt:lpstr>
      <vt:lpstr>Tempering Fish</vt:lpstr>
      <vt:lpstr>Monitoring Water Quality</vt:lpstr>
      <vt:lpstr>Temperature</vt:lpstr>
      <vt:lpstr>PowerPoint Presentation</vt:lpstr>
      <vt:lpstr>Dissolved Oxygen</vt:lpstr>
      <vt:lpstr>pH</vt:lpstr>
      <vt:lpstr>Alkalinity</vt:lpstr>
      <vt:lpstr>PowerPoint Presentation</vt:lpstr>
      <vt:lpstr>Carbon Dioxide Concentrations</vt:lpstr>
      <vt:lpstr>Ammonia</vt:lpstr>
      <vt:lpstr>PowerPoint Presentation</vt:lpstr>
      <vt:lpstr>How to measure TAN</vt:lpstr>
      <vt:lpstr>Nitrite</vt:lpstr>
      <vt:lpstr>Feeding Your Fish</vt:lpstr>
      <vt:lpstr>If you don’t have time to feed every day you must have an automatic feeder</vt:lpstr>
      <vt:lpstr>Fish Feed for Aquaponics</vt:lpstr>
      <vt:lpstr>PowerPoint Presentation</vt:lpstr>
      <vt:lpstr>Observing Your Fish</vt:lpstr>
      <vt:lpstr>Moving and Harvesting Fish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Tevik, Aaron P - (atevik)</dc:creator>
  <cp:lastModifiedBy>Tevik, Aaron P - (atevik)</cp:lastModifiedBy>
  <cp:revision>1</cp:revision>
  <dcterms:created xsi:type="dcterms:W3CDTF">2025-10-14T21:11:51Z</dcterms:created>
  <dcterms:modified xsi:type="dcterms:W3CDTF">2025-10-14T21:13:08Z</dcterms:modified>
</cp:coreProperties>
</file>