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sldIdLst>
    <p:sldId id="256" r:id="rId4"/>
    <p:sldId id="501" r:id="rId5"/>
    <p:sldId id="505" r:id="rId6"/>
    <p:sldId id="502" r:id="rId7"/>
    <p:sldId id="429" r:id="rId8"/>
    <p:sldId id="276" r:id="rId9"/>
    <p:sldId id="271" r:id="rId10"/>
    <p:sldId id="444" r:id="rId11"/>
    <p:sldId id="272" r:id="rId12"/>
    <p:sldId id="440" r:id="rId13"/>
    <p:sldId id="437" r:id="rId14"/>
    <p:sldId id="503" r:id="rId15"/>
    <p:sldId id="504" r:id="rId16"/>
    <p:sldId id="438" r:id="rId17"/>
    <p:sldId id="439" r:id="rId18"/>
    <p:sldId id="441" r:id="rId19"/>
    <p:sldId id="443" r:id="rId20"/>
    <p:sldId id="445" r:id="rId21"/>
    <p:sldId id="446" r:id="rId22"/>
    <p:sldId id="500" r:id="rId23"/>
    <p:sldId id="317" r:id="rId24"/>
    <p:sldId id="265" r:id="rId25"/>
    <p:sldId id="307" r:id="rId26"/>
    <p:sldId id="306" r:id="rId27"/>
    <p:sldId id="259" r:id="rId28"/>
    <p:sldId id="506" r:id="rId29"/>
    <p:sldId id="302" r:id="rId30"/>
    <p:sldId id="315" r:id="rId31"/>
    <p:sldId id="316" r:id="rId32"/>
    <p:sldId id="507" r:id="rId33"/>
    <p:sldId id="485" r:id="rId34"/>
    <p:sldId id="44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5" d="100"/>
          <a:sy n="55" d="100"/>
        </p:scale>
        <p:origin x="43"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CA0DD-5021-4CDB-B3D4-D92BF950C227}"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744D5-8732-4391-8C37-3A6295FCEA6A}" type="slidenum">
              <a:rPr lang="en-US" smtClean="0"/>
              <a:t>‹#›</a:t>
            </a:fld>
            <a:endParaRPr lang="en-US"/>
          </a:p>
        </p:txBody>
      </p:sp>
    </p:spTree>
    <p:extLst>
      <p:ext uri="{BB962C8B-B14F-4D97-AF65-F5344CB8AC3E}">
        <p14:creationId xmlns:p14="http://schemas.microsoft.com/office/powerpoint/2010/main" val="3499702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2DDA5F-C655-487C-A8A4-F7B853A1845E}" type="slidenum">
              <a:rPr kumimoji="0" lang="en-US"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76250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130A-585F-490E-8960-D5F4CE27D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54BA2A-10A9-429B-A71C-41A79BA1F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21A679-D4E2-4623-8656-0EC5FE29E6F3}"/>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E2BA3975-8625-4113-930F-7B1870F97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3C85A-C4E1-4818-A5FC-D213415C017B}"/>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453904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016C-A950-405B-9576-97A2DFA9D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2A2ED8-0F96-4430-82DD-6D02FC5E2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A532D-A614-417D-9CEB-1F2D600A5AB6}"/>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513C74E6-235D-4ACF-8DCC-7136D48F9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14038-AF4B-4CD7-8E48-9F0579967954}"/>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395008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AC022-18C0-4755-9B30-B8C8AC9F42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603CF9-BF7D-45EA-8618-71CF452D6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7C8D7-DE1D-48B2-82B1-0F2512FC485C}"/>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D17C8F67-EE00-4A60-8302-F9CD2484C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AD3CC-CD43-47F6-BC0C-2A0F5D8BD1F6}"/>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440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ACCFAA-A7D9-4920-AA2A-55C7C9268F3B}" type="slidenum">
              <a:rPr lang="en-US"/>
              <a:pPr>
                <a:defRPr/>
              </a:pPr>
              <a:t>‹#›</a:t>
            </a:fld>
            <a:endParaRPr lang="en-US" dirty="0"/>
          </a:p>
        </p:txBody>
      </p:sp>
    </p:spTree>
    <p:extLst>
      <p:ext uri="{BB962C8B-B14F-4D97-AF65-F5344CB8AC3E}">
        <p14:creationId xmlns:p14="http://schemas.microsoft.com/office/powerpoint/2010/main" val="1187070742"/>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D69ED7-0161-4479-BB93-62005C212A36}" type="slidenum">
              <a:rPr lang="en-US"/>
              <a:pPr>
                <a:defRPr/>
              </a:pPr>
              <a:t>‹#›</a:t>
            </a:fld>
            <a:endParaRPr lang="en-US" dirty="0"/>
          </a:p>
        </p:txBody>
      </p:sp>
    </p:spTree>
    <p:extLst>
      <p:ext uri="{BB962C8B-B14F-4D97-AF65-F5344CB8AC3E}">
        <p14:creationId xmlns:p14="http://schemas.microsoft.com/office/powerpoint/2010/main" val="2336776463"/>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2E1B83-2BCB-4D81-AC49-48D378DE07D4}" type="slidenum">
              <a:rPr lang="en-US"/>
              <a:pPr>
                <a:defRPr/>
              </a:pPr>
              <a:t>‹#›</a:t>
            </a:fld>
            <a:endParaRPr lang="en-US" dirty="0"/>
          </a:p>
        </p:txBody>
      </p:sp>
    </p:spTree>
    <p:extLst>
      <p:ext uri="{BB962C8B-B14F-4D97-AF65-F5344CB8AC3E}">
        <p14:creationId xmlns:p14="http://schemas.microsoft.com/office/powerpoint/2010/main" val="2418518480"/>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D67C05-8358-4B12-B821-D742CEAF2C68}" type="slidenum">
              <a:rPr lang="en-US"/>
              <a:pPr>
                <a:defRPr/>
              </a:pPr>
              <a:t>‹#›</a:t>
            </a:fld>
            <a:endParaRPr lang="en-US" dirty="0"/>
          </a:p>
        </p:txBody>
      </p:sp>
    </p:spTree>
    <p:extLst>
      <p:ext uri="{BB962C8B-B14F-4D97-AF65-F5344CB8AC3E}">
        <p14:creationId xmlns:p14="http://schemas.microsoft.com/office/powerpoint/2010/main" val="487980561"/>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A840FAE-A4FD-41E7-8D45-DAE1A7B4B103}" type="slidenum">
              <a:rPr lang="en-US"/>
              <a:pPr>
                <a:defRPr/>
              </a:pPr>
              <a:t>‹#›</a:t>
            </a:fld>
            <a:endParaRPr lang="en-US" dirty="0"/>
          </a:p>
        </p:txBody>
      </p:sp>
    </p:spTree>
    <p:extLst>
      <p:ext uri="{BB962C8B-B14F-4D97-AF65-F5344CB8AC3E}">
        <p14:creationId xmlns:p14="http://schemas.microsoft.com/office/powerpoint/2010/main" val="656870541"/>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C467BD5-9F48-4C21-992D-56AFF2B8E5E2}" type="slidenum">
              <a:rPr lang="en-US"/>
              <a:pPr>
                <a:defRPr/>
              </a:pPr>
              <a:t>‹#›</a:t>
            </a:fld>
            <a:endParaRPr lang="en-US" dirty="0"/>
          </a:p>
        </p:txBody>
      </p:sp>
    </p:spTree>
    <p:extLst>
      <p:ext uri="{BB962C8B-B14F-4D97-AF65-F5344CB8AC3E}">
        <p14:creationId xmlns:p14="http://schemas.microsoft.com/office/powerpoint/2010/main" val="3610941616"/>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BA5D0E-B419-4AD0-B9DA-EA5F67FD0460}" type="slidenum">
              <a:rPr lang="en-US"/>
              <a:pPr>
                <a:defRPr/>
              </a:pPr>
              <a:t>‹#›</a:t>
            </a:fld>
            <a:endParaRPr lang="en-US" dirty="0"/>
          </a:p>
        </p:txBody>
      </p:sp>
    </p:spTree>
    <p:extLst>
      <p:ext uri="{BB962C8B-B14F-4D97-AF65-F5344CB8AC3E}">
        <p14:creationId xmlns:p14="http://schemas.microsoft.com/office/powerpoint/2010/main" val="2040065404"/>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DEDC79-D355-432C-96E9-B55DC20BEFAF}" type="slidenum">
              <a:rPr lang="en-US"/>
              <a:pPr>
                <a:defRPr/>
              </a:pPr>
              <a:t>‹#›</a:t>
            </a:fld>
            <a:endParaRPr lang="en-US" dirty="0"/>
          </a:p>
        </p:txBody>
      </p:sp>
    </p:spTree>
    <p:extLst>
      <p:ext uri="{BB962C8B-B14F-4D97-AF65-F5344CB8AC3E}">
        <p14:creationId xmlns:p14="http://schemas.microsoft.com/office/powerpoint/2010/main" val="2024678735"/>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AE7E-AE58-4837-886D-DE40D8BF6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FF9C8-FA45-48F0-89C3-2D564091A3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C8F0-EFDC-479C-A40F-B73A6C803153}"/>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184F67D4-0E57-41EA-9777-96B0258F9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71076-789C-4E76-BF9D-663468CA71F1}"/>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193388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E2471F-DF5A-4A93-880E-0BCE5D60DA3F}" type="slidenum">
              <a:rPr lang="en-US"/>
              <a:pPr>
                <a:defRPr/>
              </a:pPr>
              <a:t>‹#›</a:t>
            </a:fld>
            <a:endParaRPr lang="en-US" dirty="0"/>
          </a:p>
        </p:txBody>
      </p:sp>
    </p:spTree>
    <p:extLst>
      <p:ext uri="{BB962C8B-B14F-4D97-AF65-F5344CB8AC3E}">
        <p14:creationId xmlns:p14="http://schemas.microsoft.com/office/powerpoint/2010/main" val="3965508683"/>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236AA-CBE9-4209-96A9-38373502A8DD}" type="slidenum">
              <a:rPr lang="en-US"/>
              <a:pPr>
                <a:defRPr/>
              </a:pPr>
              <a:t>‹#›</a:t>
            </a:fld>
            <a:endParaRPr lang="en-US" dirty="0"/>
          </a:p>
        </p:txBody>
      </p:sp>
    </p:spTree>
    <p:extLst>
      <p:ext uri="{BB962C8B-B14F-4D97-AF65-F5344CB8AC3E}">
        <p14:creationId xmlns:p14="http://schemas.microsoft.com/office/powerpoint/2010/main" val="3632874759"/>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3BB63B-6156-4557-BE12-1C84804C57DC}" type="slidenum">
              <a:rPr lang="en-US"/>
              <a:pPr>
                <a:defRPr/>
              </a:pPr>
              <a:t>‹#›</a:t>
            </a:fld>
            <a:endParaRPr lang="en-US" dirty="0"/>
          </a:p>
        </p:txBody>
      </p:sp>
    </p:spTree>
    <p:extLst>
      <p:ext uri="{BB962C8B-B14F-4D97-AF65-F5344CB8AC3E}">
        <p14:creationId xmlns:p14="http://schemas.microsoft.com/office/powerpoint/2010/main" val="2700314935"/>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8D5F0FB7-A539-4301-9785-E2C4910400CA}" type="slidenum">
              <a:rPr lang="en-US"/>
              <a:pPr>
                <a:defRPr/>
              </a:pPr>
              <a:t>‹#›</a:t>
            </a:fld>
            <a:endParaRPr lang="en-US" dirty="0"/>
          </a:p>
        </p:txBody>
      </p:sp>
    </p:spTree>
    <p:extLst>
      <p:ext uri="{BB962C8B-B14F-4D97-AF65-F5344CB8AC3E}">
        <p14:creationId xmlns:p14="http://schemas.microsoft.com/office/powerpoint/2010/main" val="3378956011"/>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5B96-90C1-4D26-8613-8DF0E956662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418305-3165-4C0B-837C-2D4DB2908C0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DAE74B-6B74-4D96-8076-45C1B3F2D20E}"/>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281671A4-E642-4790-A2DB-C972037E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CBE79-04FF-490A-8792-E81D92A7CFF1}"/>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972037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480A-58DE-4146-92C3-C6A85278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E11C7-625D-40EC-BAA4-C2C6935BD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14185-69BF-448C-900A-6D46FB270640}"/>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895C186C-4514-4343-BF5D-35F753E67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37DA2-0A93-4525-9382-410CBD9A604A}"/>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397716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6FF9-C117-40EC-9123-BF8EA996813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D7AE199-0D66-4B6A-A639-17FBB758D69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49D2F-2E29-4CB0-A247-D2DC225F23F7}"/>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F2D4ECF7-4C8E-4D06-AD6D-9DCCA6B7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010EA-F3C8-48C8-A41B-660A3EC19B2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3102029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3CC3-0D08-4AD6-B91C-1AAD122DB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7D590-94D2-4EE5-8CC6-3E0790679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C274A-72E5-4FDE-936E-CC1BFCC593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B2BDC-BC60-41F5-866A-46820C25725C}"/>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720FE8E2-1AF3-4E78-B497-5F7F65E80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EFA2D-65FE-4309-94B5-CF38403EB16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144823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88FE-7901-4342-8A1E-3658F96DF6E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7B4DA-A1CA-4A8F-921C-32FA3875DA4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933D3-4F02-4D6B-B6A6-7CA4A08E2D6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CF318E-61E3-4214-9BBF-FEF1DB2A90D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73CF777-5D35-4354-86D2-CFBA9477414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DF8C0-9874-4589-A4CB-7BFC061B240B}"/>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8" name="Footer Placeholder 7">
            <a:extLst>
              <a:ext uri="{FF2B5EF4-FFF2-40B4-BE49-F238E27FC236}">
                <a16:creationId xmlns:a16="http://schemas.microsoft.com/office/drawing/2014/main" id="{8A7F8193-67AB-4E69-8F36-8C4353C96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9439C-AD7A-4469-859E-3B657C86CE6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4719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B94F-3CF8-4FAC-8A3F-4DCE682DD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1D26DC-BBAC-4ABF-AD24-BF3E1EDDE508}"/>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4" name="Footer Placeholder 3">
            <a:extLst>
              <a:ext uri="{FF2B5EF4-FFF2-40B4-BE49-F238E27FC236}">
                <a16:creationId xmlns:a16="http://schemas.microsoft.com/office/drawing/2014/main" id="{D6902451-8AAA-48AB-8C2F-85E23BC44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7E3FE-45AF-438E-94BB-1A99FAAEA077}"/>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67000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C94A-BE28-4308-A0B4-37509DC01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728F1-98AF-4995-98D6-E18C4DF810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D5E179-C81E-4381-936E-D1932E8A616D}"/>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578EA3D3-EA0E-4E61-8EB2-85C753DA5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068B3-B0FA-4CCA-AE59-EE49654FFF41}"/>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1192725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71F52-65AC-49C8-A258-5190636BF92E}"/>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3" name="Footer Placeholder 2">
            <a:extLst>
              <a:ext uri="{FF2B5EF4-FFF2-40B4-BE49-F238E27FC236}">
                <a16:creationId xmlns:a16="http://schemas.microsoft.com/office/drawing/2014/main" id="{E49F053F-2840-4230-BA15-C9A3C81CEA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11C3C-BDAD-480E-B69E-DF411F266002}"/>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4217135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E34D-AA83-42CE-A4AC-1434B501AC0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6D77CE-D22A-491E-83F9-8C0E0A986DF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F30023-99D4-4DD4-891D-06106E3DE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7C4636-EB6B-4198-B682-A2129752D7D4}"/>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8D84AB72-A086-447C-A679-EF7E1780F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3DD66-3CBC-44D9-868F-3A3A7144547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55741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8B16-9113-42B3-BCCD-D865C9154F9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AE63CF-B0AC-46D0-A2EC-DD904C9859E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25630D5-E033-43EB-932A-C64B3D850C7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BAC3DD8-0157-4CE2-9390-971F5A850026}"/>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6" name="Footer Placeholder 5">
            <a:extLst>
              <a:ext uri="{FF2B5EF4-FFF2-40B4-BE49-F238E27FC236}">
                <a16:creationId xmlns:a16="http://schemas.microsoft.com/office/drawing/2014/main" id="{9B4E2EFB-8815-40D1-A0C7-2FECF303C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FFF6B-FF7E-491E-ADFC-9A34D577482B}"/>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772688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DF37-40A3-4272-BDCC-9AA2CC44F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FE97B-DB38-4258-81A4-BCDD9B4F1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663EF-A83E-4241-9201-D42720D87ED1}"/>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9C9659C5-81A5-4344-83E6-58E4AE560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DD1FB-5541-4D15-99AC-DBDD1B29A81F}"/>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163329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BCB64-3C4F-4E5B-8C4E-38A9F71BC5E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261A9-151F-495F-B0B3-78416263510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85774-5AF8-4825-B112-90F007A420FA}"/>
              </a:ext>
            </a:extLst>
          </p:cNvPr>
          <p:cNvSpPr>
            <a:spLocks noGrp="1"/>
          </p:cNvSpPr>
          <p:nvPr>
            <p:ph type="dt" sz="half" idx="10"/>
          </p:nvPr>
        </p:nvSpPr>
        <p:spPr/>
        <p:txBody>
          <a:body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20F754E9-57C4-4723-AE50-69252DB9F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1DF17-9168-4BDB-8ECB-C51876C5B8B0}"/>
              </a:ext>
            </a:extLst>
          </p:cNvPr>
          <p:cNvSpPr>
            <a:spLocks noGrp="1"/>
          </p:cNvSpPr>
          <p:nvPr>
            <p:ph type="sldNum" sz="quarter" idx="12"/>
          </p:nvPr>
        </p:nvSpPr>
        <p:spPr/>
        <p:txBody>
          <a:bodyPr/>
          <a:lstStyle/>
          <a:p>
            <a:fld id="{CD715D1F-7324-4931-9B4E-103BC08E44BC}" type="slidenum">
              <a:rPr lang="en-US" smtClean="0"/>
              <a:t>‹#›</a:t>
            </a:fld>
            <a:endParaRPr lang="en-US"/>
          </a:p>
        </p:txBody>
      </p:sp>
    </p:spTree>
    <p:extLst>
      <p:ext uri="{BB962C8B-B14F-4D97-AF65-F5344CB8AC3E}">
        <p14:creationId xmlns:p14="http://schemas.microsoft.com/office/powerpoint/2010/main" val="254505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844A-F961-4ED5-BD93-C351C2ACE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E376C-A45F-4ED0-9727-B0F3C1F86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D8EF6-2CF1-495F-81C8-64D5BB09AC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D9B3C7-BFBE-468A-8CA4-7349AD10900C}"/>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6" name="Footer Placeholder 5">
            <a:extLst>
              <a:ext uri="{FF2B5EF4-FFF2-40B4-BE49-F238E27FC236}">
                <a16:creationId xmlns:a16="http://schemas.microsoft.com/office/drawing/2014/main" id="{BB7BC90C-E8C3-4ED3-85CE-09F566419A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4BDA6-2A0C-4DAB-A946-5EB44803FBEC}"/>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410959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3AF1-CE63-4C3A-BD86-69FC738622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4DD614-AABC-44D2-8C8B-FDDA1AF4F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A616A-97DE-4BF4-84E7-F6F6EB72A6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A83A2-D75F-425F-A236-D761CA41D2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7F9408-A160-47D6-9785-63A4AD0ACF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7898E1-7552-4910-B7F7-D9A20A54049F}"/>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8" name="Footer Placeholder 7">
            <a:extLst>
              <a:ext uri="{FF2B5EF4-FFF2-40B4-BE49-F238E27FC236}">
                <a16:creationId xmlns:a16="http://schemas.microsoft.com/office/drawing/2014/main" id="{8AACE745-230A-449D-8729-633859B16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23106F-8887-45C6-89FB-7B91C895CE6A}"/>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245767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0B51-579F-4C9A-9029-6B2C380CD8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A30F2-5302-441C-806F-7C27AF798851}"/>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4" name="Footer Placeholder 3">
            <a:extLst>
              <a:ext uri="{FF2B5EF4-FFF2-40B4-BE49-F238E27FC236}">
                <a16:creationId xmlns:a16="http://schemas.microsoft.com/office/drawing/2014/main" id="{99E6B330-4C11-461D-8810-8773A6303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C98C-65F5-4F25-A8DC-D752E5A702F9}"/>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245151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775AF-B11E-4363-8115-EC296B2E0A45}"/>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3" name="Footer Placeholder 2">
            <a:extLst>
              <a:ext uri="{FF2B5EF4-FFF2-40B4-BE49-F238E27FC236}">
                <a16:creationId xmlns:a16="http://schemas.microsoft.com/office/drawing/2014/main" id="{7EAA1EA9-D4F5-4F31-AFAD-71C3B50E14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FA416D-49F3-4FD7-8095-456DC3839142}"/>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12024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6751-EB51-4541-A68B-B50686048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FD538-2E56-4FE1-BA76-A8FEAC8388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FACA06-3EDA-4DB1-AE5E-7B4C90928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72564-7B2D-4931-9291-0220481AF847}"/>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6" name="Footer Placeholder 5">
            <a:extLst>
              <a:ext uri="{FF2B5EF4-FFF2-40B4-BE49-F238E27FC236}">
                <a16:creationId xmlns:a16="http://schemas.microsoft.com/office/drawing/2014/main" id="{862D1AD3-592A-4707-8288-206B67CC4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E0028-1D70-4E59-94AA-E5E75EDE649D}"/>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377242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30E5-7AB4-4BDA-8847-9FA1D701E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705917-8B47-4EB8-A505-DA1035822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8CEE8-0B76-4D3C-8922-1DF07DFF5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5C2A0-39A3-4A88-AD40-FA1BD5B5CF88}"/>
              </a:ext>
            </a:extLst>
          </p:cNvPr>
          <p:cNvSpPr>
            <a:spLocks noGrp="1"/>
          </p:cNvSpPr>
          <p:nvPr>
            <p:ph type="dt" sz="half" idx="10"/>
          </p:nvPr>
        </p:nvSpPr>
        <p:spPr/>
        <p:txBody>
          <a:bodyPr/>
          <a:lstStyle/>
          <a:p>
            <a:fld id="{67A781D1-7256-48C2-B4DD-E5FC14BDD517}" type="datetimeFigureOut">
              <a:rPr lang="en-US" smtClean="0"/>
              <a:t>10/6/2025</a:t>
            </a:fld>
            <a:endParaRPr lang="en-US"/>
          </a:p>
        </p:txBody>
      </p:sp>
      <p:sp>
        <p:nvSpPr>
          <p:cNvPr id="6" name="Footer Placeholder 5">
            <a:extLst>
              <a:ext uri="{FF2B5EF4-FFF2-40B4-BE49-F238E27FC236}">
                <a16:creationId xmlns:a16="http://schemas.microsoft.com/office/drawing/2014/main" id="{7FA7BE40-415C-4A19-A040-A54077797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E7C92A-99B3-4F0F-9DC4-5261ABA2F056}"/>
              </a:ext>
            </a:extLst>
          </p:cNvPr>
          <p:cNvSpPr>
            <a:spLocks noGrp="1"/>
          </p:cNvSpPr>
          <p:nvPr>
            <p:ph type="sldNum" sz="quarter" idx="12"/>
          </p:nvPr>
        </p:nvSpPr>
        <p:spPr/>
        <p:txBody>
          <a:bodyPr/>
          <a:lstStyle/>
          <a:p>
            <a:fld id="{BC0BC253-B029-4134-ADC6-263B9A643FAF}" type="slidenum">
              <a:rPr lang="en-US" smtClean="0"/>
              <a:t>‹#›</a:t>
            </a:fld>
            <a:endParaRPr lang="en-US"/>
          </a:p>
        </p:txBody>
      </p:sp>
    </p:spTree>
    <p:extLst>
      <p:ext uri="{BB962C8B-B14F-4D97-AF65-F5344CB8AC3E}">
        <p14:creationId xmlns:p14="http://schemas.microsoft.com/office/powerpoint/2010/main" val="368598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4097C-B869-4FF7-87FB-96FC5AF81E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81555-3864-401C-AB7C-0EB96DEA4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55E07-1C61-4A0F-B9C5-D956649E6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781D1-7256-48C2-B4DD-E5FC14BDD517}" type="datetimeFigureOut">
              <a:rPr lang="en-US" smtClean="0"/>
              <a:t>10/6/2025</a:t>
            </a:fld>
            <a:endParaRPr lang="en-US"/>
          </a:p>
        </p:txBody>
      </p:sp>
      <p:sp>
        <p:nvSpPr>
          <p:cNvPr id="5" name="Footer Placeholder 4">
            <a:extLst>
              <a:ext uri="{FF2B5EF4-FFF2-40B4-BE49-F238E27FC236}">
                <a16:creationId xmlns:a16="http://schemas.microsoft.com/office/drawing/2014/main" id="{E734DF0E-E6BA-4E66-B148-2789E4760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3F8EFD-3485-43DA-937B-9FF866E67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BC253-B029-4134-ADC6-263B9A643FAF}" type="slidenum">
              <a:rPr lang="en-US" smtClean="0"/>
              <a:t>‹#›</a:t>
            </a:fld>
            <a:endParaRPr lang="en-US"/>
          </a:p>
        </p:txBody>
      </p:sp>
    </p:spTree>
    <p:extLst>
      <p:ext uri="{BB962C8B-B14F-4D97-AF65-F5344CB8AC3E}">
        <p14:creationId xmlns:p14="http://schemas.microsoft.com/office/powerpoint/2010/main" val="731267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EA555AB-7B97-464A-887B-1D31C971FBB8}" type="slidenum">
              <a:rPr lang="en-US"/>
              <a:pPr>
                <a:defRPr/>
              </a:pPr>
              <a:t>‹#›</a:t>
            </a:fld>
            <a:endParaRPr lang="en-US" dirty="0"/>
          </a:p>
        </p:txBody>
      </p:sp>
    </p:spTree>
    <p:extLst>
      <p:ext uri="{BB962C8B-B14F-4D97-AF65-F5344CB8AC3E}">
        <p14:creationId xmlns:p14="http://schemas.microsoft.com/office/powerpoint/2010/main" val="4284276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8FC3D-5C6E-4507-822D-E60C45B9C99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E1FE4-9CC3-4AEF-B727-F42069B5C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6E931-513D-4476-BE8B-14553648B4A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5910E6-0CBB-4C54-B651-DEFC7CF3F182}" type="datetimeFigureOut">
              <a:rPr lang="en-US" smtClean="0"/>
              <a:t>10/6/2025</a:t>
            </a:fld>
            <a:endParaRPr lang="en-US"/>
          </a:p>
        </p:txBody>
      </p:sp>
      <p:sp>
        <p:nvSpPr>
          <p:cNvPr id="5" name="Footer Placeholder 4">
            <a:extLst>
              <a:ext uri="{FF2B5EF4-FFF2-40B4-BE49-F238E27FC236}">
                <a16:creationId xmlns:a16="http://schemas.microsoft.com/office/drawing/2014/main" id="{C2121E6E-812D-46C1-BB4A-C902BCC79D6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C291D-BC12-4ABF-AC42-3EFA9FB773D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715D1F-7324-4931-9B4E-103BC08E44BC}" type="slidenum">
              <a:rPr lang="en-US" smtClean="0"/>
              <a:t>‹#›</a:t>
            </a:fld>
            <a:endParaRPr lang="en-US"/>
          </a:p>
        </p:txBody>
      </p:sp>
    </p:spTree>
    <p:extLst>
      <p:ext uri="{BB962C8B-B14F-4D97-AF65-F5344CB8AC3E}">
        <p14:creationId xmlns:p14="http://schemas.microsoft.com/office/powerpoint/2010/main" val="20013038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jrpeters.com/lab-testing-services" TargetMode="External"/><Relationship Id="rId2" Type="http://schemas.openxmlformats.org/officeDocument/2006/relationships/hyperlink" Target="https://www.waypointanalytical.com/"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2D5A66A-9BF7-4EE8-AB64-8349A32FB1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ACA71-5FEE-4026-BFEA-09E409C25F2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b="1" dirty="0">
                <a:solidFill>
                  <a:srgbClr val="FFFFFF"/>
                </a:solidFill>
                <a:effectLst>
                  <a:outerShdw blurRad="38100" dist="38100" dir="2700000" algn="tl">
                    <a:srgbClr val="000000">
                      <a:alpha val="43137"/>
                    </a:srgbClr>
                  </a:outerShdw>
                </a:effectLst>
              </a:rPr>
              <a:t>Water Quality and Nutrients</a:t>
            </a:r>
          </a:p>
        </p:txBody>
      </p:sp>
      <p:sp>
        <p:nvSpPr>
          <p:cNvPr id="7" name="Subtitle 2">
            <a:extLst>
              <a:ext uri="{FF2B5EF4-FFF2-40B4-BE49-F238E27FC236}">
                <a16:creationId xmlns:a16="http://schemas.microsoft.com/office/drawing/2014/main" id="{CF241BD5-5C37-4522-B3B7-64B0BC36C753}"/>
              </a:ext>
            </a:extLst>
          </p:cNvPr>
          <p:cNvSpPr txBox="1">
            <a:spLocks/>
          </p:cNvSpPr>
          <p:nvPr/>
        </p:nvSpPr>
        <p:spPr>
          <a:xfrm>
            <a:off x="9857059" y="6466565"/>
            <a:ext cx="2314766" cy="3866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r>
              <a:rPr lang="en-US" sz="1400"/>
              <a:t>©2021 Matt Recsetar</a:t>
            </a:r>
            <a:endParaRPr lang="en-US" sz="1400" dirty="0"/>
          </a:p>
        </p:txBody>
      </p:sp>
    </p:spTree>
    <p:extLst>
      <p:ext uri="{BB962C8B-B14F-4D97-AF65-F5344CB8AC3E}">
        <p14:creationId xmlns:p14="http://schemas.microsoft.com/office/powerpoint/2010/main" val="420943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7D2FC9-8C49-4C54-B666-F0B9E3CDBA9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Water Quality Parameter Levels</a:t>
            </a:r>
          </a:p>
        </p:txBody>
      </p:sp>
      <p:graphicFrame>
        <p:nvGraphicFramePr>
          <p:cNvPr id="13" name="Table 13">
            <a:extLst>
              <a:ext uri="{FF2B5EF4-FFF2-40B4-BE49-F238E27FC236}">
                <a16:creationId xmlns:a16="http://schemas.microsoft.com/office/drawing/2014/main" id="{A6A909FA-530D-4691-8B81-65EE92493462}"/>
              </a:ext>
            </a:extLst>
          </p:cNvPr>
          <p:cNvGraphicFramePr>
            <a:graphicFrameLocks noGrp="1"/>
          </p:cNvGraphicFramePr>
          <p:nvPr>
            <p:ph idx="1"/>
            <p:extLst>
              <p:ext uri="{D42A27DB-BD31-4B8C-83A1-F6EECF244321}">
                <p14:modId xmlns:p14="http://schemas.microsoft.com/office/powerpoint/2010/main" val="1098591263"/>
              </p:ext>
            </p:extLst>
          </p:nvPr>
        </p:nvGraphicFramePr>
        <p:xfrm>
          <a:off x="644056" y="2250332"/>
          <a:ext cx="10927830" cy="4108198"/>
        </p:xfrm>
        <a:graphic>
          <a:graphicData uri="http://schemas.openxmlformats.org/drawingml/2006/table">
            <a:tbl>
              <a:tblPr firstRow="1" bandRow="1">
                <a:tableStyleId>{5C22544A-7EE6-4342-B048-85BDC9FD1C3A}</a:tableStyleId>
              </a:tblPr>
              <a:tblGrid>
                <a:gridCol w="5463915">
                  <a:extLst>
                    <a:ext uri="{9D8B030D-6E8A-4147-A177-3AD203B41FA5}">
                      <a16:colId xmlns:a16="http://schemas.microsoft.com/office/drawing/2014/main" val="2030817873"/>
                    </a:ext>
                  </a:extLst>
                </a:gridCol>
                <a:gridCol w="5463915">
                  <a:extLst>
                    <a:ext uri="{9D8B030D-6E8A-4147-A177-3AD203B41FA5}">
                      <a16:colId xmlns:a16="http://schemas.microsoft.com/office/drawing/2014/main" val="1478823544"/>
                    </a:ext>
                  </a:extLst>
                </a:gridCol>
              </a:tblGrid>
              <a:tr h="859895">
                <a:tc>
                  <a:txBody>
                    <a:bodyPr/>
                    <a:lstStyle/>
                    <a:p>
                      <a:r>
                        <a:rPr lang="en-US" sz="3200"/>
                        <a:t>Parameter</a:t>
                      </a:r>
                    </a:p>
                  </a:txBody>
                  <a:tcPr marL="75429" marR="75429" marT="37715" marB="37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Recommended Ranges (mg/L)</a:t>
                      </a:r>
                    </a:p>
                    <a:p>
                      <a:endParaRPr lang="en-US" sz="3200" dirty="0"/>
                    </a:p>
                  </a:txBody>
                  <a:tcPr marL="75429" marR="75429" marT="37715" marB="37715"/>
                </a:tc>
                <a:extLst>
                  <a:ext uri="{0D108BD9-81ED-4DB2-BD59-A6C34878D82A}">
                    <a16:rowId xmlns:a16="http://schemas.microsoft.com/office/drawing/2014/main" val="69947786"/>
                  </a:ext>
                </a:extLst>
              </a:tr>
              <a:tr h="382176">
                <a:tc>
                  <a:txBody>
                    <a:bodyPr/>
                    <a:lstStyle/>
                    <a:p>
                      <a:r>
                        <a:rPr lang="en-US" sz="2000"/>
                        <a:t>pH</a:t>
                      </a:r>
                    </a:p>
                  </a:txBody>
                  <a:tcPr marL="75429" marR="75429" marT="37715" marB="37715"/>
                </a:tc>
                <a:tc>
                  <a:txBody>
                    <a:bodyPr/>
                    <a:lstStyle/>
                    <a:p>
                      <a:pPr algn="ctr"/>
                      <a:r>
                        <a:rPr lang="en-US" sz="2000" dirty="0"/>
                        <a:t>6.5 – 7.2</a:t>
                      </a:r>
                    </a:p>
                  </a:txBody>
                  <a:tcPr marL="75429" marR="75429" marT="37715" marB="37715"/>
                </a:tc>
                <a:extLst>
                  <a:ext uri="{0D108BD9-81ED-4DB2-BD59-A6C34878D82A}">
                    <a16:rowId xmlns:a16="http://schemas.microsoft.com/office/drawing/2014/main" val="4063569932"/>
                  </a:ext>
                </a:extLst>
              </a:tr>
              <a:tr h="382176">
                <a:tc>
                  <a:txBody>
                    <a:bodyPr/>
                    <a:lstStyle/>
                    <a:p>
                      <a:r>
                        <a:rPr lang="en-US" sz="2000"/>
                        <a:t>Total Ammonia Nitrogen (TAN)</a:t>
                      </a:r>
                    </a:p>
                  </a:txBody>
                  <a:tcPr marL="75429" marR="75429" marT="37715" marB="37715"/>
                </a:tc>
                <a:tc>
                  <a:txBody>
                    <a:bodyPr/>
                    <a:lstStyle/>
                    <a:p>
                      <a:pPr algn="ctr"/>
                      <a:r>
                        <a:rPr lang="en-US" sz="2000"/>
                        <a:t>0 – 1.0</a:t>
                      </a:r>
                    </a:p>
                  </a:txBody>
                  <a:tcPr marL="75429" marR="75429" marT="37715" marB="37715"/>
                </a:tc>
                <a:extLst>
                  <a:ext uri="{0D108BD9-81ED-4DB2-BD59-A6C34878D82A}">
                    <a16:rowId xmlns:a16="http://schemas.microsoft.com/office/drawing/2014/main" val="2207143020"/>
                  </a:ext>
                </a:extLst>
              </a:tr>
              <a:tr h="382176">
                <a:tc>
                  <a:txBody>
                    <a:bodyPr/>
                    <a:lstStyle/>
                    <a:p>
                      <a:r>
                        <a:rPr lang="en-US" sz="2000"/>
                        <a:t>Nitrite</a:t>
                      </a:r>
                    </a:p>
                  </a:txBody>
                  <a:tcPr marL="75429" marR="75429" marT="37715" marB="37715"/>
                </a:tc>
                <a:tc>
                  <a:txBody>
                    <a:bodyPr/>
                    <a:lstStyle/>
                    <a:p>
                      <a:pPr algn="ctr"/>
                      <a:r>
                        <a:rPr lang="en-US" sz="2000"/>
                        <a:t>0 – 0.1</a:t>
                      </a:r>
                    </a:p>
                  </a:txBody>
                  <a:tcPr marL="75429" marR="75429" marT="37715" marB="37715"/>
                </a:tc>
                <a:extLst>
                  <a:ext uri="{0D108BD9-81ED-4DB2-BD59-A6C34878D82A}">
                    <a16:rowId xmlns:a16="http://schemas.microsoft.com/office/drawing/2014/main" val="2586967662"/>
                  </a:ext>
                </a:extLst>
              </a:tr>
              <a:tr h="382176">
                <a:tc>
                  <a:txBody>
                    <a:bodyPr/>
                    <a:lstStyle/>
                    <a:p>
                      <a:r>
                        <a:rPr lang="en-US" sz="2000"/>
                        <a:t>Dissolved Oxygen (DO)</a:t>
                      </a:r>
                    </a:p>
                  </a:txBody>
                  <a:tcPr marL="75429" marR="75429" marT="37715" marB="37715"/>
                </a:tc>
                <a:tc>
                  <a:txBody>
                    <a:bodyPr/>
                    <a:lstStyle/>
                    <a:p>
                      <a:pPr algn="ctr"/>
                      <a:r>
                        <a:rPr lang="en-US" sz="2000"/>
                        <a:t>6.5 - 9</a:t>
                      </a:r>
                    </a:p>
                  </a:txBody>
                  <a:tcPr marL="75429" marR="75429" marT="37715" marB="37715"/>
                </a:tc>
                <a:extLst>
                  <a:ext uri="{0D108BD9-81ED-4DB2-BD59-A6C34878D82A}">
                    <a16:rowId xmlns:a16="http://schemas.microsoft.com/office/drawing/2014/main" val="545856582"/>
                  </a:ext>
                </a:extLst>
              </a:tr>
              <a:tr h="382176">
                <a:tc>
                  <a:txBody>
                    <a:bodyPr/>
                    <a:lstStyle/>
                    <a:p>
                      <a:r>
                        <a:rPr lang="en-US" sz="2000"/>
                        <a:t>Temperature</a:t>
                      </a:r>
                    </a:p>
                  </a:txBody>
                  <a:tcPr marL="75429" marR="75429" marT="37715" marB="37715"/>
                </a:tc>
                <a:tc>
                  <a:txBody>
                    <a:bodyPr/>
                    <a:lstStyle/>
                    <a:p>
                      <a:pPr algn="ctr"/>
                      <a:r>
                        <a:rPr lang="en-US" sz="2000"/>
                        <a:t>Species Dependent</a:t>
                      </a:r>
                    </a:p>
                  </a:txBody>
                  <a:tcPr marL="75429" marR="75429" marT="37715" marB="37715"/>
                </a:tc>
                <a:extLst>
                  <a:ext uri="{0D108BD9-81ED-4DB2-BD59-A6C34878D82A}">
                    <a16:rowId xmlns:a16="http://schemas.microsoft.com/office/drawing/2014/main" val="3990462724"/>
                  </a:ext>
                </a:extLst>
              </a:tr>
              <a:tr h="382176">
                <a:tc>
                  <a:txBody>
                    <a:bodyPr/>
                    <a:lstStyle/>
                    <a:p>
                      <a:r>
                        <a:rPr lang="en-US" sz="2000"/>
                        <a:t>Alkalinity</a:t>
                      </a:r>
                    </a:p>
                  </a:txBody>
                  <a:tcPr marL="75429" marR="75429" marT="37715" marB="37715"/>
                </a:tc>
                <a:tc>
                  <a:txBody>
                    <a:bodyPr/>
                    <a:lstStyle/>
                    <a:p>
                      <a:pPr algn="ctr"/>
                      <a:r>
                        <a:rPr lang="en-US" sz="2000" dirty="0"/>
                        <a:t>15 - 50</a:t>
                      </a:r>
                    </a:p>
                  </a:txBody>
                  <a:tcPr marL="75429" marR="75429" marT="37715" marB="37715"/>
                </a:tc>
                <a:extLst>
                  <a:ext uri="{0D108BD9-81ED-4DB2-BD59-A6C34878D82A}">
                    <a16:rowId xmlns:a16="http://schemas.microsoft.com/office/drawing/2014/main" val="3832756972"/>
                  </a:ext>
                </a:extLst>
              </a:tr>
              <a:tr h="382176">
                <a:tc>
                  <a:txBody>
                    <a:bodyPr/>
                    <a:lstStyle/>
                    <a:p>
                      <a:r>
                        <a:rPr lang="en-US" sz="2000"/>
                        <a:t>CO</a:t>
                      </a:r>
                      <a:r>
                        <a:rPr lang="en-US" sz="2000" baseline="-25000"/>
                        <a:t>2</a:t>
                      </a:r>
                    </a:p>
                  </a:txBody>
                  <a:tcPr marL="75429" marR="75429" marT="37715" marB="37715"/>
                </a:tc>
                <a:tc>
                  <a:txBody>
                    <a:bodyPr/>
                    <a:lstStyle/>
                    <a:p>
                      <a:pPr algn="ctr"/>
                      <a:r>
                        <a:rPr lang="en-US" sz="2000"/>
                        <a:t>1 - 30</a:t>
                      </a:r>
                    </a:p>
                  </a:txBody>
                  <a:tcPr marL="75429" marR="75429" marT="37715" marB="37715"/>
                </a:tc>
                <a:extLst>
                  <a:ext uri="{0D108BD9-81ED-4DB2-BD59-A6C34878D82A}">
                    <a16:rowId xmlns:a16="http://schemas.microsoft.com/office/drawing/2014/main" val="2527348459"/>
                  </a:ext>
                </a:extLst>
              </a:tr>
              <a:tr h="382176">
                <a:tc>
                  <a:txBody>
                    <a:bodyPr/>
                    <a:lstStyle/>
                    <a:p>
                      <a:r>
                        <a:rPr lang="en-US" sz="2000" baseline="0"/>
                        <a:t>EC</a:t>
                      </a:r>
                    </a:p>
                  </a:txBody>
                  <a:tcPr marL="75429" marR="75429" marT="37715" marB="37715"/>
                </a:tc>
                <a:tc>
                  <a:txBody>
                    <a:bodyPr/>
                    <a:lstStyle/>
                    <a:p>
                      <a:pPr algn="ctr"/>
                      <a:r>
                        <a:rPr lang="en-US" sz="2000" dirty="0"/>
                        <a:t>1.0 – 2.4  </a:t>
                      </a:r>
                      <a:r>
                        <a:rPr lang="el-GR" sz="2000" dirty="0"/>
                        <a:t>μ</a:t>
                      </a:r>
                      <a:r>
                        <a:rPr lang="en-US" sz="2000" dirty="0"/>
                        <a:t>s/cm</a:t>
                      </a:r>
                    </a:p>
                  </a:txBody>
                  <a:tcPr marL="75429" marR="75429" marT="37715" marB="37715"/>
                </a:tc>
                <a:extLst>
                  <a:ext uri="{0D108BD9-81ED-4DB2-BD59-A6C34878D82A}">
                    <a16:rowId xmlns:a16="http://schemas.microsoft.com/office/drawing/2014/main" val="3984450139"/>
                  </a:ext>
                </a:extLst>
              </a:tr>
            </a:tbl>
          </a:graphicData>
        </a:graphic>
      </p:graphicFrame>
    </p:spTree>
    <p:extLst>
      <p:ext uri="{BB962C8B-B14F-4D97-AF65-F5344CB8AC3E}">
        <p14:creationId xmlns:p14="http://schemas.microsoft.com/office/powerpoint/2010/main" val="308003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62F6FA"/>
            </a:gs>
            <a:gs pos="46000">
              <a:schemeClr val="bg2">
                <a:lumMod val="60000"/>
                <a:lumOff val="40000"/>
              </a:schemeClr>
            </a:gs>
            <a:gs pos="100000">
              <a:srgbClr val="0070C0"/>
            </a:gs>
          </a:gsLst>
          <a:path path="circle">
            <a:fillToRect l="50000" t="130000" r="50000" b="-30000"/>
          </a:path>
        </a:gradFill>
        <a:effectLst/>
      </p:bgPr>
    </p:bg>
    <p:spTree>
      <p:nvGrpSpPr>
        <p:cNvPr id="1" name=""/>
        <p:cNvGrpSpPr/>
        <p:nvPr/>
      </p:nvGrpSpPr>
      <p:grpSpPr>
        <a:xfrm>
          <a:off x="0" y="0"/>
          <a:ext cx="0" cy="0"/>
          <a:chOff x="0" y="0"/>
          <a:chExt cx="0" cy="0"/>
        </a:xfrm>
      </p:grpSpPr>
      <p:pic>
        <p:nvPicPr>
          <p:cNvPr id="13314" name="Picture 2" descr="Image result for nutrient gradient">
            <a:extLst>
              <a:ext uri="{FF2B5EF4-FFF2-40B4-BE49-F238E27FC236}">
                <a16:creationId xmlns:a16="http://schemas.microsoft.com/office/drawing/2014/main" id="{2BF77A61-EAF9-4EE1-BE7D-D40A6A28EE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268085"/>
            <a:ext cx="9144000" cy="5442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AA6F87-47F5-4859-9C8E-649014D815A4}"/>
              </a:ext>
            </a:extLst>
          </p:cNvPr>
          <p:cNvSpPr>
            <a:spLocks noGrp="1"/>
          </p:cNvSpPr>
          <p:nvPr>
            <p:ph type="title"/>
          </p:nvPr>
        </p:nvSpPr>
        <p:spPr>
          <a:xfrm>
            <a:off x="1524000" y="375431"/>
            <a:ext cx="9144000" cy="744836"/>
          </a:xfrm>
        </p:spPr>
        <p:txBody>
          <a:bodyPr vert="horz" wrap="square" lIns="91440" tIns="45720" rIns="91440" bIns="45720" numCol="1" rtlCol="0" anchor="ctr" anchorCtr="0" compatLnSpc="1">
            <a:prstTxWarp prst="textNoShape">
              <a:avLst/>
            </a:prstTxWarp>
            <a:noAutofit/>
          </a:bodyPr>
          <a:lstStyle/>
          <a:p>
            <a:pPr eaLnBrk="1" hangingPunct="1">
              <a:lnSpc>
                <a:spcPct val="90000"/>
              </a:lnSpc>
            </a:pPr>
            <a:r>
              <a:rPr lang="en-US" sz="5000" b="1" kern="1200" dirty="0"/>
              <a:t>Nutrient Availability Affected by pH</a:t>
            </a:r>
          </a:p>
        </p:txBody>
      </p:sp>
    </p:spTree>
    <p:extLst>
      <p:ext uri="{BB962C8B-B14F-4D97-AF65-F5344CB8AC3E}">
        <p14:creationId xmlns:p14="http://schemas.microsoft.com/office/powerpoint/2010/main" val="51366600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4DDFE99-CFD9-977A-09D6-7F2CB0BA6D38}"/>
              </a:ext>
            </a:extLst>
          </p:cNvPr>
          <p:cNvSpPr>
            <a:spLocks noGrp="1"/>
          </p:cNvSpPr>
          <p:nvPr>
            <p:ph type="title"/>
          </p:nvPr>
        </p:nvSpPr>
        <p:spPr/>
        <p:txBody>
          <a:bodyPr/>
          <a:lstStyle/>
          <a:p>
            <a:r>
              <a:rPr lang="en-US" dirty="0"/>
              <a:t>Typical Nutrient Uptake By Plants </a:t>
            </a:r>
          </a:p>
        </p:txBody>
      </p:sp>
      <p:sp>
        <p:nvSpPr>
          <p:cNvPr id="10" name="Content Placeholder 9">
            <a:extLst>
              <a:ext uri="{FF2B5EF4-FFF2-40B4-BE49-F238E27FC236}">
                <a16:creationId xmlns:a16="http://schemas.microsoft.com/office/drawing/2014/main" id="{884EF5A0-B468-3A98-606A-3C5560C353BA}"/>
              </a:ext>
            </a:extLst>
          </p:cNvPr>
          <p:cNvSpPr>
            <a:spLocks noGrp="1"/>
          </p:cNvSpPr>
          <p:nvPr>
            <p:ph sz="half" idx="1"/>
          </p:nvPr>
        </p:nvSpPr>
        <p:spPr>
          <a:xfrm>
            <a:off x="838200" y="1825625"/>
            <a:ext cx="5181600" cy="1953273"/>
          </a:xfrm>
        </p:spPr>
        <p:txBody>
          <a:bodyPr/>
          <a:lstStyle/>
          <a:p>
            <a:pPr marL="0" indent="0">
              <a:buNone/>
            </a:pPr>
            <a:r>
              <a:rPr lang="en-US" sz="2800" u="sng" dirty="0"/>
              <a:t>Lettuce Nutrient Requirements</a:t>
            </a:r>
          </a:p>
          <a:p>
            <a:r>
              <a:rPr lang="en-US" sz="2800" dirty="0"/>
              <a:t>2:1 – 4:1 ratio of N: Ca</a:t>
            </a:r>
          </a:p>
          <a:p>
            <a:r>
              <a:rPr lang="en-US" sz="2800" dirty="0"/>
              <a:t>Roughly 1:1</a:t>
            </a:r>
            <a:r>
              <a:rPr lang="en-US" dirty="0"/>
              <a:t> ratio of N:K</a:t>
            </a:r>
            <a:endParaRPr lang="en-US" sz="2800" dirty="0"/>
          </a:p>
          <a:p>
            <a:endParaRPr lang="en-US" dirty="0"/>
          </a:p>
        </p:txBody>
      </p:sp>
      <p:sp>
        <p:nvSpPr>
          <p:cNvPr id="11" name="Content Placeholder 10">
            <a:extLst>
              <a:ext uri="{FF2B5EF4-FFF2-40B4-BE49-F238E27FC236}">
                <a16:creationId xmlns:a16="http://schemas.microsoft.com/office/drawing/2014/main" id="{A032E45E-A3D2-09D2-FA40-27D3B0C51801}"/>
              </a:ext>
            </a:extLst>
          </p:cNvPr>
          <p:cNvSpPr>
            <a:spLocks noGrp="1"/>
          </p:cNvSpPr>
          <p:nvPr>
            <p:ph sz="half" idx="2"/>
          </p:nvPr>
        </p:nvSpPr>
        <p:spPr>
          <a:xfrm>
            <a:off x="6172200" y="1825625"/>
            <a:ext cx="5181600" cy="1953273"/>
          </a:xfrm>
        </p:spPr>
        <p:txBody>
          <a:bodyPr/>
          <a:lstStyle/>
          <a:p>
            <a:pPr marL="0" indent="0">
              <a:buNone/>
            </a:pPr>
            <a:r>
              <a:rPr lang="en-US" u="sng" dirty="0"/>
              <a:t>Tomato Nutrient Requirements</a:t>
            </a:r>
          </a:p>
          <a:p>
            <a:r>
              <a:rPr lang="en-US" dirty="0"/>
              <a:t>1:1 or 2:1 ratio of N:Ca</a:t>
            </a:r>
          </a:p>
          <a:p>
            <a:r>
              <a:rPr lang="en-US" dirty="0"/>
              <a:t>1:2 or 1:3 ratio of N:K</a:t>
            </a:r>
          </a:p>
        </p:txBody>
      </p:sp>
      <p:sp>
        <p:nvSpPr>
          <p:cNvPr id="12" name="TextBox 11">
            <a:extLst>
              <a:ext uri="{FF2B5EF4-FFF2-40B4-BE49-F238E27FC236}">
                <a16:creationId xmlns:a16="http://schemas.microsoft.com/office/drawing/2014/main" id="{04A4D177-AD87-DE3C-6CFD-60F4A412C592}"/>
              </a:ext>
            </a:extLst>
          </p:cNvPr>
          <p:cNvSpPr txBox="1"/>
          <p:nvPr/>
        </p:nvSpPr>
        <p:spPr>
          <a:xfrm>
            <a:off x="915955" y="4030824"/>
            <a:ext cx="10207689"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 Aquaponics, it is easy to model growth of lettuce or leafy greens based on the amount of fish feed fed per day and the protein content of the feed.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Therefore, if we want a certain number of lettuce heads per week, we can back calculate the biomass of fish required to produce the required amount of nitrate and then the size the fish tanks for the necessary biomass of fish.</a:t>
            </a:r>
          </a:p>
        </p:txBody>
      </p:sp>
    </p:spTree>
    <p:extLst>
      <p:ext uri="{BB962C8B-B14F-4D97-AF65-F5344CB8AC3E}">
        <p14:creationId xmlns:p14="http://schemas.microsoft.com/office/powerpoint/2010/main" val="173152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BE4BF-32A6-7FE0-80D6-8FA5466A8244}"/>
              </a:ext>
            </a:extLst>
          </p:cNvPr>
          <p:cNvSpPr>
            <a:spLocks noGrp="1"/>
          </p:cNvSpPr>
          <p:nvPr>
            <p:ph type="title"/>
          </p:nvPr>
        </p:nvSpPr>
        <p:spPr>
          <a:xfrm>
            <a:off x="6417733" y="490537"/>
            <a:ext cx="5291663" cy="1628775"/>
          </a:xfrm>
        </p:spPr>
        <p:txBody>
          <a:bodyPr anchor="b">
            <a:noAutofit/>
          </a:bodyPr>
          <a:lstStyle/>
          <a:p>
            <a:r>
              <a:rPr lang="en-US" sz="4200" b="1" dirty="0"/>
              <a:t>Challenge: High-nutrient Demand Crops</a:t>
            </a:r>
          </a:p>
        </p:txBody>
      </p:sp>
      <p:pic>
        <p:nvPicPr>
          <p:cNvPr id="10" name="Picture 9" descr="Close-up of a plant with many leaves&#10;&#10;Description automatically generated">
            <a:extLst>
              <a:ext uri="{FF2B5EF4-FFF2-40B4-BE49-F238E27FC236}">
                <a16:creationId xmlns:a16="http://schemas.microsoft.com/office/drawing/2014/main" id="{8EC9379F-F93F-5883-8038-6949D6CB2ACB}"/>
              </a:ext>
            </a:extLst>
          </p:cNvPr>
          <p:cNvPicPr>
            <a:picLocks noChangeAspect="1"/>
          </p:cNvPicPr>
          <p:nvPr/>
        </p:nvPicPr>
        <p:blipFill rotWithShape="1">
          <a:blip r:embed="rId2">
            <a:extLst>
              <a:ext uri="{28A0092B-C50C-407E-A947-70E740481C1C}">
                <a14:useLocalDpi xmlns:a14="http://schemas.microsoft.com/office/drawing/2010/main" val="0"/>
              </a:ext>
            </a:extLst>
          </a:blip>
          <a:srcRect l="20046" r="1327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5">
            <a:extLst>
              <a:ext uri="{FF2B5EF4-FFF2-40B4-BE49-F238E27FC236}">
                <a16:creationId xmlns:a16="http://schemas.microsoft.com/office/drawing/2014/main" id="{B21AD7DA-3FC5-B786-7AA2-C828CC7F0D47}"/>
              </a:ext>
            </a:extLst>
          </p:cNvPr>
          <p:cNvSpPr>
            <a:spLocks noGrp="1"/>
          </p:cNvSpPr>
          <p:nvPr>
            <p:ph idx="1"/>
          </p:nvPr>
        </p:nvSpPr>
        <p:spPr>
          <a:xfrm>
            <a:off x="6417734" y="2614612"/>
            <a:ext cx="5291663" cy="3752849"/>
          </a:xfrm>
        </p:spPr>
        <p:txBody>
          <a:bodyPr>
            <a:normAutofit/>
          </a:bodyPr>
          <a:lstStyle/>
          <a:p>
            <a:r>
              <a:rPr lang="en-US" sz="2000" dirty="0"/>
              <a:t>On a small scale you can grow just about anything and have an excess of Nitrogen, Phosphorous and Sulfur in your system</a:t>
            </a:r>
          </a:p>
          <a:p>
            <a:endParaRPr lang="en-US" sz="2000" dirty="0"/>
          </a:p>
          <a:p>
            <a:r>
              <a:rPr lang="en-US" sz="2000" dirty="0"/>
              <a:t>When you grow commercially, plants tend to exhibit nutrient deficiencies in potassium, calcium, magnesium and most micronutrients.</a:t>
            </a:r>
          </a:p>
          <a:p>
            <a:endParaRPr lang="en-US" sz="2000" dirty="0"/>
          </a:p>
          <a:p>
            <a:r>
              <a:rPr lang="en-US" sz="2000" dirty="0"/>
              <a:t>Coupled systems without nutrient mineralization develop imbalances over time</a:t>
            </a:r>
          </a:p>
          <a:p>
            <a:endParaRPr lang="en-US" sz="1800" dirty="0"/>
          </a:p>
          <a:p>
            <a:endParaRPr lang="en-US" sz="1800" dirty="0"/>
          </a:p>
        </p:txBody>
      </p:sp>
    </p:spTree>
    <p:extLst>
      <p:ext uri="{BB962C8B-B14F-4D97-AF65-F5344CB8AC3E}">
        <p14:creationId xmlns:p14="http://schemas.microsoft.com/office/powerpoint/2010/main" val="227696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FD7-EB5D-4B2F-B07D-D1B3318A4C30}"/>
              </a:ext>
            </a:extLst>
          </p:cNvPr>
          <p:cNvSpPr>
            <a:spLocks noGrp="1"/>
          </p:cNvSpPr>
          <p:nvPr>
            <p:ph type="title"/>
          </p:nvPr>
        </p:nvSpPr>
        <p:spPr>
          <a:xfrm>
            <a:off x="4965430" y="629268"/>
            <a:ext cx="6586491" cy="1286160"/>
          </a:xfrm>
        </p:spPr>
        <p:txBody>
          <a:bodyPr anchor="b">
            <a:noAutofit/>
          </a:bodyPr>
          <a:lstStyle/>
          <a:p>
            <a:r>
              <a:rPr lang="en-US" b="1" dirty="0"/>
              <a:t>If concerned or want to know nutrient levels</a:t>
            </a:r>
          </a:p>
        </p:txBody>
      </p:sp>
      <p:sp>
        <p:nvSpPr>
          <p:cNvPr id="3" name="Content Placeholder 2">
            <a:extLst>
              <a:ext uri="{FF2B5EF4-FFF2-40B4-BE49-F238E27FC236}">
                <a16:creationId xmlns:a16="http://schemas.microsoft.com/office/drawing/2014/main" id="{84AB9A0B-37EF-4611-BB9F-00FFC96631F4}"/>
              </a:ext>
            </a:extLst>
          </p:cNvPr>
          <p:cNvSpPr>
            <a:spLocks noGrp="1"/>
          </p:cNvSpPr>
          <p:nvPr>
            <p:ph idx="1"/>
          </p:nvPr>
        </p:nvSpPr>
        <p:spPr>
          <a:xfrm>
            <a:off x="4965431" y="2438400"/>
            <a:ext cx="5583299" cy="3785419"/>
          </a:xfrm>
        </p:spPr>
        <p:txBody>
          <a:bodyPr>
            <a:normAutofit/>
          </a:bodyPr>
          <a:lstStyle/>
          <a:p>
            <a:r>
              <a:rPr lang="en-US" sz="2000" dirty="0"/>
              <a:t>Send 250 mL water sample into a lab for analysis ($20-$50 plus shipping)</a:t>
            </a:r>
          </a:p>
          <a:p>
            <a:pPr marL="0" indent="0">
              <a:buNone/>
            </a:pPr>
            <a:endParaRPr lang="en-US" sz="2000" dirty="0"/>
          </a:p>
          <a:p>
            <a:pPr lvl="1"/>
            <a:r>
              <a:rPr lang="en-US" sz="2000" dirty="0"/>
              <a:t>Waypoint Analytics </a:t>
            </a:r>
            <a:r>
              <a:rPr lang="en-US" sz="2000" dirty="0">
                <a:hlinkClick r:id="rId2"/>
              </a:rPr>
              <a:t>https://www.waypointanalytical.com/</a:t>
            </a:r>
            <a:endParaRPr lang="en-US" sz="2000" dirty="0"/>
          </a:p>
          <a:p>
            <a:pPr lvl="1"/>
            <a:endParaRPr lang="en-US" sz="2000" dirty="0"/>
          </a:p>
          <a:p>
            <a:pPr marL="457200" lvl="1" indent="0">
              <a:buNone/>
            </a:pPr>
            <a:endParaRPr lang="en-US" sz="2000" dirty="0"/>
          </a:p>
          <a:p>
            <a:pPr lvl="1"/>
            <a:r>
              <a:rPr lang="en-US" sz="2000" dirty="0"/>
              <a:t>JR Peters Inc</a:t>
            </a:r>
          </a:p>
          <a:p>
            <a:pPr lvl="1"/>
            <a:r>
              <a:rPr lang="en-US" sz="2000" dirty="0">
                <a:hlinkClick r:id="rId3"/>
              </a:rPr>
              <a:t>https://www.jrpeters.com/lab-testing-services</a:t>
            </a:r>
            <a:endParaRPr lang="en-US" sz="2000" dirty="0"/>
          </a:p>
        </p:txBody>
      </p:sp>
      <p:pic>
        <p:nvPicPr>
          <p:cNvPr id="5" name="Picture 4">
            <a:extLst>
              <a:ext uri="{FF2B5EF4-FFF2-40B4-BE49-F238E27FC236}">
                <a16:creationId xmlns:a16="http://schemas.microsoft.com/office/drawing/2014/main" id="{916AD5C9-1D89-468A-AE7D-4A633F010575}"/>
              </a:ext>
            </a:extLst>
          </p:cNvPr>
          <p:cNvPicPr>
            <a:picLocks noChangeAspect="1"/>
          </p:cNvPicPr>
          <p:nvPr/>
        </p:nvPicPr>
        <p:blipFill rotWithShape="1">
          <a:blip r:embed="rId4"/>
          <a:srcRect t="7257" b="963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DA2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83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D17B920F-EF2C-480B-9571-5699C71658A0}"/>
              </a:ext>
            </a:extLst>
          </p:cNvPr>
          <p:cNvPicPr>
            <a:picLocks noGrp="1" noChangeAspect="1"/>
          </p:cNvPicPr>
          <p:nvPr>
            <p:ph idx="1"/>
          </p:nvPr>
        </p:nvPicPr>
        <p:blipFill>
          <a:blip r:embed="rId2"/>
          <a:stretch>
            <a:fillRect/>
          </a:stretch>
        </p:blipFill>
        <p:spPr>
          <a:xfrm>
            <a:off x="2478424" y="643467"/>
            <a:ext cx="7235152" cy="5571066"/>
          </a:xfrm>
          <a:prstGeom prst="rect">
            <a:avLst/>
          </a:prstGeom>
        </p:spPr>
      </p:pic>
    </p:spTree>
    <p:extLst>
      <p:ext uri="{BB962C8B-B14F-4D97-AF65-F5344CB8AC3E}">
        <p14:creationId xmlns:p14="http://schemas.microsoft.com/office/powerpoint/2010/main" val="2851437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180AAB-78ED-4C60-96C6-E5C4F4899FE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Plant Tissue Analysis also an Option</a:t>
            </a:r>
          </a:p>
        </p:txBody>
      </p:sp>
      <p:pic>
        <p:nvPicPr>
          <p:cNvPr id="5" name="Content Placeholder 4">
            <a:extLst>
              <a:ext uri="{FF2B5EF4-FFF2-40B4-BE49-F238E27FC236}">
                <a16:creationId xmlns:a16="http://schemas.microsoft.com/office/drawing/2014/main" id="{FB5BCC5B-6FC0-4DBA-8EDB-9143369525D8}"/>
              </a:ext>
            </a:extLst>
          </p:cNvPr>
          <p:cNvPicPr>
            <a:picLocks noGrp="1" noChangeAspect="1"/>
          </p:cNvPicPr>
          <p:nvPr>
            <p:ph idx="1"/>
          </p:nvPr>
        </p:nvPicPr>
        <p:blipFill>
          <a:blip r:embed="rId2"/>
          <a:stretch>
            <a:fillRect/>
          </a:stretch>
        </p:blipFill>
        <p:spPr>
          <a:xfrm>
            <a:off x="4921995" y="467208"/>
            <a:ext cx="6386614" cy="5923584"/>
          </a:xfrm>
          <a:prstGeom prst="rect">
            <a:avLst/>
          </a:prstGeom>
        </p:spPr>
      </p:pic>
    </p:spTree>
    <p:extLst>
      <p:ext uri="{BB962C8B-B14F-4D97-AF65-F5344CB8AC3E}">
        <p14:creationId xmlns:p14="http://schemas.microsoft.com/office/powerpoint/2010/main" val="270421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68E7-9203-419F-B81C-31C6E3E65F85}"/>
              </a:ext>
            </a:extLst>
          </p:cNvPr>
          <p:cNvSpPr>
            <a:spLocks noGrp="1"/>
          </p:cNvSpPr>
          <p:nvPr>
            <p:ph type="title"/>
          </p:nvPr>
        </p:nvSpPr>
        <p:spPr>
          <a:xfrm>
            <a:off x="407965" y="0"/>
            <a:ext cx="5025307" cy="1645501"/>
          </a:xfrm>
        </p:spPr>
        <p:txBody>
          <a:bodyPr>
            <a:noAutofit/>
          </a:bodyPr>
          <a:lstStyle/>
          <a:p>
            <a:r>
              <a:rPr lang="en-US" sz="5000" b="1" dirty="0">
                <a:effectLst>
                  <a:outerShdw blurRad="38100" dist="38100" dir="2700000" algn="tl">
                    <a:srgbClr val="000000">
                      <a:alpha val="43137"/>
                    </a:srgbClr>
                  </a:outerShdw>
                </a:effectLst>
              </a:rPr>
              <a:t>Nutrient Supplements - Iron</a:t>
            </a:r>
          </a:p>
        </p:txBody>
      </p:sp>
      <p:sp>
        <p:nvSpPr>
          <p:cNvPr id="3" name="Content Placeholder 2">
            <a:extLst>
              <a:ext uri="{FF2B5EF4-FFF2-40B4-BE49-F238E27FC236}">
                <a16:creationId xmlns:a16="http://schemas.microsoft.com/office/drawing/2014/main" id="{6ED97A97-D035-4633-B7DC-471835BA713D}"/>
              </a:ext>
            </a:extLst>
          </p:cNvPr>
          <p:cNvSpPr>
            <a:spLocks noGrp="1"/>
          </p:cNvSpPr>
          <p:nvPr>
            <p:ph idx="1"/>
          </p:nvPr>
        </p:nvSpPr>
        <p:spPr>
          <a:xfrm>
            <a:off x="407964" y="1691640"/>
            <a:ext cx="5025308" cy="4877971"/>
          </a:xfrm>
        </p:spPr>
        <p:txBody>
          <a:bodyPr>
            <a:noAutofit/>
          </a:bodyPr>
          <a:lstStyle/>
          <a:p>
            <a:r>
              <a:rPr lang="en-US" sz="2000" b="1" dirty="0"/>
              <a:t>One of few nutrients you may need to add to your system</a:t>
            </a:r>
          </a:p>
          <a:p>
            <a:endParaRPr lang="en-US" sz="2000" b="1" dirty="0"/>
          </a:p>
          <a:p>
            <a:r>
              <a:rPr lang="en-US" sz="2000" b="1" dirty="0"/>
              <a:t>Yellowing leaves can be an indicator of iron deficiency in your plants</a:t>
            </a:r>
          </a:p>
          <a:p>
            <a:endParaRPr lang="en-US" sz="2000" b="1" dirty="0"/>
          </a:p>
          <a:p>
            <a:r>
              <a:rPr lang="en-US" sz="2000" b="1" dirty="0"/>
              <a:t>Generally, only need to add once per month</a:t>
            </a:r>
          </a:p>
          <a:p>
            <a:endParaRPr lang="en-US" sz="2000" b="1" dirty="0"/>
          </a:p>
          <a:p>
            <a:r>
              <a:rPr lang="en-US" sz="2000" b="1" dirty="0"/>
              <a:t>Only 0.5 ppm Fe needed (.0005 g per Liter of water)</a:t>
            </a:r>
          </a:p>
          <a:p>
            <a:pPr marL="0" indent="0">
              <a:buNone/>
            </a:pPr>
            <a:endParaRPr lang="en-US" sz="2000" b="1" dirty="0"/>
          </a:p>
          <a:p>
            <a:r>
              <a:rPr lang="en-US" sz="2000" b="1" dirty="0"/>
              <a:t>If you add too much can possibly experience manganese deficiency</a:t>
            </a:r>
          </a:p>
        </p:txBody>
      </p:sp>
      <p:sp>
        <p:nvSpPr>
          <p:cNvPr id="21" name="Rectangle 2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137CC8D-0B8A-44A2-8BC3-356DFDE09392}"/>
              </a:ext>
            </a:extLst>
          </p:cNvPr>
          <p:cNvPicPr>
            <a:picLocks noChangeAspect="1"/>
          </p:cNvPicPr>
          <p:nvPr/>
        </p:nvPicPr>
        <p:blipFill>
          <a:blip r:embed="rId2"/>
          <a:stretch>
            <a:fillRect/>
          </a:stretch>
        </p:blipFill>
        <p:spPr>
          <a:xfrm>
            <a:off x="7085927" y="321734"/>
            <a:ext cx="1034279" cy="2739814"/>
          </a:xfrm>
          <a:prstGeom prst="rect">
            <a:avLst/>
          </a:prstGeom>
        </p:spPr>
      </p:pic>
      <p:sp>
        <p:nvSpPr>
          <p:cNvPr id="27" name="Rectangle 2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061E26F-4EB8-45B8-AD02-061A86C94C53}"/>
              </a:ext>
            </a:extLst>
          </p:cNvPr>
          <p:cNvPicPr>
            <a:picLocks noChangeAspect="1"/>
          </p:cNvPicPr>
          <p:nvPr/>
        </p:nvPicPr>
        <p:blipFill>
          <a:blip r:embed="rId3"/>
          <a:stretch>
            <a:fillRect/>
          </a:stretch>
        </p:blipFill>
        <p:spPr>
          <a:xfrm>
            <a:off x="9979431" y="321734"/>
            <a:ext cx="1411004" cy="2739814"/>
          </a:xfrm>
          <a:prstGeom prst="rect">
            <a:avLst/>
          </a:prstGeom>
        </p:spPr>
      </p:pic>
      <p:pic>
        <p:nvPicPr>
          <p:cNvPr id="9" name="Picture 8">
            <a:extLst>
              <a:ext uri="{FF2B5EF4-FFF2-40B4-BE49-F238E27FC236}">
                <a16:creationId xmlns:a16="http://schemas.microsoft.com/office/drawing/2014/main" id="{FF126744-C6BD-47A0-A6F0-101ACF21FFCA}"/>
              </a:ext>
            </a:extLst>
          </p:cNvPr>
          <p:cNvPicPr>
            <a:picLocks noChangeAspect="1"/>
          </p:cNvPicPr>
          <p:nvPr/>
        </p:nvPicPr>
        <p:blipFill>
          <a:blip r:embed="rId4"/>
          <a:stretch>
            <a:fillRect/>
          </a:stretch>
        </p:blipFill>
        <p:spPr>
          <a:xfrm>
            <a:off x="8002574" y="3796452"/>
            <a:ext cx="2282852" cy="2559898"/>
          </a:xfrm>
          <a:prstGeom prst="rect">
            <a:avLst/>
          </a:prstGeom>
        </p:spPr>
      </p:pic>
    </p:spTree>
    <p:extLst>
      <p:ext uri="{BB962C8B-B14F-4D97-AF65-F5344CB8AC3E}">
        <p14:creationId xmlns:p14="http://schemas.microsoft.com/office/powerpoint/2010/main" val="227249224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ED825-C5FF-497D-BB81-1D08E595D7FB}"/>
              </a:ext>
            </a:extLst>
          </p:cNvPr>
          <p:cNvSpPr>
            <a:spLocks noGrp="1"/>
          </p:cNvSpPr>
          <p:nvPr>
            <p:ph type="title"/>
          </p:nvPr>
        </p:nvSpPr>
        <p:spPr>
          <a:xfrm>
            <a:off x="484632" y="303591"/>
            <a:ext cx="4056888" cy="1681647"/>
          </a:xfrm>
        </p:spPr>
        <p:txBody>
          <a:bodyPr>
            <a:noAutofit/>
          </a:bodyPr>
          <a:lstStyle/>
          <a:p>
            <a:r>
              <a:rPr lang="en-US" sz="4000" b="1" dirty="0">
                <a:solidFill>
                  <a:schemeClr val="bg1"/>
                </a:solidFill>
              </a:rPr>
              <a:t>Nutrient Supplements - Potassium</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AE7D0C-56F8-4F3E-9CEA-DD3A6EDC9D45}"/>
              </a:ext>
            </a:extLst>
          </p:cNvPr>
          <p:cNvSpPr>
            <a:spLocks noGrp="1"/>
          </p:cNvSpPr>
          <p:nvPr>
            <p:ph idx="1"/>
          </p:nvPr>
        </p:nvSpPr>
        <p:spPr>
          <a:xfrm>
            <a:off x="593610" y="2121763"/>
            <a:ext cx="3822192" cy="3773010"/>
          </a:xfrm>
        </p:spPr>
        <p:txBody>
          <a:bodyPr>
            <a:normAutofit lnSpcReduction="10000"/>
          </a:bodyPr>
          <a:lstStyle/>
          <a:p>
            <a:r>
              <a:rPr lang="en-US" sz="2000" dirty="0">
                <a:solidFill>
                  <a:schemeClr val="bg1"/>
                </a:solidFill>
              </a:rPr>
              <a:t>Generally, only need to add potassium for fruited plants in larger growing systems</a:t>
            </a:r>
          </a:p>
          <a:p>
            <a:endParaRPr lang="en-US" sz="2000" dirty="0">
              <a:solidFill>
                <a:schemeClr val="bg1"/>
              </a:solidFill>
            </a:endParaRPr>
          </a:p>
          <a:p>
            <a:r>
              <a:rPr lang="en-US" sz="2000" dirty="0">
                <a:solidFill>
                  <a:schemeClr val="bg1"/>
                </a:solidFill>
              </a:rPr>
              <a:t>Add as potassium bicarbonate when pH is below 6.5</a:t>
            </a:r>
          </a:p>
          <a:p>
            <a:pPr lvl="1"/>
            <a:r>
              <a:rPr lang="en-US" sz="1600" dirty="0">
                <a:solidFill>
                  <a:schemeClr val="bg1"/>
                </a:solidFill>
              </a:rPr>
              <a:t>Every 5</a:t>
            </a:r>
            <a:r>
              <a:rPr lang="en-US" sz="1600" baseline="30000" dirty="0">
                <a:solidFill>
                  <a:schemeClr val="bg1"/>
                </a:solidFill>
              </a:rPr>
              <a:t>th</a:t>
            </a:r>
            <a:r>
              <a:rPr lang="en-US" sz="1600" dirty="0">
                <a:solidFill>
                  <a:schemeClr val="bg1"/>
                </a:solidFill>
              </a:rPr>
              <a:t> time, add calcium carbonate</a:t>
            </a:r>
          </a:p>
          <a:p>
            <a:endParaRPr lang="en-US" sz="2000" dirty="0">
              <a:solidFill>
                <a:schemeClr val="bg1"/>
              </a:solidFill>
            </a:endParaRPr>
          </a:p>
          <a:p>
            <a:r>
              <a:rPr lang="en-US" sz="2000" dirty="0">
                <a:solidFill>
                  <a:schemeClr val="bg1"/>
                </a:solidFill>
              </a:rPr>
              <a:t>Can also add potassium hydroxide (caustic), potassium sulfate or potassium chloride</a:t>
            </a:r>
          </a:p>
        </p:txBody>
      </p:sp>
      <p:pic>
        <p:nvPicPr>
          <p:cNvPr id="5" name="Picture 4">
            <a:extLst>
              <a:ext uri="{FF2B5EF4-FFF2-40B4-BE49-F238E27FC236}">
                <a16:creationId xmlns:a16="http://schemas.microsoft.com/office/drawing/2014/main" id="{82ACBC7F-1084-47EB-BE4B-C106DC0271D2}"/>
              </a:ext>
            </a:extLst>
          </p:cNvPr>
          <p:cNvPicPr>
            <a:picLocks noChangeAspect="1"/>
          </p:cNvPicPr>
          <p:nvPr/>
        </p:nvPicPr>
        <p:blipFill>
          <a:blip r:embed="rId2"/>
          <a:stretch>
            <a:fillRect/>
          </a:stretch>
        </p:blipFill>
        <p:spPr>
          <a:xfrm>
            <a:off x="5110716" y="1298068"/>
            <a:ext cx="6596652" cy="4106415"/>
          </a:xfrm>
          <a:prstGeom prst="rect">
            <a:avLst/>
          </a:prstGeom>
        </p:spPr>
      </p:pic>
    </p:spTree>
    <p:extLst>
      <p:ext uri="{BB962C8B-B14F-4D97-AF65-F5344CB8AC3E}">
        <p14:creationId xmlns:p14="http://schemas.microsoft.com/office/powerpoint/2010/main" val="47081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D4F8B-C751-0699-87ED-F8D8AC695412}"/>
              </a:ext>
            </a:extLst>
          </p:cNvPr>
          <p:cNvSpPr>
            <a:spLocks noGrp="1"/>
          </p:cNvSpPr>
          <p:nvPr>
            <p:ph type="title"/>
          </p:nvPr>
        </p:nvSpPr>
        <p:spPr>
          <a:xfrm>
            <a:off x="793662" y="386930"/>
            <a:ext cx="10066122" cy="1298448"/>
          </a:xfrm>
        </p:spPr>
        <p:txBody>
          <a:bodyPr anchor="b">
            <a:normAutofit/>
          </a:bodyPr>
          <a:lstStyle/>
          <a:p>
            <a:r>
              <a:rPr lang="en-US" dirty="0"/>
              <a:t>Mineralization: The Major Way to Build Nutrients</a:t>
            </a:r>
          </a:p>
        </p:txBody>
      </p:sp>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987E17-616C-CA06-1084-1DAB562CCE5A}"/>
              </a:ext>
            </a:extLst>
          </p:cNvPr>
          <p:cNvSpPr>
            <a:spLocks noGrp="1"/>
          </p:cNvSpPr>
          <p:nvPr>
            <p:ph idx="1"/>
          </p:nvPr>
        </p:nvSpPr>
        <p:spPr>
          <a:xfrm>
            <a:off x="793661" y="2599509"/>
            <a:ext cx="4530898" cy="3639450"/>
          </a:xfrm>
        </p:spPr>
        <p:txBody>
          <a:bodyPr anchor="ctr">
            <a:normAutofit/>
          </a:bodyPr>
          <a:lstStyle/>
          <a:p>
            <a:r>
              <a:rPr lang="en-US" sz="2000"/>
              <a:t>The breakdown of complex organic compounds (fish waste) by microbes (bacteria and fungi) into simpler compounds and ions (plant nutrients)</a:t>
            </a:r>
          </a:p>
          <a:p>
            <a:endParaRPr lang="en-US" sz="2000"/>
          </a:p>
        </p:txBody>
      </p:sp>
      <p:pic>
        <p:nvPicPr>
          <p:cNvPr id="7" name="Picture 6" descr="Diagram of a diagram of a waste water cycle&#10;&#10;Description automatically generated">
            <a:extLst>
              <a:ext uri="{FF2B5EF4-FFF2-40B4-BE49-F238E27FC236}">
                <a16:creationId xmlns:a16="http://schemas.microsoft.com/office/drawing/2014/main" id="{680D7D13-9ACF-CA05-4CF9-395ED1D5A4E8}"/>
              </a:ext>
            </a:extLst>
          </p:cNvPr>
          <p:cNvPicPr>
            <a:picLocks noChangeAspect="1"/>
          </p:cNvPicPr>
          <p:nvPr/>
        </p:nvPicPr>
        <p:blipFill>
          <a:blip r:embed="rId2"/>
          <a:srcRect r="2" b="530"/>
          <a:stretch>
            <a:fillRect/>
          </a:stretch>
        </p:blipFill>
        <p:spPr>
          <a:xfrm>
            <a:off x="5911532" y="2484255"/>
            <a:ext cx="5150277" cy="3714244"/>
          </a:xfrm>
          <a:prstGeom prst="rect">
            <a:avLst/>
          </a:prstGeom>
        </p:spPr>
      </p:pic>
      <p:sp>
        <p:nvSpPr>
          <p:cNvPr id="23" name="Rectangle 2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92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87FC-3ADB-8CD4-3F04-954869DAB35E}"/>
              </a:ext>
            </a:extLst>
          </p:cNvPr>
          <p:cNvSpPr>
            <a:spLocks noGrp="1"/>
          </p:cNvSpPr>
          <p:nvPr>
            <p:ph type="title"/>
          </p:nvPr>
        </p:nvSpPr>
        <p:spPr>
          <a:xfrm>
            <a:off x="279919" y="3752849"/>
            <a:ext cx="3944064" cy="2452687"/>
          </a:xfrm>
        </p:spPr>
        <p:txBody>
          <a:bodyPr anchor="ctr">
            <a:noAutofit/>
          </a:bodyPr>
          <a:lstStyle/>
          <a:p>
            <a:r>
              <a:rPr lang="en-US" b="1"/>
              <a:t>Quick Background on Aquaponics Nutrients</a:t>
            </a:r>
            <a:endParaRPr lang="en-US" b="1" dirty="0"/>
          </a:p>
        </p:txBody>
      </p:sp>
      <p:pic>
        <p:nvPicPr>
          <p:cNvPr id="6" name="Picture 5" descr="A close up of plants&#10;&#10;Description automatically generated">
            <a:extLst>
              <a:ext uri="{FF2B5EF4-FFF2-40B4-BE49-F238E27FC236}">
                <a16:creationId xmlns:a16="http://schemas.microsoft.com/office/drawing/2014/main" id="{BD38A16C-257F-54D9-8F69-B19925BB2019}"/>
              </a:ext>
            </a:extLst>
          </p:cNvPr>
          <p:cNvPicPr>
            <a:picLocks noChangeAspect="1"/>
          </p:cNvPicPr>
          <p:nvPr/>
        </p:nvPicPr>
        <p:blipFill rotWithShape="1">
          <a:blip r:embed="rId2">
            <a:extLst>
              <a:ext uri="{28A0092B-C50C-407E-A947-70E740481C1C}">
                <a14:useLocalDpi xmlns:a14="http://schemas.microsoft.com/office/drawing/2010/main" val="0"/>
              </a:ext>
            </a:extLst>
          </a:blip>
          <a:srcRect t="37467" b="400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04B22BB-70D0-65B4-8D35-29892C32077F}"/>
              </a:ext>
            </a:extLst>
          </p:cNvPr>
          <p:cNvSpPr>
            <a:spLocks noGrp="1"/>
          </p:cNvSpPr>
          <p:nvPr>
            <p:ph idx="1"/>
          </p:nvPr>
        </p:nvSpPr>
        <p:spPr>
          <a:xfrm>
            <a:off x="4223982" y="3752850"/>
            <a:ext cx="7485413" cy="2452687"/>
          </a:xfrm>
        </p:spPr>
        <p:txBody>
          <a:bodyPr anchor="ctr">
            <a:normAutofit/>
          </a:bodyPr>
          <a:lstStyle/>
          <a:p>
            <a:r>
              <a:rPr lang="en-US" sz="2000" b="1" dirty="0"/>
              <a:t>Plants need Various Nutrients to survive, grow, produce fruits, etc</a:t>
            </a:r>
            <a:r>
              <a:rPr lang="en-US" sz="1800" dirty="0"/>
              <a:t>.</a:t>
            </a:r>
          </a:p>
          <a:p>
            <a:pPr lvl="1"/>
            <a:r>
              <a:rPr lang="en-US" sz="1800" dirty="0"/>
              <a:t>Primary Macros: Nitrogen (N), Phosphorous (P), Potassium (K)</a:t>
            </a:r>
          </a:p>
          <a:p>
            <a:pPr lvl="1"/>
            <a:r>
              <a:rPr lang="en-US" sz="1800" dirty="0"/>
              <a:t>Secondary Macros: Calcium (Ca), Magnesium (Mg), Sulfur (S)</a:t>
            </a:r>
          </a:p>
          <a:p>
            <a:pPr lvl="1"/>
            <a:r>
              <a:rPr lang="en-US" sz="1800" dirty="0"/>
              <a:t>Micros: Chlorine (Cl), Manganese (Mn), Copper (Cu), Zinc (Zn), Boron (B), Molybdenum (Mo), Iron (Fe)</a:t>
            </a:r>
          </a:p>
          <a:p>
            <a:pPr lvl="1"/>
            <a:r>
              <a:rPr lang="en-US" sz="1800" dirty="0"/>
              <a:t>Nutrients not obtained through roots: Oxygen (O), Hydrogen (H), Carbon (C)</a:t>
            </a:r>
          </a:p>
        </p:txBody>
      </p:sp>
    </p:spTree>
    <p:extLst>
      <p:ext uri="{BB962C8B-B14F-4D97-AF65-F5344CB8AC3E}">
        <p14:creationId xmlns:p14="http://schemas.microsoft.com/office/powerpoint/2010/main" val="107227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5D893B-A562-8176-90AA-7C9DA2735AF2}"/>
              </a:ext>
            </a:extLst>
          </p:cNvPr>
          <p:cNvSpPr>
            <a:spLocks noGrp="1"/>
          </p:cNvSpPr>
          <p:nvPr>
            <p:ph type="title"/>
          </p:nvPr>
        </p:nvSpPr>
        <p:spPr>
          <a:xfrm>
            <a:off x="838200" y="365125"/>
            <a:ext cx="10515600" cy="1325563"/>
          </a:xfrm>
        </p:spPr>
        <p:txBody>
          <a:bodyPr>
            <a:normAutofit/>
          </a:bodyPr>
          <a:lstStyle/>
          <a:p>
            <a:r>
              <a:rPr lang="en-US" sz="5400" b="1"/>
              <a:t>Benefits of External Mineralization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4826E4-047B-F210-CDF1-2F9469D2CA9F}"/>
              </a:ext>
            </a:extLst>
          </p:cNvPr>
          <p:cNvSpPr>
            <a:spLocks noGrp="1"/>
          </p:cNvSpPr>
          <p:nvPr>
            <p:ph idx="1"/>
          </p:nvPr>
        </p:nvSpPr>
        <p:spPr>
          <a:xfrm>
            <a:off x="838200" y="1929384"/>
            <a:ext cx="10515600" cy="4251960"/>
          </a:xfrm>
        </p:spPr>
        <p:txBody>
          <a:bodyPr>
            <a:normAutofit fontScale="92500" lnSpcReduction="10000"/>
          </a:bodyPr>
          <a:lstStyle/>
          <a:p>
            <a:r>
              <a:rPr lang="en-US" sz="2200" dirty="0"/>
              <a:t>Improved water quality </a:t>
            </a:r>
          </a:p>
          <a:p>
            <a:pPr lvl="1"/>
            <a:r>
              <a:rPr lang="en-US" sz="2200" dirty="0"/>
              <a:t>Less suspended solids in Recirculating Aquaculture System (RAS)</a:t>
            </a:r>
          </a:p>
          <a:p>
            <a:endParaRPr lang="en-US" sz="2200" dirty="0"/>
          </a:p>
          <a:p>
            <a:r>
              <a:rPr lang="en-US" sz="2200" dirty="0"/>
              <a:t>Enhanced nutrient cycling</a:t>
            </a:r>
          </a:p>
          <a:p>
            <a:pPr lvl="1"/>
            <a:r>
              <a:rPr lang="en-US" sz="2200" dirty="0"/>
              <a:t>More control over conditions to promote efficient breakdown of solids</a:t>
            </a:r>
          </a:p>
          <a:p>
            <a:endParaRPr lang="en-US" sz="2200" dirty="0"/>
          </a:p>
          <a:p>
            <a:r>
              <a:rPr lang="en-US" sz="2200" dirty="0"/>
              <a:t>Reduced system maintenance</a:t>
            </a:r>
          </a:p>
          <a:p>
            <a:pPr lvl="1"/>
            <a:r>
              <a:rPr lang="en-US" sz="2200" dirty="0"/>
              <a:t>Less frequent cleaning of RAS required</a:t>
            </a:r>
          </a:p>
          <a:p>
            <a:endParaRPr lang="en-US" sz="2200" dirty="0"/>
          </a:p>
          <a:p>
            <a:r>
              <a:rPr lang="en-US" sz="2200" dirty="0"/>
              <a:t>Increased breakdown (digestion) of solids into more plant-available nutrients</a:t>
            </a:r>
          </a:p>
          <a:p>
            <a:endParaRPr lang="en-US" sz="2200" dirty="0"/>
          </a:p>
          <a:p>
            <a:r>
              <a:rPr lang="en-US" sz="2200" dirty="0"/>
              <a:t>Ability to grow high-nutrient demand crops on a commercial scale</a:t>
            </a:r>
          </a:p>
        </p:txBody>
      </p:sp>
    </p:spTree>
    <p:extLst>
      <p:ext uri="{BB962C8B-B14F-4D97-AF65-F5344CB8AC3E}">
        <p14:creationId xmlns:p14="http://schemas.microsoft.com/office/powerpoint/2010/main" val="3116217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080799-8FD3-373A-6B96-D0C4431992D2}"/>
              </a:ext>
            </a:extLst>
          </p:cNvPr>
          <p:cNvSpPr>
            <a:spLocks noGrp="1"/>
          </p:cNvSpPr>
          <p:nvPr>
            <p:ph type="title"/>
          </p:nvPr>
        </p:nvSpPr>
        <p:spPr>
          <a:xfrm>
            <a:off x="4226766" y="382119"/>
            <a:ext cx="7539135" cy="1047369"/>
          </a:xfrm>
        </p:spPr>
        <p:txBody>
          <a:bodyPr anchor="t">
            <a:noAutofit/>
          </a:bodyPr>
          <a:lstStyle/>
          <a:p>
            <a:r>
              <a:rPr lang="en-US" sz="4200" b="1" dirty="0">
                <a:solidFill>
                  <a:schemeClr val="bg1"/>
                </a:solidFill>
              </a:rPr>
              <a:t>Mineralization Experiment Showed</a:t>
            </a:r>
          </a:p>
        </p:txBody>
      </p:sp>
      <p:pic>
        <p:nvPicPr>
          <p:cNvPr id="4" name="IMG_5001 (1)">
            <a:hlinkClick r:id="" action="ppaction://media"/>
            <a:extLst>
              <a:ext uri="{FF2B5EF4-FFF2-40B4-BE49-F238E27FC236}">
                <a16:creationId xmlns:a16="http://schemas.microsoft.com/office/drawing/2014/main" id="{7D15B64F-30C1-732B-AFD6-EF4A8EF8C6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5484" y="1429487"/>
            <a:ext cx="2575799" cy="4579200"/>
          </a:xfrm>
          <a:prstGeom prst="rect">
            <a:avLst/>
          </a:prstGeom>
        </p:spPr>
      </p:pic>
      <p:sp>
        <p:nvSpPr>
          <p:cNvPr id="3" name="Content Placeholder 2">
            <a:extLst>
              <a:ext uri="{FF2B5EF4-FFF2-40B4-BE49-F238E27FC236}">
                <a16:creationId xmlns:a16="http://schemas.microsoft.com/office/drawing/2014/main" id="{C54412FD-3E3E-8490-BDED-ED1B2A0584C3}"/>
              </a:ext>
            </a:extLst>
          </p:cNvPr>
          <p:cNvSpPr>
            <a:spLocks noGrp="1"/>
          </p:cNvSpPr>
          <p:nvPr>
            <p:ph idx="1"/>
          </p:nvPr>
        </p:nvSpPr>
        <p:spPr>
          <a:xfrm>
            <a:off x="4040155" y="1604865"/>
            <a:ext cx="7809723" cy="4665305"/>
          </a:xfrm>
        </p:spPr>
        <p:txBody>
          <a:bodyPr>
            <a:noAutofit/>
          </a:bodyPr>
          <a:lstStyle/>
          <a:p>
            <a:r>
              <a:rPr lang="en-US" sz="1700" b="1" dirty="0">
                <a:solidFill>
                  <a:schemeClr val="bg1"/>
                </a:solidFill>
              </a:rPr>
              <a:t>Phosphate (</a:t>
            </a:r>
            <a:r>
              <a:rPr lang="en-US" sz="1700" dirty="0">
                <a:solidFill>
                  <a:schemeClr val="bg1"/>
                </a:solidFill>
              </a:rPr>
              <a:t>PO</a:t>
            </a:r>
            <a:r>
              <a:rPr lang="en-US" sz="1700" baseline="-25000" dirty="0">
                <a:solidFill>
                  <a:schemeClr val="bg1"/>
                </a:solidFill>
              </a:rPr>
              <a:t>4</a:t>
            </a:r>
            <a:r>
              <a:rPr lang="en-US" sz="1700" baseline="30000" dirty="0">
                <a:solidFill>
                  <a:schemeClr val="bg1"/>
                </a:solidFill>
              </a:rPr>
              <a:t>3-</a:t>
            </a:r>
            <a:r>
              <a:rPr lang="en-US" sz="1700" dirty="0">
                <a:solidFill>
                  <a:schemeClr val="bg1"/>
                </a:solidFill>
              </a:rPr>
              <a:t>) = 16.5% increase after 2 weeks; 45.0% increase after 4 weeks</a:t>
            </a:r>
          </a:p>
          <a:p>
            <a:endParaRPr lang="en-US" sz="1700" dirty="0">
              <a:solidFill>
                <a:schemeClr val="bg1"/>
              </a:solidFill>
            </a:endParaRPr>
          </a:p>
          <a:p>
            <a:r>
              <a:rPr lang="en-US" sz="1700" b="1" dirty="0">
                <a:solidFill>
                  <a:schemeClr val="bg1"/>
                </a:solidFill>
              </a:rPr>
              <a:t>Potassium (</a:t>
            </a:r>
            <a:r>
              <a:rPr lang="en-US" sz="1700" dirty="0">
                <a:solidFill>
                  <a:schemeClr val="bg1"/>
                </a:solidFill>
              </a:rPr>
              <a:t>K</a:t>
            </a:r>
            <a:r>
              <a:rPr lang="en-US" sz="1700" baseline="30000" dirty="0">
                <a:solidFill>
                  <a:schemeClr val="bg1"/>
                </a:solidFill>
              </a:rPr>
              <a:t>+</a:t>
            </a:r>
            <a:r>
              <a:rPr lang="en-US" sz="1700" dirty="0">
                <a:solidFill>
                  <a:schemeClr val="bg1"/>
                </a:solidFill>
              </a:rPr>
              <a:t>) = 20.4% increase after 2 weeks; 31.5% increase after 4 weeks</a:t>
            </a:r>
          </a:p>
          <a:p>
            <a:endParaRPr lang="en-US" sz="1700" b="1" dirty="0">
              <a:solidFill>
                <a:schemeClr val="bg1"/>
              </a:solidFill>
            </a:endParaRPr>
          </a:p>
          <a:p>
            <a:r>
              <a:rPr lang="en-US" sz="1700" b="1" dirty="0">
                <a:solidFill>
                  <a:schemeClr val="bg1"/>
                </a:solidFill>
              </a:rPr>
              <a:t>Calcium</a:t>
            </a:r>
            <a:r>
              <a:rPr lang="en-US" sz="1700" dirty="0">
                <a:solidFill>
                  <a:schemeClr val="bg1"/>
                </a:solidFill>
              </a:rPr>
              <a:t> (Ca</a:t>
            </a:r>
            <a:r>
              <a:rPr lang="en-US" sz="1700" baseline="30000" dirty="0">
                <a:solidFill>
                  <a:schemeClr val="bg1"/>
                </a:solidFill>
              </a:rPr>
              <a:t>2+</a:t>
            </a:r>
            <a:r>
              <a:rPr lang="en-US" sz="1700" dirty="0">
                <a:solidFill>
                  <a:schemeClr val="bg1"/>
                </a:solidFill>
              </a:rPr>
              <a:t>)= 25.5% increase after 2 weeks; 59.4% increase after 4 weeks</a:t>
            </a:r>
          </a:p>
          <a:p>
            <a:endParaRPr lang="en-US" sz="1700" dirty="0">
              <a:solidFill>
                <a:schemeClr val="bg1"/>
              </a:solidFill>
            </a:endParaRPr>
          </a:p>
          <a:p>
            <a:r>
              <a:rPr lang="en-US" sz="1700" b="1" dirty="0">
                <a:solidFill>
                  <a:schemeClr val="bg1"/>
                </a:solidFill>
              </a:rPr>
              <a:t>Magnesium </a:t>
            </a:r>
            <a:r>
              <a:rPr lang="en-US" sz="1700" dirty="0">
                <a:solidFill>
                  <a:schemeClr val="bg1"/>
                </a:solidFill>
              </a:rPr>
              <a:t>(Mg</a:t>
            </a:r>
            <a:r>
              <a:rPr lang="en-US" sz="1700" baseline="30000" dirty="0">
                <a:solidFill>
                  <a:schemeClr val="bg1"/>
                </a:solidFill>
              </a:rPr>
              <a:t>2+</a:t>
            </a:r>
            <a:r>
              <a:rPr lang="en-US" sz="1700" dirty="0">
                <a:solidFill>
                  <a:schemeClr val="bg1"/>
                </a:solidFill>
              </a:rPr>
              <a:t>) = 14.6% increase after 2 weeks; 42.1% increase after 4 week</a:t>
            </a:r>
          </a:p>
          <a:p>
            <a:endParaRPr lang="en-US" sz="1700" dirty="0">
              <a:solidFill>
                <a:schemeClr val="bg1"/>
              </a:solidFill>
            </a:endParaRPr>
          </a:p>
          <a:p>
            <a:r>
              <a:rPr lang="en-US" sz="1700" b="1" dirty="0">
                <a:solidFill>
                  <a:schemeClr val="bg1"/>
                </a:solidFill>
              </a:rPr>
              <a:t>Boron</a:t>
            </a:r>
            <a:r>
              <a:rPr lang="en-US" sz="1700" dirty="0">
                <a:solidFill>
                  <a:schemeClr val="bg1"/>
                </a:solidFill>
              </a:rPr>
              <a:t> (B) = 30.0% increase after 2 weeks; 90% increase after 4 weeks</a:t>
            </a:r>
          </a:p>
          <a:p>
            <a:endParaRPr lang="en-US" sz="1700" dirty="0">
              <a:solidFill>
                <a:schemeClr val="bg1"/>
              </a:solidFill>
            </a:endParaRPr>
          </a:p>
          <a:p>
            <a:r>
              <a:rPr lang="en-US" sz="1700" b="1" dirty="0">
                <a:solidFill>
                  <a:schemeClr val="bg1"/>
                </a:solidFill>
              </a:rPr>
              <a:t>Manganese</a:t>
            </a:r>
            <a:r>
              <a:rPr lang="en-US" sz="1700" dirty="0">
                <a:solidFill>
                  <a:schemeClr val="bg1"/>
                </a:solidFill>
              </a:rPr>
              <a:t> (Mn) = 41.7% increase after 2 weeks; 96.3% increase after 4 weeks</a:t>
            </a:r>
          </a:p>
          <a:p>
            <a:endParaRPr lang="en-US" sz="1700" dirty="0">
              <a:solidFill>
                <a:schemeClr val="bg1"/>
              </a:solidFill>
            </a:endParaRPr>
          </a:p>
        </p:txBody>
      </p:sp>
    </p:spTree>
    <p:extLst>
      <p:ext uri="{BB962C8B-B14F-4D97-AF65-F5344CB8AC3E}">
        <p14:creationId xmlns:p14="http://schemas.microsoft.com/office/powerpoint/2010/main" val="15030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E09B-7C8A-F207-322A-12E9AE546608}"/>
              </a:ext>
            </a:extLst>
          </p:cNvPr>
          <p:cNvSpPr>
            <a:spLocks noGrp="1"/>
          </p:cNvSpPr>
          <p:nvPr>
            <p:ph type="title"/>
          </p:nvPr>
        </p:nvSpPr>
        <p:spPr>
          <a:xfrm>
            <a:off x="5355877" y="391886"/>
            <a:ext cx="5444382" cy="1305701"/>
          </a:xfrm>
        </p:spPr>
        <p:txBody>
          <a:bodyPr anchor="t">
            <a:noAutofit/>
          </a:bodyPr>
          <a:lstStyle/>
          <a:p>
            <a:pPr algn="r"/>
            <a:r>
              <a:rPr lang="en-US" sz="4000" b="1" dirty="0"/>
              <a:t>Really Must Utilize </a:t>
            </a:r>
            <a:r>
              <a:rPr lang="en-US" sz="5000" b="1" u="sng" dirty="0"/>
              <a:t>Mineralization</a:t>
            </a:r>
          </a:p>
        </p:txBody>
      </p:sp>
      <p:pic>
        <p:nvPicPr>
          <p:cNvPr id="4" name="Picture 3" descr="A picture containing outdoor, metal, dirty&#10;&#10;Description automatically generated">
            <a:extLst>
              <a:ext uri="{FF2B5EF4-FFF2-40B4-BE49-F238E27FC236}">
                <a16:creationId xmlns:a16="http://schemas.microsoft.com/office/drawing/2014/main" id="{93AD3D79-DFA6-FAB7-F36A-6EEB12BA1A4D}"/>
              </a:ext>
            </a:extLst>
          </p:cNvPr>
          <p:cNvPicPr>
            <a:picLocks noChangeAspect="1"/>
          </p:cNvPicPr>
          <p:nvPr/>
        </p:nvPicPr>
        <p:blipFill rotWithShape="1">
          <a:blip r:embed="rId2">
            <a:extLst>
              <a:ext uri="{28A0092B-C50C-407E-A947-70E740481C1C}">
                <a14:useLocalDpi xmlns:a14="http://schemas.microsoft.com/office/drawing/2010/main" val="0"/>
              </a:ext>
            </a:extLst>
          </a:blip>
          <a:srcRect l="46089" r="3773"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C0E677-9A24-8E22-DD6A-2407DA7FF06A}"/>
              </a:ext>
            </a:extLst>
          </p:cNvPr>
          <p:cNvSpPr>
            <a:spLocks noGrp="1"/>
          </p:cNvSpPr>
          <p:nvPr>
            <p:ph idx="1"/>
          </p:nvPr>
        </p:nvSpPr>
        <p:spPr>
          <a:xfrm>
            <a:off x="5570376" y="1933762"/>
            <a:ext cx="6148873" cy="4600388"/>
          </a:xfrm>
        </p:spPr>
        <p:txBody>
          <a:bodyPr>
            <a:normAutofit/>
          </a:bodyPr>
          <a:lstStyle/>
          <a:p>
            <a:r>
              <a:rPr lang="en-US" sz="2000" dirty="0"/>
              <a:t>Uneaten feed and fish poop is loaded with nutrients which are unavailable to plants </a:t>
            </a:r>
          </a:p>
          <a:p>
            <a:pPr marL="457200" lvl="1" indent="0">
              <a:buNone/>
            </a:pPr>
            <a:endParaRPr lang="en-US" sz="2000" dirty="0"/>
          </a:p>
          <a:p>
            <a:pPr lvl="1"/>
            <a:r>
              <a:rPr lang="en-US" sz="2000" dirty="0"/>
              <a:t>Aerobic mineralization (preferred) – relies on heterotrophic bacteria to break down the solids optimized with mixing and aeration</a:t>
            </a:r>
          </a:p>
          <a:p>
            <a:pPr lvl="2"/>
            <a:r>
              <a:rPr lang="en-US" sz="1600" dirty="0"/>
              <a:t>Feed on organic matter (carbon)</a:t>
            </a:r>
          </a:p>
          <a:p>
            <a:pPr lvl="2"/>
            <a:r>
              <a:rPr lang="en-US" sz="1600" dirty="0"/>
              <a:t>Faster degradation of organic solids</a:t>
            </a:r>
          </a:p>
          <a:p>
            <a:pPr lvl="2"/>
            <a:r>
              <a:rPr lang="en-US" sz="1600" dirty="0"/>
              <a:t>Typically Requires C:N ratio of 20:1 ( in WWT)</a:t>
            </a:r>
          </a:p>
          <a:p>
            <a:pPr lvl="2"/>
            <a:r>
              <a:rPr lang="en-US" sz="1600" dirty="0"/>
              <a:t>Recently Measured 8:1 and appeared okay</a:t>
            </a:r>
          </a:p>
          <a:p>
            <a:pPr marL="914400" lvl="2" indent="0">
              <a:buNone/>
            </a:pPr>
            <a:r>
              <a:rPr lang="en-US" sz="1600" dirty="0"/>
              <a:t>(stoichiometry says 10:1 or 12:1 in real world ok)</a:t>
            </a:r>
          </a:p>
          <a:p>
            <a:pPr marL="914400" lvl="2" indent="0">
              <a:buNone/>
            </a:pPr>
            <a:endParaRPr lang="en-US" sz="1600" dirty="0"/>
          </a:p>
          <a:p>
            <a:pPr lvl="1"/>
            <a:r>
              <a:rPr lang="en-US" sz="2000" dirty="0"/>
              <a:t>Typically, 4 weeks total retention time needed (often split into 2 stages)</a:t>
            </a:r>
          </a:p>
          <a:p>
            <a:pPr lvl="1"/>
            <a:endParaRPr lang="en-US" sz="2000" dirty="0"/>
          </a:p>
        </p:txBody>
      </p:sp>
    </p:spTree>
    <p:extLst>
      <p:ext uri="{BB962C8B-B14F-4D97-AF65-F5344CB8AC3E}">
        <p14:creationId xmlns:p14="http://schemas.microsoft.com/office/powerpoint/2010/main" val="1663254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9C85CA-5098-F147-C733-7F840F560C5A}"/>
              </a:ext>
            </a:extLst>
          </p:cNvPr>
          <p:cNvSpPr>
            <a:spLocks noGrp="1"/>
          </p:cNvSpPr>
          <p:nvPr>
            <p:ph type="title"/>
          </p:nvPr>
        </p:nvSpPr>
        <p:spPr>
          <a:xfrm>
            <a:off x="4084823" y="479493"/>
            <a:ext cx="5458838" cy="1325563"/>
          </a:xfrm>
        </p:spPr>
        <p:txBody>
          <a:bodyPr>
            <a:normAutofit/>
          </a:bodyPr>
          <a:lstStyle/>
          <a:p>
            <a:r>
              <a:rPr lang="en-US" sz="5000" b="1" dirty="0"/>
              <a:t>Aerobic Digestion</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B99503-D0EE-D770-AE4B-7D6BFEE037D0}"/>
              </a:ext>
            </a:extLst>
          </p:cNvPr>
          <p:cNvPicPr>
            <a:picLocks noChangeAspect="1"/>
          </p:cNvPicPr>
          <p:nvPr/>
        </p:nvPicPr>
        <p:blipFill>
          <a:blip r:embed="rId2"/>
          <a:stretch>
            <a:fillRect/>
          </a:stretch>
        </p:blipFill>
        <p:spPr>
          <a:xfrm>
            <a:off x="1166538" y="511293"/>
            <a:ext cx="250705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B1097EF-0D02-6284-4C1E-02393CC2E34B}"/>
              </a:ext>
            </a:extLst>
          </p:cNvPr>
          <p:cNvSpPr>
            <a:spLocks noGrp="1"/>
          </p:cNvSpPr>
          <p:nvPr>
            <p:ph idx="1"/>
          </p:nvPr>
        </p:nvSpPr>
        <p:spPr>
          <a:xfrm>
            <a:off x="4301412" y="1984443"/>
            <a:ext cx="5960705" cy="4192520"/>
          </a:xfrm>
        </p:spPr>
        <p:txBody>
          <a:bodyPr>
            <a:normAutofit/>
          </a:bodyPr>
          <a:lstStyle/>
          <a:p>
            <a:r>
              <a:rPr lang="en-US" dirty="0"/>
              <a:t>Production of Valuable bi-products</a:t>
            </a:r>
          </a:p>
          <a:p>
            <a:pPr lvl="1"/>
            <a:r>
              <a:rPr lang="en-US" dirty="0"/>
              <a:t>Nutrient-rich effluent (liquid fertilizer)</a:t>
            </a:r>
          </a:p>
          <a:p>
            <a:pPr lvl="1"/>
            <a:r>
              <a:rPr lang="en-US" dirty="0"/>
              <a:t>Stabilized Biosolids (soil amendment)</a:t>
            </a:r>
          </a:p>
          <a:p>
            <a:pPr lvl="2"/>
            <a:r>
              <a:rPr lang="en-US" dirty="0"/>
              <a:t>Build up over time (dewater for use)</a:t>
            </a:r>
          </a:p>
          <a:p>
            <a:r>
              <a:rPr lang="en-US" dirty="0"/>
              <a:t>Maintain diverse microbiome </a:t>
            </a:r>
          </a:p>
          <a:p>
            <a:pPr lvl="1"/>
            <a:r>
              <a:rPr lang="en-US" dirty="0"/>
              <a:t>Allows plants to achieve their genetic potential</a:t>
            </a:r>
          </a:p>
        </p:txBody>
      </p:sp>
      <p:pic>
        <p:nvPicPr>
          <p:cNvPr id="7" name="Picture 6">
            <a:extLst>
              <a:ext uri="{FF2B5EF4-FFF2-40B4-BE49-F238E27FC236}">
                <a16:creationId xmlns:a16="http://schemas.microsoft.com/office/drawing/2014/main" id="{999E61CF-3EDF-7F5E-7EAF-F6DE688EDA5D}"/>
              </a:ext>
            </a:extLst>
          </p:cNvPr>
          <p:cNvPicPr>
            <a:picLocks noChangeAspect="1"/>
          </p:cNvPicPr>
          <p:nvPr/>
        </p:nvPicPr>
        <p:blipFill>
          <a:blip r:embed="rId3"/>
          <a:stretch>
            <a:fillRect/>
          </a:stretch>
        </p:blipFill>
        <p:spPr>
          <a:xfrm>
            <a:off x="6814242" y="4713260"/>
            <a:ext cx="2374643" cy="1665247"/>
          </a:xfrm>
          <a:prstGeom prst="rect">
            <a:avLst/>
          </a:prstGeom>
        </p:spPr>
      </p:pic>
      <p:pic>
        <p:nvPicPr>
          <p:cNvPr id="9" name="Picture 8">
            <a:extLst>
              <a:ext uri="{FF2B5EF4-FFF2-40B4-BE49-F238E27FC236}">
                <a16:creationId xmlns:a16="http://schemas.microsoft.com/office/drawing/2014/main" id="{4E5A94AE-7FCD-37A2-B3D8-C8F182F427EB}"/>
              </a:ext>
            </a:extLst>
          </p:cNvPr>
          <p:cNvPicPr>
            <a:picLocks noChangeAspect="1"/>
          </p:cNvPicPr>
          <p:nvPr/>
        </p:nvPicPr>
        <p:blipFill>
          <a:blip r:embed="rId4"/>
          <a:stretch>
            <a:fillRect/>
          </a:stretch>
        </p:blipFill>
        <p:spPr>
          <a:xfrm>
            <a:off x="9881010" y="2717478"/>
            <a:ext cx="1848392" cy="1423043"/>
          </a:xfrm>
          <a:prstGeom prst="rect">
            <a:avLst/>
          </a:prstGeom>
        </p:spPr>
      </p:pic>
    </p:spTree>
    <p:extLst>
      <p:ext uri="{BB962C8B-B14F-4D97-AF65-F5344CB8AC3E}">
        <p14:creationId xmlns:p14="http://schemas.microsoft.com/office/powerpoint/2010/main" val="3713003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02DC97-ED5C-C581-F65F-2006C6DEFF4F}"/>
              </a:ext>
            </a:extLst>
          </p:cNvPr>
          <p:cNvSpPr>
            <a:spLocks noGrp="1"/>
          </p:cNvSpPr>
          <p:nvPr>
            <p:ph type="title"/>
          </p:nvPr>
        </p:nvSpPr>
        <p:spPr>
          <a:xfrm>
            <a:off x="391886" y="2074363"/>
            <a:ext cx="3000548"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Sludge Mineralization in Aquaponics System</a:t>
            </a:r>
          </a:p>
        </p:txBody>
      </p:sp>
      <p:sp>
        <p:nvSpPr>
          <p:cNvPr id="7" name="Rectangle 6">
            <a:extLst>
              <a:ext uri="{FF2B5EF4-FFF2-40B4-BE49-F238E27FC236}">
                <a16:creationId xmlns:a16="http://schemas.microsoft.com/office/drawing/2014/main" id="{358FDC3D-17F9-5E81-7C8C-06DBDAC2090B}"/>
              </a:ext>
            </a:extLst>
          </p:cNvPr>
          <p:cNvSpPr/>
          <p:nvPr/>
        </p:nvSpPr>
        <p:spPr>
          <a:xfrm>
            <a:off x="4060507" y="933062"/>
            <a:ext cx="1218312" cy="1642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19A322A-B9C3-A393-6F25-FCEA9B88C1A9}"/>
              </a:ext>
            </a:extLst>
          </p:cNvPr>
          <p:cNvSpPr/>
          <p:nvPr/>
        </p:nvSpPr>
        <p:spPr>
          <a:xfrm>
            <a:off x="4060507" y="5530075"/>
            <a:ext cx="2952662" cy="65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B04C5D93-ADB1-4CC3-03C7-DF6F6DE323FF}"/>
              </a:ext>
            </a:extLst>
          </p:cNvPr>
          <p:cNvPicPr>
            <a:picLocks noChangeAspect="1"/>
          </p:cNvPicPr>
          <p:nvPr/>
        </p:nvPicPr>
        <p:blipFill>
          <a:blip r:embed="rId2"/>
          <a:stretch>
            <a:fillRect/>
          </a:stretch>
        </p:blipFill>
        <p:spPr>
          <a:xfrm>
            <a:off x="3472958" y="1182733"/>
            <a:ext cx="7623393" cy="4492533"/>
          </a:xfrm>
          <a:prstGeom prst="rect">
            <a:avLst/>
          </a:prstGeom>
        </p:spPr>
      </p:pic>
    </p:spTree>
    <p:extLst>
      <p:ext uri="{BB962C8B-B14F-4D97-AF65-F5344CB8AC3E}">
        <p14:creationId xmlns:p14="http://schemas.microsoft.com/office/powerpoint/2010/main" val="79519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2"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6"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descr="A picture containing outdoor, metal, dirty&#10;&#10;Description automatically generated">
            <a:extLst>
              <a:ext uri="{FF2B5EF4-FFF2-40B4-BE49-F238E27FC236}">
                <a16:creationId xmlns:a16="http://schemas.microsoft.com/office/drawing/2014/main" id="{ABDD9FCA-F8C0-21B0-7D51-BB69379AF526}"/>
              </a:ext>
            </a:extLst>
          </p:cNvPr>
          <p:cNvPicPr>
            <a:picLocks noChangeAspect="1"/>
          </p:cNvPicPr>
          <p:nvPr/>
        </p:nvPicPr>
        <p:blipFill rotWithShape="1">
          <a:blip r:embed="rId2">
            <a:extLst>
              <a:ext uri="{28A0092B-C50C-407E-A947-70E740481C1C}">
                <a14:useLocalDpi xmlns:a14="http://schemas.microsoft.com/office/drawing/2010/main" val="0"/>
              </a:ext>
            </a:extLst>
          </a:blip>
          <a:srcRect l="48598" r="6282" b="-1"/>
          <a:stretch/>
        </p:blipFill>
        <p:spPr>
          <a:xfrm>
            <a:off x="7206658" y="819015"/>
            <a:ext cx="3512671" cy="5196653"/>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F47F0F-2124-1091-1068-1C8138335FC8}"/>
              </a:ext>
            </a:extLst>
          </p:cNvPr>
          <p:cNvSpPr>
            <a:spLocks noGrp="1"/>
          </p:cNvSpPr>
          <p:nvPr>
            <p:ph type="title"/>
          </p:nvPr>
        </p:nvSpPr>
        <p:spPr>
          <a:xfrm>
            <a:off x="842060" y="819015"/>
            <a:ext cx="6326334" cy="1824465"/>
          </a:xfrm>
        </p:spPr>
        <p:txBody>
          <a:bodyPr anchor="b">
            <a:normAutofit/>
          </a:bodyPr>
          <a:lstStyle/>
          <a:p>
            <a:r>
              <a:rPr lang="en-US" sz="5000" b="1" dirty="0">
                <a:solidFill>
                  <a:schemeClr val="bg1"/>
                </a:solidFill>
              </a:rPr>
              <a:t>Basics: Aerobic Mineralization of Sludge</a:t>
            </a:r>
          </a:p>
        </p:txBody>
      </p:sp>
      <p:sp>
        <p:nvSpPr>
          <p:cNvPr id="3" name="Content Placeholder 2">
            <a:extLst>
              <a:ext uri="{FF2B5EF4-FFF2-40B4-BE49-F238E27FC236}">
                <a16:creationId xmlns:a16="http://schemas.microsoft.com/office/drawing/2014/main" id="{83CF9D06-EB53-CF4C-C211-D86ABEB951E5}"/>
              </a:ext>
            </a:extLst>
          </p:cNvPr>
          <p:cNvSpPr>
            <a:spLocks noGrp="1"/>
          </p:cNvSpPr>
          <p:nvPr>
            <p:ph idx="1"/>
          </p:nvPr>
        </p:nvSpPr>
        <p:spPr>
          <a:xfrm>
            <a:off x="1014985" y="2643480"/>
            <a:ext cx="5501548" cy="3735815"/>
          </a:xfrm>
        </p:spPr>
        <p:txBody>
          <a:bodyPr anchor="t">
            <a:normAutofit/>
          </a:bodyPr>
          <a:lstStyle/>
          <a:p>
            <a:r>
              <a:rPr lang="en-US" sz="2400" dirty="0">
                <a:solidFill>
                  <a:schemeClr val="bg1"/>
                </a:solidFill>
              </a:rPr>
              <a:t>Heavily agitated with aeration</a:t>
            </a:r>
          </a:p>
          <a:p>
            <a:pPr lvl="1"/>
            <a:r>
              <a:rPr lang="en-US" sz="2000" dirty="0">
                <a:solidFill>
                  <a:schemeClr val="bg1"/>
                </a:solidFill>
              </a:rPr>
              <a:t>Requires good mixing and adequate oxygen</a:t>
            </a:r>
          </a:p>
          <a:p>
            <a:pPr lvl="1"/>
            <a:r>
              <a:rPr lang="en-US" sz="2000" dirty="0">
                <a:solidFill>
                  <a:schemeClr val="bg1"/>
                </a:solidFill>
              </a:rPr>
              <a:t>Kind of like a </a:t>
            </a:r>
            <a:r>
              <a:rPr lang="en-US" sz="2000" dirty="0" err="1">
                <a:solidFill>
                  <a:schemeClr val="bg1"/>
                </a:solidFill>
              </a:rPr>
              <a:t>Biofloc</a:t>
            </a:r>
            <a:r>
              <a:rPr lang="en-US" sz="2000" dirty="0">
                <a:solidFill>
                  <a:schemeClr val="bg1"/>
                </a:solidFill>
              </a:rPr>
              <a:t> without fish</a:t>
            </a:r>
          </a:p>
          <a:p>
            <a:r>
              <a:rPr lang="en-US" sz="2400" dirty="0">
                <a:solidFill>
                  <a:schemeClr val="bg1"/>
                </a:solidFill>
              </a:rPr>
              <a:t>Solid fish waste broken down by bacteria</a:t>
            </a:r>
          </a:p>
          <a:p>
            <a:pPr lvl="1"/>
            <a:r>
              <a:rPr lang="en-US" sz="2000" dirty="0">
                <a:solidFill>
                  <a:schemeClr val="bg1"/>
                </a:solidFill>
              </a:rPr>
              <a:t>Ionic salts and minerals</a:t>
            </a:r>
          </a:p>
          <a:p>
            <a:pPr lvl="1"/>
            <a:r>
              <a:rPr lang="en-US" sz="2000" dirty="0">
                <a:solidFill>
                  <a:schemeClr val="bg1"/>
                </a:solidFill>
              </a:rPr>
              <a:t>Water</a:t>
            </a:r>
          </a:p>
          <a:p>
            <a:pPr lvl="1"/>
            <a:r>
              <a:rPr lang="en-US" sz="2000" dirty="0">
                <a:solidFill>
                  <a:schemeClr val="bg1"/>
                </a:solidFill>
              </a:rPr>
              <a:t>Residual, insoluble solids</a:t>
            </a:r>
          </a:p>
          <a:p>
            <a:pPr lvl="2"/>
            <a:r>
              <a:rPr lang="en-US" sz="1600" dirty="0">
                <a:solidFill>
                  <a:schemeClr val="bg1"/>
                </a:solidFill>
              </a:rPr>
              <a:t>Depending on the amount of carbon (food) available</a:t>
            </a:r>
          </a:p>
        </p:txBody>
      </p:sp>
    </p:spTree>
    <p:extLst>
      <p:ext uri="{BB962C8B-B14F-4D97-AF65-F5344CB8AC3E}">
        <p14:creationId xmlns:p14="http://schemas.microsoft.com/office/powerpoint/2010/main" val="1164558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8C5186-0F34-264F-5B5F-60C9F8517641}"/>
              </a:ext>
            </a:extLst>
          </p:cNvPr>
          <p:cNvSpPr>
            <a:spLocks noGrp="1"/>
          </p:cNvSpPr>
          <p:nvPr>
            <p:ph type="title"/>
          </p:nvPr>
        </p:nvSpPr>
        <p:spPr>
          <a:xfrm>
            <a:off x="524256" y="491260"/>
            <a:ext cx="6594189" cy="1625210"/>
          </a:xfrm>
        </p:spPr>
        <p:txBody>
          <a:bodyPr>
            <a:normAutofit/>
          </a:bodyPr>
          <a:lstStyle/>
          <a:p>
            <a:r>
              <a:rPr lang="en-US" sz="5000" b="1" dirty="0">
                <a:solidFill>
                  <a:srgbClr val="FFFFFF"/>
                </a:solidFill>
              </a:rPr>
              <a:t>Mixing and Aeration</a:t>
            </a:r>
          </a:p>
        </p:txBody>
      </p:sp>
      <p:pic>
        <p:nvPicPr>
          <p:cNvPr id="4" name="Picture 3" descr="A picture containing ground, floor, trash, dirty&#10;&#10;Description automatically generated">
            <a:extLst>
              <a:ext uri="{FF2B5EF4-FFF2-40B4-BE49-F238E27FC236}">
                <a16:creationId xmlns:a16="http://schemas.microsoft.com/office/drawing/2014/main" id="{AE05B514-27F5-B3F9-57C0-D218A8099D41}"/>
              </a:ext>
            </a:extLst>
          </p:cNvPr>
          <p:cNvPicPr>
            <a:picLocks noChangeAspect="1"/>
          </p:cNvPicPr>
          <p:nvPr/>
        </p:nvPicPr>
        <p:blipFill rotWithShape="1">
          <a:blip r:embed="rId2"/>
          <a:srcRect t="1336" r="2" b="2"/>
          <a:stretch/>
        </p:blipFill>
        <p:spPr>
          <a:xfrm>
            <a:off x="327549" y="2454903"/>
            <a:ext cx="3442801" cy="4080254"/>
          </a:xfrm>
          <a:prstGeom prst="rect">
            <a:avLst/>
          </a:prstGeom>
        </p:spPr>
      </p:pic>
      <p:pic>
        <p:nvPicPr>
          <p:cNvPr id="6" name="Picture 5">
            <a:extLst>
              <a:ext uri="{FF2B5EF4-FFF2-40B4-BE49-F238E27FC236}">
                <a16:creationId xmlns:a16="http://schemas.microsoft.com/office/drawing/2014/main" id="{E74A2F43-837E-2267-4F41-6BA2E37CD2E4}"/>
              </a:ext>
            </a:extLst>
          </p:cNvPr>
          <p:cNvPicPr>
            <a:picLocks noChangeAspect="1"/>
          </p:cNvPicPr>
          <p:nvPr/>
        </p:nvPicPr>
        <p:blipFill rotWithShape="1">
          <a:blip r:embed="rId3"/>
          <a:srcRect l="1983" r="-1" b="-1"/>
          <a:stretch/>
        </p:blipFill>
        <p:spPr>
          <a:xfrm>
            <a:off x="3942260" y="2454902"/>
            <a:ext cx="3442803" cy="1958184"/>
          </a:xfrm>
          <a:prstGeom prst="rect">
            <a:avLst/>
          </a:prstGeom>
        </p:spPr>
      </p:pic>
      <p:pic>
        <p:nvPicPr>
          <p:cNvPr id="8" name="Picture 7">
            <a:extLst>
              <a:ext uri="{FF2B5EF4-FFF2-40B4-BE49-F238E27FC236}">
                <a16:creationId xmlns:a16="http://schemas.microsoft.com/office/drawing/2014/main" id="{99EF0D20-FDDD-997A-951C-29B17BEB0824}"/>
              </a:ext>
            </a:extLst>
          </p:cNvPr>
          <p:cNvPicPr>
            <a:picLocks noChangeAspect="1"/>
          </p:cNvPicPr>
          <p:nvPr/>
        </p:nvPicPr>
        <p:blipFill rotWithShape="1">
          <a:blip r:embed="rId4"/>
          <a:srcRect r="-3" b="847"/>
          <a:stretch/>
        </p:blipFill>
        <p:spPr>
          <a:xfrm>
            <a:off x="3941061" y="4572285"/>
            <a:ext cx="3447288" cy="1956816"/>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0846B5-4A24-08B5-6D7C-6DE025E721FF}"/>
              </a:ext>
            </a:extLst>
          </p:cNvPr>
          <p:cNvSpPr>
            <a:spLocks noGrp="1"/>
          </p:cNvSpPr>
          <p:nvPr>
            <p:ph idx="1"/>
          </p:nvPr>
        </p:nvSpPr>
        <p:spPr>
          <a:xfrm>
            <a:off x="7772400" y="763523"/>
            <a:ext cx="3696869" cy="5330952"/>
          </a:xfrm>
        </p:spPr>
        <p:txBody>
          <a:bodyPr anchor="ctr">
            <a:normAutofit/>
          </a:bodyPr>
          <a:lstStyle/>
          <a:p>
            <a:r>
              <a:rPr lang="en-US" sz="2400" dirty="0">
                <a:solidFill>
                  <a:srgbClr val="FFFFFF"/>
                </a:solidFill>
              </a:rPr>
              <a:t>Fine bubble disks or aeration tubing work best</a:t>
            </a:r>
          </a:p>
          <a:p>
            <a:pPr lvl="1"/>
            <a:r>
              <a:rPr lang="en-US" dirty="0">
                <a:solidFill>
                  <a:srgbClr val="FFFFFF"/>
                </a:solidFill>
              </a:rPr>
              <a:t>Less prone to clogging</a:t>
            </a:r>
          </a:p>
          <a:p>
            <a:pPr marL="457200" lvl="1" indent="0">
              <a:buNone/>
            </a:pPr>
            <a:endParaRPr lang="en-US" dirty="0">
              <a:solidFill>
                <a:srgbClr val="FFFFFF"/>
              </a:solidFill>
            </a:endParaRPr>
          </a:p>
          <a:p>
            <a:r>
              <a:rPr lang="en-US" sz="2400" dirty="0">
                <a:solidFill>
                  <a:srgbClr val="FFFFFF"/>
                </a:solidFill>
              </a:rPr>
              <a:t>May need to be weighted down or fastened in place</a:t>
            </a:r>
          </a:p>
          <a:p>
            <a:pPr marL="0" indent="0">
              <a:buNone/>
            </a:pPr>
            <a:endParaRPr lang="en-US" sz="2400" dirty="0">
              <a:solidFill>
                <a:srgbClr val="FFFFFF"/>
              </a:solidFill>
            </a:endParaRPr>
          </a:p>
          <a:p>
            <a:r>
              <a:rPr lang="en-US" sz="2400" dirty="0">
                <a:solidFill>
                  <a:srgbClr val="FFFFFF"/>
                </a:solidFill>
              </a:rPr>
              <a:t>Self-cleaning</a:t>
            </a:r>
          </a:p>
        </p:txBody>
      </p:sp>
    </p:spTree>
    <p:extLst>
      <p:ext uri="{BB962C8B-B14F-4D97-AF65-F5344CB8AC3E}">
        <p14:creationId xmlns:p14="http://schemas.microsoft.com/office/powerpoint/2010/main" val="78705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90F972-6D4E-4FE7-8043-6AF0541956DD}"/>
              </a:ext>
            </a:extLst>
          </p:cNvPr>
          <p:cNvSpPr>
            <a:spLocks noGrp="1"/>
          </p:cNvSpPr>
          <p:nvPr>
            <p:ph type="title"/>
          </p:nvPr>
        </p:nvSpPr>
        <p:spPr>
          <a:xfrm>
            <a:off x="114300" y="486779"/>
            <a:ext cx="3648075" cy="1783538"/>
          </a:xfrm>
        </p:spPr>
        <p:txBody>
          <a:bodyPr vert="horz" lIns="91440" tIns="45720" rIns="91440" bIns="45720" rtlCol="0" anchor="t">
            <a:noAutofit/>
          </a:bodyPr>
          <a:lstStyle/>
          <a:p>
            <a:pPr algn="ctr"/>
            <a:r>
              <a:rPr lang="en-US" sz="4000" b="1" dirty="0">
                <a:solidFill>
                  <a:srgbClr val="FFFFFF"/>
                </a:solidFill>
              </a:rPr>
              <a:t>2-stage Aerobic Mineralization</a:t>
            </a:r>
          </a:p>
        </p:txBody>
      </p:sp>
      <p:pic>
        <p:nvPicPr>
          <p:cNvPr id="17" name="Picture 16">
            <a:extLst>
              <a:ext uri="{FF2B5EF4-FFF2-40B4-BE49-F238E27FC236}">
                <a16:creationId xmlns:a16="http://schemas.microsoft.com/office/drawing/2014/main" id="{B74D22FA-4F45-4B6A-85BF-8FE951B05C84}"/>
              </a:ext>
            </a:extLst>
          </p:cNvPr>
          <p:cNvPicPr>
            <a:picLocks noChangeAspect="1"/>
          </p:cNvPicPr>
          <p:nvPr/>
        </p:nvPicPr>
        <p:blipFill>
          <a:blip r:embed="rId2"/>
          <a:stretch>
            <a:fillRect/>
          </a:stretch>
        </p:blipFill>
        <p:spPr>
          <a:xfrm>
            <a:off x="4038603" y="15390"/>
            <a:ext cx="7618331" cy="6869339"/>
          </a:xfrm>
          <a:prstGeom prst="rect">
            <a:avLst/>
          </a:prstGeom>
        </p:spPr>
      </p:pic>
      <p:sp>
        <p:nvSpPr>
          <p:cNvPr id="18" name="TextBox 17">
            <a:extLst>
              <a:ext uri="{FF2B5EF4-FFF2-40B4-BE49-F238E27FC236}">
                <a16:creationId xmlns:a16="http://schemas.microsoft.com/office/drawing/2014/main" id="{15E0A1EA-F3F4-4FEF-ACA3-B59DB8076A9E}"/>
              </a:ext>
            </a:extLst>
          </p:cNvPr>
          <p:cNvSpPr txBox="1"/>
          <p:nvPr/>
        </p:nvSpPr>
        <p:spPr>
          <a:xfrm>
            <a:off x="9086850" y="3429000"/>
            <a:ext cx="15714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Stage 1</a:t>
            </a:r>
          </a:p>
        </p:txBody>
      </p:sp>
      <p:sp>
        <p:nvSpPr>
          <p:cNvPr id="19" name="TextBox 18">
            <a:extLst>
              <a:ext uri="{FF2B5EF4-FFF2-40B4-BE49-F238E27FC236}">
                <a16:creationId xmlns:a16="http://schemas.microsoft.com/office/drawing/2014/main" id="{BFC63834-9806-4C3D-A3E8-05D1115DEF86}"/>
              </a:ext>
            </a:extLst>
          </p:cNvPr>
          <p:cNvSpPr txBox="1"/>
          <p:nvPr/>
        </p:nvSpPr>
        <p:spPr>
          <a:xfrm>
            <a:off x="4080983" y="2178812"/>
            <a:ext cx="15714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Stage 2</a:t>
            </a:r>
          </a:p>
        </p:txBody>
      </p:sp>
      <p:sp>
        <p:nvSpPr>
          <p:cNvPr id="20" name="TextBox 19">
            <a:extLst>
              <a:ext uri="{FF2B5EF4-FFF2-40B4-BE49-F238E27FC236}">
                <a16:creationId xmlns:a16="http://schemas.microsoft.com/office/drawing/2014/main" id="{9EF72C3F-506E-42B8-89B6-86111EF6CCE1}"/>
              </a:ext>
            </a:extLst>
          </p:cNvPr>
          <p:cNvSpPr txBox="1"/>
          <p:nvPr/>
        </p:nvSpPr>
        <p:spPr>
          <a:xfrm>
            <a:off x="266701" y="2825143"/>
            <a:ext cx="366880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Stage 1 ≈ 15 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Stage 2 ≈ 30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Pause Mixing for at least 1-2 hours before using supernatant from stage 2 or transferring from stage 1 to stage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*Allows solids to settle</a:t>
            </a:r>
          </a:p>
        </p:txBody>
      </p:sp>
    </p:spTree>
    <p:extLst>
      <p:ext uri="{BB962C8B-B14F-4D97-AF65-F5344CB8AC3E}">
        <p14:creationId xmlns:p14="http://schemas.microsoft.com/office/powerpoint/2010/main" val="560176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7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G_0565">
            <a:hlinkClick r:id="" action="ppaction://media"/>
            <a:extLst>
              <a:ext uri="{FF2B5EF4-FFF2-40B4-BE49-F238E27FC236}">
                <a16:creationId xmlns:a16="http://schemas.microsoft.com/office/drawing/2014/main" id="{CC9CD382-1F14-DEE0-EFC4-B15E21762E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395890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A66BBC-8CE2-DE42-1139-0043786FE8D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While Aerated Vs After Settling</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E0DFF-ACFF-B4A6-125B-CA5F069C2B37}"/>
              </a:ext>
            </a:extLst>
          </p:cNvPr>
          <p:cNvPicPr>
            <a:picLocks noChangeAspect="1"/>
          </p:cNvPicPr>
          <p:nvPr/>
        </p:nvPicPr>
        <p:blipFill>
          <a:blip r:embed="rId2"/>
          <a:stretch>
            <a:fillRect/>
          </a:stretch>
        </p:blipFill>
        <p:spPr>
          <a:xfrm>
            <a:off x="331567" y="2481966"/>
            <a:ext cx="5455917" cy="3819142"/>
          </a:xfrm>
          <a:prstGeom prst="rect">
            <a:avLst/>
          </a:prstGeom>
        </p:spPr>
      </p:pic>
      <p:pic>
        <p:nvPicPr>
          <p:cNvPr id="7" name="Picture 6">
            <a:extLst>
              <a:ext uri="{FF2B5EF4-FFF2-40B4-BE49-F238E27FC236}">
                <a16:creationId xmlns:a16="http://schemas.microsoft.com/office/drawing/2014/main" id="{53705DDC-C895-B6DB-D747-A738476D88D1}"/>
              </a:ext>
            </a:extLst>
          </p:cNvPr>
          <p:cNvPicPr>
            <a:picLocks noChangeAspect="1"/>
          </p:cNvPicPr>
          <p:nvPr/>
        </p:nvPicPr>
        <p:blipFill>
          <a:blip r:embed="rId3"/>
          <a:stretch>
            <a:fillRect/>
          </a:stretch>
        </p:blipFill>
        <p:spPr>
          <a:xfrm>
            <a:off x="6404516" y="2447867"/>
            <a:ext cx="5455917" cy="3887340"/>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37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A750-62CD-4166-C348-E9C5377ED97C}"/>
              </a:ext>
            </a:extLst>
          </p:cNvPr>
          <p:cNvSpPr>
            <a:spLocks noGrp="1"/>
          </p:cNvSpPr>
          <p:nvPr>
            <p:ph type="title"/>
          </p:nvPr>
        </p:nvSpPr>
        <p:spPr/>
        <p:txBody>
          <a:bodyPr/>
          <a:lstStyle/>
          <a:p>
            <a:r>
              <a:rPr lang="en-US" b="1" dirty="0"/>
              <a:t>Plants Take Up Nutrients in the Form of Ions</a:t>
            </a:r>
          </a:p>
        </p:txBody>
      </p:sp>
      <p:sp>
        <p:nvSpPr>
          <p:cNvPr id="3" name="Content Placeholder 2">
            <a:extLst>
              <a:ext uri="{FF2B5EF4-FFF2-40B4-BE49-F238E27FC236}">
                <a16:creationId xmlns:a16="http://schemas.microsoft.com/office/drawing/2014/main" id="{BC13B87E-651E-F7C3-BDD2-82B84569A570}"/>
              </a:ext>
            </a:extLst>
          </p:cNvPr>
          <p:cNvSpPr>
            <a:spLocks noGrp="1"/>
          </p:cNvSpPr>
          <p:nvPr>
            <p:ph sz="half" idx="1"/>
          </p:nvPr>
        </p:nvSpPr>
        <p:spPr/>
        <p:txBody>
          <a:bodyPr>
            <a:normAutofit/>
          </a:bodyPr>
          <a:lstStyle/>
          <a:p>
            <a:pPr marL="457200" lvl="1" indent="0">
              <a:buNone/>
            </a:pPr>
            <a:r>
              <a:rPr lang="en-US" sz="2800" u="sng" dirty="0"/>
              <a:t>Macronutrients:</a:t>
            </a:r>
          </a:p>
          <a:p>
            <a:pPr lvl="1"/>
            <a:r>
              <a:rPr lang="en-US" sz="2800" dirty="0"/>
              <a:t>N: NO</a:t>
            </a:r>
            <a:r>
              <a:rPr lang="en-US" sz="2800" baseline="-25000" dirty="0"/>
              <a:t>3</a:t>
            </a:r>
            <a:r>
              <a:rPr lang="en-US" sz="2800" baseline="30000" dirty="0"/>
              <a:t>-</a:t>
            </a:r>
            <a:r>
              <a:rPr lang="en-US" sz="2800" dirty="0"/>
              <a:t> or NH</a:t>
            </a:r>
            <a:r>
              <a:rPr lang="en-US" sz="2800" baseline="-25000" dirty="0"/>
              <a:t>4</a:t>
            </a:r>
            <a:r>
              <a:rPr lang="en-US" sz="2800" baseline="30000" dirty="0"/>
              <a:t>+</a:t>
            </a:r>
            <a:endParaRPr lang="en-US" sz="2800" dirty="0"/>
          </a:p>
          <a:p>
            <a:pPr lvl="1"/>
            <a:r>
              <a:rPr lang="en-US" sz="2800" dirty="0"/>
              <a:t>P: PO</a:t>
            </a:r>
            <a:r>
              <a:rPr lang="en-US" sz="2800" baseline="-25000" dirty="0"/>
              <a:t>4</a:t>
            </a:r>
            <a:r>
              <a:rPr lang="en-US" sz="2800" baseline="30000" dirty="0"/>
              <a:t>3-</a:t>
            </a:r>
            <a:r>
              <a:rPr lang="en-US" sz="2800" dirty="0"/>
              <a:t> </a:t>
            </a:r>
          </a:p>
          <a:p>
            <a:pPr lvl="1"/>
            <a:r>
              <a:rPr lang="en-US" sz="2800" dirty="0"/>
              <a:t>K: K</a:t>
            </a:r>
            <a:r>
              <a:rPr lang="en-US" sz="2800" baseline="30000" dirty="0"/>
              <a:t>+</a:t>
            </a:r>
          </a:p>
          <a:p>
            <a:pPr lvl="1"/>
            <a:r>
              <a:rPr lang="en-US" sz="2800" dirty="0"/>
              <a:t>Ca: Ca</a:t>
            </a:r>
            <a:r>
              <a:rPr lang="en-US" sz="2800" baseline="30000" dirty="0"/>
              <a:t>2+</a:t>
            </a:r>
          </a:p>
          <a:p>
            <a:pPr lvl="1"/>
            <a:r>
              <a:rPr lang="en-US" sz="2800" dirty="0"/>
              <a:t>Mg: Mg</a:t>
            </a:r>
            <a:r>
              <a:rPr lang="en-US" sz="2800" baseline="30000" dirty="0"/>
              <a:t>2+</a:t>
            </a:r>
          </a:p>
          <a:p>
            <a:pPr lvl="1"/>
            <a:r>
              <a:rPr lang="en-US" sz="2800" dirty="0"/>
              <a:t>S: SO</a:t>
            </a:r>
            <a:r>
              <a:rPr lang="en-US" sz="2800" baseline="-25000" dirty="0"/>
              <a:t>4</a:t>
            </a:r>
            <a:r>
              <a:rPr lang="en-US" sz="2800" baseline="30000" dirty="0"/>
              <a:t>2-</a:t>
            </a:r>
          </a:p>
          <a:p>
            <a:pPr lvl="1"/>
            <a:endParaRPr lang="en-US" sz="2800" dirty="0"/>
          </a:p>
          <a:p>
            <a:endParaRPr lang="en-US" dirty="0"/>
          </a:p>
        </p:txBody>
      </p:sp>
      <p:sp>
        <p:nvSpPr>
          <p:cNvPr id="4" name="Content Placeholder 3">
            <a:extLst>
              <a:ext uri="{FF2B5EF4-FFF2-40B4-BE49-F238E27FC236}">
                <a16:creationId xmlns:a16="http://schemas.microsoft.com/office/drawing/2014/main" id="{3BE2D48D-0A9F-49A0-C6BA-F80A0921DBD7}"/>
              </a:ext>
            </a:extLst>
          </p:cNvPr>
          <p:cNvSpPr>
            <a:spLocks noGrp="1"/>
          </p:cNvSpPr>
          <p:nvPr>
            <p:ph sz="half" idx="2"/>
          </p:nvPr>
        </p:nvSpPr>
        <p:spPr/>
        <p:txBody>
          <a:bodyPr>
            <a:normAutofit/>
          </a:bodyPr>
          <a:lstStyle/>
          <a:p>
            <a:pPr marL="0" indent="0">
              <a:buNone/>
            </a:pPr>
            <a:r>
              <a:rPr lang="en-US" u="sng" dirty="0"/>
              <a:t>Micronutrients:</a:t>
            </a:r>
          </a:p>
          <a:p>
            <a:r>
              <a:rPr lang="en-US" dirty="0"/>
              <a:t>Cl: Cl</a:t>
            </a:r>
            <a:r>
              <a:rPr lang="en-US" baseline="30000" dirty="0"/>
              <a:t>-</a:t>
            </a:r>
          </a:p>
          <a:p>
            <a:r>
              <a:rPr lang="en-US" dirty="0"/>
              <a:t>Mn: Mn</a:t>
            </a:r>
            <a:r>
              <a:rPr lang="en-US" baseline="30000" dirty="0"/>
              <a:t>2+</a:t>
            </a:r>
          </a:p>
          <a:p>
            <a:r>
              <a:rPr lang="en-US" dirty="0"/>
              <a:t>Cu: Cu</a:t>
            </a:r>
            <a:r>
              <a:rPr lang="en-US" baseline="30000" dirty="0"/>
              <a:t>+</a:t>
            </a:r>
            <a:r>
              <a:rPr lang="en-US" dirty="0"/>
              <a:t>/Cu</a:t>
            </a:r>
            <a:r>
              <a:rPr lang="en-US" baseline="30000" dirty="0"/>
              <a:t>2+</a:t>
            </a:r>
          </a:p>
          <a:p>
            <a:r>
              <a:rPr lang="en-US" dirty="0"/>
              <a:t>Zn: Zn</a:t>
            </a:r>
            <a:r>
              <a:rPr lang="en-US" baseline="30000" dirty="0"/>
              <a:t>2+</a:t>
            </a:r>
          </a:p>
          <a:p>
            <a:r>
              <a:rPr lang="en-US" dirty="0"/>
              <a:t>B: B0</a:t>
            </a:r>
            <a:r>
              <a:rPr lang="en-US" baseline="-25000" dirty="0"/>
              <a:t>3</a:t>
            </a:r>
            <a:r>
              <a:rPr lang="en-US" baseline="30000" dirty="0"/>
              <a:t>3-</a:t>
            </a:r>
          </a:p>
          <a:p>
            <a:r>
              <a:rPr lang="en-US" dirty="0"/>
              <a:t>Mo: MoO</a:t>
            </a:r>
            <a:r>
              <a:rPr lang="en-US" baseline="-25000" dirty="0"/>
              <a:t>4</a:t>
            </a:r>
            <a:r>
              <a:rPr lang="en-US" baseline="30000" dirty="0"/>
              <a:t>2-</a:t>
            </a:r>
          </a:p>
          <a:p>
            <a:r>
              <a:rPr lang="en-US" dirty="0"/>
              <a:t>Fe: Fe</a:t>
            </a:r>
            <a:r>
              <a:rPr lang="en-US" baseline="30000" dirty="0"/>
              <a:t>2+/</a:t>
            </a:r>
            <a:r>
              <a:rPr lang="en-US" dirty="0"/>
              <a:t>Fe</a:t>
            </a:r>
            <a:r>
              <a:rPr lang="en-US" baseline="30000" dirty="0"/>
              <a:t>3+</a:t>
            </a:r>
          </a:p>
          <a:p>
            <a:endParaRPr lang="en-US" baseline="30000" dirty="0"/>
          </a:p>
        </p:txBody>
      </p:sp>
      <p:pic>
        <p:nvPicPr>
          <p:cNvPr id="6" name="Picture 5">
            <a:extLst>
              <a:ext uri="{FF2B5EF4-FFF2-40B4-BE49-F238E27FC236}">
                <a16:creationId xmlns:a16="http://schemas.microsoft.com/office/drawing/2014/main" id="{09ED69D4-9356-8046-FDE6-96F16BFF023B}"/>
              </a:ext>
            </a:extLst>
          </p:cNvPr>
          <p:cNvPicPr>
            <a:picLocks noChangeAspect="1"/>
          </p:cNvPicPr>
          <p:nvPr/>
        </p:nvPicPr>
        <p:blipFill>
          <a:blip r:embed="rId2"/>
          <a:stretch>
            <a:fillRect/>
          </a:stretch>
        </p:blipFill>
        <p:spPr>
          <a:xfrm>
            <a:off x="1005380" y="5338690"/>
            <a:ext cx="3999006" cy="973210"/>
          </a:xfrm>
          <a:prstGeom prst="rect">
            <a:avLst/>
          </a:prstGeom>
        </p:spPr>
      </p:pic>
      <p:pic>
        <p:nvPicPr>
          <p:cNvPr id="8" name="Picture 7" descr="A close up of a plant&#10;&#10;Description automatically generated">
            <a:extLst>
              <a:ext uri="{FF2B5EF4-FFF2-40B4-BE49-F238E27FC236}">
                <a16:creationId xmlns:a16="http://schemas.microsoft.com/office/drawing/2014/main" id="{0B8B3B79-C386-14AC-06E1-3BBA55890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761" y="2081922"/>
            <a:ext cx="2021439" cy="3281315"/>
          </a:xfrm>
          <a:prstGeom prst="rect">
            <a:avLst/>
          </a:prstGeom>
        </p:spPr>
      </p:pic>
    </p:spTree>
    <p:extLst>
      <p:ext uri="{BB962C8B-B14F-4D97-AF65-F5344CB8AC3E}">
        <p14:creationId xmlns:p14="http://schemas.microsoft.com/office/powerpoint/2010/main" val="417439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49E24A-8456-1618-3EEF-51B2207D599F}"/>
              </a:ext>
            </a:extLst>
          </p:cNvPr>
          <p:cNvSpPr>
            <a:spLocks noGrp="1"/>
          </p:cNvSpPr>
          <p:nvPr>
            <p:ph type="title"/>
          </p:nvPr>
        </p:nvSpPr>
        <p:spPr>
          <a:xfrm>
            <a:off x="598665" y="317241"/>
            <a:ext cx="6002110" cy="1495425"/>
          </a:xfrm>
        </p:spPr>
        <p:txBody>
          <a:bodyPr>
            <a:noAutofit/>
          </a:bodyPr>
          <a:lstStyle/>
          <a:p>
            <a:r>
              <a:rPr lang="en-US" sz="6000" b="1" dirty="0"/>
              <a:t>Ok then what?</a:t>
            </a:r>
          </a:p>
        </p:txBody>
      </p:sp>
      <p:sp>
        <p:nvSpPr>
          <p:cNvPr id="3" name="Content Placeholder 2">
            <a:extLst>
              <a:ext uri="{FF2B5EF4-FFF2-40B4-BE49-F238E27FC236}">
                <a16:creationId xmlns:a16="http://schemas.microsoft.com/office/drawing/2014/main" id="{89948EF6-9991-6DBA-53ED-A961ED40771F}"/>
              </a:ext>
            </a:extLst>
          </p:cNvPr>
          <p:cNvSpPr>
            <a:spLocks noGrp="1"/>
          </p:cNvSpPr>
          <p:nvPr>
            <p:ph idx="1"/>
          </p:nvPr>
        </p:nvSpPr>
        <p:spPr>
          <a:xfrm>
            <a:off x="598665" y="1812666"/>
            <a:ext cx="6002110" cy="4522820"/>
          </a:xfrm>
        </p:spPr>
        <p:txBody>
          <a:bodyPr>
            <a:noAutofit/>
          </a:bodyPr>
          <a:lstStyle/>
          <a:p>
            <a:r>
              <a:rPr lang="en-US" sz="2000" dirty="0"/>
              <a:t>It can take 1-4 hours to get good settling in stage 1 depending on C:N</a:t>
            </a:r>
          </a:p>
          <a:p>
            <a:endParaRPr lang="en-US" sz="2000" dirty="0"/>
          </a:p>
          <a:p>
            <a:r>
              <a:rPr lang="en-US" sz="2000" dirty="0"/>
              <a:t>Can use a pump or valve to move to stage 2</a:t>
            </a:r>
          </a:p>
          <a:p>
            <a:endParaRPr lang="en-US" sz="2000" dirty="0"/>
          </a:p>
          <a:p>
            <a:r>
              <a:rPr lang="en-US" sz="2000" dirty="0"/>
              <a:t>From stage 2 you can also use a pump or valve to add supernatant directly back into RAS </a:t>
            </a:r>
          </a:p>
          <a:p>
            <a:pPr lvl="1"/>
            <a:r>
              <a:rPr lang="en-US" sz="2000" dirty="0"/>
              <a:t>Ideally you would pump through a bead filter to maintain clarity in RAS and thus for plants</a:t>
            </a:r>
          </a:p>
          <a:p>
            <a:pPr marL="457200" lvl="1" indent="0">
              <a:buNone/>
            </a:pPr>
            <a:endParaRPr lang="en-US" sz="2000" dirty="0"/>
          </a:p>
          <a:p>
            <a:r>
              <a:rPr lang="en-US" sz="2000" dirty="0"/>
              <a:t>Typically, you can do this every 1 or 2 weeks depending on your average sludge volume</a:t>
            </a:r>
          </a:p>
          <a:p>
            <a:pPr lvl="1"/>
            <a:r>
              <a:rPr lang="en-US" sz="2000" dirty="0"/>
              <a:t>Want the average age of your mineralized water to be ~4 weeks</a:t>
            </a:r>
          </a:p>
        </p:txBody>
      </p:sp>
      <p:pic>
        <p:nvPicPr>
          <p:cNvPr id="5" name="Picture 4" descr="A water pump in a garden&#10;&#10;Description automatically generated">
            <a:extLst>
              <a:ext uri="{FF2B5EF4-FFF2-40B4-BE49-F238E27FC236}">
                <a16:creationId xmlns:a16="http://schemas.microsoft.com/office/drawing/2014/main" id="{FD85C463-1FBC-D7B5-5A05-CA03BD41D9B8}"/>
              </a:ext>
            </a:extLst>
          </p:cNvPr>
          <p:cNvPicPr>
            <a:picLocks noChangeAspect="1"/>
          </p:cNvPicPr>
          <p:nvPr/>
        </p:nvPicPr>
        <p:blipFill rotWithShape="1">
          <a:blip r:embed="rId2">
            <a:extLst>
              <a:ext uri="{28A0092B-C50C-407E-A947-70E740481C1C}">
                <a14:useLocalDpi xmlns:a14="http://schemas.microsoft.com/office/drawing/2010/main" val="0"/>
              </a:ext>
            </a:extLst>
          </a:blip>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524269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91E703-5C14-60BA-5037-971C6EED12B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2BE68E3-44FE-56F1-8F90-6CC6C3DF1C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1" t="9091" r="28873"/>
          <a:stretch/>
        </p:blipFill>
        <p:spPr>
          <a:xfrm>
            <a:off x="4166616" y="10"/>
            <a:ext cx="6501384" cy="6857990"/>
          </a:xfrm>
          <a:prstGeom prst="rect">
            <a:avLst/>
          </a:prstGeom>
        </p:spPr>
      </p:pic>
      <p:sp>
        <p:nvSpPr>
          <p:cNvPr id="8" name="Rectangle 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9BD002-FDB3-371A-F16C-6451FBCF4FDA}"/>
              </a:ext>
            </a:extLst>
          </p:cNvPr>
          <p:cNvSpPr>
            <a:spLocks noGrp="1"/>
          </p:cNvSpPr>
          <p:nvPr>
            <p:ph type="title"/>
          </p:nvPr>
        </p:nvSpPr>
        <p:spPr>
          <a:xfrm>
            <a:off x="1007706" y="1122363"/>
            <a:ext cx="3892299" cy="3204134"/>
          </a:xfrm>
        </p:spPr>
        <p:txBody>
          <a:bodyPr vert="horz" lIns="91440" tIns="45720" rIns="91440" bIns="45720" rtlCol="0" anchor="b">
            <a:noAutofit/>
          </a:bodyPr>
          <a:lstStyle/>
          <a:p>
            <a:pPr defTabSz="914400"/>
            <a:r>
              <a:rPr lang="en-US" sz="4000" b="1" dirty="0"/>
              <a:t>Adding Mineralized Water Allows you to Build System Nutrients over Time</a:t>
            </a:r>
          </a:p>
        </p:txBody>
      </p:sp>
      <p:sp>
        <p:nvSpPr>
          <p:cNvPr id="3" name="Content Placeholder 2">
            <a:extLst>
              <a:ext uri="{FF2B5EF4-FFF2-40B4-BE49-F238E27FC236}">
                <a16:creationId xmlns:a16="http://schemas.microsoft.com/office/drawing/2014/main" id="{EA9D21C8-9EF5-4BD1-6174-AA9B5747FFF5}"/>
              </a:ext>
            </a:extLst>
          </p:cNvPr>
          <p:cNvSpPr>
            <a:spLocks noGrp="1"/>
          </p:cNvSpPr>
          <p:nvPr>
            <p:ph idx="1"/>
          </p:nvPr>
        </p:nvSpPr>
        <p:spPr>
          <a:xfrm>
            <a:off x="1222310" y="4872923"/>
            <a:ext cx="3677695" cy="1208141"/>
          </a:xfrm>
        </p:spPr>
        <p:txBody>
          <a:bodyPr vert="horz" lIns="91440" tIns="45720" rIns="91440" bIns="45720" rtlCol="0">
            <a:normAutofit/>
          </a:bodyPr>
          <a:lstStyle/>
          <a:p>
            <a:pPr marL="0" indent="0" defTabSz="914400">
              <a:spcBef>
                <a:spcPts val="1000"/>
              </a:spcBef>
              <a:buNone/>
            </a:pPr>
            <a:r>
              <a:rPr lang="en-US" sz="2000" b="1" dirty="0"/>
              <a:t>Estimate 6 months minimum of running system without plants to  for optimal plant production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4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36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0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Vegetables on display at a market">
            <a:extLst>
              <a:ext uri="{FF2B5EF4-FFF2-40B4-BE49-F238E27FC236}">
                <a16:creationId xmlns:a16="http://schemas.microsoft.com/office/drawing/2014/main" id="{F822C903-F6D0-4BF6-9F7D-944A5B55A19A}"/>
              </a:ext>
            </a:extLst>
          </p:cNvPr>
          <p:cNvPicPr>
            <a:picLocks noChangeAspect="1"/>
          </p:cNvPicPr>
          <p:nvPr/>
        </p:nvPicPr>
        <p:blipFill rotWithShape="1">
          <a:blip r:embed="rId2"/>
          <a:srcRect t="4654" r="1" b="11107"/>
          <a:stretch/>
        </p:blipFill>
        <p:spPr>
          <a:xfrm>
            <a:off x="-4243" y="10"/>
            <a:ext cx="12196243" cy="6857990"/>
          </a:xfrm>
          <a:prstGeom prst="rect">
            <a:avLst/>
          </a:prstGeom>
        </p:spPr>
      </p:pic>
      <p:sp>
        <p:nvSpPr>
          <p:cNvPr id="16" name="Rectangle 10">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Freeform: Shape 12">
            <a:extLst>
              <a:ext uri="{FF2B5EF4-FFF2-40B4-BE49-F238E27FC236}">
                <a16:creationId xmlns:a16="http://schemas.microsoft.com/office/drawing/2014/main" id="{A77100AA-BF68-4139-8224-79EA1F916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274247" y="753374"/>
            <a:ext cx="5353835" cy="5353836"/>
          </a:xfrm>
          <a:custGeom>
            <a:avLst/>
            <a:gdLst>
              <a:gd name="connsiteX0" fmla="*/ 5273742 w 5353835"/>
              <a:gd name="connsiteY0" fmla="*/ 690509 h 5353836"/>
              <a:gd name="connsiteX1" fmla="*/ 5353835 w 5353835"/>
              <a:gd name="connsiteY1" fmla="*/ 770602 h 5353836"/>
              <a:gd name="connsiteX2" fmla="*/ 5353835 w 5353835"/>
              <a:gd name="connsiteY2" fmla="*/ 4854514 h 5353836"/>
              <a:gd name="connsiteX3" fmla="*/ 5273742 w 5353835"/>
              <a:gd name="connsiteY3" fmla="*/ 4934608 h 5353836"/>
              <a:gd name="connsiteX4" fmla="*/ 502667 w 5353835"/>
              <a:gd name="connsiteY4" fmla="*/ 0 h 5353836"/>
              <a:gd name="connsiteX5" fmla="*/ 4583234 w 5353835"/>
              <a:gd name="connsiteY5" fmla="*/ 1 h 5353836"/>
              <a:gd name="connsiteX6" fmla="*/ 4663327 w 5353835"/>
              <a:gd name="connsiteY6" fmla="*/ 80094 h 5353836"/>
              <a:gd name="connsiteX7" fmla="*/ 422574 w 5353835"/>
              <a:gd name="connsiteY7" fmla="*/ 80094 h 5353836"/>
              <a:gd name="connsiteX8" fmla="*/ 0 w 5353835"/>
              <a:gd name="connsiteY8" fmla="*/ 502667 h 5353836"/>
              <a:gd name="connsiteX9" fmla="*/ 80093 w 5353835"/>
              <a:gd name="connsiteY9" fmla="*/ 422574 h 5353836"/>
              <a:gd name="connsiteX10" fmla="*/ 80093 w 5353835"/>
              <a:gd name="connsiteY10" fmla="*/ 5273743 h 5353836"/>
              <a:gd name="connsiteX11" fmla="*/ 4934607 w 5353835"/>
              <a:gd name="connsiteY11" fmla="*/ 5273743 h 5353836"/>
              <a:gd name="connsiteX12" fmla="*/ 4854514 w 5353835"/>
              <a:gd name="connsiteY12" fmla="*/ 5353836 h 5353836"/>
              <a:gd name="connsiteX13" fmla="*/ 0 w 5353835"/>
              <a:gd name="connsiteY13" fmla="*/ 5353836 h 53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6">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CAA2170A-3E73-497F-ABD7-CDE84153DC88}"/>
              </a:ext>
            </a:extLst>
          </p:cNvPr>
          <p:cNvSpPr>
            <a:spLocks noGrp="1"/>
          </p:cNvSpPr>
          <p:nvPr>
            <p:ph type="title"/>
          </p:nvPr>
        </p:nvSpPr>
        <p:spPr>
          <a:xfrm>
            <a:off x="6826981" y="2452526"/>
            <a:ext cx="4248318" cy="1952947"/>
          </a:xfrm>
          <a:noFill/>
        </p:spPr>
        <p:txBody>
          <a:bodyPr vert="horz" lIns="91440" tIns="45720" rIns="91440" bIns="45720" rtlCol="0" anchor="ctr">
            <a:normAutofit/>
          </a:bodyPr>
          <a:lstStyle/>
          <a:p>
            <a:pPr algn="ctr"/>
            <a:r>
              <a:rPr lang="en-US" sz="3300" dirty="0">
                <a:solidFill>
                  <a:srgbClr val="080808"/>
                </a:solidFill>
              </a:rPr>
              <a:t>In time your system will have plenty of nutrients </a:t>
            </a:r>
            <a:r>
              <a:rPr lang="en-US" sz="3300">
                <a:solidFill>
                  <a:srgbClr val="080808"/>
                </a:solidFill>
              </a:rPr>
              <a:t>to grow </a:t>
            </a:r>
            <a:r>
              <a:rPr lang="en-US" sz="3300" dirty="0">
                <a:solidFill>
                  <a:srgbClr val="080808"/>
                </a:solidFill>
              </a:rPr>
              <a:t>healthy and great tasting plants!</a:t>
            </a:r>
          </a:p>
        </p:txBody>
      </p:sp>
    </p:spTree>
    <p:extLst>
      <p:ext uri="{BB962C8B-B14F-4D97-AF65-F5344CB8AC3E}">
        <p14:creationId xmlns:p14="http://schemas.microsoft.com/office/powerpoint/2010/main" val="412547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712938-A38E-0931-5B86-C5CB36A37ED4}"/>
              </a:ext>
            </a:extLst>
          </p:cNvPr>
          <p:cNvSpPr>
            <a:spLocks noGrp="1"/>
          </p:cNvSpPr>
          <p:nvPr>
            <p:ph type="title"/>
          </p:nvPr>
        </p:nvSpPr>
        <p:spPr>
          <a:xfrm>
            <a:off x="640080" y="325369"/>
            <a:ext cx="4368602" cy="1956841"/>
          </a:xfrm>
        </p:spPr>
        <p:txBody>
          <a:bodyPr anchor="b">
            <a:normAutofit/>
          </a:bodyPr>
          <a:lstStyle/>
          <a:p>
            <a:r>
              <a:rPr lang="en-US" sz="6000" b="1" dirty="0"/>
              <a:t>Nitrogen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92A85E-3FA7-C47F-9FE9-CE514922706C}"/>
              </a:ext>
            </a:extLst>
          </p:cNvPr>
          <p:cNvSpPr>
            <a:spLocks noGrp="1"/>
          </p:cNvSpPr>
          <p:nvPr>
            <p:ph idx="1"/>
          </p:nvPr>
        </p:nvSpPr>
        <p:spPr>
          <a:xfrm>
            <a:off x="640080" y="2872899"/>
            <a:ext cx="4243589" cy="3320668"/>
          </a:xfrm>
        </p:spPr>
        <p:txBody>
          <a:bodyPr>
            <a:normAutofit lnSpcReduction="10000"/>
          </a:bodyPr>
          <a:lstStyle/>
          <a:p>
            <a:r>
              <a:rPr lang="en-US" sz="2000" dirty="0"/>
              <a:t>Nitrogen (N) comes directly from the fish's excretion of ammonia (NH</a:t>
            </a:r>
            <a:r>
              <a:rPr lang="en-US" sz="2000" baseline="-25000" dirty="0"/>
              <a:t>3</a:t>
            </a:r>
            <a:r>
              <a:rPr lang="en-US" sz="2000" dirty="0"/>
              <a:t>/NH</a:t>
            </a:r>
            <a:r>
              <a:rPr lang="en-US" sz="2000" baseline="-25000" dirty="0"/>
              <a:t>4</a:t>
            </a:r>
            <a:r>
              <a:rPr lang="en-US" sz="2000" baseline="30000" dirty="0"/>
              <a:t>+</a:t>
            </a:r>
            <a:r>
              <a:rPr lang="en-US" sz="2000" dirty="0"/>
              <a:t>) from their gills (80-90%)</a:t>
            </a:r>
          </a:p>
          <a:p>
            <a:pPr marL="0" indent="0">
              <a:buNone/>
            </a:pPr>
            <a:endParaRPr lang="en-US" sz="2000" dirty="0"/>
          </a:p>
          <a:p>
            <a:r>
              <a:rPr lang="en-US" sz="2000" dirty="0"/>
              <a:t>The Biofilter provides adequate surface area for the breakdown of ammonia into nitrate (NO</a:t>
            </a:r>
            <a:r>
              <a:rPr lang="en-US" sz="2000" baseline="-25000" dirty="0"/>
              <a:t>3</a:t>
            </a:r>
            <a:r>
              <a:rPr lang="en-US" sz="2000" baseline="30000" dirty="0"/>
              <a:t>-</a:t>
            </a:r>
            <a:r>
              <a:rPr lang="en-US" sz="2000" dirty="0"/>
              <a:t>) which is preferred by plants</a:t>
            </a:r>
          </a:p>
          <a:p>
            <a:endParaRPr lang="en-US" sz="2000" dirty="0"/>
          </a:p>
          <a:p>
            <a:r>
              <a:rPr lang="en-US" sz="2000" dirty="0"/>
              <a:t>Plants can take up NO</a:t>
            </a:r>
            <a:r>
              <a:rPr lang="en-US" sz="2000" baseline="-25000" dirty="0"/>
              <a:t>3</a:t>
            </a:r>
            <a:r>
              <a:rPr lang="en-US" sz="2000" baseline="30000" dirty="0"/>
              <a:t>-</a:t>
            </a:r>
            <a:r>
              <a:rPr lang="en-US" sz="2000" dirty="0"/>
              <a:t> or NH</a:t>
            </a:r>
            <a:r>
              <a:rPr lang="en-US" sz="2000" baseline="-25000" dirty="0"/>
              <a:t>4</a:t>
            </a:r>
            <a:r>
              <a:rPr lang="en-US" sz="2000" baseline="30000" dirty="0"/>
              <a:t>+</a:t>
            </a:r>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904D9422-6EBD-35D7-E10B-751EA8772AAC}"/>
              </a:ext>
            </a:extLst>
          </p:cNvPr>
          <p:cNvPicPr>
            <a:picLocks noChangeAspect="1"/>
          </p:cNvPicPr>
          <p:nvPr/>
        </p:nvPicPr>
        <p:blipFill rotWithShape="1">
          <a:blip r:embed="rId2"/>
          <a:srcRect l="19533" r="1953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EC6B481F-F17B-B0DF-59AF-556BF96920C1}"/>
              </a:ext>
            </a:extLst>
          </p:cNvPr>
          <p:cNvSpPr txBox="1"/>
          <p:nvPr/>
        </p:nvSpPr>
        <p:spPr>
          <a:xfrm>
            <a:off x="6700399" y="5442461"/>
            <a:ext cx="4851521" cy="830997"/>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Common Myth: Ammonia is toxic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Plants and they cannot take it up</a:t>
            </a:r>
          </a:p>
        </p:txBody>
      </p:sp>
    </p:spTree>
    <p:extLst>
      <p:ext uri="{BB962C8B-B14F-4D97-AF65-F5344CB8AC3E}">
        <p14:creationId xmlns:p14="http://schemas.microsoft.com/office/powerpoint/2010/main" val="230596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A2DF-5129-4643-9A94-368D16F5646A}"/>
              </a:ext>
            </a:extLst>
          </p:cNvPr>
          <p:cNvSpPr>
            <a:spLocks noGrp="1"/>
          </p:cNvSpPr>
          <p:nvPr>
            <p:ph type="title"/>
          </p:nvPr>
        </p:nvSpPr>
        <p:spPr/>
        <p:txBody>
          <a:bodyPr/>
          <a:lstStyle/>
          <a:p>
            <a:r>
              <a:rPr lang="en-US" sz="5000" b="1" dirty="0">
                <a:solidFill>
                  <a:srgbClr val="FFFF00"/>
                </a:solidFill>
                <a:effectLst>
                  <a:outerShdw blurRad="38100" dist="38100" dir="2700000" algn="tl">
                    <a:srgbClr val="000000">
                      <a:alpha val="43137"/>
                    </a:srgbClr>
                  </a:outerShdw>
                </a:effectLst>
              </a:rPr>
              <a:t>Cycling your system - Nitrification</a:t>
            </a:r>
          </a:p>
        </p:txBody>
      </p:sp>
      <p:pic>
        <p:nvPicPr>
          <p:cNvPr id="10" name="Picture 6" descr="http://www.fbas.co.uk/Nitrogen%20Cycle.jpeg">
            <a:extLst>
              <a:ext uri="{FF2B5EF4-FFF2-40B4-BE49-F238E27FC236}">
                <a16:creationId xmlns:a16="http://schemas.microsoft.com/office/drawing/2014/main" id="{78A4648A-D4D5-460D-BAF0-A9208892E6D9}"/>
              </a:ext>
            </a:extLst>
          </p:cNvPr>
          <p:cNvPicPr>
            <a:picLocks noGrp="1" noChangeAspect="1" noChangeArrowheads="1"/>
          </p:cNvPicPr>
          <p:nvPr>
            <p:ph sz="half" idx="2"/>
          </p:nvPr>
        </p:nvPicPr>
        <p:blipFill>
          <a:blip r:embed="rId3" cstate="print"/>
          <a:stretch>
            <a:fillRect/>
          </a:stretch>
        </p:blipFill>
        <p:spPr bwMode="auto">
          <a:xfrm>
            <a:off x="258442" y="1671293"/>
            <a:ext cx="5740191" cy="3048462"/>
          </a:xfrm>
          <a:prstGeom prst="rect">
            <a:avLst/>
          </a:prstGeom>
          <a:noFill/>
        </p:spPr>
      </p:pic>
      <p:sp>
        <p:nvSpPr>
          <p:cNvPr id="5" name="Content Placeholder 4">
            <a:extLst>
              <a:ext uri="{FF2B5EF4-FFF2-40B4-BE49-F238E27FC236}">
                <a16:creationId xmlns:a16="http://schemas.microsoft.com/office/drawing/2014/main" id="{798601E4-DD9A-4B6A-804E-BA516C5A2DF1}"/>
              </a:ext>
            </a:extLst>
          </p:cNvPr>
          <p:cNvSpPr>
            <a:spLocks noGrp="1"/>
          </p:cNvSpPr>
          <p:nvPr>
            <p:ph sz="quarter" idx="4"/>
          </p:nvPr>
        </p:nvSpPr>
        <p:spPr/>
        <p:txBody>
          <a:bodyPr/>
          <a:lstStyle/>
          <a:p>
            <a:r>
              <a:rPr lang="en-US" sz="2600" dirty="0">
                <a:solidFill>
                  <a:schemeClr val="bg1"/>
                </a:solidFill>
              </a:rPr>
              <a:t>Temperature dependent</a:t>
            </a:r>
          </a:p>
          <a:p>
            <a:r>
              <a:rPr lang="en-US" sz="2600" dirty="0">
                <a:solidFill>
                  <a:schemeClr val="bg1"/>
                </a:solidFill>
              </a:rPr>
              <a:t>3-4 weeks for Biofilter to establish</a:t>
            </a:r>
          </a:p>
          <a:p>
            <a:r>
              <a:rPr lang="en-US" sz="2600" dirty="0">
                <a:solidFill>
                  <a:schemeClr val="bg1"/>
                </a:solidFill>
              </a:rPr>
              <a:t>Check nitrites, nitrates, alkalinity and pH values</a:t>
            </a:r>
          </a:p>
          <a:p>
            <a:r>
              <a:rPr lang="en-US" sz="2600" dirty="0">
                <a:solidFill>
                  <a:schemeClr val="bg1"/>
                </a:solidFill>
              </a:rPr>
              <a:t>Keep pH 6.8-7.0</a:t>
            </a:r>
          </a:p>
          <a:p>
            <a:pPr marL="514350" indent="-514350">
              <a:buAutoNum type="arabicParenR"/>
            </a:pPr>
            <a:endParaRPr lang="en-US" dirty="0">
              <a:solidFill>
                <a:srgbClr val="FFFF00"/>
              </a:solidFill>
            </a:endParaRPr>
          </a:p>
          <a:p>
            <a:pPr marL="514350" indent="-514350">
              <a:buAutoNum type="arabicParenR"/>
            </a:pPr>
            <a:endParaRPr lang="en-US" dirty="0">
              <a:solidFill>
                <a:srgbClr val="FFFF00"/>
              </a:solidFill>
            </a:endParaRPr>
          </a:p>
          <a:p>
            <a:pPr marL="514350" indent="-514350">
              <a:buAutoNum type="arabicParenR"/>
            </a:pPr>
            <a:endParaRPr lang="en-US" dirty="0">
              <a:solidFill>
                <a:srgbClr val="FFFF00"/>
              </a:solidFill>
            </a:endParaRPr>
          </a:p>
          <a:p>
            <a:pPr marL="514350" indent="-514350">
              <a:buAutoNum type="arabicParenR"/>
            </a:pPr>
            <a:endParaRPr lang="en-US" dirty="0">
              <a:solidFill>
                <a:srgbClr val="FFFF00"/>
              </a:solidFill>
            </a:endParaRPr>
          </a:p>
          <a:p>
            <a:pPr marL="514350" indent="-514350">
              <a:buAutoNum type="arabicParenR"/>
            </a:pPr>
            <a:endParaRPr lang="en-US" dirty="0">
              <a:solidFill>
                <a:srgbClr val="FFFF00"/>
              </a:solidFill>
            </a:endParaRPr>
          </a:p>
          <a:p>
            <a:pPr marL="514350" indent="-514350">
              <a:buAutoNum type="arabicParenR"/>
            </a:pPr>
            <a:endParaRPr lang="en-US" dirty="0">
              <a:solidFill>
                <a:srgbClr val="FFFF00"/>
              </a:solidFill>
            </a:endParaRPr>
          </a:p>
        </p:txBody>
      </p:sp>
      <p:pic>
        <p:nvPicPr>
          <p:cNvPr id="12" name="Picture 2" descr="http://www.hescoinc.com/content/images/thumbs/0004557_pure-bright-clear-ammonia-64oz_300.jpeg">
            <a:extLst>
              <a:ext uri="{FF2B5EF4-FFF2-40B4-BE49-F238E27FC236}">
                <a16:creationId xmlns:a16="http://schemas.microsoft.com/office/drawing/2014/main" id="{B4553D04-DBD1-431A-8A16-2D244A96CCBF}"/>
              </a:ext>
            </a:extLst>
          </p:cNvPr>
          <p:cNvPicPr>
            <a:picLocks noChangeAspect="1" noChangeArrowheads="1"/>
          </p:cNvPicPr>
          <p:nvPr/>
        </p:nvPicPr>
        <p:blipFill>
          <a:blip r:embed="rId4" cstate="print"/>
          <a:srcRect/>
          <a:stretch>
            <a:fillRect/>
          </a:stretch>
        </p:blipFill>
        <p:spPr bwMode="auto">
          <a:xfrm>
            <a:off x="8382000" y="4419600"/>
            <a:ext cx="2133600" cy="2133600"/>
          </a:xfrm>
          <a:prstGeom prst="rect">
            <a:avLst/>
          </a:prstGeom>
          <a:noFill/>
          <a:ln w="9525">
            <a:noFill/>
            <a:miter lim="800000"/>
            <a:headEnd/>
            <a:tailEnd/>
          </a:ln>
        </p:spPr>
      </p:pic>
      <p:sp>
        <p:nvSpPr>
          <p:cNvPr id="11" name="TextBox 10">
            <a:extLst>
              <a:ext uri="{FF2B5EF4-FFF2-40B4-BE49-F238E27FC236}">
                <a16:creationId xmlns:a16="http://schemas.microsoft.com/office/drawing/2014/main" id="{87EFAE13-C7CC-44CA-9D97-47FC40181EEB}"/>
              </a:ext>
            </a:extLst>
          </p:cNvPr>
          <p:cNvSpPr txBox="1"/>
          <p:nvPr/>
        </p:nvSpPr>
        <p:spPr>
          <a:xfrm>
            <a:off x="675861" y="4973410"/>
            <a:ext cx="4728724" cy="184665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Times New Roman" pitchFamily="18" charset="0"/>
                <a:ea typeface="+mn-ea"/>
                <a:cs typeface="+mn-cs"/>
              </a:rPr>
              <a:t>*Cycling your system is extremely important before putting plants in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82337794"/>
      </p:ext>
    </p:extLst>
  </p:cSld>
  <p:clrMapOvr>
    <a:masterClrMapping/>
  </p:clrMapOvr>
  <p:transition spd="med" advTm="30000">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C17B-4FA0-431C-A773-A66BC51297FE}"/>
              </a:ext>
            </a:extLst>
          </p:cNvPr>
          <p:cNvSpPr>
            <a:spLocks noGrp="1"/>
          </p:cNvSpPr>
          <p:nvPr>
            <p:ph type="title"/>
          </p:nvPr>
        </p:nvSpPr>
        <p:spPr>
          <a:xfrm>
            <a:off x="311727" y="804334"/>
            <a:ext cx="7213379" cy="1325563"/>
          </a:xfrm>
        </p:spPr>
        <p:txBody>
          <a:bodyPr>
            <a:noAutofit/>
          </a:bodyPr>
          <a:lstStyle/>
          <a:p>
            <a:r>
              <a:rPr lang="en-US" sz="6000" dirty="0"/>
              <a:t>Alkalinity also required for Nitrification</a:t>
            </a:r>
          </a:p>
        </p:txBody>
      </p:sp>
      <p:sp>
        <p:nvSpPr>
          <p:cNvPr id="3" name="Content Placeholder 2">
            <a:extLst>
              <a:ext uri="{FF2B5EF4-FFF2-40B4-BE49-F238E27FC236}">
                <a16:creationId xmlns:a16="http://schemas.microsoft.com/office/drawing/2014/main" id="{FAC391CF-4512-4D02-93DF-14CBAD9FA2A0}"/>
              </a:ext>
            </a:extLst>
          </p:cNvPr>
          <p:cNvSpPr>
            <a:spLocks noGrp="1"/>
          </p:cNvSpPr>
          <p:nvPr>
            <p:ph idx="1"/>
          </p:nvPr>
        </p:nvSpPr>
        <p:spPr>
          <a:xfrm>
            <a:off x="805542" y="2871982"/>
            <a:ext cx="6382657" cy="3181684"/>
          </a:xfrm>
        </p:spPr>
        <p:txBody>
          <a:bodyPr anchor="t">
            <a:normAutofit/>
          </a:bodyPr>
          <a:lstStyle/>
          <a:p>
            <a:r>
              <a:rPr lang="en-US" sz="2400" dirty="0"/>
              <a:t>Alkalinity is the buffering capacity of water (Measured as CaCO</a:t>
            </a:r>
            <a:r>
              <a:rPr lang="en-US" sz="2400" baseline="-25000" dirty="0"/>
              <a:t>3  </a:t>
            </a:r>
            <a:r>
              <a:rPr lang="en-US" sz="2400" dirty="0"/>
              <a:t>equivalents)</a:t>
            </a:r>
          </a:p>
          <a:p>
            <a:r>
              <a:rPr lang="en-US" sz="2400" dirty="0"/>
              <a:t>7.05 g consumed for every gram of NH</a:t>
            </a:r>
            <a:r>
              <a:rPr lang="en-US" sz="2400" baseline="-25000" dirty="0"/>
              <a:t>4</a:t>
            </a:r>
            <a:r>
              <a:rPr lang="en-US" sz="2400" baseline="30000" dirty="0"/>
              <a:t>+</a:t>
            </a:r>
            <a:r>
              <a:rPr lang="en-US" sz="2400" dirty="0"/>
              <a:t> </a:t>
            </a:r>
          </a:p>
          <a:p>
            <a:r>
              <a:rPr lang="en-US" sz="2400" dirty="0"/>
              <a:t>Alkalinity of water in system should remain above 20 mg/L</a:t>
            </a:r>
          </a:p>
          <a:p>
            <a:pPr lvl="1"/>
            <a:r>
              <a:rPr lang="en-US" dirty="0"/>
              <a:t>Corrected by adding calcium carbonate and potassium bicarbonate</a:t>
            </a:r>
          </a:p>
        </p:txBody>
      </p:sp>
      <p:sp>
        <p:nvSpPr>
          <p:cNvPr id="10" name="Freeform: Shape 9">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73C660-9ACD-4A8C-90F4-9A1AF261098E}"/>
              </a:ext>
            </a:extLst>
          </p:cNvPr>
          <p:cNvPicPr>
            <a:picLocks noChangeAspect="1"/>
          </p:cNvPicPr>
          <p:nvPr/>
        </p:nvPicPr>
        <p:blipFill rotWithShape="1">
          <a:blip r:embed="rId2"/>
          <a:srcRect l="32120" r="2597"/>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2" name="Freeform: Shape 11">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0D2DA66-B42B-46B4-B1B0-7643AADEEABD}"/>
              </a:ext>
            </a:extLst>
          </p:cNvPr>
          <p:cNvPicPr>
            <a:picLocks noChangeAspect="1"/>
          </p:cNvPicPr>
          <p:nvPr/>
        </p:nvPicPr>
        <p:blipFill rotWithShape="1">
          <a:blip r:embed="rId3"/>
          <a:srcRect t="23765" r="-2" b="8223"/>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6" name="TextBox 5">
            <a:extLst>
              <a:ext uri="{FF2B5EF4-FFF2-40B4-BE49-F238E27FC236}">
                <a16:creationId xmlns:a16="http://schemas.microsoft.com/office/drawing/2014/main" id="{8C54B1EA-8F75-4A1C-B3AB-E91CEA7C93D6}"/>
              </a:ext>
            </a:extLst>
          </p:cNvPr>
          <p:cNvSpPr txBox="1"/>
          <p:nvPr/>
        </p:nvSpPr>
        <p:spPr>
          <a:xfrm>
            <a:off x="3376246" y="6081637"/>
            <a:ext cx="4935582" cy="461665"/>
          </a:xfrm>
          <a:prstGeom prst="rect">
            <a:avLst/>
          </a:prstGeom>
          <a:solidFill>
            <a:srgbClr val="1103C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*Nitrification stops without alkalinity</a:t>
            </a:r>
          </a:p>
        </p:txBody>
      </p:sp>
    </p:spTree>
    <p:extLst>
      <p:ext uri="{BB962C8B-B14F-4D97-AF65-F5344CB8AC3E}">
        <p14:creationId xmlns:p14="http://schemas.microsoft.com/office/powerpoint/2010/main" val="152462298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02ED4-20CD-4BE6-B170-E3963F8533CD}"/>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kern="1200" dirty="0">
                <a:solidFill>
                  <a:schemeClr val="bg1"/>
                </a:solidFill>
                <a:latin typeface="+mj-lt"/>
                <a:ea typeface="+mj-ea"/>
                <a:cs typeface="+mj-cs"/>
              </a:rPr>
              <a:t>Water quality should be measured weekly at a minimum</a:t>
            </a:r>
          </a:p>
        </p:txBody>
      </p:sp>
      <p:pic>
        <p:nvPicPr>
          <p:cNvPr id="5" name="Content Placeholder 4">
            <a:extLst>
              <a:ext uri="{FF2B5EF4-FFF2-40B4-BE49-F238E27FC236}">
                <a16:creationId xmlns:a16="http://schemas.microsoft.com/office/drawing/2014/main" id="{B8725A79-F8B1-465B-9C35-A76B94825E66}"/>
              </a:ext>
            </a:extLst>
          </p:cNvPr>
          <p:cNvPicPr>
            <a:picLocks noGrp="1" noChangeAspect="1"/>
          </p:cNvPicPr>
          <p:nvPr>
            <p:ph idx="1"/>
          </p:nvPr>
        </p:nvPicPr>
        <p:blipFill>
          <a:blip r:embed="rId2"/>
          <a:stretch>
            <a:fillRect/>
          </a:stretch>
        </p:blipFill>
        <p:spPr>
          <a:xfrm>
            <a:off x="5511374" y="640080"/>
            <a:ext cx="5724624" cy="5577839"/>
          </a:xfrm>
          <a:prstGeom prst="rect">
            <a:avLst/>
          </a:prstGeom>
        </p:spPr>
      </p:pic>
    </p:spTree>
    <p:extLst>
      <p:ext uri="{BB962C8B-B14F-4D97-AF65-F5344CB8AC3E}">
        <p14:creationId xmlns:p14="http://schemas.microsoft.com/office/powerpoint/2010/main" val="259120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45FD-AA34-494C-B588-79ED8FD7A99C}"/>
              </a:ext>
            </a:extLst>
          </p:cNvPr>
          <p:cNvSpPr>
            <a:spLocks noGrp="1"/>
          </p:cNvSpPr>
          <p:nvPr>
            <p:ph type="title"/>
          </p:nvPr>
        </p:nvSpPr>
        <p:spPr>
          <a:xfrm>
            <a:off x="838200" y="723578"/>
            <a:ext cx="4595071" cy="1645501"/>
          </a:xfrm>
        </p:spPr>
        <p:txBody>
          <a:bodyPr>
            <a:normAutofit/>
          </a:bodyPr>
          <a:lstStyle/>
          <a:p>
            <a:r>
              <a:rPr lang="en-US" sz="5000" b="1" dirty="0">
                <a:effectLst>
                  <a:outerShdw blurRad="38100" dist="38100" dir="2700000" algn="tl">
                    <a:srgbClr val="000000">
                      <a:alpha val="43137"/>
                    </a:srgbClr>
                  </a:outerShdw>
                </a:effectLst>
              </a:rPr>
              <a:t>Measuring Water Quality</a:t>
            </a:r>
          </a:p>
        </p:txBody>
      </p:sp>
      <p:sp>
        <p:nvSpPr>
          <p:cNvPr id="3" name="Content Placeholder 2">
            <a:extLst>
              <a:ext uri="{FF2B5EF4-FFF2-40B4-BE49-F238E27FC236}">
                <a16:creationId xmlns:a16="http://schemas.microsoft.com/office/drawing/2014/main" id="{93499B01-9FC1-4B09-9655-1FFA84A09F6F}"/>
              </a:ext>
            </a:extLst>
          </p:cNvPr>
          <p:cNvSpPr>
            <a:spLocks noGrp="1"/>
          </p:cNvSpPr>
          <p:nvPr>
            <p:ph idx="1"/>
          </p:nvPr>
        </p:nvSpPr>
        <p:spPr>
          <a:xfrm>
            <a:off x="324908" y="2548467"/>
            <a:ext cx="5108363" cy="3628495"/>
          </a:xfrm>
        </p:spPr>
        <p:txBody>
          <a:bodyPr>
            <a:normAutofit/>
          </a:bodyPr>
          <a:lstStyle/>
          <a:p>
            <a:r>
              <a:rPr lang="en-US" sz="2000" dirty="0"/>
              <a:t>Test Strips</a:t>
            </a:r>
          </a:p>
          <a:p>
            <a:pPr lvl="1"/>
            <a:r>
              <a:rPr lang="en-US" sz="2000" dirty="0"/>
              <a:t>Hach 5-in-1 (pH, alkalinity, hardness, chlorine) </a:t>
            </a:r>
          </a:p>
          <a:p>
            <a:r>
              <a:rPr lang="en-US" sz="2000" dirty="0"/>
              <a:t>Cheap Test kits ($25-$30)</a:t>
            </a:r>
          </a:p>
          <a:p>
            <a:pPr lvl="1"/>
            <a:r>
              <a:rPr lang="en-US" sz="1600" dirty="0"/>
              <a:t>i.e. API Test kit (TAN, Nitrite, nitrate, pH)</a:t>
            </a:r>
          </a:p>
          <a:p>
            <a:r>
              <a:rPr lang="en-US" sz="2000" dirty="0"/>
              <a:t>Reagent specific test kits</a:t>
            </a:r>
          </a:p>
          <a:p>
            <a:r>
              <a:rPr lang="en-US" sz="2000" dirty="0"/>
              <a:t>Colorimeters</a:t>
            </a:r>
          </a:p>
          <a:p>
            <a:r>
              <a:rPr lang="en-US" sz="2000" dirty="0"/>
              <a:t>Probes and Meters</a:t>
            </a:r>
          </a:p>
          <a:p>
            <a:pPr lvl="1"/>
            <a:r>
              <a:rPr lang="en-US" sz="1600" dirty="0" err="1"/>
              <a:t>i.e</a:t>
            </a:r>
            <a:r>
              <a:rPr lang="en-US" sz="1600" dirty="0"/>
              <a:t> YSI, Hach LDO Probes; Hanna pH probe</a:t>
            </a:r>
          </a:p>
        </p:txBody>
      </p:sp>
      <p:sp>
        <p:nvSpPr>
          <p:cNvPr id="14" name="Rectangle 1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69443EE-ED3F-4ED8-8D8C-9A5885641443}"/>
              </a:ext>
            </a:extLst>
          </p:cNvPr>
          <p:cNvPicPr>
            <a:picLocks noChangeAspect="1"/>
          </p:cNvPicPr>
          <p:nvPr/>
        </p:nvPicPr>
        <p:blipFill>
          <a:blip r:embed="rId2"/>
          <a:stretch>
            <a:fillRect/>
          </a:stretch>
        </p:blipFill>
        <p:spPr>
          <a:xfrm>
            <a:off x="6566085" y="321734"/>
            <a:ext cx="2073962" cy="2739814"/>
          </a:xfrm>
          <a:prstGeom prst="rect">
            <a:avLst/>
          </a:prstGeom>
        </p:spPr>
      </p:pic>
      <p:sp>
        <p:nvSpPr>
          <p:cNvPr id="20" name="Rectangle 19">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BFC4120-EB1C-4558-A460-C66FD04DA98D}"/>
              </a:ext>
            </a:extLst>
          </p:cNvPr>
          <p:cNvPicPr>
            <a:picLocks noChangeAspect="1"/>
          </p:cNvPicPr>
          <p:nvPr/>
        </p:nvPicPr>
        <p:blipFill>
          <a:blip r:embed="rId3"/>
          <a:stretch>
            <a:fillRect/>
          </a:stretch>
        </p:blipFill>
        <p:spPr>
          <a:xfrm>
            <a:off x="9502775" y="813888"/>
            <a:ext cx="2364317" cy="1755505"/>
          </a:xfrm>
          <a:prstGeom prst="rect">
            <a:avLst/>
          </a:prstGeom>
        </p:spPr>
      </p:pic>
      <p:pic>
        <p:nvPicPr>
          <p:cNvPr id="7" name="Picture 6">
            <a:extLst>
              <a:ext uri="{FF2B5EF4-FFF2-40B4-BE49-F238E27FC236}">
                <a16:creationId xmlns:a16="http://schemas.microsoft.com/office/drawing/2014/main" id="{34DABF7F-9498-4C22-AE72-93F61319603A}"/>
              </a:ext>
            </a:extLst>
          </p:cNvPr>
          <p:cNvPicPr>
            <a:picLocks noChangeAspect="1"/>
          </p:cNvPicPr>
          <p:nvPr/>
        </p:nvPicPr>
        <p:blipFill>
          <a:blip r:embed="rId4"/>
          <a:stretch>
            <a:fillRect/>
          </a:stretch>
        </p:blipFill>
        <p:spPr>
          <a:xfrm>
            <a:off x="7136237" y="3796452"/>
            <a:ext cx="4015526" cy="2559898"/>
          </a:xfrm>
          <a:prstGeom prst="rect">
            <a:avLst/>
          </a:prstGeom>
        </p:spPr>
      </p:pic>
      <p:pic>
        <p:nvPicPr>
          <p:cNvPr id="11" name="Picture 10">
            <a:extLst>
              <a:ext uri="{FF2B5EF4-FFF2-40B4-BE49-F238E27FC236}">
                <a16:creationId xmlns:a16="http://schemas.microsoft.com/office/drawing/2014/main" id="{B82C0894-8480-4300-A0E3-2CD357944EFA}"/>
              </a:ext>
            </a:extLst>
          </p:cNvPr>
          <p:cNvPicPr>
            <a:picLocks noChangeAspect="1"/>
          </p:cNvPicPr>
          <p:nvPr/>
        </p:nvPicPr>
        <p:blipFill>
          <a:blip r:embed="rId5"/>
          <a:stretch>
            <a:fillRect/>
          </a:stretch>
        </p:blipFill>
        <p:spPr>
          <a:xfrm>
            <a:off x="4832525" y="4488922"/>
            <a:ext cx="1081934" cy="2209800"/>
          </a:xfrm>
          <a:prstGeom prst="rect">
            <a:avLst/>
          </a:prstGeom>
        </p:spPr>
      </p:pic>
    </p:spTree>
    <p:extLst>
      <p:ext uri="{BB962C8B-B14F-4D97-AF65-F5344CB8AC3E}">
        <p14:creationId xmlns:p14="http://schemas.microsoft.com/office/powerpoint/2010/main" val="66795260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ED30-673B-4FFA-BFD3-627541F0F7E9}"/>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sz="5100" dirty="0"/>
              <a:t>Poor water quality leads to poor plant growth</a:t>
            </a:r>
          </a:p>
        </p:txBody>
      </p:sp>
      <p:pic>
        <p:nvPicPr>
          <p:cNvPr id="5" name="Picture 4" descr="Cross section of young plant and roots">
            <a:extLst>
              <a:ext uri="{FF2B5EF4-FFF2-40B4-BE49-F238E27FC236}">
                <a16:creationId xmlns:a16="http://schemas.microsoft.com/office/drawing/2014/main" id="{7ED6159F-B62E-4B8C-850D-35DF2760F3E8}"/>
              </a:ext>
            </a:extLst>
          </p:cNvPr>
          <p:cNvPicPr>
            <a:picLocks noChangeAspect="1"/>
          </p:cNvPicPr>
          <p:nvPr/>
        </p:nvPicPr>
        <p:blipFill rotWithShape="1">
          <a:blip r:embed="rId2"/>
          <a:srcRect l="21445"/>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F5023619-1636-4E52-849E-5D98AF292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1261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9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1403</Words>
  <Application>Microsoft Office PowerPoint</Application>
  <PresentationFormat>Widescreen</PresentationFormat>
  <Paragraphs>207</Paragraphs>
  <Slides>32</Slides>
  <Notes>1</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Calibri Light</vt:lpstr>
      <vt:lpstr>Times New Roman</vt:lpstr>
      <vt:lpstr>Office Theme</vt:lpstr>
      <vt:lpstr>Default Design</vt:lpstr>
      <vt:lpstr>1_Office Theme</vt:lpstr>
      <vt:lpstr>Water Quality and Nutrients</vt:lpstr>
      <vt:lpstr>Quick Background on Aquaponics Nutrients</vt:lpstr>
      <vt:lpstr>Plants Take Up Nutrients in the Form of Ions</vt:lpstr>
      <vt:lpstr>Nitrogen</vt:lpstr>
      <vt:lpstr>Cycling your system - Nitrification</vt:lpstr>
      <vt:lpstr>Alkalinity also required for Nitrification</vt:lpstr>
      <vt:lpstr>Water quality should be measured weekly at a minimum</vt:lpstr>
      <vt:lpstr>Measuring Water Quality</vt:lpstr>
      <vt:lpstr>Poor water quality leads to poor plant growth</vt:lpstr>
      <vt:lpstr>Water Quality Parameter Levels</vt:lpstr>
      <vt:lpstr>Nutrient Availability Affected by pH</vt:lpstr>
      <vt:lpstr>Typical Nutrient Uptake By Plants </vt:lpstr>
      <vt:lpstr>Challenge: High-nutrient Demand Crops</vt:lpstr>
      <vt:lpstr>If concerned or want to know nutrient levels</vt:lpstr>
      <vt:lpstr>PowerPoint Presentation</vt:lpstr>
      <vt:lpstr>Plant Tissue Analysis also an Option</vt:lpstr>
      <vt:lpstr>Nutrient Supplements - Iron</vt:lpstr>
      <vt:lpstr>Nutrient Supplements - Potassium</vt:lpstr>
      <vt:lpstr>Mineralization: The Major Way to Build Nutrients</vt:lpstr>
      <vt:lpstr>Benefits of External Mineralization</vt:lpstr>
      <vt:lpstr>Mineralization Experiment Showed</vt:lpstr>
      <vt:lpstr>Really Must Utilize Mineralization</vt:lpstr>
      <vt:lpstr>Aerobic Digestion</vt:lpstr>
      <vt:lpstr>Sludge Mineralization in Aquaponics System</vt:lpstr>
      <vt:lpstr>Basics: Aerobic Mineralization of Sludge</vt:lpstr>
      <vt:lpstr>Mixing and Aeration</vt:lpstr>
      <vt:lpstr>2-stage Aerobic Mineralization</vt:lpstr>
      <vt:lpstr>PowerPoint Presentation</vt:lpstr>
      <vt:lpstr>While Aerated Vs After Settling</vt:lpstr>
      <vt:lpstr>Ok then what?</vt:lpstr>
      <vt:lpstr>Adding Mineralized Water Allows you to Build System Nutrients over Time</vt:lpstr>
      <vt:lpstr>In time your system will have plenty of nutrients to grow healthy and great tasting plants!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and Nutrients</dc:title>
  <dc:creator>Matthew Recsetar</dc:creator>
  <cp:lastModifiedBy>Recsetar, Matthew S - (msrecs)</cp:lastModifiedBy>
  <cp:revision>22</cp:revision>
  <dcterms:created xsi:type="dcterms:W3CDTF">2021-10-18T06:57:59Z</dcterms:created>
  <dcterms:modified xsi:type="dcterms:W3CDTF">2025-10-06T20:10:59Z</dcterms:modified>
</cp:coreProperties>
</file>