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57" r:id="rId8"/>
    <p:sldId id="258" r:id="rId9"/>
    <p:sldId id="263" r:id="rId10"/>
    <p:sldId id="260" r:id="rId11"/>
    <p:sldId id="261" r:id="rId12"/>
    <p:sldId id="259" r:id="rId13"/>
    <p:sldId id="262" r:id="rId14"/>
    <p:sldId id="264" r:id="rId15"/>
    <p:sldId id="265" r:id="rId16"/>
    <p:sldId id="266" r:id="rId17"/>
    <p:sldId id="267" r:id="rId18"/>
    <p:sldId id="269" r:id="rId19"/>
    <p:sldId id="268" r:id="rId20"/>
    <p:sldId id="271" r:id="rId21"/>
    <p:sldId id="272" r:id="rId22"/>
    <p:sldId id="273" r:id="rId23"/>
    <p:sldId id="274" r:id="rId24"/>
    <p:sldId id="276" r:id="rId25"/>
    <p:sldId id="270" r:id="rId26"/>
    <p:sldId id="277" r:id="rId27"/>
    <p:sldId id="283" r:id="rId28"/>
  </p:sldIdLst>
  <p:sldSz cx="12192000" cy="6858000"/>
  <p:notesSz cx="6858000" cy="9144000"/>
  <p:embeddedFontLst>
    <p:embeddedFont>
      <p:font typeface="Tw Cen MT" panose="020B0602020104020603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77" d="100"/>
          <a:sy n="77" d="100"/>
        </p:scale>
        <p:origin x="907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EE0661-E939-404F-9CD7-13C4CE075B48}" type="doc">
      <dgm:prSet loTypeId="urn:microsoft.com/office/officeart/2005/8/layout/process4" loCatId="process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292453FE-2D12-4806-A208-DA11A7663C58}">
      <dgm:prSet/>
      <dgm:spPr/>
      <dgm:t>
        <a:bodyPr/>
        <a:lstStyle/>
        <a:p>
          <a:r>
            <a:rPr lang="en-US" dirty="0"/>
            <a:t>Material is the next consideration</a:t>
          </a:r>
        </a:p>
      </dgm:t>
    </dgm:pt>
    <dgm:pt modelId="{B671504D-E887-42F6-B98C-EBED8989AE4A}" type="parTrans" cxnId="{F256DFE5-2E5E-4F25-B864-10ABF3F6806D}">
      <dgm:prSet/>
      <dgm:spPr/>
      <dgm:t>
        <a:bodyPr/>
        <a:lstStyle/>
        <a:p>
          <a:endParaRPr lang="en-US"/>
        </a:p>
      </dgm:t>
    </dgm:pt>
    <dgm:pt modelId="{AEB52220-1020-4EFA-A0F4-2B883F1B4A3B}" type="sibTrans" cxnId="{F256DFE5-2E5E-4F25-B864-10ABF3F6806D}">
      <dgm:prSet/>
      <dgm:spPr/>
      <dgm:t>
        <a:bodyPr/>
        <a:lstStyle/>
        <a:p>
          <a:endParaRPr lang="en-US"/>
        </a:p>
      </dgm:t>
    </dgm:pt>
    <dgm:pt modelId="{40359114-F269-4B5D-9E9E-255C893E2A51}">
      <dgm:prSet/>
      <dgm:spPr/>
      <dgm:t>
        <a:bodyPr/>
        <a:lstStyle/>
        <a:p>
          <a:r>
            <a:rPr lang="en-US" dirty="0"/>
            <a:t>Size is the first consideration</a:t>
          </a:r>
        </a:p>
      </dgm:t>
    </dgm:pt>
    <dgm:pt modelId="{C573EF1D-1C89-4E85-8CF7-45A94E54A4AB}" type="parTrans" cxnId="{0E2E0A75-FA37-4A65-A63C-A0BFB28880BD}">
      <dgm:prSet/>
      <dgm:spPr/>
      <dgm:t>
        <a:bodyPr/>
        <a:lstStyle/>
        <a:p>
          <a:endParaRPr lang="en-US"/>
        </a:p>
      </dgm:t>
    </dgm:pt>
    <dgm:pt modelId="{52F6C659-B65C-4150-96A3-EA53C58D24B2}" type="sibTrans" cxnId="{0E2E0A75-FA37-4A65-A63C-A0BFB28880BD}">
      <dgm:prSet/>
      <dgm:spPr/>
      <dgm:t>
        <a:bodyPr/>
        <a:lstStyle/>
        <a:p>
          <a:endParaRPr lang="en-US"/>
        </a:p>
      </dgm:t>
    </dgm:pt>
    <dgm:pt modelId="{01F9BC2B-4A3C-4BA9-9D05-AAE2B8B5662D}">
      <dgm:prSet/>
      <dgm:spPr/>
      <dgm:t>
        <a:bodyPr/>
        <a:lstStyle/>
        <a:p>
          <a:r>
            <a:rPr lang="en-US"/>
            <a:t>Think about each component and find the one that you can afford that fits your application</a:t>
          </a:r>
        </a:p>
      </dgm:t>
    </dgm:pt>
    <dgm:pt modelId="{4D2D181E-8485-41A9-8F48-88D3BB627D6C}" type="parTrans" cxnId="{30075968-8F62-4A6F-8CC7-609FF38116FA}">
      <dgm:prSet/>
      <dgm:spPr/>
      <dgm:t>
        <a:bodyPr/>
        <a:lstStyle/>
        <a:p>
          <a:endParaRPr lang="en-US"/>
        </a:p>
      </dgm:t>
    </dgm:pt>
    <dgm:pt modelId="{BA690EA4-50A4-4059-9145-B8F61FBC9FD3}" type="sibTrans" cxnId="{30075968-8F62-4A6F-8CC7-609FF38116FA}">
      <dgm:prSet/>
      <dgm:spPr/>
      <dgm:t>
        <a:bodyPr/>
        <a:lstStyle/>
        <a:p>
          <a:endParaRPr lang="en-US"/>
        </a:p>
      </dgm:t>
    </dgm:pt>
    <dgm:pt modelId="{3D18DD32-476F-4FD4-9FA8-C2146ACE90B7}" type="pres">
      <dgm:prSet presAssocID="{D0EE0661-E939-404F-9CD7-13C4CE075B48}" presName="Name0" presStyleCnt="0">
        <dgm:presLayoutVars>
          <dgm:dir/>
          <dgm:animLvl val="lvl"/>
          <dgm:resizeHandles val="exact"/>
        </dgm:presLayoutVars>
      </dgm:prSet>
      <dgm:spPr/>
    </dgm:pt>
    <dgm:pt modelId="{3E404092-E74F-4E30-A0CD-B84D7F894305}" type="pres">
      <dgm:prSet presAssocID="{292453FE-2D12-4806-A208-DA11A7663C58}" presName="boxAndChildren" presStyleCnt="0"/>
      <dgm:spPr/>
    </dgm:pt>
    <dgm:pt modelId="{629BF6D1-2AA8-48B7-AA4E-3EC67829B624}" type="pres">
      <dgm:prSet presAssocID="{292453FE-2D12-4806-A208-DA11A7663C58}" presName="parentTextBox" presStyleLbl="node1" presStyleIdx="0" presStyleCnt="3"/>
      <dgm:spPr/>
    </dgm:pt>
    <dgm:pt modelId="{DCEC2CEE-1938-48AC-95BA-D82DFE41FD8A}" type="pres">
      <dgm:prSet presAssocID="{52F6C659-B65C-4150-96A3-EA53C58D24B2}" presName="sp" presStyleCnt="0"/>
      <dgm:spPr/>
    </dgm:pt>
    <dgm:pt modelId="{EA65861F-C68D-4982-9E4D-B07B74150699}" type="pres">
      <dgm:prSet presAssocID="{40359114-F269-4B5D-9E9E-255C893E2A51}" presName="arrowAndChildren" presStyleCnt="0"/>
      <dgm:spPr/>
    </dgm:pt>
    <dgm:pt modelId="{46C4D1D5-0B8A-49E6-BCC6-5E9ED6DB25CB}" type="pres">
      <dgm:prSet presAssocID="{40359114-F269-4B5D-9E9E-255C893E2A51}" presName="parentTextArrow" presStyleLbl="node1" presStyleIdx="1" presStyleCnt="3"/>
      <dgm:spPr/>
    </dgm:pt>
    <dgm:pt modelId="{D2804DBB-F359-484E-B5E7-747BB595034A}" type="pres">
      <dgm:prSet presAssocID="{BA690EA4-50A4-4059-9145-B8F61FBC9FD3}" presName="sp" presStyleCnt="0"/>
      <dgm:spPr/>
    </dgm:pt>
    <dgm:pt modelId="{E92678FE-003F-4D55-A091-2F93486447CF}" type="pres">
      <dgm:prSet presAssocID="{01F9BC2B-4A3C-4BA9-9D05-AAE2B8B5662D}" presName="arrowAndChildren" presStyleCnt="0"/>
      <dgm:spPr/>
    </dgm:pt>
    <dgm:pt modelId="{BD7E9B46-AC5D-45C6-A3DE-0140323F0AC2}" type="pres">
      <dgm:prSet presAssocID="{01F9BC2B-4A3C-4BA9-9D05-AAE2B8B5662D}" presName="parentTextArrow" presStyleLbl="node1" presStyleIdx="2" presStyleCnt="3"/>
      <dgm:spPr/>
    </dgm:pt>
  </dgm:ptLst>
  <dgm:cxnLst>
    <dgm:cxn modelId="{12EA770A-5B61-4755-A38B-10C40A34DF26}" type="presOf" srcId="{40359114-F269-4B5D-9E9E-255C893E2A51}" destId="{46C4D1D5-0B8A-49E6-BCC6-5E9ED6DB25CB}" srcOrd="0" destOrd="0" presId="urn:microsoft.com/office/officeart/2005/8/layout/process4"/>
    <dgm:cxn modelId="{29BFD133-2BEE-4F26-A3DA-7216D85BDFFE}" type="presOf" srcId="{01F9BC2B-4A3C-4BA9-9D05-AAE2B8B5662D}" destId="{BD7E9B46-AC5D-45C6-A3DE-0140323F0AC2}" srcOrd="0" destOrd="0" presId="urn:microsoft.com/office/officeart/2005/8/layout/process4"/>
    <dgm:cxn modelId="{7B41AA34-3DD9-41BD-A435-F843C5DEA4A2}" type="presOf" srcId="{292453FE-2D12-4806-A208-DA11A7663C58}" destId="{629BF6D1-2AA8-48B7-AA4E-3EC67829B624}" srcOrd="0" destOrd="0" presId="urn:microsoft.com/office/officeart/2005/8/layout/process4"/>
    <dgm:cxn modelId="{30075968-8F62-4A6F-8CC7-609FF38116FA}" srcId="{D0EE0661-E939-404F-9CD7-13C4CE075B48}" destId="{01F9BC2B-4A3C-4BA9-9D05-AAE2B8B5662D}" srcOrd="0" destOrd="0" parTransId="{4D2D181E-8485-41A9-8F48-88D3BB627D6C}" sibTransId="{BA690EA4-50A4-4059-9145-B8F61FBC9FD3}"/>
    <dgm:cxn modelId="{0E2E0A75-FA37-4A65-A63C-A0BFB28880BD}" srcId="{D0EE0661-E939-404F-9CD7-13C4CE075B48}" destId="{40359114-F269-4B5D-9E9E-255C893E2A51}" srcOrd="1" destOrd="0" parTransId="{C573EF1D-1C89-4E85-8CF7-45A94E54A4AB}" sibTransId="{52F6C659-B65C-4150-96A3-EA53C58D24B2}"/>
    <dgm:cxn modelId="{B0826DCF-915A-4777-B517-EF4B2F511277}" type="presOf" srcId="{D0EE0661-E939-404F-9CD7-13C4CE075B48}" destId="{3D18DD32-476F-4FD4-9FA8-C2146ACE90B7}" srcOrd="0" destOrd="0" presId="urn:microsoft.com/office/officeart/2005/8/layout/process4"/>
    <dgm:cxn modelId="{F256DFE5-2E5E-4F25-B864-10ABF3F6806D}" srcId="{D0EE0661-E939-404F-9CD7-13C4CE075B48}" destId="{292453FE-2D12-4806-A208-DA11A7663C58}" srcOrd="2" destOrd="0" parTransId="{B671504D-E887-42F6-B98C-EBED8989AE4A}" sibTransId="{AEB52220-1020-4EFA-A0F4-2B883F1B4A3B}"/>
    <dgm:cxn modelId="{BB928E84-3C7D-486B-85DF-91EA394EB45A}" type="presParOf" srcId="{3D18DD32-476F-4FD4-9FA8-C2146ACE90B7}" destId="{3E404092-E74F-4E30-A0CD-B84D7F894305}" srcOrd="0" destOrd="0" presId="urn:microsoft.com/office/officeart/2005/8/layout/process4"/>
    <dgm:cxn modelId="{1CA48657-D0A4-4729-BDB9-6FEBA848CE7C}" type="presParOf" srcId="{3E404092-E74F-4E30-A0CD-B84D7F894305}" destId="{629BF6D1-2AA8-48B7-AA4E-3EC67829B624}" srcOrd="0" destOrd="0" presId="urn:microsoft.com/office/officeart/2005/8/layout/process4"/>
    <dgm:cxn modelId="{5A4FB6AE-356F-42F2-988C-2C7BFF54B20E}" type="presParOf" srcId="{3D18DD32-476F-4FD4-9FA8-C2146ACE90B7}" destId="{DCEC2CEE-1938-48AC-95BA-D82DFE41FD8A}" srcOrd="1" destOrd="0" presId="urn:microsoft.com/office/officeart/2005/8/layout/process4"/>
    <dgm:cxn modelId="{EAE9EFA6-34EB-4D44-8891-C28F26A9B61D}" type="presParOf" srcId="{3D18DD32-476F-4FD4-9FA8-C2146ACE90B7}" destId="{EA65861F-C68D-4982-9E4D-B07B74150699}" srcOrd="2" destOrd="0" presId="urn:microsoft.com/office/officeart/2005/8/layout/process4"/>
    <dgm:cxn modelId="{B441D128-715C-44F4-852F-FED14F2D8DCE}" type="presParOf" srcId="{EA65861F-C68D-4982-9E4D-B07B74150699}" destId="{46C4D1D5-0B8A-49E6-BCC6-5E9ED6DB25CB}" srcOrd="0" destOrd="0" presId="urn:microsoft.com/office/officeart/2005/8/layout/process4"/>
    <dgm:cxn modelId="{CE251269-2090-4C5A-86DD-090E5DCA1852}" type="presParOf" srcId="{3D18DD32-476F-4FD4-9FA8-C2146ACE90B7}" destId="{D2804DBB-F359-484E-B5E7-747BB595034A}" srcOrd="3" destOrd="0" presId="urn:microsoft.com/office/officeart/2005/8/layout/process4"/>
    <dgm:cxn modelId="{94C90451-59A2-4425-95BC-F483E6923102}" type="presParOf" srcId="{3D18DD32-476F-4FD4-9FA8-C2146ACE90B7}" destId="{E92678FE-003F-4D55-A091-2F93486447CF}" srcOrd="4" destOrd="0" presId="urn:microsoft.com/office/officeart/2005/8/layout/process4"/>
    <dgm:cxn modelId="{E6F23300-9CDE-47F4-9D8B-35F848C2924C}" type="presParOf" srcId="{E92678FE-003F-4D55-A091-2F93486447CF}" destId="{BD7E9B46-AC5D-45C6-A3DE-0140323F0AC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9BF6D1-2AA8-48B7-AA4E-3EC67829B624}">
      <dsp:nvSpPr>
        <dsp:cNvPr id="0" name=""/>
        <dsp:cNvSpPr/>
      </dsp:nvSpPr>
      <dsp:spPr>
        <a:xfrm>
          <a:off x="0" y="4194433"/>
          <a:ext cx="6269038" cy="1376706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Material is the next consideration</a:t>
          </a:r>
        </a:p>
      </dsp:txBody>
      <dsp:txXfrm>
        <a:off x="0" y="4194433"/>
        <a:ext cx="6269038" cy="1376706"/>
      </dsp:txXfrm>
    </dsp:sp>
    <dsp:sp modelId="{46C4D1D5-0B8A-49E6-BCC6-5E9ED6DB25CB}">
      <dsp:nvSpPr>
        <dsp:cNvPr id="0" name=""/>
        <dsp:cNvSpPr/>
      </dsp:nvSpPr>
      <dsp:spPr>
        <a:xfrm rot="10800000">
          <a:off x="0" y="2097709"/>
          <a:ext cx="6269038" cy="2117374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Size is the first consideration</a:t>
          </a:r>
        </a:p>
      </dsp:txBody>
      <dsp:txXfrm rot="10800000">
        <a:off x="0" y="2097709"/>
        <a:ext cx="6269038" cy="1375806"/>
      </dsp:txXfrm>
    </dsp:sp>
    <dsp:sp modelId="{BD7E9B46-AC5D-45C6-A3DE-0140323F0AC2}">
      <dsp:nvSpPr>
        <dsp:cNvPr id="0" name=""/>
        <dsp:cNvSpPr/>
      </dsp:nvSpPr>
      <dsp:spPr>
        <a:xfrm rot="10800000">
          <a:off x="0" y="984"/>
          <a:ext cx="6269038" cy="2117374"/>
        </a:xfrm>
        <a:prstGeom prst="upArrowCallou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Think about each component and find the one that you can afford that fits your application</a:t>
          </a:r>
        </a:p>
      </dsp:txBody>
      <dsp:txXfrm rot="10800000">
        <a:off x="0" y="984"/>
        <a:ext cx="6269038" cy="1375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A1555-4D8A-4488-B042-16CFC1B1A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779B79-0DA6-45CD-92BF-A78FF5D2C1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CA262-9CA7-450F-9514-6C2946FD7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19612-294C-4B30-9A45-FC54F4A3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68302-8856-4318-8273-ABFC8C4FB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1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E293-EB78-42B1-ABB0-37A57021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B9284-E94F-4091-886D-6829B4523D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CE9EF-2E81-4AE6-88EE-30D074E8E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B62260-02FB-46FF-AEA8-2D48DC679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7EA8E3-0082-4F70-A20D-EA699A825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67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C99CB6-8DBA-426F-B61C-FD01B305EF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1D6279-4F26-4E27-9A61-E377FA38B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214B-BADF-4A3C-A440-22E660760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679BE-1357-4084-9FD6-E46737967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441E-63D7-45FF-83BD-9DDC7C057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6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5AC9-6411-47CE-AA31-903785B35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8B6148-47D3-47B2-B1F3-CDA3C4FED1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EC35F-6DFB-4F70-A52D-EECDACC8A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7C4549-846B-4C5D-B38E-0CC5BF67D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B5E6A-3479-49E2-8A3D-ACE5ED8C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E06DB-60B7-4E72-B304-4436B8BE0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17975-1ABE-462D-8593-286CED063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1D3B5-FDC0-4640-91EE-C634AD96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424DC-A0E7-4B5D-8908-6B0590B0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ADDAC-1AC3-482D-B483-BFA2C207D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0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0940F-AD74-403F-8920-7A2F544C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BE2E0-302A-4FE1-8355-51FC43BD9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F88849-9CB9-487C-8207-9E1EFF0061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FF480-6B6B-477D-9CAA-B9ACB47F3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EAECD-B1A9-4DEB-87F5-9D96BBF1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7129A1-CB68-444A-B1C0-49351F1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46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76765-4B42-473F-B73E-320647D45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542D30-55A7-44BA-8208-8D1573E2A3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0A60A-A046-4DC1-9FF5-896A8B38E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9787D6-8D11-4EFF-8D52-211226877A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4D9AC-9345-4CC3-AD27-6B6E5047F8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35EECE-3873-4909-9003-51F647C48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FEF1AC-123B-4115-A4CF-E48303BC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87BB2-3967-429F-A153-8D4997716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6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4CD4-C60D-41B4-A6EF-4226DCBC0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C6A8AA-2372-4669-9D44-D571A66F8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E91F99-F623-4E15-8E73-338F869AF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6FEC-1979-4535-913F-825EC2095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EEDD46-5050-4AA3-B9CD-E4A60147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E029FD-6B1E-4B79-B6DE-85399BFDE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8B3E6-3CF2-46D6-92DA-AEC769F97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6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BA0AB-DFAF-4EB5-A77F-496F4560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2CD29-063D-40F9-930D-5FE9A8E02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9011F-7F2B-4916-A1E0-2923FF4955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026AE7-0890-4BFA-A193-2866F4FD2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838B0-2734-4F3A-AFAF-68E3E77B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6FD1C-8D2E-4ACE-ACF1-A4F6E694F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731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40E52-613E-4149-8427-B017665F7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9F517-ED2A-432D-9944-D1DFE13196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FD397-274C-4126-AD89-3284DE4B5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466A1-4719-46AD-9CB1-BD92B62F7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540C8E-3C83-4340-B22F-D447B9BB2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EE5E-5D4F-43D0-9119-A0A70044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33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3AA6A-B927-40BC-9B6D-84DD31ED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59EC5-C830-4EAB-819F-4448996DE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90A62-3F2F-4FEA-994F-81062B8E74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D46DB-F135-461C-A2EA-7BF8B35E5B4E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155A9-B2EB-4295-B239-E0900C43F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374CC-A8E5-45F4-95A5-B3C3CEFC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CBD22-022B-4EDD-9DBE-4DA92F590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4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, toy&#10;&#10;Description generated with high confidence">
            <a:extLst>
              <a:ext uri="{FF2B5EF4-FFF2-40B4-BE49-F238E27FC236}">
                <a16:creationId xmlns:a16="http://schemas.microsoft.com/office/drawing/2014/main" id="{CC4ACF51-6493-4F1D-9157-C453CE3FDC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53DDC6-5634-43AE-9682-5376DAD8E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5200" y="965200"/>
            <a:ext cx="10261600" cy="3564869"/>
          </a:xfrm>
        </p:spPr>
        <p:txBody>
          <a:bodyPr>
            <a:normAutofit/>
          </a:bodyPr>
          <a:lstStyle/>
          <a:p>
            <a:pPr algn="l"/>
            <a:r>
              <a:rPr lang="en-US" sz="9800" dirty="0">
                <a:ln w="22225">
                  <a:solidFill>
                    <a:schemeClr val="tx1"/>
                  </a:solidFill>
                  <a:miter lim="800000"/>
                </a:ln>
                <a:noFill/>
              </a:rPr>
              <a:t>System Planning and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20A468-393D-43A6-A109-13550ABED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148" y="6281530"/>
            <a:ext cx="2506869" cy="416724"/>
          </a:xfrm>
        </p:spPr>
        <p:txBody>
          <a:bodyPr>
            <a:normAutofit/>
          </a:bodyPr>
          <a:lstStyle/>
          <a:p>
            <a:pPr algn="l"/>
            <a:r>
              <a:rPr lang="en-US" sz="1600" dirty="0"/>
              <a:t>©2025 Matthew Recsetar</a:t>
            </a:r>
          </a:p>
        </p:txBody>
      </p:sp>
    </p:spTree>
    <p:extLst>
      <p:ext uri="{BB962C8B-B14F-4D97-AF65-F5344CB8AC3E}">
        <p14:creationId xmlns:p14="http://schemas.microsoft.com/office/powerpoint/2010/main" val="3739378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4877AC-FB89-44FB-9FD9-8527EDA5B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094" y="379829"/>
            <a:ext cx="8520455" cy="6105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2A7CB7-6CCB-4B91-AA5A-9C60D060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UVI System Cost Breakdown</a:t>
            </a:r>
          </a:p>
        </p:txBody>
      </p:sp>
    </p:spTree>
    <p:extLst>
      <p:ext uri="{BB962C8B-B14F-4D97-AF65-F5344CB8AC3E}">
        <p14:creationId xmlns:p14="http://schemas.microsoft.com/office/powerpoint/2010/main" val="3271377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2A7CB7-6CCB-4B91-AA5A-9C60D0605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UVI System Cost Breakdown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6C7BB3-2E5A-46D1-9D20-9C255026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34" y="0"/>
            <a:ext cx="858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1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8B085-516F-441E-A18A-09EBCE4A4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548" y="1744393"/>
            <a:ext cx="7296278" cy="33340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E71D3-706F-434C-B3FB-DB3C8C09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51" y="3355130"/>
            <a:ext cx="2669407" cy="24273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u="sng" dirty="0"/>
              <a:t>Optional Items:</a:t>
            </a:r>
          </a:p>
          <a:p>
            <a:pPr marL="0" indent="0">
              <a:buNone/>
            </a:pPr>
            <a:r>
              <a:rPr lang="en-US" sz="1600" dirty="0"/>
              <a:t>What if you want a wet wall?</a:t>
            </a:r>
          </a:p>
          <a:p>
            <a:pPr marL="0" indent="0">
              <a:buNone/>
            </a:pPr>
            <a:r>
              <a:rPr lang="en-US" sz="1600" b="1" dirty="0"/>
              <a:t>	$2300</a:t>
            </a:r>
          </a:p>
          <a:p>
            <a:pPr marL="0" indent="0">
              <a:buNone/>
            </a:pPr>
            <a:r>
              <a:rPr lang="en-US" sz="1600" dirty="0"/>
              <a:t>Water heater?</a:t>
            </a:r>
          </a:p>
          <a:p>
            <a:pPr marL="0" indent="0">
              <a:buNone/>
            </a:pPr>
            <a:r>
              <a:rPr lang="en-US" sz="1600" b="1" dirty="0"/>
              <a:t>	$3800</a:t>
            </a:r>
          </a:p>
          <a:p>
            <a:pPr marL="0" indent="0">
              <a:buNone/>
            </a:pPr>
            <a:r>
              <a:rPr lang="en-US" sz="1600" dirty="0"/>
              <a:t>Automatic fish feeders?</a:t>
            </a:r>
          </a:p>
          <a:p>
            <a:pPr marL="0" indent="0">
              <a:buNone/>
            </a:pPr>
            <a:r>
              <a:rPr lang="en-US" sz="1600" dirty="0"/>
              <a:t>	</a:t>
            </a:r>
            <a:r>
              <a:rPr lang="en-US" sz="1600" b="1" dirty="0"/>
              <a:t>$1300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BB3EE-7044-4B49-906D-45DA8D6C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204108"/>
            <a:ext cx="2669406" cy="1781175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Total $49,250!</a:t>
            </a:r>
            <a:br>
              <a:rPr lang="en-US" sz="3200" dirty="0">
                <a:solidFill>
                  <a:srgbClr val="FFFFFF"/>
                </a:solidFill>
              </a:rPr>
            </a:br>
            <a:endParaRPr lang="en-US" sz="3200" dirty="0">
              <a:solidFill>
                <a:srgbClr val="FFFFFF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953E8272-02B3-4436-A989-52157BA3D8F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frame">
            <a:avLst>
              <a:gd name="adj1" fmla="val 75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835522-6B10-4ECF-B531-D46D5C4EA8AD}"/>
              </a:ext>
            </a:extLst>
          </p:cNvPr>
          <p:cNvSpPr/>
          <p:nvPr/>
        </p:nvSpPr>
        <p:spPr>
          <a:xfrm>
            <a:off x="7371470" y="4712677"/>
            <a:ext cx="1209821" cy="46423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11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8D8DFFB-36D6-44F6-8534-D8C9A4379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If you are trying to stay with in a budget, you need to price everything out or you will find yourself way over budget!</a:t>
            </a:r>
            <a:br>
              <a:rPr lang="en-US" sz="3700">
                <a:solidFill>
                  <a:srgbClr val="FFFFFF"/>
                </a:solidFill>
              </a:rPr>
            </a:br>
            <a:endParaRPr lang="en-US" sz="37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C2A8598-0908-44D8-8910-B448AD2BB4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326140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09998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003713C1-2FB2-413B-BF91-3AE41726F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0991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1CAB92A9-A23E-4C58-BF68-EDCB6F12A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4616" y="3474720"/>
            <a:ext cx="3007289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0795B4D-5022-4A7F-A01D-8D880B7CD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99584" y="0"/>
            <a:ext cx="6192415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FD19018-DE7C-4796-ADF2-AD2EB0FC0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ound, tennis, indoor, sitting&#10;&#10;Description generated with very high confidence">
            <a:extLst>
              <a:ext uri="{FF2B5EF4-FFF2-40B4-BE49-F238E27FC236}">
                <a16:creationId xmlns:a16="http://schemas.microsoft.com/office/drawing/2014/main" id="{AB0E9ABF-5E68-4200-8388-715FE37F0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3159" y="664210"/>
            <a:ext cx="2739814" cy="2054860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B1A0A2C2-4F85-44AF-8708-8DCA4B55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9624" y="0"/>
            <a:ext cx="3002281" cy="33832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ground, next&#10;&#10;Description generated with very high confidence">
            <a:extLst>
              <a:ext uri="{FF2B5EF4-FFF2-40B4-BE49-F238E27FC236}">
                <a16:creationId xmlns:a16="http://schemas.microsoft.com/office/drawing/2014/main" id="{910663FC-AAD5-4141-A453-B3644B908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15026" y="664210"/>
            <a:ext cx="2739814" cy="2054860"/>
          </a:xfrm>
          <a:prstGeom prst="rect">
            <a:avLst/>
          </a:prstGeom>
        </p:spPr>
      </p:pic>
      <p:pic>
        <p:nvPicPr>
          <p:cNvPr id="5124" name="Picture 4" descr="Image result for HDPE poly tank fish tanks">
            <a:extLst>
              <a:ext uri="{FF2B5EF4-FFF2-40B4-BE49-F238E27FC236}">
                <a16:creationId xmlns:a16="http://schemas.microsoft.com/office/drawing/2014/main" id="{C836830B-AF35-4086-AB2C-7D723C174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08" y="4367106"/>
            <a:ext cx="2364317" cy="141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homedevotee.com/wp-content/uploads/2017/08/offer-a-wide-range-of-garden-ponds-and-tanks-to-suit-almost-any-garden-round-garden-pool-.jpg">
            <a:extLst>
              <a:ext uri="{FF2B5EF4-FFF2-40B4-BE49-F238E27FC236}">
                <a16:creationId xmlns:a16="http://schemas.microsoft.com/office/drawing/2014/main" id="{1CDB4A28-4B41-49FD-BAF0-E2E39C9A2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533" y="4387794"/>
            <a:ext cx="2364317" cy="137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62D25-061A-48C4-BC11-CDBA6571A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303" y="46139"/>
            <a:ext cx="4595071" cy="1645501"/>
          </a:xfrm>
        </p:spPr>
        <p:txBody>
          <a:bodyPr>
            <a:normAutofit/>
          </a:bodyPr>
          <a:lstStyle/>
          <a:p>
            <a:r>
              <a:rPr lang="en-US" b="1" dirty="0"/>
              <a:t>Fish Tanks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E30C7-C752-41DD-A0AD-E5C44F5F7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450" y="1447801"/>
            <a:ext cx="5736790" cy="5079608"/>
          </a:xfrm>
        </p:spPr>
        <p:txBody>
          <a:bodyPr>
            <a:normAutofit/>
          </a:bodyPr>
          <a:lstStyle/>
          <a:p>
            <a:r>
              <a:rPr lang="en-US" sz="2400" b="1" dirty="0"/>
              <a:t>Size:</a:t>
            </a:r>
          </a:p>
          <a:p>
            <a:pPr lvl="1"/>
            <a:r>
              <a:rPr lang="en-US" sz="2000" dirty="0"/>
              <a:t>10-gallons desktop system?</a:t>
            </a:r>
          </a:p>
          <a:p>
            <a:pPr lvl="1"/>
            <a:r>
              <a:rPr lang="en-US" sz="2000" dirty="0"/>
              <a:t>50-gallon barrel system?</a:t>
            </a:r>
          </a:p>
          <a:p>
            <a:pPr lvl="1"/>
            <a:r>
              <a:rPr lang="en-US" sz="2000" dirty="0"/>
              <a:t>250-gallon back porch system?</a:t>
            </a:r>
          </a:p>
          <a:p>
            <a:pPr lvl="1"/>
            <a:r>
              <a:rPr lang="en-US" sz="2000" dirty="0"/>
              <a:t>3,000-gallon commercial system</a:t>
            </a:r>
          </a:p>
          <a:p>
            <a:pPr lvl="1"/>
            <a:endParaRPr lang="en-US" sz="2000" dirty="0"/>
          </a:p>
          <a:p>
            <a:r>
              <a:rPr lang="en-US" sz="2400" dirty="0"/>
              <a:t>Material: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Fiberglass (Top left)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Polyethylene (HDPE) (Top right, bottom left)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Polypropylene (Bottom right)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/>
              <a:t>Acrylic (not pictured) 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pPr marL="457200" lvl="1" indent="0">
              <a:buNone/>
            </a:pPr>
            <a:r>
              <a:rPr lang="en-US" sz="3200" dirty="0"/>
              <a:t>What’s available?</a:t>
            </a:r>
          </a:p>
        </p:txBody>
      </p:sp>
    </p:spTree>
    <p:extLst>
      <p:ext uri="{BB962C8B-B14F-4D97-AF65-F5344CB8AC3E}">
        <p14:creationId xmlns:p14="http://schemas.microsoft.com/office/powerpoint/2010/main" val="5510264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ground, sitting, outdoor&#10;&#10;Description generated with very high confidence">
            <a:extLst>
              <a:ext uri="{FF2B5EF4-FFF2-40B4-BE49-F238E27FC236}">
                <a16:creationId xmlns:a16="http://schemas.microsoft.com/office/drawing/2014/main" id="{63ADF832-DEED-4F54-A664-D3635E0770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27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6175D7C-1ED0-4C9D-BA68-760171AB8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5314536" cy="1325563"/>
          </a:xfrm>
        </p:spPr>
        <p:txBody>
          <a:bodyPr>
            <a:normAutofit/>
          </a:bodyPr>
          <a:lstStyle/>
          <a:p>
            <a:r>
              <a:rPr lang="en-US" sz="5000" b="1" u="sng" dirty="0"/>
              <a:t>Sump Tank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C8D1E-52DC-45DC-89FB-242AF8E64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324" y="1066801"/>
            <a:ext cx="5914426" cy="5295900"/>
          </a:xfrm>
        </p:spPr>
        <p:txBody>
          <a:bodyPr anchor="t">
            <a:noAutofit/>
          </a:bodyPr>
          <a:lstStyle/>
          <a:p>
            <a:r>
              <a:rPr lang="en-US" sz="2400" dirty="0"/>
              <a:t>In a media-bed systems, sumps should be able to hold the volume of water in your growbed.</a:t>
            </a:r>
          </a:p>
          <a:p>
            <a:pPr lvl="1"/>
            <a:r>
              <a:rPr lang="en-US" sz="2000" dirty="0"/>
              <a:t>Depending on the media you choose, water will  take up close to 40% of the volume of your grow bed.</a:t>
            </a:r>
          </a:p>
          <a:p>
            <a:pPr lvl="1"/>
            <a:endParaRPr lang="en-US" dirty="0"/>
          </a:p>
          <a:p>
            <a:r>
              <a:rPr lang="en-US" sz="2400" dirty="0"/>
              <a:t>In an NFT system you want to hold a volume that is greater than the maximum volume  of water that could be in the channels or gutters at one time.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In a floating raft system the sump size is less important and can be sized to hold a water level that is above the top of the pump</a:t>
            </a:r>
          </a:p>
        </p:txBody>
      </p:sp>
    </p:spTree>
    <p:extLst>
      <p:ext uri="{BB962C8B-B14F-4D97-AF65-F5344CB8AC3E}">
        <p14:creationId xmlns:p14="http://schemas.microsoft.com/office/powerpoint/2010/main" val="1888332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54E8D1-7BD4-4C3F-8E18-1A683DFF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B0D8D-1718-48A8-915A-59CDA72D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9" y="265614"/>
            <a:ext cx="7474172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Example: Sizing a Sump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4F2E-CFB1-485C-ADBA-5B0FAAF6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29" y="1591177"/>
            <a:ext cx="7855172" cy="48096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200" u="sng" dirty="0"/>
              <a:t>Situation</a:t>
            </a:r>
          </a:p>
          <a:p>
            <a:r>
              <a:rPr lang="en-US" sz="2200" dirty="0"/>
              <a:t>Your media-bed will be 8’ x 4’ with a maximum water depth of 9”</a:t>
            </a:r>
          </a:p>
          <a:p>
            <a:r>
              <a:rPr lang="en-US" sz="2200" dirty="0"/>
              <a:t>Your bed is filled with ⅝” gravel and is on an ebb and flow cycle</a:t>
            </a:r>
          </a:p>
          <a:p>
            <a:r>
              <a:rPr lang="en-US" sz="2200" dirty="0"/>
              <a:t>The gravel has a porosity of 0.4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Solution</a:t>
            </a:r>
            <a:endParaRPr lang="en-US" sz="2200" dirty="0"/>
          </a:p>
          <a:p>
            <a:r>
              <a:rPr lang="en-US" sz="2200" dirty="0"/>
              <a:t>The total volume of the bed = 8’ x 4’ x 0.75’ = 24 ft</a:t>
            </a:r>
            <a:r>
              <a:rPr lang="en-US" sz="2200" baseline="30000" dirty="0"/>
              <a:t>3</a:t>
            </a:r>
          </a:p>
          <a:p>
            <a:r>
              <a:rPr lang="en-US" sz="2200" dirty="0"/>
              <a:t>24 ft</a:t>
            </a:r>
            <a:r>
              <a:rPr lang="en-US" sz="2200" baseline="30000" dirty="0"/>
              <a:t>3 </a:t>
            </a:r>
            <a:r>
              <a:rPr lang="en-US" sz="2200" dirty="0"/>
              <a:t>x 7.48 gallons/ft</a:t>
            </a:r>
            <a:r>
              <a:rPr lang="en-US" sz="2200" baseline="30000" dirty="0"/>
              <a:t>3 </a:t>
            </a:r>
            <a:r>
              <a:rPr lang="en-US" sz="2200" dirty="0"/>
              <a:t>= 180 gallons</a:t>
            </a:r>
          </a:p>
          <a:p>
            <a:r>
              <a:rPr lang="en-US" sz="2200" dirty="0"/>
              <a:t>180 gallons x 0.4 = 71 gallons ≈ Choose 100-gallon sump</a:t>
            </a:r>
          </a:p>
          <a:p>
            <a:pPr lvl="1"/>
            <a:r>
              <a:rPr lang="en-US" sz="2200" dirty="0"/>
              <a:t>Size up to account for evaporation and transpiration losses unless you have a float switch that automatically fills your tank (most will still chose a sump that is half that size)</a:t>
            </a:r>
          </a:p>
        </p:txBody>
      </p:sp>
    </p:spTree>
    <p:extLst>
      <p:ext uri="{BB962C8B-B14F-4D97-AF65-F5344CB8AC3E}">
        <p14:creationId xmlns:p14="http://schemas.microsoft.com/office/powerpoint/2010/main" val="483794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FEF085B8-A2C0-4A6F-B663-CCC56F3CD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2658F6D6-96E0-421A-96D6-3DF404008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1">
            <a:extLst>
              <a:ext uri="{FF2B5EF4-FFF2-40B4-BE49-F238E27FC236}">
                <a16:creationId xmlns:a16="http://schemas.microsoft.com/office/drawing/2014/main" id="{3CF62545-93A0-4FD5-9B48-48DCA794C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76FA9-AC51-46C1-AC32-22783FE4C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294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b="1" u="sng" dirty="0"/>
              <a:t>Clarifiers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7FDCC-39EE-4DB2-A1A2-B89375973A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4272"/>
            <a:ext cx="5096934" cy="4923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Shape</a:t>
            </a:r>
          </a:p>
          <a:p>
            <a:r>
              <a:rPr lang="en-US" sz="2400" dirty="0"/>
              <a:t>Rectangular</a:t>
            </a:r>
          </a:p>
          <a:p>
            <a:r>
              <a:rPr lang="en-US" sz="2400" dirty="0"/>
              <a:t>Cylindrical</a:t>
            </a:r>
          </a:p>
          <a:p>
            <a:r>
              <a:rPr lang="en-US" sz="2400" dirty="0"/>
              <a:t>Cylindrical with cone bottom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*If you know the flow rate you can calculate the Hydraulic retention time by dividing the volume of the clarifier by the flow rate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DC1FE8-E3FB-4DA5-B350-2DD50A39B9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9933" y="1344273"/>
            <a:ext cx="5096933" cy="41661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u="sng" dirty="0"/>
              <a:t>Volume</a:t>
            </a:r>
          </a:p>
          <a:p>
            <a:pPr marL="0" indent="0">
              <a:buNone/>
            </a:pPr>
            <a:r>
              <a:rPr lang="en-US" sz="2400" dirty="0"/>
              <a:t>(L*W*H)</a:t>
            </a:r>
          </a:p>
          <a:p>
            <a:pPr marL="0" indent="0">
              <a:buNone/>
            </a:pPr>
            <a:r>
              <a:rPr lang="el-GR" sz="2400" dirty="0"/>
              <a:t>π</a:t>
            </a:r>
            <a:r>
              <a:rPr lang="en-US" sz="2400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*h</a:t>
            </a:r>
          </a:p>
          <a:p>
            <a:pPr marL="0" indent="0">
              <a:buNone/>
            </a:pPr>
            <a:r>
              <a:rPr lang="el-GR" sz="2400" dirty="0"/>
              <a:t>⅓π</a:t>
            </a:r>
            <a:r>
              <a:rPr lang="en-US" sz="2400" dirty="0"/>
              <a:t>r</a:t>
            </a:r>
            <a:r>
              <a:rPr lang="en-US" sz="2400" baseline="30000" dirty="0"/>
              <a:t>2</a:t>
            </a:r>
            <a:r>
              <a:rPr lang="en-US" sz="2400" dirty="0"/>
              <a:t> *h + (cylinder portion volume)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C75A258-888B-4454-9DE3-4078CB2B3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535" y="3645598"/>
            <a:ext cx="4339165" cy="278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632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54E8D1-7BD4-4C3F-8E18-1A683DFF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B0D8D-1718-48A8-915A-59CDA72D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9" y="265614"/>
            <a:ext cx="7474172" cy="1325563"/>
          </a:xfrm>
        </p:spPr>
        <p:txBody>
          <a:bodyPr>
            <a:normAutofit fontScale="90000"/>
          </a:bodyPr>
          <a:lstStyle/>
          <a:p>
            <a:r>
              <a:rPr lang="en-US" sz="5000" b="1" dirty="0"/>
              <a:t>Example: Determining the Hydraulic Retention Time (HRT)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4F2E-CFB1-485C-ADBA-5B0FAAF6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29" y="1591177"/>
            <a:ext cx="7855172" cy="48096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200" u="sng" dirty="0"/>
              <a:t>Situation</a:t>
            </a:r>
          </a:p>
          <a:p>
            <a:r>
              <a:rPr lang="en-US" sz="2200" dirty="0"/>
              <a:t>Your conical bottom clarifier has a total height of 2 feet with the cone height 50% of the total height and a diameter of 2 feet</a:t>
            </a:r>
          </a:p>
          <a:p>
            <a:r>
              <a:rPr lang="en-US" sz="2200" dirty="0"/>
              <a:t>Your pump puts out a constant flow rate of 5 gallons per minute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Solution</a:t>
            </a:r>
            <a:endParaRPr lang="en-US" sz="2200" dirty="0"/>
          </a:p>
          <a:p>
            <a:r>
              <a:rPr lang="en-US" sz="2200" dirty="0"/>
              <a:t>Volume of Cylinder portion =  </a:t>
            </a:r>
            <a:r>
              <a:rPr lang="el-GR" sz="2000" dirty="0"/>
              <a:t>π</a:t>
            </a:r>
            <a:r>
              <a:rPr lang="en-US" sz="2000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 *h = </a:t>
            </a:r>
            <a:r>
              <a:rPr lang="el-GR" sz="2000" dirty="0"/>
              <a:t>π</a:t>
            </a:r>
            <a:r>
              <a:rPr lang="en-US" sz="2000" dirty="0"/>
              <a:t>*1</a:t>
            </a:r>
            <a:r>
              <a:rPr lang="en-US" sz="2000" baseline="30000" dirty="0"/>
              <a:t>2</a:t>
            </a:r>
            <a:r>
              <a:rPr lang="en-US" sz="2000" dirty="0"/>
              <a:t> *1 = 3.14 ft</a:t>
            </a:r>
            <a:r>
              <a:rPr lang="en-US" sz="2000" baseline="30000" dirty="0"/>
              <a:t>3</a:t>
            </a:r>
          </a:p>
          <a:p>
            <a:r>
              <a:rPr lang="en-US" sz="2000" dirty="0"/>
              <a:t>Volume of Cone portion = </a:t>
            </a:r>
            <a:r>
              <a:rPr lang="el-GR" sz="2000" dirty="0"/>
              <a:t>⅓π</a:t>
            </a:r>
            <a:r>
              <a:rPr lang="en-US" sz="2000" dirty="0"/>
              <a:t>r</a:t>
            </a:r>
            <a:r>
              <a:rPr lang="en-US" sz="2000" baseline="30000" dirty="0"/>
              <a:t>2</a:t>
            </a:r>
            <a:r>
              <a:rPr lang="en-US" sz="2000" dirty="0"/>
              <a:t> *h = </a:t>
            </a:r>
            <a:r>
              <a:rPr lang="el-GR" sz="2000" dirty="0"/>
              <a:t>⅓π</a:t>
            </a:r>
            <a:r>
              <a:rPr lang="en-US" sz="2000" dirty="0"/>
              <a:t>1</a:t>
            </a:r>
            <a:r>
              <a:rPr lang="en-US" sz="2000" baseline="30000" dirty="0"/>
              <a:t>2</a:t>
            </a:r>
            <a:r>
              <a:rPr lang="en-US" sz="2000" dirty="0"/>
              <a:t> *1 = 1.05 ft</a:t>
            </a:r>
            <a:r>
              <a:rPr lang="en-US" sz="2000" baseline="30000" dirty="0"/>
              <a:t>3</a:t>
            </a:r>
          </a:p>
          <a:p>
            <a:r>
              <a:rPr lang="en-US" sz="2000" dirty="0"/>
              <a:t>Total Volume = 4.19 * 7.48 gal/ft</a:t>
            </a:r>
            <a:r>
              <a:rPr lang="en-US" sz="2000" baseline="30000" dirty="0"/>
              <a:t>3 </a:t>
            </a:r>
            <a:r>
              <a:rPr lang="en-US" sz="2000" dirty="0"/>
              <a:t>= 31.3 gallons</a:t>
            </a:r>
            <a:endParaRPr lang="en-US" sz="2000" baseline="30000" dirty="0"/>
          </a:p>
          <a:p>
            <a:endParaRPr lang="en-US" sz="2000" dirty="0"/>
          </a:p>
          <a:p>
            <a:r>
              <a:rPr lang="en-US" sz="2000" dirty="0"/>
              <a:t>31.3 gal / 5 </a:t>
            </a:r>
            <a:r>
              <a:rPr lang="en-US" sz="2000" dirty="0" err="1"/>
              <a:t>gpm</a:t>
            </a:r>
            <a:r>
              <a:rPr lang="en-US" sz="2000" dirty="0"/>
              <a:t> = 6.3 min</a:t>
            </a:r>
          </a:p>
          <a:p>
            <a:pPr lvl="1"/>
            <a:r>
              <a:rPr lang="en-US" sz="1600" dirty="0"/>
              <a:t>Which essentially means you are allowing 6 min for solids to settle because a plug of water will travel through the clarifier in 6 min</a:t>
            </a:r>
          </a:p>
        </p:txBody>
      </p:sp>
    </p:spTree>
    <p:extLst>
      <p:ext uri="{BB962C8B-B14F-4D97-AF65-F5344CB8AC3E}">
        <p14:creationId xmlns:p14="http://schemas.microsoft.com/office/powerpoint/2010/main" val="2078515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table, indoor, floor, person&#10;&#10;Description generated with high confidence">
            <a:extLst>
              <a:ext uri="{FF2B5EF4-FFF2-40B4-BE49-F238E27FC236}">
                <a16:creationId xmlns:a16="http://schemas.microsoft.com/office/drawing/2014/main" id="{A3CC8547-72F7-4E2F-9965-7447C5FF77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r="20394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642DD1F-AA47-4EE4-8908-2C5008A1E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86" y="-2008"/>
            <a:ext cx="5314536" cy="1325563"/>
          </a:xfrm>
        </p:spPr>
        <p:txBody>
          <a:bodyPr>
            <a:normAutofit/>
          </a:bodyPr>
          <a:lstStyle/>
          <a:p>
            <a:r>
              <a:rPr lang="en-US" sz="5000" b="1" dirty="0" err="1"/>
              <a:t>Growbeds</a:t>
            </a:r>
            <a:endParaRPr lang="en-US" sz="50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B02C9D-B17C-41C4-B4F8-9EAA4E200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4686" y="1181100"/>
            <a:ext cx="6144214" cy="520065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200" u="sng" dirty="0"/>
              <a:t>NFT </a:t>
            </a:r>
          </a:p>
          <a:p>
            <a:pPr lvl="1"/>
            <a:r>
              <a:rPr lang="en-US" sz="2200" dirty="0"/>
              <a:t>Buy gutters or PVC pipe and make your own channels</a:t>
            </a:r>
          </a:p>
          <a:p>
            <a:pPr lvl="1"/>
            <a:r>
              <a:rPr lang="en-US" sz="2200" dirty="0"/>
              <a:t>Buy ready-made hydroponic NFT channels</a:t>
            </a:r>
          </a:p>
          <a:p>
            <a:pPr marL="0" indent="0">
              <a:buNone/>
            </a:pPr>
            <a:r>
              <a:rPr lang="en-US" sz="2200" u="sng" dirty="0"/>
              <a:t>Floating Raft</a:t>
            </a:r>
          </a:p>
          <a:p>
            <a:pPr lvl="1"/>
            <a:r>
              <a:rPr lang="en-US" sz="2200" dirty="0"/>
              <a:t>Build growbed tank from wood and pond liner or use tanks that can fit rafts with at least 10” water depth</a:t>
            </a:r>
          </a:p>
          <a:p>
            <a:pPr lvl="1"/>
            <a:r>
              <a:rPr lang="en-US" sz="2200" dirty="0"/>
              <a:t>Purchase ready made rafts or make your own from polystyrene boards</a:t>
            </a:r>
          </a:p>
          <a:p>
            <a:pPr marL="0" indent="0">
              <a:buNone/>
            </a:pPr>
            <a:r>
              <a:rPr lang="en-US" sz="2200" u="sng" dirty="0"/>
              <a:t>Media-beds</a:t>
            </a:r>
          </a:p>
          <a:p>
            <a:pPr lvl="1"/>
            <a:r>
              <a:rPr lang="en-US" sz="2200" dirty="0"/>
              <a:t>Buy </a:t>
            </a:r>
            <a:r>
              <a:rPr lang="en-US" sz="2200" dirty="0" err="1"/>
              <a:t>growbeds</a:t>
            </a:r>
            <a:r>
              <a:rPr lang="en-US" sz="2200" dirty="0"/>
              <a:t> from hydroponic stores</a:t>
            </a:r>
          </a:p>
          <a:p>
            <a:pPr lvl="1"/>
            <a:r>
              <a:rPr lang="en-US" sz="2200" dirty="0"/>
              <a:t>Build growbed from plastic tanks you have</a:t>
            </a:r>
          </a:p>
          <a:p>
            <a:pPr lvl="1"/>
            <a:r>
              <a:rPr lang="en-US" sz="2200" dirty="0"/>
              <a:t>Build </a:t>
            </a:r>
            <a:r>
              <a:rPr lang="en-US" sz="2200" dirty="0" err="1"/>
              <a:t>growbeds</a:t>
            </a:r>
            <a:r>
              <a:rPr lang="en-US" sz="2200" dirty="0"/>
              <a:t> from wood and pond liner</a:t>
            </a:r>
          </a:p>
          <a:p>
            <a:pPr lvl="1"/>
            <a:endParaRPr lang="en-US" sz="15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5C288B-4850-44F8-8DAE-9015D8A11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021" y="168813"/>
            <a:ext cx="2095748" cy="132617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5853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!!BGRectangle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D525F2-8001-40F9-9FFD-485F9F487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474146"/>
            <a:ext cx="10515593" cy="1197864"/>
          </a:xfrm>
        </p:spPr>
        <p:txBody>
          <a:bodyPr>
            <a:normAutofit/>
          </a:bodyPr>
          <a:lstStyle/>
          <a:p>
            <a:r>
              <a:rPr lang="en-US" b="1" dirty="0"/>
              <a:t>Step 1 – Site Selection</a:t>
            </a:r>
          </a:p>
        </p:txBody>
      </p:sp>
      <p:sp>
        <p:nvSpPr>
          <p:cNvPr id="12" name="!!Line">
            <a:extLst>
              <a:ext uri="{FF2B5EF4-FFF2-40B4-BE49-F238E27FC236}">
                <a16:creationId xmlns:a16="http://schemas.microsoft.com/office/drawing/2014/main" id="{B0161EF8-C8C6-4F2A-9D5C-49BD28A2B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585216"/>
            <a:ext cx="9144" cy="914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9BBD6-E31E-42E2-B20D-A81E16083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020"/>
          <a:stretch/>
        </p:blipFill>
        <p:spPr>
          <a:xfrm>
            <a:off x="835153" y="2002117"/>
            <a:ext cx="6215794" cy="41715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C5795-633F-4EC1-AD59-EA691C414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3314" y="1025236"/>
            <a:ext cx="4189285" cy="5145910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Where will you grow?</a:t>
            </a:r>
          </a:p>
          <a:p>
            <a:pPr lvl="1"/>
            <a:r>
              <a:rPr lang="en-US" dirty="0"/>
              <a:t>Greenhouse?</a:t>
            </a:r>
          </a:p>
          <a:p>
            <a:pPr lvl="1"/>
            <a:r>
              <a:rPr lang="en-US" dirty="0"/>
              <a:t>Outdoors?</a:t>
            </a:r>
          </a:p>
          <a:p>
            <a:pPr lvl="1"/>
            <a:r>
              <a:rPr lang="en-US" dirty="0"/>
              <a:t>Indoors?</a:t>
            </a:r>
          </a:p>
          <a:p>
            <a:r>
              <a:rPr lang="en-US" sz="2400" dirty="0"/>
              <a:t>How much space do you have?</a:t>
            </a:r>
          </a:p>
          <a:p>
            <a:pPr lvl="1"/>
            <a:r>
              <a:rPr lang="en-US" dirty="0"/>
              <a:t>Can you expand?</a:t>
            </a:r>
          </a:p>
          <a:p>
            <a:pPr lvl="1"/>
            <a:r>
              <a:rPr lang="en-US" dirty="0"/>
              <a:t>Can you grow vertically?</a:t>
            </a:r>
          </a:p>
          <a:p>
            <a:r>
              <a:rPr lang="en-US" sz="2400" dirty="0"/>
              <a:t>What is your water source?</a:t>
            </a:r>
          </a:p>
          <a:p>
            <a:pPr lvl="1"/>
            <a:r>
              <a:rPr lang="en-US" dirty="0"/>
              <a:t>Municipal</a:t>
            </a:r>
          </a:p>
          <a:p>
            <a:pPr lvl="1"/>
            <a:r>
              <a:rPr lang="en-US" dirty="0"/>
              <a:t>Well Water</a:t>
            </a:r>
          </a:p>
          <a:p>
            <a:pPr lvl="1"/>
            <a:r>
              <a:rPr lang="en-US" dirty="0"/>
              <a:t>Rainwater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25AF3B-B6D9-4655-976F-AE0B61196A7C}"/>
              </a:ext>
            </a:extLst>
          </p:cNvPr>
          <p:cNvSpPr txBox="1"/>
          <p:nvPr/>
        </p:nvSpPr>
        <p:spPr>
          <a:xfrm>
            <a:off x="4853354" y="5894363"/>
            <a:ext cx="2197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University of Arizona</a:t>
            </a:r>
          </a:p>
        </p:txBody>
      </p:sp>
    </p:spTree>
    <p:extLst>
      <p:ext uri="{BB962C8B-B14F-4D97-AF65-F5344CB8AC3E}">
        <p14:creationId xmlns:p14="http://schemas.microsoft.com/office/powerpoint/2010/main" val="2088645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Oval 74">
            <a:extLst>
              <a:ext uri="{FF2B5EF4-FFF2-40B4-BE49-F238E27FC236}">
                <a16:creationId xmlns:a16="http://schemas.microsoft.com/office/drawing/2014/main" id="{C99A8FB7-A79B-4BC9-9D56-B79587F6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04761" y="2650637"/>
            <a:ext cx="3118104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B23893E2-3349-46D7-A7AA-B9E44795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96859" y="0"/>
            <a:ext cx="4198060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194" name="Picture 2" descr="Superior Pump 1/4 HP Submersible Thermoplastic Utility Pump">
            <a:extLst>
              <a:ext uri="{FF2B5EF4-FFF2-40B4-BE49-F238E27FC236}">
                <a16:creationId xmlns:a16="http://schemas.microsoft.com/office/drawing/2014/main" id="{8A761AF0-24B9-4968-ABBF-3FDD23F54B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 bwMode="auto">
          <a:xfrm>
            <a:off x="5969353" y="2815228"/>
            <a:ext cx="2788920" cy="2788920"/>
          </a:xfrm>
          <a:custGeom>
            <a:avLst/>
            <a:gdLst>
              <a:gd name="connsiteX0" fmla="*/ 1440180 w 2880360"/>
              <a:gd name="connsiteY0" fmla="*/ 0 h 2880360"/>
              <a:gd name="connsiteX1" fmla="*/ 2880360 w 2880360"/>
              <a:gd name="connsiteY1" fmla="*/ 1440180 h 2880360"/>
              <a:gd name="connsiteX2" fmla="*/ 1440180 w 2880360"/>
              <a:gd name="connsiteY2" fmla="*/ 2880360 h 2880360"/>
              <a:gd name="connsiteX3" fmla="*/ 0 w 2880360"/>
              <a:gd name="connsiteY3" fmla="*/ 1440180 h 2880360"/>
              <a:gd name="connsiteX4" fmla="*/ 1440180 w 2880360"/>
              <a:gd name="connsiteY4" fmla="*/ 0 h 2880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9BD572-693D-4CF4-8E8F-A7B8656F28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8" r="2" b="2"/>
          <a:stretch/>
        </p:blipFill>
        <p:spPr>
          <a:xfrm>
            <a:off x="8160603" y="2"/>
            <a:ext cx="4034316" cy="3486455"/>
          </a:xfrm>
          <a:custGeom>
            <a:avLst/>
            <a:gdLst>
              <a:gd name="connsiteX0" fmla="*/ 280681 w 4034316"/>
              <a:gd name="connsiteY0" fmla="*/ 0 h 3486455"/>
              <a:gd name="connsiteX1" fmla="*/ 4034316 w 4034316"/>
              <a:gd name="connsiteY1" fmla="*/ 0 h 3486455"/>
              <a:gd name="connsiteX2" fmla="*/ 4034316 w 4034316"/>
              <a:gd name="connsiteY2" fmla="*/ 2800630 h 3486455"/>
              <a:gd name="connsiteX3" fmla="*/ 3874752 w 4034316"/>
              <a:gd name="connsiteY3" fmla="*/ 2945652 h 3486455"/>
              <a:gd name="connsiteX4" fmla="*/ 2368296 w 4034316"/>
              <a:gd name="connsiteY4" fmla="*/ 3486455 h 3486455"/>
              <a:gd name="connsiteX5" fmla="*/ 0 w 4034316"/>
              <a:gd name="connsiteY5" fmla="*/ 1118159 h 3486455"/>
              <a:gd name="connsiteX6" fmla="*/ 186113 w 4034316"/>
              <a:gd name="connsiteY6" fmla="*/ 196311 h 3486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B7592FE-10D1-4664-B623-353F47C8D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88132" y="4032250"/>
            <a:ext cx="330386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72A7D-2186-41FF-B844-9717C54708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818"/>
          <a:stretch/>
        </p:blipFill>
        <p:spPr>
          <a:xfrm>
            <a:off x="9053088" y="4197217"/>
            <a:ext cx="3138912" cy="2660795"/>
          </a:xfrm>
          <a:custGeom>
            <a:avLst/>
            <a:gdLst>
              <a:gd name="connsiteX0" fmla="*/ 1723644 w 3138912"/>
              <a:gd name="connsiteY0" fmla="*/ 0 h 2660795"/>
              <a:gd name="connsiteX1" fmla="*/ 3053691 w 3138912"/>
              <a:gd name="connsiteY1" fmla="*/ 627247 h 2660795"/>
              <a:gd name="connsiteX2" fmla="*/ 3138912 w 3138912"/>
              <a:gd name="connsiteY2" fmla="*/ 741211 h 2660795"/>
              <a:gd name="connsiteX3" fmla="*/ 3138912 w 3138912"/>
              <a:gd name="connsiteY3" fmla="*/ 2660795 h 2660795"/>
              <a:gd name="connsiteX4" fmla="*/ 278239 w 3138912"/>
              <a:gd name="connsiteY4" fmla="*/ 2660795 h 2660795"/>
              <a:gd name="connsiteX5" fmla="*/ 208035 w 3138912"/>
              <a:gd name="connsiteY5" fmla="*/ 2545235 h 2660795"/>
              <a:gd name="connsiteX6" fmla="*/ 0 w 3138912"/>
              <a:gd name="connsiteY6" fmla="*/ 1723644 h 2660795"/>
              <a:gd name="connsiteX7" fmla="*/ 1723644 w 3138912"/>
              <a:gd name="connsiteY7" fmla="*/ 0 h 2660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0CAD6D-7798-476C-858C-E3389A079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26477"/>
            <a:ext cx="5712824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Water Pumps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0941B-0BA6-4E51-B9F9-03D15D97A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1885949"/>
            <a:ext cx="4558309" cy="4545573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400" dirty="0"/>
              <a:t>Expect to spend between $40-$350 depending on the size of system</a:t>
            </a:r>
          </a:p>
          <a:p>
            <a:endParaRPr lang="en-US" sz="2400" dirty="0"/>
          </a:p>
          <a:p>
            <a:r>
              <a:rPr lang="en-US" sz="2400" dirty="0"/>
              <a:t>Submersible Pond Pumps</a:t>
            </a:r>
          </a:p>
          <a:p>
            <a:endParaRPr lang="en-US" sz="2400" dirty="0"/>
          </a:p>
          <a:p>
            <a:r>
              <a:rPr lang="en-US" sz="2400" dirty="0"/>
              <a:t>In-line pumps</a:t>
            </a:r>
          </a:p>
          <a:p>
            <a:endParaRPr lang="en-US" sz="2400" dirty="0"/>
          </a:p>
          <a:p>
            <a:r>
              <a:rPr lang="en-US" sz="2400" dirty="0"/>
              <a:t>Sump pumps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9841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Image result for air blower">
            <a:extLst>
              <a:ext uri="{FF2B5EF4-FFF2-40B4-BE49-F238E27FC236}">
                <a16:creationId xmlns:a16="http://schemas.microsoft.com/office/drawing/2014/main" id="{476916F9-5788-4292-9982-BEE9328E7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859" y="982364"/>
            <a:ext cx="2648371" cy="26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2" name="Picture 6" descr="Image result for aquarium air pump">
            <a:extLst>
              <a:ext uri="{FF2B5EF4-FFF2-40B4-BE49-F238E27FC236}">
                <a16:creationId xmlns:a16="http://schemas.microsoft.com/office/drawing/2014/main" id="{33EBE796-AA07-4179-AF7C-AE895A809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1" y="1099814"/>
            <a:ext cx="2659472" cy="241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picture containing indoor, table&#10;&#10;Description generated with high confidence">
            <a:extLst>
              <a:ext uri="{FF2B5EF4-FFF2-40B4-BE49-F238E27FC236}">
                <a16:creationId xmlns:a16="http://schemas.microsoft.com/office/drawing/2014/main" id="{04BF053F-F38C-48FD-BFD1-585F87BB0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9030" y="983211"/>
            <a:ext cx="3528902" cy="2646677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 descr="Image result for aquarium air pump">
            <a:extLst>
              <a:ext uri="{FF2B5EF4-FFF2-40B4-BE49-F238E27FC236}">
                <a16:creationId xmlns:a16="http://schemas.microsoft.com/office/drawing/2014/main" id="{CBCB349E-478B-40D4-B6AC-C675176AA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269" y="1004677"/>
            <a:ext cx="2648372" cy="26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2272F39-66DB-4F25-BF30-9A0B557A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Air Pumps</a:t>
            </a:r>
          </a:p>
        </p:txBody>
      </p:sp>
    </p:spTree>
    <p:extLst>
      <p:ext uri="{BB962C8B-B14F-4D97-AF65-F5344CB8AC3E}">
        <p14:creationId xmlns:p14="http://schemas.microsoft.com/office/powerpoint/2010/main" val="3446989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9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floor, table, ground, indoor&#10;&#10;Description generated with very high confidence">
            <a:extLst>
              <a:ext uri="{FF2B5EF4-FFF2-40B4-BE49-F238E27FC236}">
                <a16:creationId xmlns:a16="http://schemas.microsoft.com/office/drawing/2014/main" id="{0267CBCC-9E3D-4790-BA08-CB7181083A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1" r="18166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72EADF-80FE-4162-832C-E8869C48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23" y="353159"/>
            <a:ext cx="5809957" cy="1325563"/>
          </a:xfrm>
        </p:spPr>
        <p:txBody>
          <a:bodyPr>
            <a:noAutofit/>
          </a:bodyPr>
          <a:lstStyle/>
          <a:p>
            <a:r>
              <a:rPr lang="en-US" sz="5000" b="1" dirty="0"/>
              <a:t>PVC Pipes and Fittings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E099A-66D9-4AD2-AEB7-C618E1DCC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" y="1678723"/>
            <a:ext cx="5809957" cy="4375952"/>
          </a:xfrm>
        </p:spPr>
        <p:txBody>
          <a:bodyPr anchor="t">
            <a:normAutofit/>
          </a:bodyPr>
          <a:lstStyle/>
          <a:p>
            <a:r>
              <a:rPr lang="en-US" sz="2400" dirty="0"/>
              <a:t>Best to use schedule 40 PVC for piping in your system, especially for any flow that will be pressurized (from your pump)</a:t>
            </a:r>
          </a:p>
          <a:p>
            <a:endParaRPr lang="en-US" sz="2400" dirty="0"/>
          </a:p>
          <a:p>
            <a:r>
              <a:rPr lang="en-US" sz="2400" dirty="0"/>
              <a:t>Fittings come in all sizes and configurations so you should familiarize yourself with the different available options</a:t>
            </a:r>
          </a:p>
          <a:p>
            <a:endParaRPr lang="en-US" sz="2400" dirty="0"/>
          </a:p>
          <a:p>
            <a:r>
              <a:rPr lang="en-US" sz="2400" dirty="0"/>
              <a:t>Can be significantly more expensive to oversize the pipe in your system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0400666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F61AD07-071C-4238-8A84-F7577957206F}"/>
              </a:ext>
            </a:extLst>
          </p:cNvPr>
          <p:cNvSpPr/>
          <p:nvPr/>
        </p:nvSpPr>
        <p:spPr>
          <a:xfrm>
            <a:off x="0" y="0"/>
            <a:ext cx="6189785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GROWING MEDIA FOR AQUAPONIC SYSTEMS">
            <a:extLst>
              <a:ext uri="{FF2B5EF4-FFF2-40B4-BE49-F238E27FC236}">
                <a16:creationId xmlns:a16="http://schemas.microsoft.com/office/drawing/2014/main" id="{07B536EB-CF5B-40B9-B260-BE56A3198B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3" b="1"/>
          <a:stretch/>
        </p:blipFill>
        <p:spPr bwMode="auto">
          <a:xfrm>
            <a:off x="6090613" y="-7678"/>
            <a:ext cx="6096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CC8700-6DF5-46D3-8BE9-46361DAB0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376" y="43338"/>
            <a:ext cx="5127031" cy="1676603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Media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5C60A-813C-4B88-A1B2-AB18B74D81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1448972"/>
            <a:ext cx="5127029" cy="4774847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Discussed earlier, but important to decide the type of media so you can determine the cost and figure out where to get it.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Determine growbed volume in square feet and convert to necessary units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Expanded clay comes in Liter bags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1 ft</a:t>
            </a:r>
            <a:r>
              <a:rPr lang="en-US" sz="2200" baseline="30000" dirty="0">
                <a:solidFill>
                  <a:schemeClr val="bg1"/>
                </a:solidFill>
              </a:rPr>
              <a:t>3</a:t>
            </a:r>
            <a:r>
              <a:rPr lang="en-US" sz="2200" dirty="0">
                <a:solidFill>
                  <a:schemeClr val="bg1"/>
                </a:solidFill>
              </a:rPr>
              <a:t> = 28.3 Liters 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Largest is 50-L (~$35)</a:t>
            </a:r>
          </a:p>
          <a:p>
            <a:pPr lvl="1"/>
            <a:r>
              <a:rPr lang="en-US" sz="2200" dirty="0">
                <a:solidFill>
                  <a:schemeClr val="bg1"/>
                </a:solidFill>
              </a:rPr>
              <a:t>Gravel often sold by the cubic yard</a:t>
            </a:r>
          </a:p>
          <a:p>
            <a:pPr lvl="2"/>
            <a:r>
              <a:rPr lang="en-US" sz="2200" dirty="0">
                <a:solidFill>
                  <a:schemeClr val="bg1"/>
                </a:solidFill>
              </a:rPr>
              <a:t>27 ft</a:t>
            </a:r>
            <a:r>
              <a:rPr lang="en-US" sz="2200" baseline="30000" dirty="0">
                <a:solidFill>
                  <a:schemeClr val="bg1"/>
                </a:solidFill>
              </a:rPr>
              <a:t>3</a:t>
            </a:r>
            <a:r>
              <a:rPr lang="en-US" sz="2200" dirty="0">
                <a:solidFill>
                  <a:schemeClr val="bg1"/>
                </a:solidFill>
              </a:rPr>
              <a:t> = 1 cubic yard</a:t>
            </a:r>
          </a:p>
          <a:p>
            <a:pPr lvl="2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181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54E8D1-7BD4-4C3F-8E18-1A683DFFAF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3B0D8D-1718-48A8-915A-59CDA72D0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265614"/>
            <a:ext cx="8188570" cy="1325563"/>
          </a:xfrm>
        </p:spPr>
        <p:txBody>
          <a:bodyPr>
            <a:normAutofit fontScale="90000"/>
          </a:bodyPr>
          <a:lstStyle/>
          <a:p>
            <a:r>
              <a:rPr lang="en-US" sz="5000" b="1" dirty="0"/>
              <a:t>Example: Determining Required Media Volume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44F2E-CFB1-485C-ADBA-5B0FAAF60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429" y="1591177"/>
            <a:ext cx="7855172" cy="480962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2200" u="sng" dirty="0"/>
              <a:t>Situation</a:t>
            </a:r>
          </a:p>
          <a:p>
            <a:r>
              <a:rPr lang="en-US" sz="2200" dirty="0"/>
              <a:t>Your media-bed will be 8’ x 4’ x 10” and filled with expanded clay</a:t>
            </a:r>
          </a:p>
          <a:p>
            <a:r>
              <a:rPr lang="en-US" sz="2200" dirty="0"/>
              <a:t>Expanded clay comes in bag sizes of 50-L</a:t>
            </a:r>
          </a:p>
          <a:p>
            <a:r>
              <a:rPr lang="en-US" sz="2200" dirty="0"/>
              <a:t>How many bags do you need to fill the system to 1” from the top?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u="sng" dirty="0"/>
              <a:t>Solution</a:t>
            </a:r>
            <a:endParaRPr lang="en-US" sz="2200" dirty="0"/>
          </a:p>
          <a:p>
            <a:r>
              <a:rPr lang="en-US" sz="2200" dirty="0"/>
              <a:t>The total volume of the bed = 8’ x 4’ x 9/12’ = 24 ft</a:t>
            </a:r>
            <a:r>
              <a:rPr lang="en-US" sz="2200" baseline="30000" dirty="0"/>
              <a:t>3</a:t>
            </a:r>
          </a:p>
          <a:p>
            <a:r>
              <a:rPr lang="en-US" sz="2000" dirty="0"/>
              <a:t>24 ft</a:t>
            </a:r>
            <a:r>
              <a:rPr lang="en-US" sz="2000" baseline="30000" dirty="0"/>
              <a:t>3 </a:t>
            </a:r>
            <a:r>
              <a:rPr lang="en-US" sz="2000" dirty="0"/>
              <a:t> x 28.3 L/ft</a:t>
            </a:r>
            <a:r>
              <a:rPr lang="en-US" sz="2000" baseline="30000" dirty="0"/>
              <a:t>3 </a:t>
            </a:r>
            <a:r>
              <a:rPr lang="en-US" sz="2000" dirty="0"/>
              <a:t>= 679 Liters of media needed</a:t>
            </a:r>
          </a:p>
          <a:p>
            <a:r>
              <a:rPr lang="en-US" sz="2000" dirty="0"/>
              <a:t>679 Liters/50-L bags = 13.6 ~ 14 bags!</a:t>
            </a:r>
          </a:p>
          <a:p>
            <a:pPr marL="0" indent="0">
              <a:buNone/>
            </a:pPr>
            <a:endParaRPr lang="en-US" sz="2000" baseline="30000" dirty="0"/>
          </a:p>
          <a:p>
            <a:r>
              <a:rPr lang="en-US" sz="2000" dirty="0"/>
              <a:t>Side note: if a bag costs $30 then it will cost $420 to fill your growbed</a:t>
            </a:r>
          </a:p>
        </p:txBody>
      </p:sp>
    </p:spTree>
    <p:extLst>
      <p:ext uri="{BB962C8B-B14F-4D97-AF65-F5344CB8AC3E}">
        <p14:creationId xmlns:p14="http://schemas.microsoft.com/office/powerpoint/2010/main" val="2731145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047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6" name="Picture 8" descr="Image result for hardware store">
            <a:extLst>
              <a:ext uri="{FF2B5EF4-FFF2-40B4-BE49-F238E27FC236}">
                <a16:creationId xmlns:a16="http://schemas.microsoft.com/office/drawing/2014/main" id="{3EE27A3D-8501-41D9-9F3F-621C5FD8EF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1" r="1" b="11810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utoShape 4" descr="Image result for hardware store">
            <a:extLst>
              <a:ext uri="{FF2B5EF4-FFF2-40B4-BE49-F238E27FC236}">
                <a16:creationId xmlns:a16="http://schemas.microsoft.com/office/drawing/2014/main" id="{BC74893C-8754-43BA-8572-B4BD08A267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650802-32FE-40CB-AD7F-412D023D7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>
                <a:solidFill>
                  <a:srgbClr val="FFFFFF"/>
                </a:solidFill>
              </a:rPr>
              <a:t>Where do you get everything from?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70702-C668-4FBD-85B5-BC4FD1126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Hydroponics store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Home Depot/Lowe’s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Local hardware store (Basic parts)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Local garden store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Feed store</a:t>
            </a:r>
          </a:p>
          <a:p>
            <a:r>
              <a:rPr lang="en-US" sz="2000" dirty="0">
                <a:solidFill>
                  <a:srgbClr val="FFFFFF"/>
                </a:solidFill>
              </a:rPr>
              <a:t>Farms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Amazon</a:t>
            </a:r>
          </a:p>
          <a:p>
            <a:r>
              <a:rPr lang="en-US" sz="2000" dirty="0">
                <a:solidFill>
                  <a:srgbClr val="FFFFFF"/>
                </a:solidFill>
              </a:rPr>
              <a:t>Craigslist (tanks)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Google search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4930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the matrix">
            <a:extLst>
              <a:ext uri="{FF2B5EF4-FFF2-40B4-BE49-F238E27FC236}">
                <a16:creationId xmlns:a16="http://schemas.microsoft.com/office/drawing/2014/main" id="{AA370D72-25DE-4480-94B8-E41C2406A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" r="139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198ACB8-F1C8-4229-B7D6-AC8DFBE77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5000" b="1" dirty="0"/>
              <a:t>Remember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C2E18-C57B-4A71-9FF5-765D8F983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256705"/>
            <a:ext cx="4593021" cy="344889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Size is the first most important thing when it comes to selecting Materials</a:t>
            </a:r>
          </a:p>
          <a:p>
            <a:r>
              <a:rPr lang="en-US" sz="2400" dirty="0"/>
              <a:t>The next step is choosing a material or finding the right size item that fits your budget</a:t>
            </a:r>
          </a:p>
          <a:p>
            <a:r>
              <a:rPr lang="en-US" sz="2400" dirty="0"/>
              <a:t>Search locally first then </a:t>
            </a:r>
            <a:r>
              <a:rPr lang="en-US" sz="2400"/>
              <a:t>online  </a:t>
            </a:r>
            <a:r>
              <a:rPr lang="en-US" sz="2400" dirty="0"/>
              <a:t>will be your best source for finding these materials</a:t>
            </a:r>
          </a:p>
        </p:txBody>
      </p:sp>
    </p:spTree>
    <p:extLst>
      <p:ext uri="{BB962C8B-B14F-4D97-AF65-F5344CB8AC3E}">
        <p14:creationId xmlns:p14="http://schemas.microsoft.com/office/powerpoint/2010/main" val="2144046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E842-CD63-6017-64E7-918AD4BE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GROUP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43190-3213-EBC8-E645-25BEE3EBD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Get into Groups of 3 (or Solo if you prefer)</a:t>
            </a:r>
          </a:p>
          <a:p>
            <a:endParaRPr lang="en-US" dirty="0"/>
          </a:p>
          <a:p>
            <a:r>
              <a:rPr lang="en-US" dirty="0"/>
              <a:t>Step 1 – Site selection (Location, space available, etc.)</a:t>
            </a:r>
          </a:p>
          <a:p>
            <a:endParaRPr lang="en-US" dirty="0"/>
          </a:p>
          <a:p>
            <a:r>
              <a:rPr lang="en-US" dirty="0"/>
              <a:t>Step 2 – What do you want to grow?</a:t>
            </a:r>
          </a:p>
          <a:p>
            <a:endParaRPr lang="en-US" dirty="0"/>
          </a:p>
          <a:p>
            <a:r>
              <a:rPr lang="en-US" dirty="0"/>
              <a:t>Step 3 – Rouch Sketch (hand </a:t>
            </a:r>
            <a:r>
              <a:rPr lang="en-US" dirty="0" err="1"/>
              <a:t>drawning</a:t>
            </a:r>
            <a:r>
              <a:rPr lang="en-US" dirty="0"/>
              <a:t> with components)</a:t>
            </a:r>
          </a:p>
          <a:p>
            <a:endParaRPr lang="en-US" dirty="0"/>
          </a:p>
          <a:p>
            <a:r>
              <a:rPr lang="en-US" dirty="0"/>
              <a:t>Step 4 – Select and price out materials from local or available sources</a:t>
            </a:r>
          </a:p>
          <a:p>
            <a:endParaRPr lang="en-US" dirty="0"/>
          </a:p>
          <a:p>
            <a:r>
              <a:rPr lang="en-US" dirty="0"/>
              <a:t>Step 5 – </a:t>
            </a:r>
            <a:r>
              <a:rPr lang="en-US"/>
              <a:t>Determine rough cost </a:t>
            </a:r>
            <a:r>
              <a:rPr lang="en-US" dirty="0"/>
              <a:t>estimate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98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0B3152-9C22-46A2-AD6F-6BCEE9687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53" y="448722"/>
            <a:ext cx="4707671" cy="1225650"/>
          </a:xfrm>
        </p:spPr>
        <p:txBody>
          <a:bodyPr anchor="b">
            <a:noAutofit/>
          </a:bodyPr>
          <a:lstStyle/>
          <a:p>
            <a:r>
              <a:rPr lang="en-US" sz="5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To Do Aquaponics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749A3-2A05-4FFC-9B2B-ACFBEE3BC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2014331"/>
            <a:ext cx="6135756" cy="473102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500" u="sng" dirty="0">
                <a:solidFill>
                  <a:schemeClr val="bg1"/>
                </a:solidFill>
              </a:rPr>
              <a:t>Outdoors </a:t>
            </a:r>
            <a:r>
              <a:rPr lang="en-US" sz="35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May only be able to grow part of the year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Will have more issues with pests and natural elements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Try to avoid the shade</a:t>
            </a:r>
          </a:p>
          <a:p>
            <a:pPr marL="0" indent="0">
              <a:buNone/>
            </a:pPr>
            <a:r>
              <a:rPr lang="en-US" sz="3500" u="sng" dirty="0">
                <a:solidFill>
                  <a:schemeClr val="bg1"/>
                </a:solidFill>
              </a:rPr>
              <a:t>Greenhouse</a:t>
            </a:r>
            <a:r>
              <a:rPr lang="en-US" sz="35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More control (humidity, pH, temperature, </a:t>
            </a:r>
            <a:r>
              <a:rPr lang="en-US" sz="3500" dirty="0" err="1">
                <a:solidFill>
                  <a:schemeClr val="bg1"/>
                </a:solidFill>
              </a:rPr>
              <a:t>etc</a:t>
            </a:r>
            <a:r>
              <a:rPr lang="en-US" sz="3500" dirty="0">
                <a:solidFill>
                  <a:schemeClr val="bg1"/>
                </a:solidFill>
              </a:rPr>
              <a:t>)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Longer growing season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Greater Cost</a:t>
            </a:r>
          </a:p>
          <a:p>
            <a:pPr marL="0" indent="0">
              <a:buNone/>
            </a:pPr>
            <a:r>
              <a:rPr lang="en-US" sz="3500" u="sng" dirty="0">
                <a:solidFill>
                  <a:schemeClr val="bg1"/>
                </a:solidFill>
              </a:rPr>
              <a:t>Indoors</a:t>
            </a:r>
            <a:r>
              <a:rPr lang="en-US" sz="3500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Can grow year round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Need lighting</a:t>
            </a:r>
          </a:p>
          <a:p>
            <a:pPr lvl="1"/>
            <a:r>
              <a:rPr lang="en-US" sz="3500" dirty="0">
                <a:solidFill>
                  <a:schemeClr val="bg1"/>
                </a:solidFill>
              </a:rPr>
              <a:t>Can control even more variables than in a greenhouse</a:t>
            </a:r>
          </a:p>
          <a:p>
            <a:pPr lvl="1"/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Close up of Barley in the wild">
            <a:extLst>
              <a:ext uri="{FF2B5EF4-FFF2-40B4-BE49-F238E27FC236}">
                <a16:creationId xmlns:a16="http://schemas.microsoft.com/office/drawing/2014/main" id="{CC754C73-CAC7-4507-A02E-6A8B04819A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49" r="35997" b="-1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16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A8275-A494-4F76-BB59-FE25155C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Autofit/>
          </a:bodyPr>
          <a:lstStyle/>
          <a:p>
            <a:r>
              <a:rPr lang="en-US" sz="5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know about water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FD8EB-0C1E-4CED-95FD-4690FBA48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7083" y="2314808"/>
            <a:ext cx="7118252" cy="4245018"/>
          </a:xfrm>
        </p:spPr>
        <p:txBody>
          <a:bodyPr>
            <a:noAutofit/>
          </a:bodyPr>
          <a:lstStyle/>
          <a:p>
            <a:r>
              <a:rPr lang="en-US" sz="1800" dirty="0"/>
              <a:t>Municipal</a:t>
            </a:r>
          </a:p>
          <a:p>
            <a:pPr lvl="1"/>
            <a:r>
              <a:rPr lang="en-US" sz="1800" dirty="0"/>
              <a:t>Often treated with chlorine, so will need to run system with aeration for at least 24 hours until it dissipates before adding fish</a:t>
            </a:r>
          </a:p>
          <a:p>
            <a:pPr lvl="1"/>
            <a:r>
              <a:rPr lang="en-US" sz="1800" dirty="0"/>
              <a:t>Should measure with chlorine indicator strip (pool store or online) </a:t>
            </a:r>
          </a:p>
          <a:p>
            <a:pPr lvl="2"/>
            <a:r>
              <a:rPr lang="en-US" sz="1700" dirty="0"/>
              <a:t>If there is still chlorine need to add a </a:t>
            </a:r>
            <a:r>
              <a:rPr lang="en-US" sz="1700" dirty="0" err="1"/>
              <a:t>dechlorinator</a:t>
            </a:r>
            <a:r>
              <a:rPr lang="en-US" sz="1700" dirty="0"/>
              <a:t> (Vitamin C)</a:t>
            </a:r>
          </a:p>
          <a:p>
            <a:pPr lvl="1"/>
            <a:r>
              <a:rPr lang="en-US" sz="1800" dirty="0"/>
              <a:t>Generally, has good alkalinity to start</a:t>
            </a:r>
          </a:p>
          <a:p>
            <a:r>
              <a:rPr lang="en-US" sz="1800" dirty="0"/>
              <a:t>Well water</a:t>
            </a:r>
          </a:p>
          <a:p>
            <a:pPr lvl="1"/>
            <a:r>
              <a:rPr lang="en-US" sz="1800" dirty="0"/>
              <a:t>Often has very high CO2</a:t>
            </a:r>
          </a:p>
          <a:p>
            <a:pPr lvl="1"/>
            <a:r>
              <a:rPr lang="en-US" sz="1800" dirty="0"/>
              <a:t>Will need to  off gas the before stocking fish</a:t>
            </a:r>
          </a:p>
          <a:p>
            <a:r>
              <a:rPr lang="en-US" sz="1800" dirty="0"/>
              <a:t>Rainwater</a:t>
            </a:r>
          </a:p>
          <a:p>
            <a:pPr lvl="1"/>
            <a:r>
              <a:rPr lang="en-US" sz="1800" dirty="0"/>
              <a:t>Lacks alkalinity and sometimes slightly acidic</a:t>
            </a:r>
          </a:p>
          <a:p>
            <a:pPr lvl="1"/>
            <a:r>
              <a:rPr lang="en-US" sz="1800" dirty="0"/>
              <a:t>Will need to add potassium bicarbonate and/or calcium carbonate to system (bring up pH and alkalinity before stocking fish)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1AD06F-0F84-4B32-929B-155C92C40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07" r="2891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7EE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017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ABFE404-8D65-4573-A3EF-6DF477936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468010-4785-4D59-8684-A2395C989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49" y="4610244"/>
            <a:ext cx="3649703" cy="1714500"/>
          </a:xfrm>
        </p:spPr>
        <p:txBody>
          <a:bodyPr>
            <a:noAutofit/>
          </a:bodyPr>
          <a:lstStyle/>
          <a:p>
            <a:r>
              <a:rPr lang="en-US" sz="4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do you want to grow?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258B38-25E8-4137-9456-90464F1A30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25" r="4" b="4"/>
          <a:stretch/>
        </p:blipFill>
        <p:spPr>
          <a:xfrm>
            <a:off x="673749" y="370320"/>
            <a:ext cx="3716238" cy="40510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BE9AD2-64FD-451D-B6AE-177A42AFF2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96" r="16179" b="2"/>
          <a:stretch/>
        </p:blipFill>
        <p:spPr>
          <a:xfrm>
            <a:off x="4719344" y="370320"/>
            <a:ext cx="6798905" cy="405101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191F1-A1C8-4AEE-8007-DF304E42B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47363" y="4750763"/>
            <a:ext cx="0" cy="13716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B3B8B-50F4-4A8B-8E78-650FE3889C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019" y="4610243"/>
            <a:ext cx="6725232" cy="22477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/>
              <a:t>NFT Systems</a:t>
            </a:r>
          </a:p>
          <a:p>
            <a:pPr lvl="1"/>
            <a:r>
              <a:rPr lang="en-US" sz="2000" dirty="0"/>
              <a:t>Ideal for lettuces and herbs</a:t>
            </a:r>
          </a:p>
          <a:p>
            <a:pPr marL="0" indent="0">
              <a:buNone/>
            </a:pPr>
            <a:r>
              <a:rPr lang="en-US" sz="2000" dirty="0"/>
              <a:t>Floating Raft Systems</a:t>
            </a:r>
          </a:p>
          <a:p>
            <a:pPr lvl="1"/>
            <a:r>
              <a:rPr lang="en-US" sz="2000" dirty="0"/>
              <a:t>Ideal for lettuces and herbs</a:t>
            </a:r>
          </a:p>
          <a:p>
            <a:pPr marL="0" indent="0">
              <a:buNone/>
            </a:pPr>
            <a:r>
              <a:rPr lang="en-US" sz="2000" dirty="0"/>
              <a:t>Media Bed Systems</a:t>
            </a:r>
          </a:p>
          <a:p>
            <a:pPr lvl="1"/>
            <a:r>
              <a:rPr lang="en-US" sz="2000" dirty="0"/>
              <a:t>Ideal for almost any crop, especially fruited plants</a:t>
            </a:r>
          </a:p>
          <a:p>
            <a:pPr marL="457200" lvl="1" indent="0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144639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08C39-38C1-4BBF-8521-470EB8C4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4498848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Draw a Rough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B49BF-94F3-405B-9C3A-49A3445C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68" y="5669280"/>
            <a:ext cx="9427464" cy="72237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Extremely important!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5F12B-B82B-4839-86B5-18C18BBF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8" r="-2" b="-2"/>
          <a:stretch/>
        </p:blipFill>
        <p:spPr>
          <a:xfrm>
            <a:off x="170018" y="316608"/>
            <a:ext cx="5651663" cy="4182240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6375111-306C-49EA-9DD1-79A2ED78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1845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78F5C55-5573-48C1-B993-C37935608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08"/>
          <a:stretch/>
        </p:blipFill>
        <p:spPr>
          <a:xfrm>
            <a:off x="6370320" y="320108"/>
            <a:ext cx="5646024" cy="417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65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Image result for make a list">
            <a:extLst>
              <a:ext uri="{FF2B5EF4-FFF2-40B4-BE49-F238E27FC236}">
                <a16:creationId xmlns:a16="http://schemas.microsoft.com/office/drawing/2014/main" id="{56CC1101-1F56-49D4-8DB2-F4FD44DC4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505"/>
          <a:stretch/>
        </p:blipFill>
        <p:spPr bwMode="auto"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72BEC8-5D8D-4E17-93B7-29057050D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443132"/>
            <a:ext cx="5314536" cy="1325563"/>
          </a:xfrm>
        </p:spPr>
        <p:txBody>
          <a:bodyPr>
            <a:normAutofit/>
          </a:bodyPr>
          <a:lstStyle/>
          <a:p>
            <a:r>
              <a:rPr lang="en-US" sz="5000" b="1" dirty="0"/>
              <a:t>Selecting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1992B-CFD8-4014-8149-A6649FD4D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71003"/>
            <a:ext cx="5314543" cy="4543865"/>
          </a:xfrm>
        </p:spPr>
        <p:txBody>
          <a:bodyPr anchor="t">
            <a:noAutofit/>
          </a:bodyPr>
          <a:lstStyle/>
          <a:p>
            <a:r>
              <a:rPr lang="en-US" sz="2400" dirty="0"/>
              <a:t>Next step</a:t>
            </a:r>
          </a:p>
          <a:p>
            <a:pPr lvl="1"/>
            <a:r>
              <a:rPr lang="en-US" dirty="0"/>
              <a:t>After you have a design of your proposed system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sz="2400" dirty="0"/>
              <a:t>Involves making a list of the exact specifications of each element of your design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 find it is best to make a list items by category or even better, organize it in a spreadsheet.</a:t>
            </a:r>
          </a:p>
        </p:txBody>
      </p:sp>
    </p:spTree>
    <p:extLst>
      <p:ext uri="{BB962C8B-B14F-4D97-AF65-F5344CB8AC3E}">
        <p14:creationId xmlns:p14="http://schemas.microsoft.com/office/powerpoint/2010/main" val="3917640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E04C6F-199A-484B-B651-FDD94493D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844" y="347096"/>
            <a:ext cx="6332734" cy="6139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B4C3C-0808-4424-84E1-913D8CB08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Materials List for IBC Tote System</a:t>
            </a:r>
          </a:p>
        </p:txBody>
      </p:sp>
    </p:spTree>
    <p:extLst>
      <p:ext uri="{BB962C8B-B14F-4D97-AF65-F5344CB8AC3E}">
        <p14:creationId xmlns:p14="http://schemas.microsoft.com/office/powerpoint/2010/main" val="2609227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narVert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03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result for university of virgin islands aquaponics system">
            <a:extLst>
              <a:ext uri="{FF2B5EF4-FFF2-40B4-BE49-F238E27FC236}">
                <a16:creationId xmlns:a16="http://schemas.microsoft.com/office/drawing/2014/main" id="{FB214524-BF1C-498F-A652-B8B457283C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917" y="643467"/>
            <a:ext cx="83461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061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7883</TotalTime>
  <Words>1359</Words>
  <Application>Microsoft Office PowerPoint</Application>
  <PresentationFormat>Widescreen</PresentationFormat>
  <Paragraphs>203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 Light</vt:lpstr>
      <vt:lpstr>Arial</vt:lpstr>
      <vt:lpstr>Calibri</vt:lpstr>
      <vt:lpstr>Tw Cen MT</vt:lpstr>
      <vt:lpstr>Office Theme</vt:lpstr>
      <vt:lpstr>System Planning and Design</vt:lpstr>
      <vt:lpstr>Step 1 – Site Selection</vt:lpstr>
      <vt:lpstr>Where To Do Aquaponics</vt:lpstr>
      <vt:lpstr>What to know about water sources</vt:lpstr>
      <vt:lpstr>What do you want to grow?</vt:lpstr>
      <vt:lpstr>Draw a Rough Sketch</vt:lpstr>
      <vt:lpstr>Selecting Materials</vt:lpstr>
      <vt:lpstr>Materials List for IBC Tote System</vt:lpstr>
      <vt:lpstr>PowerPoint Presentation</vt:lpstr>
      <vt:lpstr>UVI System Cost Breakdown</vt:lpstr>
      <vt:lpstr>UVI System Cost Breakdown</vt:lpstr>
      <vt:lpstr>Total $49,250! </vt:lpstr>
      <vt:lpstr>If you are trying to stay with in a budget, you need to price everything out or you will find yourself way over budget! </vt:lpstr>
      <vt:lpstr>Fish Tanks</vt:lpstr>
      <vt:lpstr>Sump Tank</vt:lpstr>
      <vt:lpstr>Example: Sizing a Sump</vt:lpstr>
      <vt:lpstr>Clarifiers</vt:lpstr>
      <vt:lpstr>Example: Determining the Hydraulic Retention Time (HRT)</vt:lpstr>
      <vt:lpstr>Growbeds</vt:lpstr>
      <vt:lpstr>Water Pumps</vt:lpstr>
      <vt:lpstr>Air Pumps</vt:lpstr>
      <vt:lpstr>PVC Pipes and Fittings</vt:lpstr>
      <vt:lpstr>Media</vt:lpstr>
      <vt:lpstr>Example: Determining Required Media Volume</vt:lpstr>
      <vt:lpstr>Where do you get everything from?</vt:lpstr>
      <vt:lpstr>Remember</vt:lpstr>
      <vt:lpstr>GROUP 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Selecting and Gathering Materials</dc:title>
  <dc:creator>Matthew Recsetar</dc:creator>
  <cp:lastModifiedBy>Matthew Recsetar</cp:lastModifiedBy>
  <cp:revision>73</cp:revision>
  <dcterms:created xsi:type="dcterms:W3CDTF">2018-06-16T20:22:00Z</dcterms:created>
  <dcterms:modified xsi:type="dcterms:W3CDTF">2025-10-13T20:07:36Z</dcterms:modified>
</cp:coreProperties>
</file>