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82" r:id="rId2"/>
    <p:sldMasterId id="2147483806" r:id="rId3"/>
  </p:sldMasterIdLst>
  <p:sldIdLst>
    <p:sldId id="256" r:id="rId4"/>
    <p:sldId id="287" r:id="rId5"/>
    <p:sldId id="293" r:id="rId6"/>
    <p:sldId id="294" r:id="rId7"/>
    <p:sldId id="295" r:id="rId8"/>
    <p:sldId id="296" r:id="rId9"/>
    <p:sldId id="297" r:id="rId10"/>
    <p:sldId id="290" r:id="rId11"/>
    <p:sldId id="298" r:id="rId12"/>
    <p:sldId id="299" r:id="rId13"/>
    <p:sldId id="292" r:id="rId14"/>
    <p:sldId id="288" r:id="rId15"/>
    <p:sldId id="289" r:id="rId16"/>
    <p:sldId id="305" r:id="rId17"/>
    <p:sldId id="301" r:id="rId18"/>
    <p:sldId id="302" r:id="rId19"/>
    <p:sldId id="285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44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9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7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C8C9-46B5-4147-87DD-7377CF5B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6B9E3-5EAA-489A-8C2C-1958E5E59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9BB0-A47D-40BD-A884-2B52CFAE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FF017-3D8F-4D77-AEE3-4E5324A9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EDF66-7856-4EE7-A031-4FAD1D57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9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5CB1-5071-4094-98C9-998C6A81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3B688-2C65-4629-A6FF-B791B84AD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8313-76E3-4F68-9385-D866010C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86835-5800-42AD-800B-F8888E66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B2F95-6ED9-44AB-9556-2A80042F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1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C400-9205-4FE1-B03C-3F22382A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A9415-56A7-4F1B-96A8-74D911B75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E72B6-CB6F-45AE-BE3B-7A19C00A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243BF-6A7A-472B-9A63-CB6D7F96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7697A-D8CF-473F-A7AE-48E2A66C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18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EEF2-D75D-4D15-9664-7CDF0DA4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5919C-B28D-480B-A4AC-664F3A281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971CC-EBD9-4F33-8455-C63B5FD06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97439-82BF-4F08-BBC4-300C5C36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5333B-D10A-4871-B779-6657395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87E02-3FE5-4727-AF48-045AA007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3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9193-F0CC-4E5B-A599-8982D2ED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32E3-2203-4637-A598-FBE693B41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7997B-40E0-4D3F-8EFF-9799B541D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FB0A2D-A83F-4DE1-A046-F40A65A8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1EFCC-AFAD-4484-A738-10F4A04A1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3FD53-D434-42B9-8973-0A3CE92A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93F0D-E289-45EA-8046-62CC39FF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70E01-D9FA-49E6-AC50-219344AE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7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A6E8-D3CB-4FDC-8E40-569C9293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4AE1F-26E3-4A76-A513-555A71B9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D1DFF-E351-4E3C-A467-A0661806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7CDF3-D16D-4CE9-89D4-99FF13E2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89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5497A-667B-420A-B18D-6801737B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06AAD-3413-445A-AC3C-2C42582F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005F4-9808-41E2-833D-AB925D78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92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146-F6A2-4EB5-BFBE-53C231E6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E962-B527-4F1B-8F95-D03DD3E8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DDD2-6BE9-433F-9D00-E0C07409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73AF5-0B74-4CE2-A114-29416FC7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A5450-3540-432B-BE7B-09ACA35F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FB499-7973-4164-B56E-ABC267BD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07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8F0B-CB2F-405B-995D-939A2FC6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22C08-148D-449B-858A-72E0576F4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FA31C-6B0A-42F0-BE63-9406C0CB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CAE8E-5996-4F82-9702-C2786578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5E157-8A15-480C-BE0D-6D3D9BE0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C609E-D2B2-4ED1-A55E-34347D70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7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ADED-FD5B-47F2-9E8B-0AF4607F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96C34-88B3-4EE4-A6D1-020F24F1B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2D1AA-630B-47D5-98C6-889FB60A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980A-6FA4-4045-B6BE-81FB99B4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F039-E843-4B6C-8A37-BE059BF5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22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2763-4B47-4388-8258-0365C01AE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1A741-19DF-4587-9EF8-7F572BDFD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1A49-BBDE-4F7D-A104-8BD367A2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36F8A-57A3-4DCF-8B2B-5B48DAEB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96805-9650-4115-96FD-FE07BA0C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0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15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83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17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8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65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8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61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817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97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8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7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1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4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8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80" r:id="rId5"/>
    <p:sldLayoutId id="2147483774" r:id="rId6"/>
    <p:sldLayoutId id="2147483775" r:id="rId7"/>
    <p:sldLayoutId id="2147483776" r:id="rId8"/>
    <p:sldLayoutId id="2147483779" r:id="rId9"/>
    <p:sldLayoutId id="2147483777" r:id="rId10"/>
    <p:sldLayoutId id="214748377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6F262-C79C-4EE5-BA58-D3FEBD7E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CFB8-C1FF-41C4-BF0D-0BFEFF53D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4778D-F8C4-4E38-AD6D-9D722CE97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CF152-F864-4959-A9BD-B4EFF469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B7A5-C70A-4F60-8472-EDC76059C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0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C626538C-15A6-4361-B873-CE2F1C48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2" b="2138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6C2A0-A43C-42D6-8F86-1C727732D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91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Plumbing Basics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BC83E-329B-4289-908A-661F3B1D6173}"/>
              </a:ext>
            </a:extLst>
          </p:cNvPr>
          <p:cNvSpPr/>
          <p:nvPr/>
        </p:nvSpPr>
        <p:spPr>
          <a:xfrm>
            <a:off x="0" y="6444734"/>
            <a:ext cx="2339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©2025 Matt Recsetar</a:t>
            </a:r>
          </a:p>
        </p:txBody>
      </p:sp>
    </p:spTree>
    <p:extLst>
      <p:ext uri="{BB962C8B-B14F-4D97-AF65-F5344CB8AC3E}">
        <p14:creationId xmlns:p14="http://schemas.microsoft.com/office/powerpoint/2010/main" val="43980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F03351-2D34-4341-9DEF-2A71B36B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Bulkheads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FC96A-034C-4545-9431-F401EC7F4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2" r="2" b="6435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D1555-6B0A-4AB0-88F2-2AA1FE7A8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1" r="-1" b="24896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6AF6-E7EB-49D4-A664-136BB879C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3"/>
            <a:ext cx="6725232" cy="2247755"/>
          </a:xfrm>
        </p:spPr>
        <p:txBody>
          <a:bodyPr anchor="ctr">
            <a:normAutofit fontScale="92500" lnSpcReduction="10000"/>
          </a:bodyPr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 Available in slip or threaded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Locknut threads onto fitting putting pressure on gasket which creates watertight seal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Best for use on tank bottoms and flat surfaces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Ok to use for irregular holes if gasket contacts tank all the way around the hole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ABS, polypropylene or Sch 80 PVC</a:t>
            </a:r>
            <a:endParaRPr lang="en-US" sz="20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6604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57C6-0833-4E50-9D5C-CD789C5E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Views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0FA118-C40D-4D1B-814F-CD4D24ED85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6406" y="2509044"/>
            <a:ext cx="3381375" cy="29718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3AB8C6-CDF6-403B-99DB-0AB9C39F3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0525" y="2280444"/>
            <a:ext cx="4191000" cy="3429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1E711-AD46-4A30-8332-5C209AC2EC69}"/>
              </a:ext>
            </a:extLst>
          </p:cNvPr>
          <p:cNvSpPr txBox="1"/>
          <p:nvPr/>
        </p:nvSpPr>
        <p:spPr>
          <a:xfrm>
            <a:off x="6740525" y="5730593"/>
            <a:ext cx="2378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credit: aquaponicshowto.com</a:t>
            </a:r>
          </a:p>
        </p:txBody>
      </p:sp>
    </p:spTree>
    <p:extLst>
      <p:ext uri="{BB962C8B-B14F-4D97-AF65-F5344CB8AC3E}">
        <p14:creationId xmlns:p14="http://schemas.microsoft.com/office/powerpoint/2010/main" val="349995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2B3E70-383A-4037-A9D6-F5B990C53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062" y="905933"/>
            <a:ext cx="9785879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8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88E112-59E4-41F7-A037-C7C586BBB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28" y="801793"/>
            <a:ext cx="10238943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7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0934-5551-4C1D-AB74-5B0E6DC8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Plumbing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5C9F9-7CD9-45AD-9D08-55FDBBE69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Always important to measure heights of inlets and outlets in each tank</a:t>
            </a:r>
          </a:p>
          <a:p>
            <a:r>
              <a:rPr lang="en-US" dirty="0">
                <a:solidFill>
                  <a:schemeClr val="tx1"/>
                </a:solidFill>
              </a:rPr>
              <a:t>Important note: The top of the standpipe for your fish tank should be higher than the outlet of your next tank</a:t>
            </a: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9A5533DF-D14E-407D-BA62-36CC9F72D9FF}"/>
              </a:ext>
            </a:extLst>
          </p:cNvPr>
          <p:cNvSpPr/>
          <p:nvPr/>
        </p:nvSpPr>
        <p:spPr>
          <a:xfrm>
            <a:off x="2186609" y="3856383"/>
            <a:ext cx="2146852" cy="163001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07401D67-8138-43A1-9462-242A99F0C39D}"/>
              </a:ext>
            </a:extLst>
          </p:cNvPr>
          <p:cNvSpPr/>
          <p:nvPr/>
        </p:nvSpPr>
        <p:spPr>
          <a:xfrm>
            <a:off x="3127513" y="4161182"/>
            <a:ext cx="265044" cy="1152939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720674DD-55FB-46B2-AA92-687F8236A130}"/>
              </a:ext>
            </a:extLst>
          </p:cNvPr>
          <p:cNvSpPr/>
          <p:nvPr/>
        </p:nvSpPr>
        <p:spPr>
          <a:xfrm rot="10800000">
            <a:off x="4908176" y="4161182"/>
            <a:ext cx="1187824" cy="957274"/>
          </a:xfrm>
          <a:prstGeom prst="trapezoid">
            <a:avLst>
              <a:gd name="adj" fmla="val 446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06D7694-1CEB-49E6-8E13-EBD7560EF74E}"/>
              </a:ext>
            </a:extLst>
          </p:cNvPr>
          <p:cNvSpPr/>
          <p:nvPr/>
        </p:nvSpPr>
        <p:spPr>
          <a:xfrm rot="5400000">
            <a:off x="4308710" y="4135165"/>
            <a:ext cx="115956" cy="234700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80709E2-7B4E-49DB-AB3A-933675EEBD3B}"/>
              </a:ext>
            </a:extLst>
          </p:cNvPr>
          <p:cNvSpPr/>
          <p:nvPr/>
        </p:nvSpPr>
        <p:spPr>
          <a:xfrm>
            <a:off x="5454901" y="4455701"/>
            <a:ext cx="94372" cy="910942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6CCFBFF4-50D0-45F8-96A3-E979F9FCBB83}"/>
              </a:ext>
            </a:extLst>
          </p:cNvPr>
          <p:cNvSpPr/>
          <p:nvPr/>
        </p:nvSpPr>
        <p:spPr>
          <a:xfrm>
            <a:off x="3212849" y="4339745"/>
            <a:ext cx="94372" cy="910942"/>
          </a:xfrm>
          <a:prstGeom prst="can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39454B32-1DF3-4419-8C20-7AB96F9995DB}"/>
              </a:ext>
            </a:extLst>
          </p:cNvPr>
          <p:cNvSpPr/>
          <p:nvPr/>
        </p:nvSpPr>
        <p:spPr>
          <a:xfrm rot="5400000">
            <a:off x="5946644" y="4306347"/>
            <a:ext cx="102854" cy="40156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E7C64-80E8-4B3D-A695-19051764B1D4}"/>
              </a:ext>
            </a:extLst>
          </p:cNvPr>
          <p:cNvCxnSpPr>
            <a:stCxn id="10" idx="1"/>
          </p:cNvCxnSpPr>
          <p:nvPr/>
        </p:nvCxnSpPr>
        <p:spPr>
          <a:xfrm>
            <a:off x="3260035" y="4339745"/>
            <a:ext cx="293881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084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20404030301010803"/>
              <a:ea typeface="+mn-ea"/>
              <a:cs typeface="+mn-cs"/>
            </a:endParaRPr>
          </a:p>
        </p:txBody>
      </p:sp>
      <p:sp useBgFill="1">
        <p:nvSpPr>
          <p:cNvPr id="35" name="Rectangle 12">
            <a:extLst>
              <a:ext uri="{FF2B5EF4-FFF2-40B4-BE49-F238E27FC236}">
                <a16:creationId xmlns:a16="http://schemas.microsoft.com/office/drawing/2014/main" id="{1D91E3E1-5159-4DA9-8C1A-3897E90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9EF7E53-E975-4A5C-BF5D-D8740448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D5C53263-995C-49EE-9CA6-FE769A76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FFE657-1F53-4BA2-99ED-71027468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17B2EF-FCC5-4A6E-8AD7-25435095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8BEC20-1CFB-4C38-819D-8EA157D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9" name="Rectangle 23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204040303010108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5A62F-5DAE-475B-B838-983BFA0C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9"/>
          <a:stretch/>
        </p:blipFill>
        <p:spPr>
          <a:xfrm>
            <a:off x="-1" y="10"/>
            <a:ext cx="4059936" cy="4530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F52E5-A5F1-4A4B-9FD6-878CF01D6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5" r="3" b="3"/>
          <a:stretch/>
        </p:blipFill>
        <p:spPr>
          <a:xfrm>
            <a:off x="4059935" y="10"/>
            <a:ext cx="4072129" cy="452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185B7-EFB5-48EE-9B2E-5753DE588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204"/>
          <a:stretch/>
        </p:blipFill>
        <p:spPr>
          <a:xfrm>
            <a:off x="8132064" y="10"/>
            <a:ext cx="4059936" cy="4530063"/>
          </a:xfrm>
          <a:prstGeom prst="rect">
            <a:avLst/>
          </a:prstGeom>
        </p:spPr>
      </p:pic>
      <p:sp>
        <p:nvSpPr>
          <p:cNvPr id="40" name="Rectangle 2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6DF3D-509B-4377-A24D-C8718EF9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9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 dirty="0">
                <a:solidFill>
                  <a:schemeClr val="tx1"/>
                </a:solidFill>
              </a:rPr>
              <a:t>Plumbing Fish Tanks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F90BA-BBAE-4D2C-807A-1DF1F22A6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45" y="5854250"/>
            <a:ext cx="10656310" cy="44053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/>
              <a:t>Tanks </a:t>
            </a:r>
            <a:r>
              <a:rPr lang="en-US" sz="2400" u="sng" spc="80" dirty="0"/>
              <a:t>under</a:t>
            </a:r>
            <a:r>
              <a:rPr lang="en-US" sz="2400" spc="80" dirty="0"/>
              <a:t> 300 gallons: use center drain with internal stand-pipe</a:t>
            </a:r>
          </a:p>
        </p:txBody>
      </p:sp>
    </p:spTree>
    <p:extLst>
      <p:ext uri="{BB962C8B-B14F-4D97-AF65-F5344CB8AC3E}">
        <p14:creationId xmlns:p14="http://schemas.microsoft.com/office/powerpoint/2010/main" val="19781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CFC67D0-131C-4064-873F-59771B446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CB1314-41E8-414B-9954-6D61162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53941D-7A4E-4CA7-840E-D52BA6D7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2A952ED-3677-40E9-BC2B-C6900A2D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9658C0-3DAF-459A-AABB-BFBE8DAD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654A35-C1F2-4731-A8E1-85529EC19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6020133-135E-4D08-9F4A-D76B8757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682A6-D8E7-4F0C-9B3D-A7DD9F9D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55" y="644075"/>
            <a:ext cx="2640184" cy="344728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3ABB4D5-4709-4317-B758-F0A030102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842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A34F9C-D044-47F9-8C28-B5E2CD60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49" y="675102"/>
            <a:ext cx="3217333" cy="2828424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A477F11-4113-4940-9B89-E4D2DFCD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3577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5F08EB9-27B6-42C6-ADE7-696509B23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13" y="644075"/>
            <a:ext cx="2937196" cy="344607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9D025-5BBF-411B-84A4-3477821A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b="0" cap="all" spc="-100">
                <a:solidFill>
                  <a:schemeClr val="tx1"/>
                </a:solidFill>
              </a:rPr>
              <a:t>Water Flow Pattern</a:t>
            </a:r>
          </a:p>
        </p:txBody>
      </p:sp>
    </p:spTree>
    <p:extLst>
      <p:ext uri="{BB962C8B-B14F-4D97-AF65-F5344CB8AC3E}">
        <p14:creationId xmlns:p14="http://schemas.microsoft.com/office/powerpoint/2010/main" val="1193874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086A-1E44-45E1-A530-FF89BDAE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0209"/>
            <a:ext cx="10058400" cy="1079440"/>
          </a:xfrm>
        </p:spPr>
        <p:txBody>
          <a:bodyPr/>
          <a:lstStyle/>
          <a:p>
            <a:r>
              <a:rPr lang="en-US" dirty="0"/>
              <a:t>Exclusion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90FC-2914-4E54-91BF-5D8939E81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89649"/>
            <a:ext cx="10058400" cy="4625757"/>
          </a:xfrm>
        </p:spPr>
        <p:txBody>
          <a:bodyPr>
            <a:normAutofit/>
          </a:bodyPr>
          <a:lstStyle/>
          <a:p>
            <a:r>
              <a:rPr lang="en-US" sz="2000" dirty="0"/>
              <a:t>Important to keep fish and larger particles (i.e. biofilter media) from getting into and clogging plumbing</a:t>
            </a:r>
          </a:p>
          <a:p>
            <a:r>
              <a:rPr lang="en-US" sz="2000" dirty="0"/>
              <a:t>Use screens to cover drain outlets (and inlets) as necessary as well as the tops of tanks </a:t>
            </a:r>
          </a:p>
          <a:p>
            <a:pPr lvl="1"/>
            <a:r>
              <a:rPr lang="en-US" sz="1800" dirty="0"/>
              <a:t>Screen or mesh size should be large enough to not impede flow but small enough to contain fish and large particles </a:t>
            </a:r>
          </a:p>
          <a:p>
            <a:pPr lvl="1"/>
            <a:r>
              <a:rPr lang="en-US" sz="1800" dirty="0"/>
              <a:t>½” Ideal for large fish, but will need to go increasingly smaller if dealing with small fish</a:t>
            </a:r>
          </a:p>
          <a:p>
            <a:pPr lvl="1"/>
            <a:r>
              <a:rPr lang="en-US" sz="1800" dirty="0"/>
              <a:t>1/8” mesh will contain most fry </a:t>
            </a:r>
          </a:p>
          <a:p>
            <a:r>
              <a:rPr lang="en-US" sz="2000" dirty="0"/>
              <a:t>Should be corrosion-resistant screening material such stainless steel, perforated sheets of aluminum, fiberglass or plastics</a:t>
            </a:r>
          </a:p>
          <a:p>
            <a:endParaRPr lang="en-US" sz="2000" dirty="0"/>
          </a:p>
          <a:p>
            <a:r>
              <a:rPr lang="en-US" sz="2000" dirty="0"/>
              <a:t>Purchase at local hardware stores or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14471-BCA5-4877-8FD6-5D3CB09D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4560680"/>
            <a:ext cx="2808318" cy="1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09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-up of some pipes&#10;&#10;Description automatically generated with low confidence">
            <a:extLst>
              <a:ext uri="{FF2B5EF4-FFF2-40B4-BE49-F238E27FC236}">
                <a16:creationId xmlns:a16="http://schemas.microsoft.com/office/drawing/2014/main" id="{D549AB74-8352-437D-A263-2F509FC6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5" y="11837"/>
            <a:ext cx="3576212" cy="4295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5F47A-33BB-48D3-B2E1-E811FABA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53" y="0"/>
            <a:ext cx="1911113" cy="42706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0B685E-5162-4E10-98F2-9511FD9E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4216139"/>
            <a:ext cx="12192000" cy="264186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249" y="4380353"/>
            <a:ext cx="11859768" cy="231343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9FBB2-6564-4363-BC0F-A28A9906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6" y="4495893"/>
            <a:ext cx="5588000" cy="192357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Screens are a must!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881334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blue&#10;&#10;Description automatically generated">
            <a:extLst>
              <a:ext uri="{FF2B5EF4-FFF2-40B4-BE49-F238E27FC236}">
                <a16:creationId xmlns:a16="http://schemas.microsoft.com/office/drawing/2014/main" id="{FA49C9FF-9E66-4905-8A9E-3AE57E752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42" y="7321"/>
            <a:ext cx="5611758" cy="4208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AB3D3B-8A51-47E7-830D-8995DD68A66A}"/>
              </a:ext>
            </a:extLst>
          </p:cNvPr>
          <p:cNvSpPr txBox="1"/>
          <p:nvPr/>
        </p:nvSpPr>
        <p:spPr>
          <a:xfrm>
            <a:off x="6293225" y="4665890"/>
            <a:ext cx="59539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½” PVC coated wire 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¼’ Plastic hardware cloth</a:t>
            </a:r>
          </a:p>
          <a:p>
            <a:r>
              <a:rPr lang="en-US" sz="2200" dirty="0"/>
              <a:t>smaller than ¼” and screens start to get clogged</a:t>
            </a:r>
          </a:p>
          <a:p>
            <a:endParaRPr lang="en-US" sz="2200" dirty="0"/>
          </a:p>
          <a:p>
            <a:r>
              <a:rPr lang="en-US" sz="2200" dirty="0"/>
              <a:t>Tip: Zip ties are great for securing screens</a:t>
            </a:r>
          </a:p>
        </p:txBody>
      </p:sp>
    </p:spTree>
    <p:extLst>
      <p:ext uri="{BB962C8B-B14F-4D97-AF65-F5344CB8AC3E}">
        <p14:creationId xmlns:p14="http://schemas.microsoft.com/office/powerpoint/2010/main" val="4212069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DB8E4-CBF0-4B11-B574-482DF36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5" y="516836"/>
            <a:ext cx="3285297" cy="1960234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Your Components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14310-1FFA-4B8A-BC89-0F3F96E7C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12"/>
          <a:stretch/>
        </p:blipFill>
        <p:spPr>
          <a:xfrm>
            <a:off x="-1" y="10"/>
            <a:ext cx="8111272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0145" y="2633962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37C2-10DE-417D-B0E0-94BAF477D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25" y="2790854"/>
            <a:ext cx="3471863" cy="378139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PVC is almost exclusively used for connecting components in an aquaponics system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Always use Schedule 40 PVC pipe and fittings</a:t>
            </a:r>
          </a:p>
          <a:p>
            <a:pPr lvl="1"/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You can get all your pipe and most basic fitting such as elbows, couplers and bushings from local hardware stores and home improvement retailers.</a:t>
            </a:r>
          </a:p>
          <a:p>
            <a:pPr lvl="1"/>
            <a:endParaRPr 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05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84A08-ED17-4528-88AC-933FF1FF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Tips for Connecting PVC in Aquaponics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F3FC6-301D-4230-B5EE-A95113CB7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1958" y="605896"/>
            <a:ext cx="5923721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Gill Sans MT" panose="020B0502020104020203" pitchFamily="34" charset="0"/>
              </a:rPr>
              <a:t>It isn’t necessary to use primer, use clear cleaner instead</a:t>
            </a:r>
          </a:p>
          <a:p>
            <a:pPr>
              <a:lnSpc>
                <a:spcPct val="100000"/>
              </a:lnSpc>
            </a:pPr>
            <a:endParaRPr lang="en-US" sz="2200" dirty="0"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Gill Sans MT" panose="020B0502020104020203" pitchFamily="34" charset="0"/>
              </a:rPr>
              <a:t>It can also be used to revive and clean up the ends of older pipes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CBC514-0D12-4F66-9C48-8916C205E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772" y="591827"/>
            <a:ext cx="5130659" cy="1305543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5000" b="1" dirty="0">
                <a:solidFill>
                  <a:schemeClr val="tx1"/>
                </a:solidFill>
                <a:latin typeface="Gill Sans MT" panose="020B0502020104020203" pitchFamily="34" charset="0"/>
              </a:rPr>
              <a:t>PVC Tip #1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ECD36-D7CD-4DA2-9EC5-78540724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25" y="3993777"/>
            <a:ext cx="1686655" cy="25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7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FEEBF-FD8D-4F8D-9B03-35710723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2" y="634946"/>
            <a:ext cx="5453741" cy="1450757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PVC Tip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E6368-9CF1-47D2-9243-CB5EA95D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28" y="634947"/>
            <a:ext cx="2393084" cy="2519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45533" y="2267421"/>
            <a:ext cx="46634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BC135E-EC22-4189-9B10-7188476FD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69" y="3405159"/>
            <a:ext cx="1657063" cy="2549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57350-CC4E-4C51-AB96-416FEE3D2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694" y="3428999"/>
            <a:ext cx="1915097" cy="25254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1F28-109E-4A82-ABD5-B9C1D812B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4" y="2407436"/>
            <a:ext cx="5453739" cy="346165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ill Sans MT" panose="020B0502020104020203" pitchFamily="34" charset="0"/>
              </a:rPr>
              <a:t> Use PVC cement when connecting pieces that will be under pressure (pump flow)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ill Sans MT" panose="020B0502020104020203" pitchFamily="34" charset="0"/>
              </a:rPr>
              <a:t> If you don’t want to create a permanent connection, use a compression coupling</a:t>
            </a:r>
          </a:p>
          <a:p>
            <a:r>
              <a:rPr lang="en-US" dirty="0">
                <a:latin typeface="Gill Sans MT" panose="020B0502020104020203" pitchFamily="34" charset="0"/>
              </a:rPr>
              <a:t> Pipes under 2” diameter do not need to be glued if it is gravity flow 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BEA2B-3FA9-4FA2-A375-B4A290C7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Gill Sans MT" panose="020B0502020104020203" pitchFamily="34" charset="0"/>
              </a:rPr>
              <a:t>PVC Tip #3</a:t>
            </a:r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731D-C929-43DA-81F2-6B0D3CC2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342747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1800">
                <a:solidFill>
                  <a:schemeClr val="tx1"/>
                </a:solidFill>
                <a:latin typeface="Gill Sans MT" panose="020B0502020104020203" pitchFamily="34" charset="0"/>
              </a:rPr>
              <a:t>It is recommended to have a PVC union or quick disconnect before and after components that you may need to replace or remove (i.e. pumps, filters, tanks)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87695A-92C2-4F3C-A066-E5714C82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2" r="1" b="1"/>
          <a:stretch/>
        </p:blipFill>
        <p:spPr>
          <a:xfrm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BA4888-A918-478C-B909-ECE9CFBF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17388" b="-2"/>
          <a:stretch/>
        </p:blipFill>
        <p:spPr>
          <a:xfrm rot="5400000">
            <a:off x="8489573" y="3155574"/>
            <a:ext cx="3383280" cy="402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0931D-F560-4A86-A123-330A82B04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13" y="0"/>
            <a:ext cx="4021572" cy="3383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3E7154-6D47-47CC-A0F6-D8C849F98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886" y="11636"/>
            <a:ext cx="4021571" cy="33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46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AD738-4A25-4C4D-9F53-206597CB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16" y="701971"/>
            <a:ext cx="3522269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latin typeface="Gill Sans MT" panose="020B0502020104020203" pitchFamily="34" charset="0"/>
              </a:rPr>
              <a:t>PVC Tip #4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538728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C2C5F-4BC6-4E52-BDC1-E427CDD3B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731361"/>
            <a:ext cx="2994815" cy="3483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Use a PVC ball valve or gate valve wherever you may want to stop or control flow (i.e. drains, inflows, outflows, redirections)</a:t>
            </a:r>
          </a:p>
          <a:p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*Gate Valves are best to use on the ground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F4CAB-0E32-4A16-ADD6-7683998CC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591" y="322732"/>
            <a:ext cx="2523070" cy="2942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EBD8A4-5EC1-431F-B4EC-5B2B3C1E6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91" y="3587820"/>
            <a:ext cx="2635687" cy="2857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D946FB-A3E0-4598-B681-FD23E03EB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866" y="836629"/>
            <a:ext cx="4286018" cy="55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0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AD738-4A25-4C4D-9F53-206597CB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Gill Sans MT" panose="020B0502020104020203" pitchFamily="34" charset="0"/>
              </a:rPr>
              <a:t>PVC Tip #5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1C7B1-8436-4102-8D02-E5054078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C2C5F-4BC6-4E52-BDC1-E427CDD3B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Have a drain opening with a valve in every tank, if possible, to allow for easy draining or removal of settled solids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F23EF-7A85-427D-8589-3A88007A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65" y="3632125"/>
            <a:ext cx="3532094" cy="260780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B7400BF-819C-44B9-963E-1A9EB1193A36}"/>
              </a:ext>
            </a:extLst>
          </p:cNvPr>
          <p:cNvSpPr/>
          <p:nvPr/>
        </p:nvSpPr>
        <p:spPr>
          <a:xfrm>
            <a:off x="8588188" y="5209938"/>
            <a:ext cx="1156447" cy="968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B85D3-FDBA-47CD-9C7A-237342CA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954" y="701971"/>
            <a:ext cx="3510693" cy="166650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to Your Tanks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239F7-949D-48B8-98C5-D710E05B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30" y="643467"/>
            <a:ext cx="2552856" cy="2621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257907-9F2A-4F0D-9390-456AB358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69" y="643466"/>
            <a:ext cx="3158579" cy="26216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33674" y="2538728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2102D3-B53E-4F95-B3F9-A16C253C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39" y="3497393"/>
            <a:ext cx="2211534" cy="2621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F4A31-079F-4FAC-8581-8DD191D6D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812" y="3651730"/>
            <a:ext cx="3638267" cy="2503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9A1DE-A8FD-410E-8E4A-0ABDF2CF6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3718" y="2731361"/>
            <a:ext cx="2994815" cy="3483172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tx1"/>
                </a:solidFill>
              </a:rPr>
              <a:t>Parts needed: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Bulkhead fittings or Uniseals</a:t>
            </a:r>
          </a:p>
          <a:p>
            <a:pPr>
              <a:lnSpc>
                <a:spcPct val="100000"/>
              </a:lnSpc>
            </a:pPr>
            <a:endParaRPr lang="en-US" sz="22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tx1"/>
                </a:solidFill>
              </a:rPr>
              <a:t>Tools needed: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Drill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Hole saw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3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F03351-2D34-4341-9DEF-2A71B36B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Uniseals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D55F3-2EE1-4600-85BB-9B571E002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5" r="2" b="2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BF400-B4C3-49C5-A47A-2D7CC51AA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58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01E15-E975-40F5-BB85-4ED602776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3" r="6" b="6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6AF6-E7EB-49D4-A664-136BB879C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75818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Cheaper than bulkheads 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Flexible, so suitable for curved surfaces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Round tanks, PVC pipe, rough surfaces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Hole must be exact or Uniseal will not work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Gill Sans MT" panose="020B0502020104020203" pitchFamily="34" charset="0"/>
              </a:rPr>
              <a:t>Pipes can be difficult to insert through Uniseals and even more difficult to remove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86340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141"/>
      </a:dk2>
      <a:lt2>
        <a:srgbClr val="E2E8E2"/>
      </a:lt2>
      <a:accent1>
        <a:srgbClr val="E729E5"/>
      </a:accent1>
      <a:accent2>
        <a:srgbClr val="8B1DD6"/>
      </a:accent2>
      <a:accent3>
        <a:srgbClr val="5A3BE9"/>
      </a:accent3>
      <a:accent4>
        <a:srgbClr val="2650D8"/>
      </a:accent4>
      <a:accent5>
        <a:srgbClr val="29A6E7"/>
      </a:accent5>
      <a:accent6>
        <a:srgbClr val="14B7AB"/>
      </a:accent6>
      <a:hlink>
        <a:srgbClr val="3F7EBF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7208</TotalTime>
  <Words>569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Garamond</vt:lpstr>
      <vt:lpstr>Georgia Pro Cond Light</vt:lpstr>
      <vt:lpstr>Gill Sans MT</vt:lpstr>
      <vt:lpstr>Speak Pro</vt:lpstr>
      <vt:lpstr>Tw Cen MT</vt:lpstr>
      <vt:lpstr>Wingdings</vt:lpstr>
      <vt:lpstr>RetrospectVTI</vt:lpstr>
      <vt:lpstr>Office Theme</vt:lpstr>
      <vt:lpstr>SavonVTI</vt:lpstr>
      <vt:lpstr>Plumbing Basics</vt:lpstr>
      <vt:lpstr>Connecting Your Components</vt:lpstr>
      <vt:lpstr>4 Tips for Connecting PVC in Aquaponics</vt:lpstr>
      <vt:lpstr>PVC Tip #2</vt:lpstr>
      <vt:lpstr>PVC Tip #3</vt:lpstr>
      <vt:lpstr>PVC Tip #4</vt:lpstr>
      <vt:lpstr>PVC Tip #5</vt:lpstr>
      <vt:lpstr>Connecting to Your Tanks</vt:lpstr>
      <vt:lpstr>Uniseals</vt:lpstr>
      <vt:lpstr>Bulkheads</vt:lpstr>
      <vt:lpstr>Side Views</vt:lpstr>
      <vt:lpstr>PowerPoint Presentation</vt:lpstr>
      <vt:lpstr>PowerPoint Presentation</vt:lpstr>
      <vt:lpstr>Plumbing Heights</vt:lpstr>
      <vt:lpstr>Plumbing Fish Tanks</vt:lpstr>
      <vt:lpstr>Water Flow Pattern</vt:lpstr>
      <vt:lpstr>Exclusion Screens</vt:lpstr>
      <vt:lpstr>Screens are a must!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Aeration</dc:title>
  <dc:creator>Recsetar, Matthew S - (msrecs)</dc:creator>
  <cp:lastModifiedBy>Matthew Recsetar</cp:lastModifiedBy>
  <cp:revision>54</cp:revision>
  <dcterms:created xsi:type="dcterms:W3CDTF">2021-02-16T08:18:01Z</dcterms:created>
  <dcterms:modified xsi:type="dcterms:W3CDTF">2025-10-13T20:03:42Z</dcterms:modified>
</cp:coreProperties>
</file>