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61" r:id="rId8"/>
    <p:sldId id="281" r:id="rId9"/>
    <p:sldId id="284" r:id="rId10"/>
    <p:sldId id="282" r:id="rId11"/>
    <p:sldId id="262" r:id="rId12"/>
    <p:sldId id="260" r:id="rId13"/>
    <p:sldId id="278" r:id="rId14"/>
    <p:sldId id="283" r:id="rId15"/>
    <p:sldId id="265" r:id="rId16"/>
    <p:sldId id="271" r:id="rId17"/>
    <p:sldId id="275" r:id="rId18"/>
    <p:sldId id="276" r:id="rId19"/>
    <p:sldId id="285" r:id="rId20"/>
    <p:sldId id="290" r:id="rId21"/>
    <p:sldId id="279" r:id="rId22"/>
    <p:sldId id="268" r:id="rId23"/>
    <p:sldId id="291" r:id="rId24"/>
    <p:sldId id="266" r:id="rId25"/>
    <p:sldId id="267" r:id="rId26"/>
    <p:sldId id="269" r:id="rId27"/>
    <p:sldId id="29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03C3"/>
    <a:srgbClr val="133D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3" d="100"/>
          <a:sy n="73" d="100"/>
        </p:scale>
        <p:origin x="187" y="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ew Recsetar" userId="22e2d3a66c46b1df" providerId="LiveId" clId="{23365C29-F78C-4B27-A224-8A579FD1C4E0}"/>
    <pc:docChg chg="undo custSel addSld delSld modSld">
      <pc:chgData name="Matthew Recsetar" userId="22e2d3a66c46b1df" providerId="LiveId" clId="{23365C29-F78C-4B27-A224-8A579FD1C4E0}" dt="2022-02-03T08:16:44.900" v="35" actId="47"/>
      <pc:docMkLst>
        <pc:docMk/>
      </pc:docMkLst>
      <pc:sldChg chg="modSp mod">
        <pc:chgData name="Matthew Recsetar" userId="22e2d3a66c46b1df" providerId="LiveId" clId="{23365C29-F78C-4B27-A224-8A579FD1C4E0}" dt="2022-02-03T06:46:36.676" v="3" actId="20577"/>
        <pc:sldMkLst>
          <pc:docMk/>
          <pc:sldMk cId="594034666" sldId="260"/>
        </pc:sldMkLst>
        <pc:spChg chg="mod">
          <ac:chgData name="Matthew Recsetar" userId="22e2d3a66c46b1df" providerId="LiveId" clId="{23365C29-F78C-4B27-A224-8A579FD1C4E0}" dt="2022-02-03T06:46:36.676" v="3" actId="20577"/>
          <ac:spMkLst>
            <pc:docMk/>
            <pc:sldMk cId="594034666" sldId="260"/>
            <ac:spMk id="9" creationId="{6B7FF5FA-5C74-434E-9A91-3D69C04D038C}"/>
          </ac:spMkLst>
        </pc:spChg>
      </pc:sldChg>
      <pc:sldChg chg="modSp mod">
        <pc:chgData name="Matthew Recsetar" userId="22e2d3a66c46b1df" providerId="LiveId" clId="{23365C29-F78C-4B27-A224-8A579FD1C4E0}" dt="2022-02-03T05:44:14.639" v="1" actId="20577"/>
        <pc:sldMkLst>
          <pc:docMk/>
          <pc:sldMk cId="3432271254" sldId="261"/>
        </pc:sldMkLst>
        <pc:spChg chg="mod">
          <ac:chgData name="Matthew Recsetar" userId="22e2d3a66c46b1df" providerId="LiveId" clId="{23365C29-F78C-4B27-A224-8A579FD1C4E0}" dt="2022-02-03T05:44:14.639" v="1" actId="20577"/>
          <ac:spMkLst>
            <pc:docMk/>
            <pc:sldMk cId="3432271254" sldId="261"/>
            <ac:spMk id="3" creationId="{EEBD046F-D0F6-4B54-B03D-C21524A085D5}"/>
          </ac:spMkLst>
        </pc:spChg>
      </pc:sldChg>
      <pc:sldChg chg="add del">
        <pc:chgData name="Matthew Recsetar" userId="22e2d3a66c46b1df" providerId="LiveId" clId="{23365C29-F78C-4B27-A224-8A579FD1C4E0}" dt="2022-02-03T08:10:26.240" v="34" actId="2696"/>
        <pc:sldMkLst>
          <pc:docMk/>
          <pc:sldMk cId="699156322" sldId="278"/>
        </pc:sldMkLst>
      </pc:sldChg>
      <pc:sldChg chg="add del">
        <pc:chgData name="Matthew Recsetar" userId="22e2d3a66c46b1df" providerId="LiveId" clId="{23365C29-F78C-4B27-A224-8A579FD1C4E0}" dt="2022-02-03T08:10:26.240" v="34" actId="2696"/>
        <pc:sldMkLst>
          <pc:docMk/>
          <pc:sldMk cId="1657594752" sldId="283"/>
        </pc:sldMkLst>
      </pc:sldChg>
      <pc:sldChg chg="modSp new add del mod">
        <pc:chgData name="Matthew Recsetar" userId="22e2d3a66c46b1df" providerId="LiveId" clId="{23365C29-F78C-4B27-A224-8A579FD1C4E0}" dt="2022-02-03T08:16:44.900" v="35" actId="47"/>
        <pc:sldMkLst>
          <pc:docMk/>
          <pc:sldMk cId="2760501344" sldId="285"/>
        </pc:sldMkLst>
        <pc:spChg chg="mod">
          <ac:chgData name="Matthew Recsetar" userId="22e2d3a66c46b1df" providerId="LiveId" clId="{23365C29-F78C-4B27-A224-8A579FD1C4E0}" dt="2022-02-03T07:08:34.051" v="32" actId="20577"/>
          <ac:spMkLst>
            <pc:docMk/>
            <pc:sldMk cId="2760501344" sldId="285"/>
            <ac:spMk id="2" creationId="{75C5A7CC-3329-4B73-982E-AD7A0F3E63B7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CF3650-7A82-416E-93B1-5F23A53C4A9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77BCACD-A56F-4E61-9678-17D1ED6CFFD9}">
      <dgm:prSet/>
      <dgm:spPr/>
      <dgm:t>
        <a:bodyPr/>
        <a:lstStyle/>
        <a:p>
          <a:r>
            <a:rPr lang="en-US" dirty="0"/>
            <a:t>Water from the fish tanks is filtered so it can be reused</a:t>
          </a:r>
        </a:p>
      </dgm:t>
    </dgm:pt>
    <dgm:pt modelId="{DCD8A89B-0078-4CAF-A392-40A6193A6F3E}" type="parTrans" cxnId="{B2849C0F-D33C-4A98-BDAB-DB75559FBC36}">
      <dgm:prSet/>
      <dgm:spPr/>
      <dgm:t>
        <a:bodyPr/>
        <a:lstStyle/>
        <a:p>
          <a:endParaRPr lang="en-US"/>
        </a:p>
      </dgm:t>
    </dgm:pt>
    <dgm:pt modelId="{3D8BAAAF-CB44-4291-AD5E-1E50159C362C}" type="sibTrans" cxnId="{B2849C0F-D33C-4A98-BDAB-DB75559FBC36}">
      <dgm:prSet/>
      <dgm:spPr/>
      <dgm:t>
        <a:bodyPr/>
        <a:lstStyle/>
        <a:p>
          <a:endParaRPr lang="en-US"/>
        </a:p>
      </dgm:t>
    </dgm:pt>
    <dgm:pt modelId="{543F21AE-6909-43FF-BC7B-4033FBEB95CD}">
      <dgm:prSet/>
      <dgm:spPr/>
      <dgm:t>
        <a:bodyPr/>
        <a:lstStyle/>
        <a:p>
          <a:r>
            <a:rPr lang="en-US" dirty="0"/>
            <a:t>Elevated suspended solids stressful to fish</a:t>
          </a:r>
        </a:p>
      </dgm:t>
    </dgm:pt>
    <dgm:pt modelId="{8E4741E9-50F0-4719-8DA5-682878DB972C}" type="parTrans" cxnId="{342CCB0A-D5B9-4CAF-B4CB-CFE39C942799}">
      <dgm:prSet/>
      <dgm:spPr/>
      <dgm:t>
        <a:bodyPr/>
        <a:lstStyle/>
        <a:p>
          <a:endParaRPr lang="en-US"/>
        </a:p>
      </dgm:t>
    </dgm:pt>
    <dgm:pt modelId="{74C3051C-A034-408D-8F30-58FB1A57D5E9}" type="sibTrans" cxnId="{342CCB0A-D5B9-4CAF-B4CB-CFE39C942799}">
      <dgm:prSet/>
      <dgm:spPr/>
      <dgm:t>
        <a:bodyPr/>
        <a:lstStyle/>
        <a:p>
          <a:endParaRPr lang="en-US"/>
        </a:p>
      </dgm:t>
    </dgm:pt>
    <dgm:pt modelId="{F88373CF-EA8C-4C27-9877-78BDBDD6A161}">
      <dgm:prSet/>
      <dgm:spPr/>
      <dgm:t>
        <a:bodyPr/>
        <a:lstStyle/>
        <a:p>
          <a:r>
            <a:rPr lang="en-US" dirty="0"/>
            <a:t>High ammonia and nitrite are toxic to fish</a:t>
          </a:r>
        </a:p>
      </dgm:t>
    </dgm:pt>
    <dgm:pt modelId="{5018B20C-8D23-4383-A21D-C7B8E5700AF5}" type="parTrans" cxnId="{4167C3C7-3827-45DD-B550-24D8450820E3}">
      <dgm:prSet/>
      <dgm:spPr/>
      <dgm:t>
        <a:bodyPr/>
        <a:lstStyle/>
        <a:p>
          <a:endParaRPr lang="en-US"/>
        </a:p>
      </dgm:t>
    </dgm:pt>
    <dgm:pt modelId="{C43D4470-A9F6-4F7E-8EFE-1A1A68AD43DA}" type="sibTrans" cxnId="{4167C3C7-3827-45DD-B550-24D8450820E3}">
      <dgm:prSet/>
      <dgm:spPr/>
      <dgm:t>
        <a:bodyPr/>
        <a:lstStyle/>
        <a:p>
          <a:endParaRPr lang="en-US"/>
        </a:p>
      </dgm:t>
    </dgm:pt>
    <dgm:pt modelId="{39A0902E-568B-4039-BAEC-33C1980FCAA0}">
      <dgm:prSet/>
      <dgm:spPr/>
      <dgm:t>
        <a:bodyPr/>
        <a:lstStyle/>
        <a:p>
          <a:r>
            <a:rPr lang="en-US" dirty="0"/>
            <a:t>Fish waste that isn’t removed increases BOD in fish tanks which lowers DO and degrades water quality</a:t>
          </a:r>
        </a:p>
      </dgm:t>
    </dgm:pt>
    <dgm:pt modelId="{C33571CA-73A8-46D7-9953-4206FF26F334}" type="parTrans" cxnId="{3F11902A-000B-40E3-A7D9-0CFFCDA99072}">
      <dgm:prSet/>
      <dgm:spPr/>
      <dgm:t>
        <a:bodyPr/>
        <a:lstStyle/>
        <a:p>
          <a:endParaRPr lang="en-US"/>
        </a:p>
      </dgm:t>
    </dgm:pt>
    <dgm:pt modelId="{36B148CD-065E-4AC0-AED3-43994580EC04}" type="sibTrans" cxnId="{3F11902A-000B-40E3-A7D9-0CFFCDA99072}">
      <dgm:prSet/>
      <dgm:spPr/>
      <dgm:t>
        <a:bodyPr/>
        <a:lstStyle/>
        <a:p>
          <a:endParaRPr lang="en-US"/>
        </a:p>
      </dgm:t>
    </dgm:pt>
    <dgm:pt modelId="{C0BC9799-E5A9-4F28-8A1D-22B283033538}">
      <dgm:prSet/>
      <dgm:spPr/>
      <dgm:t>
        <a:bodyPr/>
        <a:lstStyle/>
        <a:p>
          <a:r>
            <a:rPr lang="en-US" dirty="0"/>
            <a:t>Hydroponic component allows for added filtration and removal of nitrate, lowers overall water usage</a:t>
          </a:r>
        </a:p>
      </dgm:t>
    </dgm:pt>
    <dgm:pt modelId="{A4774126-3123-453C-B3B1-D8FC6818ACF6}" type="parTrans" cxnId="{C617867E-D8B9-4D2B-BC6A-BE87EE5505EF}">
      <dgm:prSet/>
      <dgm:spPr/>
      <dgm:t>
        <a:bodyPr/>
        <a:lstStyle/>
        <a:p>
          <a:endParaRPr lang="en-US"/>
        </a:p>
      </dgm:t>
    </dgm:pt>
    <dgm:pt modelId="{F5E18879-E1A1-40B0-B429-06223044B557}" type="sibTrans" cxnId="{C617867E-D8B9-4D2B-BC6A-BE87EE5505EF}">
      <dgm:prSet/>
      <dgm:spPr/>
      <dgm:t>
        <a:bodyPr/>
        <a:lstStyle/>
        <a:p>
          <a:endParaRPr lang="en-US"/>
        </a:p>
      </dgm:t>
    </dgm:pt>
    <dgm:pt modelId="{C4062B2A-7F2E-48CB-80FF-BBDD6EF69E91}" type="pres">
      <dgm:prSet presAssocID="{AACF3650-7A82-416E-93B1-5F23A53C4A9E}" presName="linear" presStyleCnt="0">
        <dgm:presLayoutVars>
          <dgm:animLvl val="lvl"/>
          <dgm:resizeHandles val="exact"/>
        </dgm:presLayoutVars>
      </dgm:prSet>
      <dgm:spPr/>
    </dgm:pt>
    <dgm:pt modelId="{3105191B-4830-4CA8-8DD5-BF1E9FE440DE}" type="pres">
      <dgm:prSet presAssocID="{877BCACD-A56F-4E61-9678-17D1ED6CFFD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318588D-E03B-4E28-8657-EF05F12422D1}" type="pres">
      <dgm:prSet presAssocID="{877BCACD-A56F-4E61-9678-17D1ED6CFFD9}" presName="childText" presStyleLbl="revTx" presStyleIdx="0" presStyleCnt="1">
        <dgm:presLayoutVars>
          <dgm:bulletEnabled val="1"/>
        </dgm:presLayoutVars>
      </dgm:prSet>
      <dgm:spPr/>
    </dgm:pt>
    <dgm:pt modelId="{0B6ADA30-3B09-4585-81CD-F31586112BB2}" type="pres">
      <dgm:prSet presAssocID="{C0BC9799-E5A9-4F28-8A1D-22B283033538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342CCB0A-D5B9-4CAF-B4CB-CFE39C942799}" srcId="{877BCACD-A56F-4E61-9678-17D1ED6CFFD9}" destId="{543F21AE-6909-43FF-BC7B-4033FBEB95CD}" srcOrd="0" destOrd="0" parTransId="{8E4741E9-50F0-4719-8DA5-682878DB972C}" sibTransId="{74C3051C-A034-408D-8F30-58FB1A57D5E9}"/>
    <dgm:cxn modelId="{B2849C0F-D33C-4A98-BDAB-DB75559FBC36}" srcId="{AACF3650-7A82-416E-93B1-5F23A53C4A9E}" destId="{877BCACD-A56F-4E61-9678-17D1ED6CFFD9}" srcOrd="0" destOrd="0" parTransId="{DCD8A89B-0078-4CAF-A392-40A6193A6F3E}" sibTransId="{3D8BAAAF-CB44-4291-AD5E-1E50159C362C}"/>
    <dgm:cxn modelId="{542B0C14-831D-405E-962B-BB6C45E5944B}" type="presOf" srcId="{877BCACD-A56F-4E61-9678-17D1ED6CFFD9}" destId="{3105191B-4830-4CA8-8DD5-BF1E9FE440DE}" srcOrd="0" destOrd="0" presId="urn:microsoft.com/office/officeart/2005/8/layout/vList2"/>
    <dgm:cxn modelId="{E6F7531B-7DCC-4B2B-9356-A9E4411F96B9}" type="presOf" srcId="{F88373CF-EA8C-4C27-9877-78BDBDD6A161}" destId="{0318588D-E03B-4E28-8657-EF05F12422D1}" srcOrd="0" destOrd="1" presId="urn:microsoft.com/office/officeart/2005/8/layout/vList2"/>
    <dgm:cxn modelId="{1F56031C-FAC2-4757-A9EE-21E1FE1E8730}" type="presOf" srcId="{C0BC9799-E5A9-4F28-8A1D-22B283033538}" destId="{0B6ADA30-3B09-4585-81CD-F31586112BB2}" srcOrd="0" destOrd="0" presId="urn:microsoft.com/office/officeart/2005/8/layout/vList2"/>
    <dgm:cxn modelId="{3F11902A-000B-40E3-A7D9-0CFFCDA99072}" srcId="{877BCACD-A56F-4E61-9678-17D1ED6CFFD9}" destId="{39A0902E-568B-4039-BAEC-33C1980FCAA0}" srcOrd="2" destOrd="0" parTransId="{C33571CA-73A8-46D7-9953-4206FF26F334}" sibTransId="{36B148CD-065E-4AC0-AED3-43994580EC04}"/>
    <dgm:cxn modelId="{C617867E-D8B9-4D2B-BC6A-BE87EE5505EF}" srcId="{AACF3650-7A82-416E-93B1-5F23A53C4A9E}" destId="{C0BC9799-E5A9-4F28-8A1D-22B283033538}" srcOrd="1" destOrd="0" parTransId="{A4774126-3123-453C-B3B1-D8FC6818ACF6}" sibTransId="{F5E18879-E1A1-40B0-B429-06223044B557}"/>
    <dgm:cxn modelId="{AA2AE388-2653-49C2-9974-D8C51D97DA01}" type="presOf" srcId="{AACF3650-7A82-416E-93B1-5F23A53C4A9E}" destId="{C4062B2A-7F2E-48CB-80FF-BBDD6EF69E91}" srcOrd="0" destOrd="0" presId="urn:microsoft.com/office/officeart/2005/8/layout/vList2"/>
    <dgm:cxn modelId="{9296EF91-B373-418D-A703-340E83491B42}" type="presOf" srcId="{39A0902E-568B-4039-BAEC-33C1980FCAA0}" destId="{0318588D-E03B-4E28-8657-EF05F12422D1}" srcOrd="0" destOrd="2" presId="urn:microsoft.com/office/officeart/2005/8/layout/vList2"/>
    <dgm:cxn modelId="{4167C3C7-3827-45DD-B550-24D8450820E3}" srcId="{877BCACD-A56F-4E61-9678-17D1ED6CFFD9}" destId="{F88373CF-EA8C-4C27-9877-78BDBDD6A161}" srcOrd="1" destOrd="0" parTransId="{5018B20C-8D23-4383-A21D-C7B8E5700AF5}" sibTransId="{C43D4470-A9F6-4F7E-8EFE-1A1A68AD43DA}"/>
    <dgm:cxn modelId="{D5E16AE3-7DC8-40A1-A61D-AAFDBD0E4287}" type="presOf" srcId="{543F21AE-6909-43FF-BC7B-4033FBEB95CD}" destId="{0318588D-E03B-4E28-8657-EF05F12422D1}" srcOrd="0" destOrd="0" presId="urn:microsoft.com/office/officeart/2005/8/layout/vList2"/>
    <dgm:cxn modelId="{D3B9EAA3-E788-48C7-8DB2-622535B29F57}" type="presParOf" srcId="{C4062B2A-7F2E-48CB-80FF-BBDD6EF69E91}" destId="{3105191B-4830-4CA8-8DD5-BF1E9FE440DE}" srcOrd="0" destOrd="0" presId="urn:microsoft.com/office/officeart/2005/8/layout/vList2"/>
    <dgm:cxn modelId="{DE14A569-93F6-446E-9340-86AF8BA0F015}" type="presParOf" srcId="{C4062B2A-7F2E-48CB-80FF-BBDD6EF69E91}" destId="{0318588D-E03B-4E28-8657-EF05F12422D1}" srcOrd="1" destOrd="0" presId="urn:microsoft.com/office/officeart/2005/8/layout/vList2"/>
    <dgm:cxn modelId="{C630F817-1AD1-4483-ABD6-F02A817E02C5}" type="presParOf" srcId="{C4062B2A-7F2E-48CB-80FF-BBDD6EF69E91}" destId="{0B6ADA30-3B09-4585-81CD-F31586112BB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05191B-4830-4CA8-8DD5-BF1E9FE440DE}">
      <dsp:nvSpPr>
        <dsp:cNvPr id="0" name=""/>
        <dsp:cNvSpPr/>
      </dsp:nvSpPr>
      <dsp:spPr>
        <a:xfrm>
          <a:off x="0" y="54944"/>
          <a:ext cx="6513603" cy="18460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Water from the fish tanks is filtered so it can be reused</a:t>
          </a:r>
        </a:p>
      </dsp:txBody>
      <dsp:txXfrm>
        <a:off x="90116" y="145060"/>
        <a:ext cx="6333371" cy="1665808"/>
      </dsp:txXfrm>
    </dsp:sp>
    <dsp:sp modelId="{0318588D-E03B-4E28-8657-EF05F12422D1}">
      <dsp:nvSpPr>
        <dsp:cNvPr id="0" name=""/>
        <dsp:cNvSpPr/>
      </dsp:nvSpPr>
      <dsp:spPr>
        <a:xfrm>
          <a:off x="0" y="1900985"/>
          <a:ext cx="6513603" cy="20834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807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/>
            <a:t>Elevated suspended solids stressful to fish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/>
            <a:t>High ammonia and nitrite are toxic to fish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/>
            <a:t>Fish waste that isn’t removed increases BOD in fish tanks which lowers DO and degrades water quality</a:t>
          </a:r>
        </a:p>
      </dsp:txBody>
      <dsp:txXfrm>
        <a:off x="0" y="1900985"/>
        <a:ext cx="6513603" cy="2083455"/>
      </dsp:txXfrm>
    </dsp:sp>
    <dsp:sp modelId="{0B6ADA30-3B09-4585-81CD-F31586112BB2}">
      <dsp:nvSpPr>
        <dsp:cNvPr id="0" name=""/>
        <dsp:cNvSpPr/>
      </dsp:nvSpPr>
      <dsp:spPr>
        <a:xfrm>
          <a:off x="0" y="3984440"/>
          <a:ext cx="6513603" cy="184604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Hydroponic component allows for added filtration and removal of nitrate, lowers overall water usage</a:t>
          </a:r>
        </a:p>
      </dsp:txBody>
      <dsp:txXfrm>
        <a:off x="90116" y="4074556"/>
        <a:ext cx="6333371" cy="16658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5C8C9-46B5-4147-87DD-7377CF5B7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D6B9E3-5EAA-489A-8C2C-1958E5E59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19BB0-A47D-40BD-A884-2B52CFAE1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6E41-75BF-4050-860D-9EBD754BF747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FF017-3D8F-4D77-AEE3-4E5324A9B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EDF66-7856-4EE7-A031-4FAD1D579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EBB0-D71E-49A3-B31D-29798A794A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484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2ADED-FD5B-47F2-9E8B-0AF4607F1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996C34-88B3-4EE4-A6D1-020F24F1BD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2D1AA-630B-47D5-98C6-889FB60A5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6E41-75BF-4050-860D-9EBD754BF747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F980A-6FA4-4045-B6BE-81FB99B4D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0F039-E843-4B6C-8A37-BE059BF5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EBB0-D71E-49A3-B31D-29798A794A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618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792763-4B47-4388-8258-0365C01AEA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B1A741-19DF-4587-9EF8-7F572BDFD2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F1A49-BBDE-4F7D-A104-8BD367A2F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6E41-75BF-4050-860D-9EBD754BF747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36F8A-57A3-4DCF-8B2B-5B48DAEBF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396805-9650-4115-96FD-FE07BA0C4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EBB0-D71E-49A3-B31D-29798A794A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543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65CB1-5071-4094-98C9-998C6A81F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3B688-2C65-4629-A6FF-B791B84AD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08313-76E3-4F68-9385-D866010C3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6E41-75BF-4050-860D-9EBD754BF747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86835-5800-42AD-800B-F8888E66C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B2F95-6ED9-44AB-9556-2A80042F1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EBB0-D71E-49A3-B31D-29798A794A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01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4C400-9205-4FE1-B03C-3F22382AD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A9415-56A7-4F1B-96A8-74D911B75F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E72B6-CB6F-45AE-BE3B-7A19C00A0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6E41-75BF-4050-860D-9EBD754BF747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243BF-6A7A-472B-9A63-CB6D7F96A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7697A-D8CF-473F-A7AE-48E2A66C5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EBB0-D71E-49A3-B31D-29798A794A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203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5EEF2-D75D-4D15-9664-7CDF0DA43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5919C-B28D-480B-A4AC-664F3A2810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A971CC-EBD9-4F33-8455-C63B5FD068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597439-82BF-4F08-BBC4-300C5C364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6E41-75BF-4050-860D-9EBD754BF747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95333B-D10A-4871-B779-6657395E9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287E02-3FE5-4727-AF48-045AA007F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EBB0-D71E-49A3-B31D-29798A794A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201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39193-F0CC-4E5B-A599-8982D2EDD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3932E3-2203-4637-A598-FBE693B41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87997B-40E0-4D3F-8EFF-9799B541D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FB0A2D-A83F-4DE1-A046-F40A65A8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01EFCC-AFAD-4484-A738-10F4A04A14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B3FD53-D434-42B9-8973-0A3CE92A1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6E41-75BF-4050-860D-9EBD754BF747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693F0D-E289-45EA-8046-62CC39FFE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F70E01-D9FA-49E6-AC50-219344AE0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EBB0-D71E-49A3-B31D-29798A794A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048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2A6E8-D3CB-4FDC-8E40-569C92939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14AE1F-26E3-4A76-A513-555A71B95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6E41-75BF-4050-860D-9EBD754BF747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7D1DFF-E351-4E3C-A467-A06618061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B7CDF3-D16D-4CE9-89D4-99FF13E2C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EBB0-D71E-49A3-B31D-29798A794A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237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25497A-667B-420A-B18D-6801737B2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6E41-75BF-4050-860D-9EBD754BF747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506AAD-3413-445A-AC3C-2C42582F6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005F4-9808-41E2-833D-AB925D783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EBB0-D71E-49A3-B31D-29798A794A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445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A5146-F6A2-4EB5-BFBE-53C231E61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FE962-B527-4F1B-8F95-D03DD3E85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3DDD2-6BE9-433F-9D00-E0C074091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73AF5-0B74-4CE2-A114-29416FC78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6E41-75BF-4050-860D-9EBD754BF747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0A5450-3540-432B-BE7B-09ACA35FE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AFB499-7973-4164-B56E-ABC267BD3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EBB0-D71E-49A3-B31D-29798A794A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572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28F0B-CB2F-405B-995D-939A2FC66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122C08-148D-449B-858A-72E0576F47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0FA31C-6B0A-42F0-BE63-9406C0CBCA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CCAE8E-5996-4F82-9702-C27865785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6E41-75BF-4050-860D-9EBD754BF747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75E157-8A15-480C-BE0D-6D3D9BE06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FC609E-D2B2-4ED1-A55E-34347D70A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EBB0-D71E-49A3-B31D-29798A794A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173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26F262-C79C-4EE5-BA58-D3FEBD7E6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ACFB8-C1FF-41C4-BF0D-0BFEFF53D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4778D-F8C4-4E38-AD6D-9D722CE97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F6E41-75BF-4050-860D-9EBD754BF747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CF152-F864-4959-A9BD-B4EFF46951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EB7A5-C70A-4F60-8472-EDC76059C5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5EBB0-D71E-49A3-B31D-29798A794A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242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ZCiIIcKgx8?feature=oembed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F5DD35-709A-4F9E-897C-20C3C735EF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3789" b="1349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4E4374-1141-44B8-BB40-6F34496086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900518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FFFFFF"/>
                </a:solidFill>
              </a:rPr>
              <a:t>Aquaponics Filtration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46AED2-E9BA-460D-A49E-4E49FF421C74}"/>
              </a:ext>
            </a:extLst>
          </p:cNvPr>
          <p:cNvSpPr txBox="1"/>
          <p:nvPr/>
        </p:nvSpPr>
        <p:spPr>
          <a:xfrm>
            <a:off x="0" y="6488667"/>
            <a:ext cx="2210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©2025 </a:t>
            </a:r>
            <a:r>
              <a:rPr lang="en-US" dirty="0"/>
              <a:t>Matt Recsetar</a:t>
            </a:r>
          </a:p>
        </p:txBody>
      </p:sp>
    </p:spTree>
    <p:extLst>
      <p:ext uri="{BB962C8B-B14F-4D97-AF65-F5344CB8AC3E}">
        <p14:creationId xmlns:p14="http://schemas.microsoft.com/office/powerpoint/2010/main" val="10483088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998E66-D99F-4672-8CEF-9C19708AF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Radial Flow Clarifiers in Aquaculture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767001F-335D-48E9-A2C2-F9F200134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411" y="2426818"/>
            <a:ext cx="2998228" cy="399763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A64112D-8391-4838-AD67-2994AFDC8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918" y="2426818"/>
            <a:ext cx="2998227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787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5E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9A3448-8156-4AEE-9F17-97352B0C0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Radial Flow Settlers (clarifiers)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B7618A-3857-40B4-9EBE-C774FE1CA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947" y="2660287"/>
            <a:ext cx="6541503" cy="364688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38E3F6-2FB9-4F1B-A19D-1638B43C0140}"/>
              </a:ext>
            </a:extLst>
          </p:cNvPr>
          <p:cNvSpPr txBox="1"/>
          <p:nvPr/>
        </p:nvSpPr>
        <p:spPr>
          <a:xfrm>
            <a:off x="8029319" y="917725"/>
            <a:ext cx="3424739" cy="4357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FF"/>
                </a:solidFill>
              </a:rPr>
              <a:t>Can purchase conical bottom tanks online from various plastic tank suppliers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FF"/>
                </a:solidFill>
              </a:rPr>
              <a:t>If upward water velocity is slower than 1.5 cm/s, you will get good settling</a:t>
            </a:r>
          </a:p>
        </p:txBody>
      </p:sp>
    </p:spTree>
    <p:extLst>
      <p:ext uri="{BB962C8B-B14F-4D97-AF65-F5344CB8AC3E}">
        <p14:creationId xmlns:p14="http://schemas.microsoft.com/office/powerpoint/2010/main" val="3368256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4698B-C78E-4CCD-B61A-BAE2C27A3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99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u="sng" dirty="0"/>
              <a:t>Removing TSS </a:t>
            </a:r>
            <a:r>
              <a:rPr lang="en-US" sz="3200" b="1" u="sng" dirty="0"/>
              <a:t>(total suspended solids)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0F2DF-5BA3-48E5-8F98-4D518840F0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8574" y="1511365"/>
            <a:ext cx="5181600" cy="4351338"/>
          </a:xfrm>
        </p:spPr>
        <p:txBody>
          <a:bodyPr/>
          <a:lstStyle/>
          <a:p>
            <a:r>
              <a:rPr lang="en-US" dirty="0"/>
              <a:t>Granular media filters</a:t>
            </a:r>
          </a:p>
          <a:p>
            <a:pPr lvl="1"/>
            <a:r>
              <a:rPr lang="en-US" dirty="0"/>
              <a:t>Bead Filters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22B972-6047-4DF1-81F4-D757A264CB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71552" y="1511365"/>
            <a:ext cx="5181600" cy="4351338"/>
          </a:xfrm>
        </p:spPr>
        <p:txBody>
          <a:bodyPr/>
          <a:lstStyle/>
          <a:p>
            <a:r>
              <a:rPr lang="en-US" dirty="0"/>
              <a:t>Microscreen filters</a:t>
            </a:r>
          </a:p>
          <a:p>
            <a:pPr lvl="1"/>
            <a:r>
              <a:rPr lang="en-US" dirty="0"/>
              <a:t>Rotary Drum Filters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B606C9-2D68-41F6-9311-6A414EF4E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1279" y="3091228"/>
            <a:ext cx="4722147" cy="26074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C53A3D-F6E9-4F91-AC03-FD6040D70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24" y="2012951"/>
            <a:ext cx="2476500" cy="4029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3B32C6-0683-4E26-9F25-8F014FD4C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33" y="2952285"/>
            <a:ext cx="3286125" cy="33242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98AC47-9359-430E-9B6A-CE854908AB5D}"/>
              </a:ext>
            </a:extLst>
          </p:cNvPr>
          <p:cNvSpPr txBox="1"/>
          <p:nvPr/>
        </p:nvSpPr>
        <p:spPr>
          <a:xfrm>
            <a:off x="669387" y="6284675"/>
            <a:ext cx="1183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Polygeyser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7FF5FA-5C74-434E-9A91-3D69C04D038C}"/>
              </a:ext>
            </a:extLst>
          </p:cNvPr>
          <p:cNvSpPr txBox="1"/>
          <p:nvPr/>
        </p:nvSpPr>
        <p:spPr>
          <a:xfrm>
            <a:off x="4211924" y="6073442"/>
            <a:ext cx="1903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Bubble Bead Filter</a:t>
            </a:r>
          </a:p>
        </p:txBody>
      </p:sp>
    </p:spTree>
    <p:extLst>
      <p:ext uri="{BB962C8B-B14F-4D97-AF65-F5344CB8AC3E}">
        <p14:creationId xmlns:p14="http://schemas.microsoft.com/office/powerpoint/2010/main" val="594034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0F7B0-DC78-4BB6-8BBF-F7136EC2E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Floating Bead Filters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8B8624-A72A-48D3-8C05-AD6F7BC30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575" y="4507285"/>
            <a:ext cx="2967178" cy="21194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624AD7-A80D-4B1D-8736-F8AB74A8FB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9000"/>
                    </a14:imgEffect>
                    <a14:imgEffect>
                      <a14:brightnessContrast contras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6174" y="2483911"/>
            <a:ext cx="4826836" cy="4285289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36210-77C7-4760-9C80-32EFED324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44" y="1825625"/>
            <a:ext cx="7232374" cy="4351338"/>
          </a:xfrm>
        </p:spPr>
        <p:txBody>
          <a:bodyPr/>
          <a:lstStyle/>
          <a:p>
            <a:r>
              <a:rPr lang="en-US" dirty="0"/>
              <a:t>Best solids removal mechanism for aquaponics</a:t>
            </a:r>
          </a:p>
          <a:p>
            <a:r>
              <a:rPr lang="en-US" dirty="0"/>
              <a:t>Remove solids down to about 30 microns</a:t>
            </a:r>
          </a:p>
          <a:p>
            <a:r>
              <a:rPr lang="en-US" dirty="0"/>
              <a:t>Range from $500 ~ $4000 depending on desired capacity</a:t>
            </a:r>
          </a:p>
          <a:p>
            <a:r>
              <a:rPr lang="en-US" dirty="0"/>
              <a:t>Sized based on feeding capacity and flow rate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156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4AFBED-3255-4DF8-A83E-A82948F5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1655286"/>
            <a:ext cx="4609057" cy="261004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Bead filter Backwashing Video</a:t>
            </a:r>
          </a:p>
        </p:txBody>
      </p:sp>
      <p:sp>
        <p:nvSpPr>
          <p:cNvPr id="22" name="Freeform: Shape 11">
            <a:extLst>
              <a:ext uri="{FF2B5EF4-FFF2-40B4-BE49-F238E27FC236}">
                <a16:creationId xmlns:a16="http://schemas.microsoft.com/office/drawing/2014/main" id="{F6EF57EF-D042-41D3-83E8-41A1FE6C11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13">
            <a:extLst>
              <a:ext uri="{FF2B5EF4-FFF2-40B4-BE49-F238E27FC236}">
                <a16:creationId xmlns:a16="http://schemas.microsoft.com/office/drawing/2014/main" id="{D00A59BB-A268-4F3E-9D41-CA265AF16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nline Media 6" title="Backwash Demo of Bubble Bead Filter! Robust, dependable filtration for ponds!">
            <a:hlinkClick r:id="" action="ppaction://media"/>
            <a:extLst>
              <a:ext uri="{FF2B5EF4-FFF2-40B4-BE49-F238E27FC236}">
                <a16:creationId xmlns:a16="http://schemas.microsoft.com/office/drawing/2014/main" id="{228E0FF4-C4FB-45A1-80CE-D0E085D75DD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507579" y="1962570"/>
            <a:ext cx="5079371" cy="2869844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3794DCE-9D34-40DF-AB3F-06DA8ACCD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17">
            <a:extLst>
              <a:ext uri="{FF2B5EF4-FFF2-40B4-BE49-F238E27FC236}">
                <a16:creationId xmlns:a16="http://schemas.microsoft.com/office/drawing/2014/main" id="{45006452-918C-4282-A72C-C9692B6691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59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481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1FD2E7-3389-4AB4-8816-BCA480209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sz="6000" b="1" dirty="0">
                <a:solidFill>
                  <a:srgbClr val="FFFFFF"/>
                </a:solidFill>
              </a:rPr>
              <a:t>Biofilters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6157E9-D71C-4C0A-ABBE-03F423B0C3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421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C7022-2E19-4183-A6EE-96270BD03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9513" y="727315"/>
            <a:ext cx="4164940" cy="4852362"/>
          </a:xfrm>
        </p:spPr>
        <p:txBody>
          <a:bodyPr anchor="ctr">
            <a:normAutofit/>
          </a:bodyPr>
          <a:lstStyle/>
          <a:p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Capture and degrade organic compounds (fish poop)</a:t>
            </a:r>
          </a:p>
          <a:p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Nitrification*</a:t>
            </a:r>
          </a:p>
          <a:p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Mineralization</a:t>
            </a:r>
          </a:p>
        </p:txBody>
      </p:sp>
    </p:spTree>
    <p:extLst>
      <p:ext uri="{BB962C8B-B14F-4D97-AF65-F5344CB8AC3E}">
        <p14:creationId xmlns:p14="http://schemas.microsoft.com/office/powerpoint/2010/main" val="1147094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829D5-F015-4E9A-A413-89EC6658D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7074" y="319936"/>
            <a:ext cx="3732244" cy="1702952"/>
          </a:xfrm>
        </p:spPr>
        <p:txBody>
          <a:bodyPr>
            <a:noAutofit/>
          </a:bodyPr>
          <a:lstStyle/>
          <a:p>
            <a:r>
              <a:rPr lang="en-US" sz="6000" b="1" u="sng" dirty="0"/>
              <a:t>Types of Biofilters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CEE05D-F25C-4EC3-B527-D9C999E3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652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036726-0C05-446E-91C3-B986EBEA0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402" y="438538"/>
            <a:ext cx="6710184" cy="6002060"/>
          </a:xfrm>
          <a:prstGeom prst="rect">
            <a:avLst/>
          </a:prstGeom>
          <a:solidFill>
            <a:schemeClr val="bg1">
              <a:alpha val="4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10ABCD-C34B-42D1-9BEB-47755A3EA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5" y="650014"/>
            <a:ext cx="3367217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0C895F-BE87-4424-98D2-9E876A91A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60" y="1289957"/>
            <a:ext cx="3044697" cy="198718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38AB6A2-89F7-43B5-B608-50DFC740D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6" y="650014"/>
            <a:ext cx="2765758" cy="21367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A784F6-82A7-4F25-B001-E60350599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497" y="1007697"/>
            <a:ext cx="2434338" cy="141894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6585B74-DAF6-470E-B2F3-B5530A709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5" y="4088215"/>
            <a:ext cx="3367217" cy="2124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525D8E-3C09-499A-9927-43938C1CA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460" y="4380584"/>
            <a:ext cx="3044697" cy="156040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0BAD96F-CE2F-4682-99B8-0DD9E6AE2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6" y="2947051"/>
            <a:ext cx="2765758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33DD33-5E76-4B57-A75B-671D858C01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3497" y="3651531"/>
            <a:ext cx="2434338" cy="18461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203F6-3E43-4FD3-A75C-3DD190829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5406" y="2241176"/>
            <a:ext cx="4195581" cy="437477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Trickling Biofilters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Rotating Biological Contactors (RBCs)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Submerged Biofilters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Floating Bead Filters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Moving Bed Bioreactors (MBBR)</a:t>
            </a:r>
          </a:p>
        </p:txBody>
      </p:sp>
    </p:spTree>
    <p:extLst>
      <p:ext uri="{BB962C8B-B14F-4D97-AF65-F5344CB8AC3E}">
        <p14:creationId xmlns:p14="http://schemas.microsoft.com/office/powerpoint/2010/main" val="4930480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0B4F8A-2216-4DC1-91B5-FCF023D69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17" y="226649"/>
            <a:ext cx="4152276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US" b="1" dirty="0"/>
              <a:t>Trickling Biofilters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1614E-0D9D-49C7-803C-5A0B07203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703" y="2060358"/>
            <a:ext cx="4401593" cy="457099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Fixed media bed where water flows (trickles) downward over a thin biofilm on structured or random packed biomedia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Cheap to build</a:t>
            </a:r>
          </a:p>
          <a:p>
            <a:r>
              <a:rPr lang="en-US" dirty="0"/>
              <a:t>100-300 m</a:t>
            </a:r>
            <a:r>
              <a:rPr lang="en-US" baseline="30000" dirty="0"/>
              <a:t>3</a:t>
            </a:r>
            <a:r>
              <a:rPr lang="en-US" dirty="0"/>
              <a:t>/m</a:t>
            </a:r>
            <a:r>
              <a:rPr lang="en-US" baseline="30000" dirty="0"/>
              <a:t>2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Good aeration and CO</a:t>
            </a:r>
            <a:r>
              <a:rPr lang="en-US" sz="2400" baseline="-25000" dirty="0"/>
              <a:t>2</a:t>
            </a:r>
            <a:r>
              <a:rPr lang="en-US" sz="2400" dirty="0"/>
              <a:t> stripping (degassing)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TAN removal 0.1-0.9 g/m</a:t>
            </a:r>
            <a:r>
              <a:rPr lang="en-US" sz="2400" baseline="30000" dirty="0"/>
              <a:t>2</a:t>
            </a:r>
          </a:p>
          <a:p>
            <a:pPr lvl="1"/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A01C351D-101F-4272-A2D0-7D29EE43B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613" y="226649"/>
            <a:ext cx="6553912" cy="4864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DAD154-FD0A-48AE-B258-1D8665BAD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165" y="5007565"/>
            <a:ext cx="2402541" cy="16237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0C0FAF-C716-40E3-B4EA-83A444BC9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2577" y="5095890"/>
            <a:ext cx="2476500" cy="16097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C0872C-AF00-4821-97FD-89218067FC47}"/>
              </a:ext>
            </a:extLst>
          </p:cNvPr>
          <p:cNvSpPr txBox="1"/>
          <p:nvPr/>
        </p:nvSpPr>
        <p:spPr>
          <a:xfrm>
            <a:off x="10450827" y="6336283"/>
            <a:ext cx="1296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Ebling</a:t>
            </a:r>
          </a:p>
        </p:txBody>
      </p:sp>
    </p:spTree>
    <p:extLst>
      <p:ext uri="{BB962C8B-B14F-4D97-AF65-F5344CB8AC3E}">
        <p14:creationId xmlns:p14="http://schemas.microsoft.com/office/powerpoint/2010/main" val="29559129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13FB8-A439-4CAB-855F-F6F39C6B0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60" y="449972"/>
            <a:ext cx="3959737" cy="1676603"/>
          </a:xfrm>
        </p:spPr>
        <p:txBody>
          <a:bodyPr>
            <a:noAutofit/>
          </a:bodyPr>
          <a:lstStyle/>
          <a:p>
            <a:r>
              <a:rPr lang="en-US" sz="4000" b="1" dirty="0"/>
              <a:t>Rotating Biological Contactors (RBC)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C2B90-5020-459E-AE83-F1FF0E3FB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795" y="1846730"/>
            <a:ext cx="3651466" cy="378541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Biodisc filter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100-300 m</a:t>
            </a:r>
            <a:r>
              <a:rPr lang="en-US" sz="2200" baseline="30000" dirty="0"/>
              <a:t>3</a:t>
            </a:r>
            <a:r>
              <a:rPr lang="en-US" sz="2200" dirty="0"/>
              <a:t>/m</a:t>
            </a:r>
            <a:r>
              <a:rPr lang="en-US" sz="2200" baseline="30000" dirty="0"/>
              <a:t>2 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Good aeration and CO</a:t>
            </a:r>
            <a:r>
              <a:rPr lang="en-US" sz="2200" baseline="-25000" dirty="0"/>
              <a:t>2</a:t>
            </a:r>
            <a:r>
              <a:rPr lang="en-US" sz="2200" dirty="0"/>
              <a:t> stripping (degassing)</a:t>
            </a:r>
          </a:p>
          <a:p>
            <a:pPr>
              <a:lnSpc>
                <a:spcPct val="150000"/>
              </a:lnSpc>
            </a:pPr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665951-493D-439E-98AE-8AC11ED168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21" r="7802" b="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CA8006-B655-4ECE-9359-CA73F50B4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60" y="4338918"/>
            <a:ext cx="4223870" cy="230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19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B4977-10E7-4364-8F31-2928A1695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880" y="419566"/>
            <a:ext cx="6770322" cy="1676603"/>
          </a:xfrm>
        </p:spPr>
        <p:txBody>
          <a:bodyPr>
            <a:noAutofit/>
          </a:bodyPr>
          <a:lstStyle/>
          <a:p>
            <a:r>
              <a:rPr lang="en-US" sz="6000" b="1" dirty="0"/>
              <a:t>Submerged Biofilters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8BC887-4916-4227-9F48-3B078D23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4F4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1AD6DCFA-0E71-4650-A5E4-3C20E73EB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4632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88D9F0-855E-4B91-AC58-BAEA172D29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0" r="5" b="5"/>
          <a:stretch/>
        </p:blipFill>
        <p:spPr>
          <a:xfrm>
            <a:off x="804670" y="803049"/>
            <a:ext cx="3026664" cy="2470743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056258-BC93-4CA9-A5B2-B841F881F4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278" r="-1" b="2317"/>
          <a:stretch/>
        </p:blipFill>
        <p:spPr>
          <a:xfrm>
            <a:off x="804674" y="3461344"/>
            <a:ext cx="3026663" cy="2438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0A64C-1067-4C45-8E8B-8EBC5E22E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6880" y="2096169"/>
            <a:ext cx="6422848" cy="4453717"/>
          </a:xfrm>
        </p:spPr>
        <p:txBody>
          <a:bodyPr>
            <a:normAutofit/>
          </a:bodyPr>
          <a:lstStyle/>
          <a:p>
            <a:r>
              <a:rPr lang="en-US" sz="2200" dirty="0"/>
              <a:t>Upflow or downflow (or flow through)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Water flows through biomedia (Gravel, shells, plastic)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Simple and relatively cheap to build</a:t>
            </a:r>
          </a:p>
          <a:p>
            <a:endParaRPr lang="en-US" sz="2200" dirty="0"/>
          </a:p>
          <a:p>
            <a:r>
              <a:rPr lang="en-US" sz="2200" dirty="0"/>
              <a:t>Beneficial for trapping specific contaminants</a:t>
            </a:r>
          </a:p>
          <a:p>
            <a:endParaRPr lang="en-US" sz="2200" dirty="0"/>
          </a:p>
          <a:p>
            <a:r>
              <a:rPr lang="en-US" sz="2200" dirty="0"/>
              <a:t>Can be a good filter for fine solids if needed</a:t>
            </a:r>
          </a:p>
          <a:p>
            <a:pPr lvl="1"/>
            <a:r>
              <a:rPr lang="en-US" sz="1800" dirty="0"/>
              <a:t>Will require maintenance</a:t>
            </a:r>
          </a:p>
        </p:txBody>
      </p:sp>
      <p:pic>
        <p:nvPicPr>
          <p:cNvPr id="2050" name="Picture 2" descr="DIY Fish Pond Filter - The garden!">
            <a:extLst>
              <a:ext uri="{FF2B5EF4-FFF2-40B4-BE49-F238E27FC236}">
                <a16:creationId xmlns:a16="http://schemas.microsoft.com/office/drawing/2014/main" id="{BF67E355-33F5-C83F-BF1A-E1A4BC834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525" y="1657351"/>
            <a:ext cx="1712843" cy="128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423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1EF488-3717-465A-BB51-95558A255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2000137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What is the point of filtration?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64B2631-4083-487E-8785-07553A5F89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5800736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4FC8778-82B1-4453-B2EC-FA3488D76222}"/>
              </a:ext>
            </a:extLst>
          </p:cNvPr>
          <p:cNvSpPr txBox="1"/>
          <p:nvPr/>
        </p:nvSpPr>
        <p:spPr>
          <a:xfrm>
            <a:off x="697484" y="3775751"/>
            <a:ext cx="3581703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1"/>
            <a:r>
              <a:rPr lang="en-US" sz="2400" b="1" dirty="0"/>
              <a:t>BOD (Biochemical Oxygen Demand) </a:t>
            </a:r>
            <a:r>
              <a:rPr lang="en-US" sz="2400" dirty="0"/>
              <a:t>– </a:t>
            </a:r>
            <a:r>
              <a:rPr lang="en-US" dirty="0"/>
              <a:t>Amount of DO used by aerobic microbes to decompose organic matter (fish poop)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933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976B661-BFC3-32F4-D72C-1A6F5C6C7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0580" y="399015"/>
            <a:ext cx="5157787" cy="823912"/>
          </a:xfrm>
        </p:spPr>
        <p:txBody>
          <a:bodyPr/>
          <a:lstStyle/>
          <a:p>
            <a:r>
              <a:rPr lang="en-US" dirty="0"/>
              <a:t>Downflow Biofilters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0B98848-E86F-047E-6E98-7268E7A31A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0580" y="1586706"/>
            <a:ext cx="5157787" cy="3684588"/>
          </a:xfrm>
        </p:spPr>
        <p:txBody>
          <a:bodyPr>
            <a:normAutofit/>
          </a:bodyPr>
          <a:lstStyle/>
          <a:p>
            <a:r>
              <a:rPr lang="en-US" sz="2000" dirty="0"/>
              <a:t>Typically run on an airlift (or pump)</a:t>
            </a:r>
          </a:p>
          <a:p>
            <a:r>
              <a:rPr lang="en-US" sz="2000" dirty="0"/>
              <a:t>Water is pushed out from the bottom of the filter causing water to flow down through the biofilter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C3EE4D-A579-9577-B219-51F25DC029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97575" y="399015"/>
            <a:ext cx="5183188" cy="823912"/>
          </a:xfrm>
        </p:spPr>
        <p:txBody>
          <a:bodyPr/>
          <a:lstStyle/>
          <a:p>
            <a:r>
              <a:rPr lang="en-US" dirty="0" err="1"/>
              <a:t>Upflow</a:t>
            </a:r>
            <a:r>
              <a:rPr lang="en-US" dirty="0"/>
              <a:t> Biofilters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34B62DB-B1FC-D04E-74C7-68DA3D52AC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586706"/>
            <a:ext cx="5183188" cy="3684588"/>
          </a:xfrm>
        </p:spPr>
        <p:txBody>
          <a:bodyPr/>
          <a:lstStyle/>
          <a:p>
            <a:r>
              <a:rPr lang="en-US" sz="2000" dirty="0"/>
              <a:t>Typically run with gravity</a:t>
            </a:r>
          </a:p>
          <a:p>
            <a:r>
              <a:rPr lang="en-US" sz="2000" dirty="0"/>
              <a:t>Water enters via gravity from above and is inserted at bottom of biofilter and thus pushes water up through biofilter and over its edges</a:t>
            </a:r>
          </a:p>
        </p:txBody>
      </p:sp>
      <p:pic>
        <p:nvPicPr>
          <p:cNvPr id="1026" name="Picture 2" descr="Wastewater treatment with submerged fixed bed biofilm reactor systems--design rules, operating ...">
            <a:extLst>
              <a:ext uri="{FF2B5EF4-FFF2-40B4-BE49-F238E27FC236}">
                <a16:creationId xmlns:a16="http://schemas.microsoft.com/office/drawing/2014/main" id="{BC8DEF60-C23D-4E35-FA66-814498403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635" y="3518629"/>
            <a:ext cx="5061088" cy="255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72AEE0-7F95-3391-BD41-5757B2A18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939" y="3180290"/>
            <a:ext cx="3580330" cy="3378471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4FF4734-485A-A390-103A-15352A0A80FB}"/>
              </a:ext>
            </a:extLst>
          </p:cNvPr>
          <p:cNvCxnSpPr/>
          <p:nvPr/>
        </p:nvCxnSpPr>
        <p:spPr>
          <a:xfrm flipV="1">
            <a:off x="3289473" y="2932046"/>
            <a:ext cx="0" cy="80506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D834E75-BA86-62AC-F4AA-35633E151301}"/>
              </a:ext>
            </a:extLst>
          </p:cNvPr>
          <p:cNvCxnSpPr>
            <a:cxnSpLocks/>
          </p:cNvCxnSpPr>
          <p:nvPr/>
        </p:nvCxnSpPr>
        <p:spPr>
          <a:xfrm>
            <a:off x="2418143" y="3737115"/>
            <a:ext cx="0" cy="57747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3B2BA9A-4BB8-E767-4826-E53D13D287A5}"/>
              </a:ext>
            </a:extLst>
          </p:cNvPr>
          <p:cNvCxnSpPr>
            <a:cxnSpLocks/>
          </p:cNvCxnSpPr>
          <p:nvPr/>
        </p:nvCxnSpPr>
        <p:spPr>
          <a:xfrm>
            <a:off x="4270134" y="3737115"/>
            <a:ext cx="0" cy="45871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3CE491B-8926-3788-234F-C9C13CD6DB61}"/>
              </a:ext>
            </a:extLst>
          </p:cNvPr>
          <p:cNvCxnSpPr>
            <a:cxnSpLocks/>
          </p:cNvCxnSpPr>
          <p:nvPr/>
        </p:nvCxnSpPr>
        <p:spPr>
          <a:xfrm>
            <a:off x="2520847" y="5782829"/>
            <a:ext cx="0" cy="57747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68A7191-0B18-15B5-8D1D-88420A694A96}"/>
              </a:ext>
            </a:extLst>
          </p:cNvPr>
          <p:cNvCxnSpPr>
            <a:cxnSpLocks/>
          </p:cNvCxnSpPr>
          <p:nvPr/>
        </p:nvCxnSpPr>
        <p:spPr>
          <a:xfrm>
            <a:off x="3746673" y="5885534"/>
            <a:ext cx="0" cy="57747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7FC6070-81C0-325A-ECE6-532F6DDB2073}"/>
              </a:ext>
            </a:extLst>
          </p:cNvPr>
          <p:cNvCxnSpPr>
            <a:cxnSpLocks/>
          </p:cNvCxnSpPr>
          <p:nvPr/>
        </p:nvCxnSpPr>
        <p:spPr>
          <a:xfrm flipV="1">
            <a:off x="3262968" y="5657940"/>
            <a:ext cx="0" cy="51633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9096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D3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66C2E0-7588-4BB4-9DBD-F99E8B868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sz="4800" b="1" dirty="0">
                <a:solidFill>
                  <a:srgbClr val="FFFFFF"/>
                </a:solidFill>
              </a:rPr>
              <a:t>Moving Bed Biofilm Reactors (MBBR)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35818F-EA3E-486E-A29D-9FBF643D21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3" r="2817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CCCD9-9456-4053-B69A-D4FE301B4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Media is kept moving in tank to maximize biofilm use of surface area and maximize scrubbing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Agitators and aeration</a:t>
            </a: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Media should occupy 50-70% of container volume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Most common*</a:t>
            </a:r>
          </a:p>
        </p:txBody>
      </p:sp>
    </p:spTree>
    <p:extLst>
      <p:ext uri="{BB962C8B-B14F-4D97-AF65-F5344CB8AC3E}">
        <p14:creationId xmlns:p14="http://schemas.microsoft.com/office/powerpoint/2010/main" val="1424958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0DFCB-282C-4CBF-B911-08B1E4238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254" y="525439"/>
            <a:ext cx="3905805" cy="1657614"/>
          </a:xfrm>
        </p:spPr>
        <p:txBody>
          <a:bodyPr>
            <a:normAutofit/>
          </a:bodyPr>
          <a:lstStyle/>
          <a:p>
            <a:r>
              <a:rPr lang="en-US" b="1" dirty="0"/>
              <a:t>Biofilter Media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F94761-1227-4121-AE99-1C7891FFD7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79" r="3" b="13298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537D77-6CC9-4B9F-AD4A-BA705B9F76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88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7E5F94-6F9D-420B-BB89-98391145D9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5" b="11407"/>
          <a:stretch/>
        </p:blipFill>
        <p:spPr>
          <a:xfrm>
            <a:off x="20" y="2316480"/>
            <a:ext cx="3719729" cy="22086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F4C74A-4210-43FF-9DFD-1E28959CD7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2" b="7993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F34A0C-5DBE-48B3-8EB2-5247AF2841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852" b="9678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8C571E-FF29-4D2D-AE02-DE1877A3163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2976" r="1" b="14117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B9A5A-5BDF-4313-99AD-C959E3875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5153" y="1954306"/>
            <a:ext cx="4087905" cy="4222657"/>
          </a:xfrm>
        </p:spPr>
        <p:txBody>
          <a:bodyPr>
            <a:noAutofit/>
          </a:bodyPr>
          <a:lstStyle/>
          <a:p>
            <a:r>
              <a:rPr lang="en-US" sz="2000" dirty="0"/>
              <a:t>Specific surface area – Surface area per unit volume</a:t>
            </a:r>
          </a:p>
          <a:p>
            <a:pPr lvl="1"/>
            <a:r>
              <a:rPr lang="en-US" sz="2000" dirty="0"/>
              <a:t>More surface area = more room for bacterial growth</a:t>
            </a:r>
          </a:p>
          <a:p>
            <a:pPr lvl="1"/>
            <a:endParaRPr lang="en-US" sz="2000" dirty="0"/>
          </a:p>
          <a:p>
            <a:r>
              <a:rPr lang="en-US" sz="2000" dirty="0"/>
              <a:t>Types</a:t>
            </a:r>
          </a:p>
          <a:p>
            <a:pPr lvl="1"/>
            <a:r>
              <a:rPr lang="en-US" sz="2000" dirty="0"/>
              <a:t>Bioballs</a:t>
            </a:r>
          </a:p>
          <a:p>
            <a:pPr lvl="1"/>
            <a:r>
              <a:rPr lang="en-US" sz="2000" dirty="0"/>
              <a:t>Kaldness Biofilter media</a:t>
            </a:r>
          </a:p>
          <a:p>
            <a:pPr lvl="1"/>
            <a:r>
              <a:rPr lang="en-US" sz="2000" dirty="0"/>
              <a:t>Saddle Chips</a:t>
            </a:r>
          </a:p>
          <a:p>
            <a:pPr lvl="1"/>
            <a:r>
              <a:rPr lang="en-US" sz="2000" dirty="0"/>
              <a:t>Crushed oyster or clam shells</a:t>
            </a:r>
          </a:p>
          <a:p>
            <a:pPr lvl="1"/>
            <a:r>
              <a:rPr lang="en-US" sz="2000" dirty="0"/>
              <a:t>Gravel</a:t>
            </a:r>
          </a:p>
          <a:p>
            <a:pPr lvl="1"/>
            <a:r>
              <a:rPr lang="en-US" sz="2000" dirty="0"/>
              <a:t>LECA</a:t>
            </a:r>
          </a:p>
          <a:p>
            <a:r>
              <a:rPr lang="en-US" sz="2400" dirty="0"/>
              <a:t>Order on Amazon or other online retailers</a:t>
            </a:r>
          </a:p>
        </p:txBody>
      </p:sp>
    </p:spTree>
    <p:extLst>
      <p:ext uri="{BB962C8B-B14F-4D97-AF65-F5344CB8AC3E}">
        <p14:creationId xmlns:p14="http://schemas.microsoft.com/office/powerpoint/2010/main" val="19323996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90FFE3-A2B4-DA31-82DF-9B8924A7B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Effective Surface Area</a:t>
            </a:r>
          </a:p>
        </p:txBody>
      </p: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034" name="Rectangle 103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5" name="Rectangle 103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EDE1F-BCB2-CEB1-98D7-A90427D67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Autofit/>
          </a:bodyPr>
          <a:lstStyle/>
          <a:p>
            <a:r>
              <a:rPr lang="en-US" sz="2000" dirty="0"/>
              <a:t>Total surface area available for filtration</a:t>
            </a:r>
          </a:p>
          <a:p>
            <a:pPr lvl="1"/>
            <a:r>
              <a:rPr lang="en-US" sz="2000" dirty="0"/>
              <a:t>Available for bacterial growth</a:t>
            </a:r>
          </a:p>
          <a:p>
            <a:endParaRPr lang="en-US" sz="2000" dirty="0"/>
          </a:p>
          <a:p>
            <a:r>
              <a:rPr lang="en-US" sz="2000" dirty="0"/>
              <a:t>For nitrifying bacteria</a:t>
            </a:r>
          </a:p>
          <a:p>
            <a:endParaRPr lang="en-US" sz="2000" dirty="0"/>
          </a:p>
          <a:p>
            <a:r>
              <a:rPr lang="en-US" sz="2000" dirty="0"/>
              <a:t>Measured in m</a:t>
            </a:r>
            <a:r>
              <a:rPr lang="en-US" sz="2000" baseline="30000" dirty="0"/>
              <a:t>2</a:t>
            </a:r>
            <a:r>
              <a:rPr lang="en-US" sz="2000" dirty="0"/>
              <a:t>/m</a:t>
            </a:r>
            <a:r>
              <a:rPr lang="en-US" sz="2000" baseline="30000" dirty="0"/>
              <a:t>3 </a:t>
            </a:r>
            <a:r>
              <a:rPr lang="en-US" sz="2000" dirty="0"/>
              <a:t>(SA/Volume of media)</a:t>
            </a:r>
          </a:p>
          <a:p>
            <a:pPr lvl="1"/>
            <a:r>
              <a:rPr lang="en-US" sz="2000" dirty="0"/>
              <a:t>Used to determine filter size and amount of biofilter media needed</a:t>
            </a:r>
          </a:p>
          <a:p>
            <a:endParaRPr lang="en-US" sz="2000" dirty="0"/>
          </a:p>
          <a:p>
            <a:r>
              <a:rPr lang="en-US" sz="2000" dirty="0"/>
              <a:t>Not typically standardized</a:t>
            </a: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Kaldnes MBBR Bio Carrier White Color For RAS Waste Water Treatment 10*7mm 5 Holes Large Surface Area Mix Well">
            <a:extLst>
              <a:ext uri="{FF2B5EF4-FFF2-40B4-BE49-F238E27FC236}">
                <a16:creationId xmlns:a16="http://schemas.microsoft.com/office/drawing/2014/main" id="{D85C7CA4-49F6-56CB-C080-FAA7AF2D1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r="17463" b="-1"/>
          <a:stretch>
            <a:fillRect/>
          </a:stretch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4342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441C1-0995-413B-81BA-33D028A3E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600" b="1" u="sng" dirty="0"/>
              <a:t>Nitrification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D28D2-EC53-405C-9DE5-32B69A80E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2046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Water quality standards</a:t>
            </a:r>
          </a:p>
          <a:p>
            <a:r>
              <a:rPr lang="en-US" dirty="0"/>
              <a:t>TAN – Total Ammonia Nitrogen (NH</a:t>
            </a:r>
            <a:r>
              <a:rPr lang="en-US" baseline="-25000" dirty="0"/>
              <a:t>3</a:t>
            </a:r>
            <a:r>
              <a:rPr lang="en-US" dirty="0"/>
              <a:t>/NH</a:t>
            </a:r>
            <a:r>
              <a:rPr lang="en-US" baseline="-25000" dirty="0"/>
              <a:t>4</a:t>
            </a:r>
            <a:r>
              <a:rPr lang="en-US" baseline="30000" dirty="0"/>
              <a:t>+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&lt;3.0 mg/L  for warm-water fish &lt;1.0 mg/L for cold-water fish</a:t>
            </a:r>
          </a:p>
          <a:p>
            <a:pPr lvl="1"/>
            <a:r>
              <a:rPr lang="en-US" i="1" dirty="0"/>
              <a:t>Nitrosomonas </a:t>
            </a:r>
            <a:r>
              <a:rPr lang="en-US" dirty="0"/>
              <a:t>bacteria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Nitrite (NO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 &lt;1.0 mg/L unless soft water (should be &lt;0.1 mg/L)</a:t>
            </a:r>
          </a:p>
          <a:p>
            <a:pPr lvl="1"/>
            <a:r>
              <a:rPr lang="en-US" i="1" dirty="0"/>
              <a:t>Nitrobacter</a:t>
            </a:r>
            <a:r>
              <a:rPr lang="en-US" dirty="0"/>
              <a:t> bacteria</a:t>
            </a:r>
            <a:endParaRPr lang="en-US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758A2F-FEC9-4CE4-A4AB-9D98C3BCFFFC}"/>
              </a:ext>
            </a:extLst>
          </p:cNvPr>
          <p:cNvSpPr txBox="1"/>
          <p:nvPr/>
        </p:nvSpPr>
        <p:spPr>
          <a:xfrm>
            <a:off x="2565448" y="3570033"/>
            <a:ext cx="46634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NH</a:t>
            </a:r>
            <a:r>
              <a:rPr lang="en-US" sz="2200" b="1" baseline="-25000" dirty="0"/>
              <a:t>4</a:t>
            </a:r>
            <a:r>
              <a:rPr lang="en-US" sz="2200" b="1" baseline="30000" dirty="0"/>
              <a:t>+</a:t>
            </a:r>
            <a:r>
              <a:rPr lang="en-US" sz="2200" b="1" dirty="0"/>
              <a:t> + 1.5O</a:t>
            </a:r>
            <a:r>
              <a:rPr lang="en-US" sz="2200" b="1" baseline="-25000" dirty="0"/>
              <a:t>2   </a:t>
            </a:r>
            <a:r>
              <a:rPr lang="en-US" sz="2200" b="1" dirty="0"/>
              <a:t>       NO</a:t>
            </a:r>
            <a:r>
              <a:rPr lang="en-US" sz="2200" b="1" baseline="-25000" dirty="0"/>
              <a:t>2</a:t>
            </a:r>
            <a:r>
              <a:rPr lang="en-US" sz="2200" b="1" baseline="30000" dirty="0"/>
              <a:t>-</a:t>
            </a:r>
            <a:r>
              <a:rPr lang="en-US" sz="2200" b="1" dirty="0"/>
              <a:t> +2H</a:t>
            </a:r>
            <a:r>
              <a:rPr lang="en-US" sz="2200" b="1" baseline="30000" dirty="0"/>
              <a:t>+</a:t>
            </a:r>
            <a:r>
              <a:rPr lang="en-US" sz="2200" b="1" dirty="0"/>
              <a:t> + H</a:t>
            </a:r>
            <a:r>
              <a:rPr lang="en-US" sz="2200" b="1" baseline="-25000" dirty="0"/>
              <a:t>2</a:t>
            </a:r>
            <a:r>
              <a:rPr lang="en-US" sz="2200" b="1" dirty="0"/>
              <a:t>O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676236A-1176-418E-B5B3-1BA6F7A6CAE6}"/>
              </a:ext>
            </a:extLst>
          </p:cNvPr>
          <p:cNvCxnSpPr>
            <a:cxnSpLocks/>
          </p:cNvCxnSpPr>
          <p:nvPr/>
        </p:nvCxnSpPr>
        <p:spPr>
          <a:xfrm>
            <a:off x="4265142" y="3789593"/>
            <a:ext cx="288928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B385670-0F8F-4B03-813D-D25758C2E3CE}"/>
              </a:ext>
            </a:extLst>
          </p:cNvPr>
          <p:cNvSpPr txBox="1"/>
          <p:nvPr/>
        </p:nvSpPr>
        <p:spPr>
          <a:xfrm>
            <a:off x="5665694" y="773928"/>
            <a:ext cx="5257800" cy="80021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NH</a:t>
            </a:r>
            <a:r>
              <a:rPr lang="en-US" sz="2800" b="1" baseline="-25000" dirty="0"/>
              <a:t>4</a:t>
            </a:r>
            <a:r>
              <a:rPr lang="en-US" sz="2800" b="1" baseline="30000" dirty="0"/>
              <a:t>+</a:t>
            </a:r>
            <a:r>
              <a:rPr lang="en-US" sz="2800" b="1" dirty="0"/>
              <a:t> +  2O</a:t>
            </a:r>
            <a:r>
              <a:rPr lang="en-US" sz="2800" b="1" baseline="-25000" dirty="0"/>
              <a:t>2   </a:t>
            </a:r>
            <a:r>
              <a:rPr lang="en-US" sz="2800" b="1" dirty="0"/>
              <a:t>       NO</a:t>
            </a:r>
            <a:r>
              <a:rPr lang="en-US" sz="2800" b="1" baseline="-25000" dirty="0"/>
              <a:t>3</a:t>
            </a:r>
            <a:r>
              <a:rPr lang="en-US" sz="2800" b="1" baseline="30000" dirty="0"/>
              <a:t>-</a:t>
            </a:r>
            <a:r>
              <a:rPr lang="en-US" sz="2800" b="1" dirty="0"/>
              <a:t> +2H</a:t>
            </a:r>
            <a:r>
              <a:rPr lang="en-US" sz="2800" b="1" baseline="30000" dirty="0"/>
              <a:t>+</a:t>
            </a:r>
            <a:r>
              <a:rPr lang="en-US" sz="2800" b="1" dirty="0"/>
              <a:t> + H</a:t>
            </a:r>
            <a:r>
              <a:rPr lang="en-US" sz="2800" b="1" baseline="-25000" dirty="0"/>
              <a:t>2</a:t>
            </a:r>
            <a:r>
              <a:rPr lang="en-US" sz="2800" b="1" dirty="0"/>
              <a:t>O</a:t>
            </a:r>
          </a:p>
          <a:p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FB6317F-E488-4A80-B60B-60FA8E05345D}"/>
              </a:ext>
            </a:extLst>
          </p:cNvPr>
          <p:cNvCxnSpPr>
            <a:cxnSpLocks/>
          </p:cNvCxnSpPr>
          <p:nvPr/>
        </p:nvCxnSpPr>
        <p:spPr>
          <a:xfrm>
            <a:off x="7608977" y="1069694"/>
            <a:ext cx="38754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B16F137-6149-4A2C-967E-64ED67EF153C}"/>
              </a:ext>
            </a:extLst>
          </p:cNvPr>
          <p:cNvSpPr txBox="1"/>
          <p:nvPr/>
        </p:nvSpPr>
        <p:spPr>
          <a:xfrm>
            <a:off x="2565448" y="5770486"/>
            <a:ext cx="28133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NO</a:t>
            </a:r>
            <a:r>
              <a:rPr lang="en-US" sz="2200" b="1" baseline="-25000" dirty="0"/>
              <a:t>2</a:t>
            </a:r>
            <a:r>
              <a:rPr lang="en-US" sz="2200" b="1" baseline="30000" dirty="0"/>
              <a:t>-</a:t>
            </a:r>
            <a:r>
              <a:rPr lang="en-US" sz="2200" b="1" dirty="0"/>
              <a:t> + 0.5O</a:t>
            </a:r>
            <a:r>
              <a:rPr lang="en-US" sz="2200" b="1" baseline="-25000" dirty="0"/>
              <a:t>2   </a:t>
            </a:r>
            <a:r>
              <a:rPr lang="en-US" sz="2200" b="1" dirty="0"/>
              <a:t>       NO</a:t>
            </a:r>
            <a:r>
              <a:rPr lang="en-US" sz="2200" b="1" baseline="-25000" dirty="0"/>
              <a:t>3</a:t>
            </a:r>
            <a:r>
              <a:rPr lang="en-US" sz="2200" b="1" baseline="30000" dirty="0"/>
              <a:t>-</a:t>
            </a:r>
            <a:r>
              <a:rPr lang="en-US" sz="2200" b="1" dirty="0"/>
              <a:t> 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A5B9F7-8BA5-4EE8-AC4B-2A69DB7251F1}"/>
              </a:ext>
            </a:extLst>
          </p:cNvPr>
          <p:cNvSpPr txBox="1"/>
          <p:nvPr/>
        </p:nvSpPr>
        <p:spPr>
          <a:xfrm>
            <a:off x="8203405" y="4259371"/>
            <a:ext cx="3736042" cy="181588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Important note: For every gram of NH</a:t>
            </a:r>
            <a:r>
              <a:rPr lang="en-US" sz="2800" b="1" baseline="-25000" dirty="0">
                <a:solidFill>
                  <a:srgbClr val="FF0000"/>
                </a:solidFill>
              </a:rPr>
              <a:t>4</a:t>
            </a:r>
            <a:r>
              <a:rPr lang="en-US" sz="2800" b="1" baseline="30000" dirty="0">
                <a:solidFill>
                  <a:srgbClr val="FF0000"/>
                </a:solidFill>
              </a:rPr>
              <a:t>+</a:t>
            </a:r>
            <a:r>
              <a:rPr lang="en-US" sz="2800" b="1" dirty="0">
                <a:solidFill>
                  <a:srgbClr val="FF0000"/>
                </a:solidFill>
              </a:rPr>
              <a:t> converted, 4.57 g of O</a:t>
            </a:r>
            <a:r>
              <a:rPr lang="en-US" sz="2800" b="1" baseline="-25000" dirty="0">
                <a:solidFill>
                  <a:srgbClr val="FF0000"/>
                </a:solidFill>
              </a:rPr>
              <a:t>2</a:t>
            </a:r>
            <a:r>
              <a:rPr lang="en-US" sz="2800" b="1" dirty="0">
                <a:solidFill>
                  <a:srgbClr val="FF0000"/>
                </a:solidFill>
              </a:rPr>
              <a:t> is used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69E5762-96BE-44CA-B2B1-E3CD68432EAC}"/>
              </a:ext>
            </a:extLst>
          </p:cNvPr>
          <p:cNvCxnSpPr>
            <a:cxnSpLocks/>
          </p:cNvCxnSpPr>
          <p:nvPr/>
        </p:nvCxnSpPr>
        <p:spPr>
          <a:xfrm>
            <a:off x="4265142" y="5967741"/>
            <a:ext cx="288928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356DD666-048E-4780-B372-14F6BE9318CD}"/>
              </a:ext>
            </a:extLst>
          </p:cNvPr>
          <p:cNvSpPr/>
          <p:nvPr/>
        </p:nvSpPr>
        <p:spPr>
          <a:xfrm>
            <a:off x="8826796" y="649355"/>
            <a:ext cx="772703" cy="80021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950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485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9ED853-B5F1-4443-B3A6-4CED6C16C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Sizing Biofilter for Nitrogen (TAN removal)</a:t>
            </a:r>
          </a:p>
        </p:txBody>
      </p:sp>
      <p:pic>
        <p:nvPicPr>
          <p:cNvPr id="4" name="Picture 3" descr="A picture containing person, indoor, ground&#10;&#10;Description generated with high confidence">
            <a:extLst>
              <a:ext uri="{FF2B5EF4-FFF2-40B4-BE49-F238E27FC236}">
                <a16:creationId xmlns:a16="http://schemas.microsoft.com/office/drawing/2014/main" id="{5D34DB64-3B41-4850-9F3D-92105325BC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-2" b="16666"/>
          <a:stretch/>
        </p:blipFill>
        <p:spPr>
          <a:xfrm>
            <a:off x="327546" y="2454903"/>
            <a:ext cx="3442801" cy="4080254"/>
          </a:xfrm>
          <a:prstGeom prst="rect">
            <a:avLst/>
          </a:prstGeom>
        </p:spPr>
      </p:pic>
      <p:pic>
        <p:nvPicPr>
          <p:cNvPr id="5" name="Picture 4" descr="A picture containing indoor, building, floor, wall&#10;&#10;Description generated with high confidence">
            <a:extLst>
              <a:ext uri="{FF2B5EF4-FFF2-40B4-BE49-F238E27FC236}">
                <a16:creationId xmlns:a16="http://schemas.microsoft.com/office/drawing/2014/main" id="{D754985F-97AF-4B32-A6B3-F4B46E4FB0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3"/>
          <a:stretch/>
        </p:blipFill>
        <p:spPr>
          <a:xfrm rot="5400000">
            <a:off x="3623534" y="2773627"/>
            <a:ext cx="4080255" cy="344280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76FF4-151B-4617-A984-865636D20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3502" y="763523"/>
            <a:ext cx="3874242" cy="5330952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TAN = (0.092 *% Protein in feed) x Feed per day (g)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Estimated removal is 0.45 g TAN/m</a:t>
            </a:r>
            <a:r>
              <a:rPr lang="en-US" sz="2400" baseline="30000" dirty="0">
                <a:solidFill>
                  <a:srgbClr val="FFFFFF"/>
                </a:solidFill>
              </a:rPr>
              <a:t>2</a:t>
            </a:r>
            <a:r>
              <a:rPr lang="en-US" sz="2400" dirty="0">
                <a:solidFill>
                  <a:srgbClr val="FFFFFF"/>
                </a:solidFill>
              </a:rPr>
              <a:t> day</a:t>
            </a:r>
          </a:p>
        </p:txBody>
      </p:sp>
    </p:spTree>
    <p:extLst>
      <p:ext uri="{BB962C8B-B14F-4D97-AF65-F5344CB8AC3E}">
        <p14:creationId xmlns:p14="http://schemas.microsoft.com/office/powerpoint/2010/main" val="2980443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2" name="Rectangle 2061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718276" y="729523"/>
            <a:ext cx="6858000" cy="5398953"/>
          </a:xfrm>
          <a:prstGeom prst="rect">
            <a:avLst/>
          </a:prstGeom>
          <a:ln>
            <a:noFill/>
          </a:ln>
          <a:effectLst>
            <a:outerShdw blurRad="419100" dist="152400" sx="94000" sy="94000" algn="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8A8722-2739-4A8F-9C43-3C9370740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85366"/>
            <a:ext cx="4069055" cy="2072853"/>
          </a:xfrm>
        </p:spPr>
        <p:txBody>
          <a:bodyPr anchor="t">
            <a:normAutofit/>
          </a:bodyPr>
          <a:lstStyle/>
          <a:p>
            <a:r>
              <a:rPr lang="en-US" sz="4000" b="1" dirty="0"/>
              <a:t>Problem: Sizing Filter</a:t>
            </a:r>
          </a:p>
        </p:txBody>
      </p:sp>
      <p:pic>
        <p:nvPicPr>
          <p:cNvPr id="2050" name="Picture 2" descr="Schematic diagram of the lab scale MBBR system. | Download Scientific Diagram">
            <a:extLst>
              <a:ext uri="{FF2B5EF4-FFF2-40B4-BE49-F238E27FC236}">
                <a16:creationId xmlns:a16="http://schemas.microsoft.com/office/drawing/2014/main" id="{50697B76-AFA5-67D8-0527-378712CE0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4619" y="3483269"/>
            <a:ext cx="3951289" cy="255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E00B11-9309-4F85-90B7-36316CEA75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75712" y="336331"/>
                <a:ext cx="6364040" cy="6348248"/>
              </a:xfrm>
            </p:spPr>
            <p:txBody>
              <a:bodyPr anchor="ctr"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sz="2000" dirty="0">
                    <a:latin typeface="+mj-lt"/>
                  </a:rPr>
                  <a:t>What size MBBR biofilter do you need for growing 100 lb. of fish?</a:t>
                </a:r>
              </a:p>
              <a:p>
                <a:pPr lvl="1"/>
                <a:r>
                  <a:rPr lang="en-US" sz="2000" dirty="0">
                    <a:latin typeface="+mj-lt"/>
                  </a:rPr>
                  <a:t>Assume 30% protein feed; 2% daily feeding rate, </a:t>
                </a:r>
                <a:r>
                  <a:rPr lang="en-US" sz="2000" dirty="0" err="1">
                    <a:latin typeface="+mj-lt"/>
                  </a:rPr>
                  <a:t>Biomedia</a:t>
                </a:r>
                <a:r>
                  <a:rPr lang="en-US" sz="2000" dirty="0">
                    <a:latin typeface="+mj-lt"/>
                  </a:rPr>
                  <a:t> Effective Surface Area: 250 m</a:t>
                </a:r>
                <a:r>
                  <a:rPr lang="en-US" sz="2000" baseline="30000" dirty="0">
                    <a:latin typeface="+mj-lt"/>
                  </a:rPr>
                  <a:t>2</a:t>
                </a:r>
                <a:r>
                  <a:rPr lang="en-US" sz="2000" dirty="0">
                    <a:latin typeface="+mj-lt"/>
                  </a:rPr>
                  <a:t>/m</a:t>
                </a:r>
                <a:r>
                  <a:rPr lang="en-US" sz="2000" baseline="30000" dirty="0">
                    <a:latin typeface="+mj-lt"/>
                  </a:rPr>
                  <a:t>3</a:t>
                </a:r>
                <a:r>
                  <a:rPr lang="en-US" sz="2000" dirty="0">
                    <a:latin typeface="+mj-lt"/>
                  </a:rPr>
                  <a:t> </a:t>
                </a:r>
              </a:p>
              <a:p>
                <a:pPr lvl="1"/>
                <a:r>
                  <a:rPr lang="en-US" sz="2000" dirty="0">
                    <a:latin typeface="+mj-lt"/>
                  </a:rPr>
                  <a:t>Also assume areal tan removal (ATR) is 0.45 g TAN/m</a:t>
                </a:r>
                <a:r>
                  <a:rPr lang="en-US" sz="2000" baseline="30000" dirty="0">
                    <a:latin typeface="+mj-lt"/>
                  </a:rPr>
                  <a:t>2</a:t>
                </a:r>
                <a:r>
                  <a:rPr lang="en-US" sz="2000" dirty="0">
                    <a:latin typeface="+mj-lt"/>
                  </a:rPr>
                  <a:t> day</a:t>
                </a:r>
              </a:p>
              <a:p>
                <a:pPr lvl="1"/>
                <a:endParaRPr lang="en-US" sz="2000" dirty="0">
                  <a:latin typeface="+mj-lt"/>
                </a:endParaRPr>
              </a:p>
              <a:p>
                <a:pPr marL="457200" lvl="1" indent="0">
                  <a:buNone/>
                </a:pPr>
                <a:r>
                  <a:rPr lang="en-US" sz="2000" b="0" dirty="0">
                    <a:latin typeface="+mj-lt"/>
                  </a:rPr>
                  <a:t>Step 1)	</a:t>
                </a:r>
                <a14:m>
                  <m:oMath xmlns:m="http://schemas.openxmlformats.org/officeDocument/2006/math">
                    <m:r>
                      <a:rPr lang="en-US" sz="2000" b="0" i="1">
                        <a:latin typeface="+mj-lt"/>
                      </a:rPr>
                      <m:t>𝑇𝐴𝑁</m:t>
                    </m:r>
                    <m:r>
                      <a:rPr lang="en-US" sz="2000" b="0" i="1">
                        <a:latin typeface="+mj-lt"/>
                      </a:rPr>
                      <m:t>=0.092 </m:t>
                    </m:r>
                    <m:d>
                      <m:dPr>
                        <m:ctrlPr>
                          <a:rPr lang="en-US" sz="2000" b="0" i="1">
                            <a:latin typeface="+mj-lt"/>
                          </a:rPr>
                        </m:ctrlPr>
                      </m:dPr>
                      <m:e>
                        <m:r>
                          <a:rPr lang="en-US" sz="2000" b="0" i="1">
                            <a:latin typeface="+mj-lt"/>
                          </a:rPr>
                          <m:t>% </m:t>
                        </m:r>
                        <m:r>
                          <a:rPr lang="en-US" sz="2000" b="0" i="1">
                            <a:latin typeface="+mj-lt"/>
                          </a:rPr>
                          <m:t>𝑃𝑟𝑜𝑡𝑒𝑖𝑛</m:t>
                        </m:r>
                        <m:r>
                          <a:rPr lang="en-US" sz="2000" b="0" i="1">
                            <a:latin typeface="+mj-lt"/>
                          </a:rPr>
                          <m:t> </m:t>
                        </m:r>
                        <m:r>
                          <a:rPr lang="en-US" sz="2000" b="0" i="1">
                            <a:latin typeface="+mj-lt"/>
                          </a:rPr>
                          <m:t>𝑖𝑛</m:t>
                        </m:r>
                        <m:r>
                          <a:rPr lang="en-US" sz="2000" b="0" i="1">
                            <a:latin typeface="+mj-lt"/>
                          </a:rPr>
                          <m:t> </m:t>
                        </m:r>
                        <m:r>
                          <a:rPr lang="en-US" sz="2000" b="0" i="1">
                            <a:latin typeface="+mj-lt"/>
                          </a:rPr>
                          <m:t>𝑓𝑒𝑒𝑑</m:t>
                        </m:r>
                      </m:e>
                    </m:d>
                    <m:r>
                      <a:rPr lang="en-US" sz="2000" b="0" i="1">
                        <a:latin typeface="+mj-lt"/>
                      </a:rPr>
                      <m:t>∗</m:t>
                    </m:r>
                    <m:r>
                      <a:rPr lang="en-US" sz="2000" b="0" i="1">
                        <a:latin typeface="+mj-lt"/>
                      </a:rPr>
                      <m:t>𝑓𝑒𝑒𝑑</m:t>
                    </m:r>
                    <m:r>
                      <a:rPr lang="en-US" sz="2000" b="0" i="1">
                        <a:latin typeface="+mj-lt"/>
                      </a:rPr>
                      <m:t>/</m:t>
                    </m:r>
                    <m:r>
                      <a:rPr lang="en-US" sz="2000" b="0" i="1">
                        <a:latin typeface="+mj-lt"/>
                      </a:rPr>
                      <m:t>𝑑𝑎𝑦</m:t>
                    </m:r>
                  </m:oMath>
                </a14:m>
                <a:endParaRPr lang="en-US" sz="2000" dirty="0">
                  <a:latin typeface="+mj-lt"/>
                </a:endParaRPr>
              </a:p>
              <a:p>
                <a:pPr marL="457200" lvl="1" indent="0">
                  <a:buNone/>
                </a:pPr>
                <a:r>
                  <a:rPr lang="en-US" sz="2000" dirty="0">
                    <a:latin typeface="+mj-lt"/>
                  </a:rPr>
                  <a:t>			(2% of 100 lb. = 2 lb. ~1 kg)</a:t>
                </a:r>
              </a:p>
              <a:p>
                <a:pPr marL="457200" lvl="1" indent="0">
                  <a:buNone/>
                </a:pPr>
                <a:r>
                  <a:rPr lang="en-US" sz="2000" b="0" dirty="0">
                    <a:latin typeface="+mj-lt"/>
                  </a:rPr>
                  <a:t>	</a:t>
                </a:r>
                <a14:m>
                  <m:oMath xmlns:m="http://schemas.openxmlformats.org/officeDocument/2006/math">
                    <m:r>
                      <a:rPr lang="en-US" sz="2000" b="0" i="1">
                        <a:latin typeface="+mj-lt"/>
                      </a:rPr>
                      <m:t>𝑇𝐴𝑁</m:t>
                    </m:r>
                    <m:r>
                      <a:rPr lang="en-US" sz="2000" b="0" i="1">
                        <a:latin typeface="+mj-lt"/>
                      </a:rPr>
                      <m:t>=0.092 </m:t>
                    </m:r>
                    <m:d>
                      <m:dPr>
                        <m:ctrlPr>
                          <a:rPr lang="en-US" sz="2000" b="0" i="1">
                            <a:latin typeface="+mj-lt"/>
                          </a:rPr>
                        </m:ctrlPr>
                      </m:dPr>
                      <m:e>
                        <m:r>
                          <a:rPr lang="en-US" sz="2000" b="0" i="1">
                            <a:latin typeface="+mj-lt"/>
                          </a:rPr>
                          <m:t>0.30</m:t>
                        </m:r>
                      </m:e>
                    </m:d>
                    <m:r>
                      <a:rPr lang="en-US" sz="2000" b="0" i="1">
                        <a:latin typeface="+mj-lt"/>
                      </a:rPr>
                      <m:t>∗1</m:t>
                    </m:r>
                    <m:r>
                      <a:rPr lang="en-US" sz="2000" b="0" i="1">
                        <a:latin typeface="+mj-lt"/>
                      </a:rPr>
                      <m:t>𝑘𝑔</m:t>
                    </m:r>
                    <m:r>
                      <a:rPr lang="en-US" sz="2000" b="0" i="1">
                        <a:latin typeface="+mj-lt"/>
                      </a:rPr>
                      <m:t> </m:t>
                    </m:r>
                    <m:r>
                      <a:rPr lang="en-US" sz="2000" b="0" i="1">
                        <a:latin typeface="+mj-lt"/>
                      </a:rPr>
                      <m:t>𝑓𝑒𝑒𝑑</m:t>
                    </m:r>
                    <m:r>
                      <a:rPr lang="en-US" sz="2000" b="0" i="1">
                        <a:latin typeface="+mj-lt"/>
                      </a:rPr>
                      <m:t>/</m:t>
                    </m:r>
                    <m:r>
                      <a:rPr lang="en-US" sz="2000" b="0" i="1">
                        <a:latin typeface="+mj-lt"/>
                      </a:rPr>
                      <m:t>𝑑𝑎𝑦</m:t>
                    </m:r>
                  </m:oMath>
                </a14:m>
                <a:r>
                  <a:rPr lang="en-US" sz="2000" dirty="0">
                    <a:latin typeface="+mj-lt"/>
                  </a:rPr>
                  <a:t> = 0.0276 ~ 0.03 kg TAN/day </a:t>
                </a:r>
              </a:p>
              <a:p>
                <a:pPr marL="457200" lvl="1" indent="0">
                  <a:buNone/>
                </a:pPr>
                <a:endParaRPr lang="en-US" sz="2000" dirty="0">
                  <a:latin typeface="+mj-lt"/>
                </a:endParaRPr>
              </a:p>
              <a:p>
                <a:pPr marL="457200" lvl="1" indent="0">
                  <a:buNone/>
                </a:pPr>
                <a:r>
                  <a:rPr lang="en-US" sz="2000" dirty="0">
                    <a:latin typeface="+mj-lt"/>
                  </a:rPr>
                  <a:t>Step 2)	30 g TAN / 0.45 g TAN/ m</a:t>
                </a:r>
                <a:r>
                  <a:rPr lang="en-US" sz="2000" baseline="30000" dirty="0">
                    <a:latin typeface="+mj-lt"/>
                  </a:rPr>
                  <a:t>2</a:t>
                </a:r>
                <a:r>
                  <a:rPr lang="en-US" sz="2000" dirty="0">
                    <a:latin typeface="+mj-lt"/>
                  </a:rPr>
                  <a:t> day = 66.7 m</a:t>
                </a:r>
                <a:r>
                  <a:rPr lang="en-US" sz="2000" baseline="30000" dirty="0">
                    <a:latin typeface="+mj-lt"/>
                  </a:rPr>
                  <a:t>2</a:t>
                </a:r>
                <a:r>
                  <a:rPr lang="en-US" sz="2000" dirty="0">
                    <a:latin typeface="+mj-lt"/>
                  </a:rPr>
                  <a:t>  of surface area required</a:t>
                </a:r>
              </a:p>
              <a:p>
                <a:pPr marL="457200" lvl="1" indent="0">
                  <a:buNone/>
                </a:pPr>
                <a:endParaRPr lang="en-US" sz="2000" dirty="0">
                  <a:latin typeface="+mj-lt"/>
                </a:endParaRPr>
              </a:p>
              <a:p>
                <a:pPr marL="457200" lvl="1" indent="0">
                  <a:buNone/>
                </a:pPr>
                <a:r>
                  <a:rPr lang="en-US" sz="2000" dirty="0">
                    <a:latin typeface="+mj-lt"/>
                  </a:rPr>
                  <a:t>Step 3)	66.7 m</a:t>
                </a:r>
                <a:r>
                  <a:rPr lang="en-US" sz="2000" baseline="30000" dirty="0">
                    <a:latin typeface="+mj-lt"/>
                  </a:rPr>
                  <a:t>2</a:t>
                </a:r>
                <a:r>
                  <a:rPr lang="en-US" sz="2000" dirty="0">
                    <a:latin typeface="+mj-lt"/>
                  </a:rPr>
                  <a:t> / 250 m</a:t>
                </a:r>
                <a:r>
                  <a:rPr lang="en-US" sz="2000" baseline="30000" dirty="0">
                    <a:latin typeface="+mj-lt"/>
                  </a:rPr>
                  <a:t>2</a:t>
                </a:r>
                <a:r>
                  <a:rPr lang="en-US" sz="2000" dirty="0">
                    <a:latin typeface="+mj-lt"/>
                  </a:rPr>
                  <a:t>/m</a:t>
                </a:r>
                <a:r>
                  <a:rPr lang="en-US" sz="2000" baseline="30000" dirty="0">
                    <a:latin typeface="+mj-lt"/>
                  </a:rPr>
                  <a:t>3 </a:t>
                </a:r>
                <a:r>
                  <a:rPr lang="en-US" sz="2000" dirty="0">
                    <a:latin typeface="+mj-lt"/>
                  </a:rPr>
                  <a:t>= 0.27 m</a:t>
                </a:r>
                <a:r>
                  <a:rPr lang="en-US" sz="2000" baseline="30000" dirty="0">
                    <a:latin typeface="+mj-lt"/>
                  </a:rPr>
                  <a:t>3</a:t>
                </a:r>
                <a:r>
                  <a:rPr lang="en-US" sz="2000" dirty="0">
                    <a:latin typeface="+mj-lt"/>
                  </a:rPr>
                  <a:t> of </a:t>
                </a:r>
                <a:r>
                  <a:rPr lang="en-US" sz="2000" dirty="0" err="1">
                    <a:latin typeface="+mj-lt"/>
                  </a:rPr>
                  <a:t>biomedia</a:t>
                </a:r>
                <a:r>
                  <a:rPr lang="en-US" sz="2000" dirty="0">
                    <a:latin typeface="+mj-lt"/>
                  </a:rPr>
                  <a:t> needed </a:t>
                </a:r>
              </a:p>
              <a:p>
                <a:pPr marL="457200" lvl="1" indent="0">
                  <a:buNone/>
                </a:pPr>
                <a:endParaRPr lang="en-US" sz="2000" dirty="0">
                  <a:latin typeface="+mj-lt"/>
                </a:endParaRPr>
              </a:p>
              <a:p>
                <a:pPr marL="457200" lvl="1" indent="0">
                  <a:buNone/>
                </a:pPr>
                <a:r>
                  <a:rPr lang="en-US" sz="2000" dirty="0">
                    <a:latin typeface="+mj-lt"/>
                  </a:rPr>
                  <a:t>Step 4)	0.27 m</a:t>
                </a:r>
                <a:r>
                  <a:rPr lang="en-US" sz="2000" baseline="30000" dirty="0">
                    <a:latin typeface="+mj-lt"/>
                  </a:rPr>
                  <a:t>3 </a:t>
                </a:r>
                <a:r>
                  <a:rPr lang="en-US" sz="2000" dirty="0">
                    <a:latin typeface="+mj-lt"/>
                  </a:rPr>
                  <a:t>/ 50% of container volume = 0.54 m</a:t>
                </a:r>
                <a:r>
                  <a:rPr lang="en-US" sz="2000" baseline="30000" dirty="0">
                    <a:latin typeface="+mj-lt"/>
                  </a:rPr>
                  <a:t>3</a:t>
                </a:r>
                <a:r>
                  <a:rPr lang="en-US" sz="2000" dirty="0">
                    <a:latin typeface="+mj-lt"/>
                  </a:rPr>
                  <a:t> (required volume)</a:t>
                </a:r>
              </a:p>
              <a:p>
                <a:pPr marL="457200" lvl="1" indent="0">
                  <a:buNone/>
                </a:pPr>
                <a:r>
                  <a:rPr lang="en-US" sz="2000" b="1" dirty="0">
                    <a:latin typeface="+mj-lt"/>
                  </a:rPr>
                  <a:t>		*Biofilter container should be ~140 gallons</a:t>
                </a:r>
                <a:endParaRPr lang="en-US" sz="1400" dirty="0"/>
              </a:p>
              <a:p>
                <a:pPr lvl="1"/>
                <a:endParaRPr lang="en-US" sz="14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E00B11-9309-4F85-90B7-36316CEA75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75712" y="336331"/>
                <a:ext cx="6364040" cy="6348248"/>
              </a:xfrm>
              <a:blipFill>
                <a:blip r:embed="rId3"/>
                <a:stretch>
                  <a:fillRect l="-958" t="-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4405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AB9EB6-D815-A48D-5BDA-33E697512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Filtration Review</a:t>
            </a:r>
          </a:p>
        </p:txBody>
      </p:sp>
      <p:sp>
        <p:nvSpPr>
          <p:cNvPr id="308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C8AE2-478C-F4F7-E225-74FA9DC24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dirty="0"/>
              <a:t>Solids Filters  </a:t>
            </a:r>
          </a:p>
          <a:p>
            <a:pPr lvl="1"/>
            <a:r>
              <a:rPr lang="en-US" sz="2000" dirty="0"/>
              <a:t>Remove TSS</a:t>
            </a:r>
          </a:p>
          <a:p>
            <a:pPr lvl="1"/>
            <a:r>
              <a:rPr lang="en-US" sz="2000" dirty="0"/>
              <a:t>Goal should be removal of &gt;70% of solids if commercial system</a:t>
            </a:r>
          </a:p>
          <a:p>
            <a:pPr lvl="2"/>
            <a:r>
              <a:rPr lang="en-US" dirty="0"/>
              <a:t>especially large and coarse solids</a:t>
            </a:r>
          </a:p>
          <a:p>
            <a:pPr lvl="1"/>
            <a:r>
              <a:rPr lang="en-US" sz="2000" dirty="0"/>
              <a:t>Help prevent biofilter overload and maintain water quality</a:t>
            </a:r>
          </a:p>
          <a:p>
            <a:pPr marL="457200" lvl="1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Biofilters</a:t>
            </a:r>
          </a:p>
          <a:p>
            <a:pPr lvl="1"/>
            <a:r>
              <a:rPr lang="en-US" sz="2000" dirty="0"/>
              <a:t>Convert ammonia (excreted by fish) to nitrate </a:t>
            </a:r>
          </a:p>
          <a:p>
            <a:pPr lvl="1"/>
            <a:r>
              <a:rPr lang="en-US" sz="2000" dirty="0"/>
              <a:t>Rely on adequate oxygen (aeration) and adequate surface area</a:t>
            </a:r>
          </a:p>
        </p:txBody>
      </p:sp>
      <p:pic>
        <p:nvPicPr>
          <p:cNvPr id="3074" name="Picture 2" descr="Using A Clarifier as Solids Filtration in Aquaponics - HowtoAquaponic">
            <a:extLst>
              <a:ext uri="{FF2B5EF4-FFF2-40B4-BE49-F238E27FC236}">
                <a16:creationId xmlns:a16="http://schemas.microsoft.com/office/drawing/2014/main" id="{A889531D-282D-A04E-9EC0-DE0DDAB01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76780" y="329183"/>
            <a:ext cx="3988336" cy="342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ow to Set Up a Biofilter for Aquaculture | Mountain Tree">
            <a:extLst>
              <a:ext uri="{FF2B5EF4-FFF2-40B4-BE49-F238E27FC236}">
                <a16:creationId xmlns:a16="http://schemas.microsoft.com/office/drawing/2014/main" id="{538E2C7A-7B4E-5A6D-FD16-249D99D4E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1638" y="4079193"/>
            <a:ext cx="3260332" cy="217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431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13FEE-0169-46F7-A41F-C668CA4AE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886" y="426477"/>
            <a:ext cx="7010400" cy="1325563"/>
          </a:xfrm>
        </p:spPr>
        <p:txBody>
          <a:bodyPr>
            <a:noAutofit/>
          </a:bodyPr>
          <a:lstStyle/>
          <a:p>
            <a:r>
              <a:rPr lang="en-US" sz="6000" b="1" dirty="0"/>
              <a:t>Step 1: Solids Removal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73F85-E86F-4655-B0E0-0CB9AB2FD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887" y="1918447"/>
            <a:ext cx="5249282" cy="413521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b="1" u="sng" dirty="0"/>
              <a:t>Settleable Solids</a:t>
            </a:r>
          </a:p>
          <a:p>
            <a:r>
              <a:rPr lang="en-US" sz="2400" dirty="0"/>
              <a:t>Mass of solids settled after 1 hour </a:t>
            </a:r>
          </a:p>
          <a:p>
            <a:pPr marL="0" indent="0">
              <a:buNone/>
            </a:pPr>
            <a:endParaRPr lang="en-US" sz="2400" b="1" u="sng" dirty="0"/>
          </a:p>
          <a:p>
            <a:pPr marL="0" indent="0">
              <a:buNone/>
            </a:pPr>
            <a:r>
              <a:rPr lang="en-US" sz="2400" b="1" u="sng" dirty="0"/>
              <a:t>Total Suspended Solids</a:t>
            </a:r>
            <a:r>
              <a:rPr lang="en-US" sz="2400" dirty="0"/>
              <a:t>  </a:t>
            </a:r>
          </a:p>
          <a:p>
            <a:r>
              <a:rPr lang="en-US" sz="2400" dirty="0"/>
              <a:t>Particles &gt; 2 µm or more specifically</a:t>
            </a:r>
          </a:p>
          <a:p>
            <a:r>
              <a:rPr lang="en-US" sz="2400" dirty="0"/>
              <a:t>Mass of solid particles that can be removed by a GF/C Filter</a:t>
            </a:r>
          </a:p>
          <a:p>
            <a:pPr lvl="2"/>
            <a:r>
              <a:rPr lang="en-US" sz="2400" dirty="0"/>
              <a:t>Glass microfiber filter – 1.2 µm pore size</a:t>
            </a:r>
          </a:p>
          <a:p>
            <a:endParaRPr lang="en-US" sz="17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117D0E-4315-4EBA-BA0A-C520C4BCD4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29" b="-4"/>
          <a:stretch/>
        </p:blipFill>
        <p:spPr>
          <a:xfrm>
            <a:off x="5969353" y="2815228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277D88-0160-4E0D-80BA-1878F75DBE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8160603" y="0"/>
            <a:ext cx="4031397" cy="3509122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238F63-2326-43C8-9C39-6CB908A21D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56" r="3534" b="1"/>
          <a:stretch/>
        </p:blipFill>
        <p:spPr>
          <a:xfrm>
            <a:off x="9053088" y="4197217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D96C57-56F8-4511-8A6D-173B17342E65}"/>
              </a:ext>
            </a:extLst>
          </p:cNvPr>
          <p:cNvSpPr txBox="1"/>
          <p:nvPr/>
        </p:nvSpPr>
        <p:spPr>
          <a:xfrm>
            <a:off x="3303869" y="6082538"/>
            <a:ext cx="4207627" cy="461665"/>
          </a:xfrm>
          <a:prstGeom prst="rect">
            <a:avLst/>
          </a:prstGeom>
          <a:solidFill>
            <a:srgbClr val="1103C3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1 human cell is about 8 microns</a:t>
            </a:r>
          </a:p>
        </p:txBody>
      </p:sp>
    </p:spTree>
    <p:extLst>
      <p:ext uri="{BB962C8B-B14F-4D97-AF65-F5344CB8AC3E}">
        <p14:creationId xmlns:p14="http://schemas.microsoft.com/office/powerpoint/2010/main" val="1738829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7A316-3E6F-4554-8A1F-B7C0C2D17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50" y="321732"/>
            <a:ext cx="3883951" cy="1645501"/>
          </a:xfrm>
        </p:spPr>
        <p:txBody>
          <a:bodyPr>
            <a:noAutofit/>
          </a:bodyPr>
          <a:lstStyle/>
          <a:p>
            <a:r>
              <a:rPr lang="en-US" b="1" dirty="0"/>
              <a:t>Removing </a:t>
            </a:r>
            <a:r>
              <a:rPr lang="en-US" b="1" u="sng" dirty="0"/>
              <a:t>Settleable</a:t>
            </a:r>
            <a:r>
              <a:rPr lang="en-US" b="1" dirty="0"/>
              <a:t> Solids (Gravity)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DDB9A-BB1F-4939-8AA9-A2C42C21D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826" y="2548467"/>
            <a:ext cx="3883951" cy="3628495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/>
              <a:t>Settling Basins or Sedimentation Basins</a:t>
            </a:r>
          </a:p>
          <a:p>
            <a:endParaRPr lang="en-US" sz="3000" dirty="0"/>
          </a:p>
          <a:p>
            <a:r>
              <a:rPr lang="en-US" sz="3000" dirty="0"/>
              <a:t>Deep cone Clarifiers</a:t>
            </a:r>
          </a:p>
          <a:p>
            <a:endParaRPr lang="en-US" sz="3000" dirty="0"/>
          </a:p>
          <a:p>
            <a:r>
              <a:rPr lang="en-US" sz="3000" dirty="0"/>
              <a:t>Radial Flow Clarifiers</a:t>
            </a:r>
          </a:p>
          <a:p>
            <a:endParaRPr lang="en-US" sz="3000" dirty="0"/>
          </a:p>
          <a:p>
            <a:r>
              <a:rPr lang="en-US" sz="3000" dirty="0"/>
              <a:t>Swirl Separators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EBB6D9F6-3E47-45AD-8461-718A3C87E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8409" y="0"/>
            <a:ext cx="7653591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A3B16A00-A549-4B07-B8C2-4B3A966D9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0141" y="321732"/>
            <a:ext cx="4111054" cy="3674848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46398D-082D-46EE-B761-07216E6D7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463" y="875838"/>
            <a:ext cx="3775899" cy="2558171"/>
          </a:xfrm>
          <a:prstGeom prst="rect">
            <a:avLst/>
          </a:prstGeom>
        </p:spPr>
      </p:pic>
      <p:sp>
        <p:nvSpPr>
          <p:cNvPr id="24" name="Rectangle 16">
            <a:extLst>
              <a:ext uri="{FF2B5EF4-FFF2-40B4-BE49-F238E27FC236}">
                <a16:creationId xmlns:a16="http://schemas.microsoft.com/office/drawing/2014/main" id="{33B86BAE-87B4-4192-ABB2-627FFC965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8156" y="321732"/>
            <a:ext cx="2766017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70D9CD-7D9E-4431-8CEF-74F4CFF5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9715" y="474133"/>
            <a:ext cx="2038350" cy="2717800"/>
          </a:xfrm>
          <a:prstGeom prst="rect">
            <a:avLst/>
          </a:prstGeom>
        </p:spPr>
      </p:pic>
      <p:sp>
        <p:nvSpPr>
          <p:cNvPr id="25" name="Rectangle 18">
            <a:extLst>
              <a:ext uri="{FF2B5EF4-FFF2-40B4-BE49-F238E27FC236}">
                <a16:creationId xmlns:a16="http://schemas.microsoft.com/office/drawing/2014/main" id="{22BB4F03-4463-45CC-89A7-8E03412ED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0141" y="4155753"/>
            <a:ext cx="4111054" cy="2380509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4AF07E-74CD-42B7-9D80-DA1565D2C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463" y="4473192"/>
            <a:ext cx="3775899" cy="17557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0E1AEAE-1F52-4C29-925C-27738417E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8156" y="3509431"/>
            <a:ext cx="2766017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518321-1CB2-4B90-B3A6-51351953A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9639" y="4106546"/>
            <a:ext cx="2438503" cy="18410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117D74-D80E-4528-858D-1682A7DB86B4}"/>
              </a:ext>
            </a:extLst>
          </p:cNvPr>
          <p:cNvSpPr txBox="1"/>
          <p:nvPr/>
        </p:nvSpPr>
        <p:spPr>
          <a:xfrm>
            <a:off x="6972710" y="3152001"/>
            <a:ext cx="1837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From Aquaculture Alliance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13090E-19D2-4E61-84FE-5A93C58EE0DC}"/>
              </a:ext>
            </a:extLst>
          </p:cNvPr>
          <p:cNvSpPr txBox="1"/>
          <p:nvPr/>
        </p:nvSpPr>
        <p:spPr>
          <a:xfrm>
            <a:off x="7683585" y="5982162"/>
            <a:ext cx="1175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From Dura-Tech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CAB918-1E8E-4C1B-B743-A26AD45F7F7E}"/>
              </a:ext>
            </a:extLst>
          </p:cNvPr>
          <p:cNvSpPr txBox="1"/>
          <p:nvPr/>
        </p:nvSpPr>
        <p:spPr>
          <a:xfrm>
            <a:off x="9753864" y="2887693"/>
            <a:ext cx="17642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From Getchemready.com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8F3B9C-3003-4825-9731-5DCD365E9F76}"/>
              </a:ext>
            </a:extLst>
          </p:cNvPr>
          <p:cNvSpPr txBox="1"/>
          <p:nvPr/>
        </p:nvSpPr>
        <p:spPr>
          <a:xfrm>
            <a:off x="4443467" y="256745"/>
            <a:ext cx="441537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Fish poop settles at 3.7-9.2 cm/s (1.5-3.7in/s</a:t>
            </a:r>
          </a:p>
        </p:txBody>
      </p:sp>
    </p:spTree>
    <p:extLst>
      <p:ext uri="{BB962C8B-B14F-4D97-AF65-F5344CB8AC3E}">
        <p14:creationId xmlns:p14="http://schemas.microsoft.com/office/powerpoint/2010/main" val="2113812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01B302-B6DD-4EA5-9C18-C7DA9D395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>
                <a:solidFill>
                  <a:srgbClr val="FFFFFF"/>
                </a:solidFill>
              </a:rPr>
              <a:t>Settling Basins or Sedimentation Basins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AC5358-D010-4F47-8492-D5E564A88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691311"/>
            <a:ext cx="5455917" cy="32304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61E75E-B196-4B2A-81E8-1926A47D8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489" y="1263105"/>
            <a:ext cx="5662471" cy="2579723"/>
          </a:xfrm>
          <a:prstGeom prst="rect">
            <a:avLst/>
          </a:prstGeom>
        </p:spPr>
      </p:pic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7A8BFB0-2668-4C69-9D75-5F09C9FB12C7}"/>
              </a:ext>
            </a:extLst>
          </p:cNvPr>
          <p:cNvSpPr txBox="1"/>
          <p:nvPr/>
        </p:nvSpPr>
        <p:spPr>
          <a:xfrm>
            <a:off x="681318" y="3510067"/>
            <a:ext cx="1333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*Septic tank</a:t>
            </a:r>
          </a:p>
        </p:txBody>
      </p:sp>
    </p:spTree>
    <p:extLst>
      <p:ext uri="{BB962C8B-B14F-4D97-AF65-F5344CB8AC3E}">
        <p14:creationId xmlns:p14="http://schemas.microsoft.com/office/powerpoint/2010/main" val="2926572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04C71-DCAD-4F02-9D55-328F16898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4847" y="2241176"/>
            <a:ext cx="4147071" cy="2107800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7000" b="1" dirty="0"/>
              <a:t>Deep Cone Clarifiers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668A6E4-988E-48EE-A320-19ED73325A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139" b="-2"/>
          <a:stretch/>
        </p:blipFill>
        <p:spPr>
          <a:xfrm>
            <a:off x="20" y="10"/>
            <a:ext cx="753463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22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54295" y="478232"/>
            <a:ext cx="7034121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8408C-1D34-4B01-B758-14D548284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858" y="888513"/>
            <a:ext cx="5638994" cy="1424446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FFFF"/>
                </a:solidFill>
              </a:rPr>
              <a:t>Swirl Separators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FBF575CC-C265-439C-BB7C-5E5962288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10" y="478232"/>
            <a:ext cx="2961882" cy="278990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30098" y="2639023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5F6908B-B37E-4D25-B6D3-7BA4E89E6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84" y="3589867"/>
            <a:ext cx="3396857" cy="298438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D046F-D0F6-4B54-B03D-C21524A08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1628" y="2725205"/>
            <a:ext cx="6339454" cy="2987543"/>
          </a:xfrm>
        </p:spPr>
        <p:txBody>
          <a:bodyPr anchor="t">
            <a:no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Strong horizontal mixing; Weak axial mixing</a:t>
            </a:r>
          </a:p>
          <a:p>
            <a:pPr marL="0" indent="0">
              <a:buNone/>
            </a:pPr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Sized based on flow rate (Q) and desired solids removal efficiency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Fairly easy to build and a lot of how to videos online.  Water leaves from top of a center pipe.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271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3">
            <a:extLst>
              <a:ext uri="{FF2B5EF4-FFF2-40B4-BE49-F238E27FC236}">
                <a16:creationId xmlns:a16="http://schemas.microsoft.com/office/drawing/2014/main" id="{8ABFE404-8D65-4573-A3EF-6DF477936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37B05C-0D20-42E5-9498-81FC56FA8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49" y="4610244"/>
            <a:ext cx="3716235" cy="1714500"/>
          </a:xfrm>
        </p:spPr>
        <p:txBody>
          <a:bodyPr>
            <a:no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Radial Flow Settlers (Clarifiers)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6866F2-1066-4DB8-8F3B-7B1E606483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41" b="-4"/>
          <a:stretch/>
        </p:blipFill>
        <p:spPr>
          <a:xfrm rot="5400000">
            <a:off x="506362" y="537706"/>
            <a:ext cx="4051011" cy="3716238"/>
          </a:xfrm>
          <a:prstGeom prst="rect">
            <a:avLst/>
          </a:prstGeom>
        </p:spPr>
      </p:pic>
      <p:pic>
        <p:nvPicPr>
          <p:cNvPr id="7" name="Picture 6" descr="A body of water with a dock and building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AE70B23C-BA0B-4247-928A-522CE1D671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0554"/>
          <a:stretch/>
        </p:blipFill>
        <p:spPr>
          <a:xfrm>
            <a:off x="4719344" y="370320"/>
            <a:ext cx="6798905" cy="4051011"/>
          </a:xfrm>
          <a:prstGeom prst="rect">
            <a:avLst/>
          </a:prstGeom>
        </p:spPr>
      </p:pic>
      <p:cxnSp>
        <p:nvCxnSpPr>
          <p:cNvPr id="19" name="Straight Connector 15">
            <a:extLst>
              <a:ext uri="{FF2B5EF4-FFF2-40B4-BE49-F238E27FC236}">
                <a16:creationId xmlns:a16="http://schemas.microsoft.com/office/drawing/2014/main" id="{AF5191F1-A1C8-4AEE-8007-DF304E42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47363" y="4750763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EF867-8691-4662-B159-9E82935BC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019" y="4610244"/>
            <a:ext cx="6725232" cy="1877436"/>
          </a:xfrm>
        </p:spPr>
        <p:txBody>
          <a:bodyPr anchor="ctr">
            <a:normAutofit/>
          </a:bodyPr>
          <a:lstStyle/>
          <a:p>
            <a:r>
              <a:rPr lang="en-US" sz="1700" b="1" dirty="0"/>
              <a:t>Used in wastewater treatment plants</a:t>
            </a:r>
          </a:p>
          <a:p>
            <a:r>
              <a:rPr lang="en-US" sz="1700" b="1" dirty="0"/>
              <a:t>Water enters in the center of the tank and moves ‘radially’ outward</a:t>
            </a:r>
          </a:p>
          <a:p>
            <a:r>
              <a:rPr lang="en-US" sz="1700" b="1" dirty="0"/>
              <a:t>As water slowly moves towards the outer edge, solids fall to the bottom</a:t>
            </a:r>
          </a:p>
          <a:p>
            <a:r>
              <a:rPr lang="en-US" sz="1700" b="1" dirty="0"/>
              <a:t>The weir around the edge keeps floating scum from leaving the tank </a:t>
            </a:r>
          </a:p>
        </p:txBody>
      </p:sp>
    </p:spTree>
    <p:extLst>
      <p:ext uri="{BB962C8B-B14F-4D97-AF65-F5344CB8AC3E}">
        <p14:creationId xmlns:p14="http://schemas.microsoft.com/office/powerpoint/2010/main" val="6810985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A22507-601D-49FB-B726-35F840895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838" b="15942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58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7314</TotalTime>
  <Words>1069</Words>
  <Application>Microsoft Office PowerPoint</Application>
  <PresentationFormat>Widescreen</PresentationFormat>
  <Paragraphs>174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Tw Cen MT</vt:lpstr>
      <vt:lpstr>Office Theme</vt:lpstr>
      <vt:lpstr>Aquaponics Filtration</vt:lpstr>
      <vt:lpstr>What is the point of filtration?</vt:lpstr>
      <vt:lpstr>Step 1: Solids Removal</vt:lpstr>
      <vt:lpstr>Removing Settleable Solids (Gravity)</vt:lpstr>
      <vt:lpstr>Settling Basins or Sedimentation Basins</vt:lpstr>
      <vt:lpstr>Deep Cone Clarifiers</vt:lpstr>
      <vt:lpstr>Swirl Separators</vt:lpstr>
      <vt:lpstr>Radial Flow Settlers (Clarifiers)</vt:lpstr>
      <vt:lpstr>PowerPoint Presentation</vt:lpstr>
      <vt:lpstr>Radial Flow Clarifiers in Aquaculture </vt:lpstr>
      <vt:lpstr>Radial Flow Settlers (clarifiers)</vt:lpstr>
      <vt:lpstr>Removing TSS (total suspended solids)</vt:lpstr>
      <vt:lpstr>Floating Bead Filters</vt:lpstr>
      <vt:lpstr>Bead filter Backwashing Video</vt:lpstr>
      <vt:lpstr>Biofilters</vt:lpstr>
      <vt:lpstr>Types of Biofilters</vt:lpstr>
      <vt:lpstr>Trickling Biofilters</vt:lpstr>
      <vt:lpstr>Rotating Biological Contactors (RBC)</vt:lpstr>
      <vt:lpstr>Submerged Biofilters</vt:lpstr>
      <vt:lpstr>PowerPoint Presentation</vt:lpstr>
      <vt:lpstr>Moving Bed Biofilm Reactors (MBBR)</vt:lpstr>
      <vt:lpstr>Biofilter Media</vt:lpstr>
      <vt:lpstr>Effective Surface Area</vt:lpstr>
      <vt:lpstr>Nitrification</vt:lpstr>
      <vt:lpstr>Sizing Biofilter for Nitrogen (TAN removal)</vt:lpstr>
      <vt:lpstr>Problem: Sizing Filter</vt:lpstr>
      <vt:lpstr>Filtration Review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Aquaponics Filtration</dc:title>
  <dc:creator>Recsetar, Matthew S - (msrecs)</dc:creator>
  <cp:lastModifiedBy>Matthew Recsetar</cp:lastModifiedBy>
  <cp:revision>20</cp:revision>
  <dcterms:created xsi:type="dcterms:W3CDTF">2021-02-04T06:15:50Z</dcterms:created>
  <dcterms:modified xsi:type="dcterms:W3CDTF">2025-10-13T19:59:55Z</dcterms:modified>
</cp:coreProperties>
</file>