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88" r:id="rId6"/>
    <p:sldId id="289" r:id="rId7"/>
    <p:sldId id="290" r:id="rId8"/>
    <p:sldId id="278" r:id="rId9"/>
    <p:sldId id="279" r:id="rId10"/>
    <p:sldId id="262" r:id="rId11"/>
    <p:sldId id="291" r:id="rId12"/>
    <p:sldId id="280" r:id="rId13"/>
    <p:sldId id="282" r:id="rId14"/>
    <p:sldId id="281" r:id="rId15"/>
    <p:sldId id="283" r:id="rId16"/>
    <p:sldId id="284" r:id="rId17"/>
    <p:sldId id="292" r:id="rId18"/>
    <p:sldId id="285" r:id="rId19"/>
    <p:sldId id="286" r:id="rId20"/>
    <p:sldId id="294" r:id="rId21"/>
    <p:sldId id="263" r:id="rId22"/>
    <p:sldId id="274" r:id="rId23"/>
    <p:sldId id="261" r:id="rId24"/>
    <p:sldId id="287" r:id="rId25"/>
    <p:sldId id="295" r:id="rId26"/>
    <p:sldId id="293" r:id="rId27"/>
    <p:sldId id="296" r:id="rId28"/>
    <p:sldId id="297" r:id="rId29"/>
    <p:sldId id="257" r:id="rId30"/>
    <p:sldId id="298" r:id="rId31"/>
    <p:sldId id="267" r:id="rId32"/>
    <p:sldId id="260" r:id="rId33"/>
    <p:sldId id="302" r:id="rId34"/>
    <p:sldId id="265" r:id="rId35"/>
    <p:sldId id="266" r:id="rId36"/>
    <p:sldId id="299" r:id="rId37"/>
    <p:sldId id="300" r:id="rId38"/>
    <p:sldId id="301" r:id="rId39"/>
    <p:sldId id="303" r:id="rId40"/>
    <p:sldId id="304" r:id="rId41"/>
    <p:sldId id="305" r:id="rId42"/>
    <p:sldId id="259" r:id="rId43"/>
    <p:sldId id="306" r:id="rId44"/>
    <p:sldId id="272" r:id="rId45"/>
    <p:sldId id="307" r:id="rId46"/>
    <p:sldId id="308" r:id="rId47"/>
    <p:sldId id="309" r:id="rId48"/>
    <p:sldId id="264" r:id="rId49"/>
    <p:sldId id="310" r:id="rId50"/>
    <p:sldId id="311" r:id="rId51"/>
    <p:sldId id="268" r:id="rId52"/>
    <p:sldId id="312" r:id="rId53"/>
    <p:sldId id="313" r:id="rId54"/>
    <p:sldId id="314" r:id="rId55"/>
    <p:sldId id="275" r:id="rId56"/>
    <p:sldId id="269" r:id="rId57"/>
    <p:sldId id="271" r:id="rId58"/>
    <p:sldId id="315" r:id="rId59"/>
    <p:sldId id="316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csetar, Matthew S - (msrecs)" initials="RMS(" lastIdx="1" clrIdx="0">
    <p:extLst>
      <p:ext uri="{19B8F6BF-5375-455C-9EA6-DF929625EA0E}">
        <p15:presenceInfo xmlns:p15="http://schemas.microsoft.com/office/powerpoint/2012/main" userId="Recsetar, Matthew S - (msrecs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E0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50" autoAdjust="0"/>
    <p:restoredTop sz="94660"/>
  </p:normalViewPr>
  <p:slideViewPr>
    <p:cSldViewPr snapToGrid="0">
      <p:cViewPr>
        <p:scale>
          <a:sx n="77" d="100"/>
          <a:sy n="77" d="100"/>
        </p:scale>
        <p:origin x="326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4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commentAuthors" Target="commentAuthor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image" Target="../media/image61.png"/><Relationship Id="rId4" Type="http://schemas.openxmlformats.org/officeDocument/2006/relationships/image" Target="../media/image6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image" Target="../media/image61.png"/><Relationship Id="rId4" Type="http://schemas.openxmlformats.org/officeDocument/2006/relationships/image" Target="../media/image6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7C9586-70B3-4409-A30C-AE3F49B89C6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5F8293F2-C2A2-4547-BE81-293DF48C9654}">
      <dgm:prSet/>
      <dgm:spPr/>
      <dgm:t>
        <a:bodyPr/>
        <a:lstStyle/>
        <a:p>
          <a:r>
            <a:rPr lang="en-US"/>
            <a:t>Allows time for nutrient absorption by plant roots</a:t>
          </a:r>
        </a:p>
      </dgm:t>
    </dgm:pt>
    <dgm:pt modelId="{8E87276C-B6D9-4875-BFCC-880B7AA6D6FA}" type="parTrans" cxnId="{91DDE0D3-0217-4E2C-A057-2CA3FDEC4503}">
      <dgm:prSet/>
      <dgm:spPr/>
      <dgm:t>
        <a:bodyPr/>
        <a:lstStyle/>
        <a:p>
          <a:endParaRPr lang="en-US"/>
        </a:p>
      </dgm:t>
    </dgm:pt>
    <dgm:pt modelId="{8C181849-3E54-411D-87E0-6FBB71FD28CF}" type="sibTrans" cxnId="{91DDE0D3-0217-4E2C-A057-2CA3FDEC4503}">
      <dgm:prSet/>
      <dgm:spPr/>
      <dgm:t>
        <a:bodyPr/>
        <a:lstStyle/>
        <a:p>
          <a:endParaRPr lang="en-US"/>
        </a:p>
      </dgm:t>
    </dgm:pt>
    <dgm:pt modelId="{5110B7E1-82F7-44D5-A069-9A2667547839}">
      <dgm:prSet/>
      <dgm:spPr/>
      <dgm:t>
        <a:bodyPr/>
        <a:lstStyle/>
        <a:p>
          <a:r>
            <a:rPr lang="en-US" dirty="0"/>
            <a:t>Allows time for finer settleable solids to settle before the drain period</a:t>
          </a:r>
        </a:p>
      </dgm:t>
    </dgm:pt>
    <dgm:pt modelId="{991175E9-CAED-4180-A312-BD5DEF40330C}" type="parTrans" cxnId="{EA8BFEF3-7667-48BC-9446-721787DA97E8}">
      <dgm:prSet/>
      <dgm:spPr/>
      <dgm:t>
        <a:bodyPr/>
        <a:lstStyle/>
        <a:p>
          <a:endParaRPr lang="en-US"/>
        </a:p>
      </dgm:t>
    </dgm:pt>
    <dgm:pt modelId="{236D5C05-C604-4F8C-AB6E-5B3C22B57BAC}" type="sibTrans" cxnId="{EA8BFEF3-7667-48BC-9446-721787DA97E8}">
      <dgm:prSet/>
      <dgm:spPr/>
      <dgm:t>
        <a:bodyPr/>
        <a:lstStyle/>
        <a:p>
          <a:endParaRPr lang="en-US"/>
        </a:p>
      </dgm:t>
    </dgm:pt>
    <dgm:pt modelId="{450106B7-E516-48CB-BC17-2400B067D0C5}">
      <dgm:prSet/>
      <dgm:spPr/>
      <dgm:t>
        <a:bodyPr/>
        <a:lstStyle/>
        <a:p>
          <a:r>
            <a:rPr lang="en-US" dirty="0"/>
            <a:t>Helps eliminate clogging</a:t>
          </a:r>
        </a:p>
      </dgm:t>
    </dgm:pt>
    <dgm:pt modelId="{FF7DE5F0-4BA6-4508-A075-502A540F08C7}" type="parTrans" cxnId="{44F86C02-1EB2-49D3-8881-D4F2AE1D0406}">
      <dgm:prSet/>
      <dgm:spPr/>
      <dgm:t>
        <a:bodyPr/>
        <a:lstStyle/>
        <a:p>
          <a:endParaRPr lang="en-US"/>
        </a:p>
      </dgm:t>
    </dgm:pt>
    <dgm:pt modelId="{1993BC70-8B3D-4A31-BF16-CE45D34B1A9D}" type="sibTrans" cxnId="{44F86C02-1EB2-49D3-8881-D4F2AE1D0406}">
      <dgm:prSet/>
      <dgm:spPr/>
      <dgm:t>
        <a:bodyPr/>
        <a:lstStyle/>
        <a:p>
          <a:endParaRPr lang="en-US"/>
        </a:p>
      </dgm:t>
    </dgm:pt>
    <dgm:pt modelId="{482D261C-B2EF-4C20-B86C-A177705AC873}">
      <dgm:prSet/>
      <dgm:spPr/>
      <dgm:t>
        <a:bodyPr/>
        <a:lstStyle/>
        <a:p>
          <a:r>
            <a:rPr lang="en-US" dirty="0"/>
            <a:t>Faster speeds will cause water to take more paths of least resistance</a:t>
          </a:r>
        </a:p>
      </dgm:t>
    </dgm:pt>
    <dgm:pt modelId="{86568DA1-F91A-4D8F-B600-1A947769E54A}" type="parTrans" cxnId="{1098AD4E-9C2D-4D88-94B2-70A1AF968923}">
      <dgm:prSet/>
      <dgm:spPr/>
      <dgm:t>
        <a:bodyPr/>
        <a:lstStyle/>
        <a:p>
          <a:endParaRPr lang="en-US"/>
        </a:p>
      </dgm:t>
    </dgm:pt>
    <dgm:pt modelId="{D6F3CBEF-502E-4524-9786-17B068401E59}" type="sibTrans" cxnId="{1098AD4E-9C2D-4D88-94B2-70A1AF968923}">
      <dgm:prSet/>
      <dgm:spPr/>
      <dgm:t>
        <a:bodyPr/>
        <a:lstStyle/>
        <a:p>
          <a:endParaRPr lang="en-US"/>
        </a:p>
      </dgm:t>
    </dgm:pt>
    <dgm:pt modelId="{DDC6B129-A4C1-4894-B7AC-85974FBC8358}" type="pres">
      <dgm:prSet presAssocID="{CA7C9586-70B3-4409-A30C-AE3F49B89C6B}" presName="root" presStyleCnt="0">
        <dgm:presLayoutVars>
          <dgm:dir/>
          <dgm:resizeHandles val="exact"/>
        </dgm:presLayoutVars>
      </dgm:prSet>
      <dgm:spPr/>
    </dgm:pt>
    <dgm:pt modelId="{48230F75-FFD4-44D9-BDA5-AD0E7E59980A}" type="pres">
      <dgm:prSet presAssocID="{5F8293F2-C2A2-4547-BE81-293DF48C9654}" presName="compNode" presStyleCnt="0"/>
      <dgm:spPr/>
    </dgm:pt>
    <dgm:pt modelId="{F0B9F384-C0BB-4976-84C2-2C77E1302DF7}" type="pres">
      <dgm:prSet presAssocID="{5F8293F2-C2A2-4547-BE81-293DF48C9654}" presName="bgRect" presStyleLbl="bgShp" presStyleIdx="0" presStyleCnt="3"/>
      <dgm:spPr/>
    </dgm:pt>
    <dgm:pt modelId="{34A3E238-75A1-4C1E-803A-0BFCD03509A7}" type="pres">
      <dgm:prSet presAssocID="{5F8293F2-C2A2-4547-BE81-293DF48C965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cculent"/>
        </a:ext>
      </dgm:extLst>
    </dgm:pt>
    <dgm:pt modelId="{751D7ECD-E9B8-4329-973C-4DF9EBD53015}" type="pres">
      <dgm:prSet presAssocID="{5F8293F2-C2A2-4547-BE81-293DF48C9654}" presName="spaceRect" presStyleCnt="0"/>
      <dgm:spPr/>
    </dgm:pt>
    <dgm:pt modelId="{93151ACD-BF3A-480B-ACF8-56E3A16B36D3}" type="pres">
      <dgm:prSet presAssocID="{5F8293F2-C2A2-4547-BE81-293DF48C9654}" presName="parTx" presStyleLbl="revTx" presStyleIdx="0" presStyleCnt="4">
        <dgm:presLayoutVars>
          <dgm:chMax val="0"/>
          <dgm:chPref val="0"/>
        </dgm:presLayoutVars>
      </dgm:prSet>
      <dgm:spPr/>
    </dgm:pt>
    <dgm:pt modelId="{27256429-D1FF-4C6F-B5A0-E3C1D3AED6A7}" type="pres">
      <dgm:prSet presAssocID="{8C181849-3E54-411D-87E0-6FBB71FD28CF}" presName="sibTrans" presStyleCnt="0"/>
      <dgm:spPr/>
    </dgm:pt>
    <dgm:pt modelId="{386DD392-D612-4334-9B33-48693EB07501}" type="pres">
      <dgm:prSet presAssocID="{5110B7E1-82F7-44D5-A069-9A2667547839}" presName="compNode" presStyleCnt="0"/>
      <dgm:spPr/>
    </dgm:pt>
    <dgm:pt modelId="{809C2BDB-0A47-47AD-BCE8-7AAEBADBE096}" type="pres">
      <dgm:prSet presAssocID="{5110B7E1-82F7-44D5-A069-9A2667547839}" presName="bgRect" presStyleLbl="bgShp" presStyleIdx="1" presStyleCnt="3"/>
      <dgm:spPr/>
    </dgm:pt>
    <dgm:pt modelId="{1D87DF17-D3FD-44F8-BEF4-605D9FB014C0}" type="pres">
      <dgm:prSet presAssocID="{5110B7E1-82F7-44D5-A069-9A266754783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rglass"/>
        </a:ext>
      </dgm:extLst>
    </dgm:pt>
    <dgm:pt modelId="{09FAF81C-5D2A-4114-B613-773B39A1394E}" type="pres">
      <dgm:prSet presAssocID="{5110B7E1-82F7-44D5-A069-9A2667547839}" presName="spaceRect" presStyleCnt="0"/>
      <dgm:spPr/>
    </dgm:pt>
    <dgm:pt modelId="{8D3561E3-A014-4A3F-AFF3-523FE936B9C1}" type="pres">
      <dgm:prSet presAssocID="{5110B7E1-82F7-44D5-A069-9A2667547839}" presName="parTx" presStyleLbl="revTx" presStyleIdx="1" presStyleCnt="4">
        <dgm:presLayoutVars>
          <dgm:chMax val="0"/>
          <dgm:chPref val="0"/>
        </dgm:presLayoutVars>
      </dgm:prSet>
      <dgm:spPr/>
    </dgm:pt>
    <dgm:pt modelId="{D91FA4B3-B844-48A4-AFDB-F429D0EA3417}" type="pres">
      <dgm:prSet presAssocID="{236D5C05-C604-4F8C-AB6E-5B3C22B57BAC}" presName="sibTrans" presStyleCnt="0"/>
      <dgm:spPr/>
    </dgm:pt>
    <dgm:pt modelId="{0A4C2AF7-2EB2-4B6B-A5F4-47A8B85D7352}" type="pres">
      <dgm:prSet presAssocID="{450106B7-E516-48CB-BC17-2400B067D0C5}" presName="compNode" presStyleCnt="0"/>
      <dgm:spPr/>
    </dgm:pt>
    <dgm:pt modelId="{8C015888-290C-4E30-BB2F-7CA32E6FDD6C}" type="pres">
      <dgm:prSet presAssocID="{450106B7-E516-48CB-BC17-2400B067D0C5}" presName="bgRect" presStyleLbl="bgShp" presStyleIdx="2" presStyleCnt="3"/>
      <dgm:spPr/>
    </dgm:pt>
    <dgm:pt modelId="{07D53D9D-0399-4EE3-9A20-E992A9785A94}" type="pres">
      <dgm:prSet presAssocID="{450106B7-E516-48CB-BC17-2400B067D0C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wim"/>
        </a:ext>
      </dgm:extLst>
    </dgm:pt>
    <dgm:pt modelId="{7D0C11A6-C4E9-49A0-BA19-5257BE8A1A49}" type="pres">
      <dgm:prSet presAssocID="{450106B7-E516-48CB-BC17-2400B067D0C5}" presName="spaceRect" presStyleCnt="0"/>
      <dgm:spPr/>
    </dgm:pt>
    <dgm:pt modelId="{C7483E5D-425B-4FE1-9CBA-F3CB5DED3091}" type="pres">
      <dgm:prSet presAssocID="{450106B7-E516-48CB-BC17-2400B067D0C5}" presName="parTx" presStyleLbl="revTx" presStyleIdx="2" presStyleCnt="4">
        <dgm:presLayoutVars>
          <dgm:chMax val="0"/>
          <dgm:chPref val="0"/>
        </dgm:presLayoutVars>
      </dgm:prSet>
      <dgm:spPr/>
    </dgm:pt>
    <dgm:pt modelId="{B856DD5C-9454-4288-A3E3-86AB54228758}" type="pres">
      <dgm:prSet presAssocID="{450106B7-E516-48CB-BC17-2400B067D0C5}" presName="desTx" presStyleLbl="revTx" presStyleIdx="3" presStyleCnt="4">
        <dgm:presLayoutVars/>
      </dgm:prSet>
      <dgm:spPr/>
    </dgm:pt>
  </dgm:ptLst>
  <dgm:cxnLst>
    <dgm:cxn modelId="{44F86C02-1EB2-49D3-8881-D4F2AE1D0406}" srcId="{CA7C9586-70B3-4409-A30C-AE3F49B89C6B}" destId="{450106B7-E516-48CB-BC17-2400B067D0C5}" srcOrd="2" destOrd="0" parTransId="{FF7DE5F0-4BA6-4508-A075-502A540F08C7}" sibTransId="{1993BC70-8B3D-4A31-BF16-CE45D34B1A9D}"/>
    <dgm:cxn modelId="{1098AD4E-9C2D-4D88-94B2-70A1AF968923}" srcId="{450106B7-E516-48CB-BC17-2400B067D0C5}" destId="{482D261C-B2EF-4C20-B86C-A177705AC873}" srcOrd="0" destOrd="0" parTransId="{86568DA1-F91A-4D8F-B600-1A947769E54A}" sibTransId="{D6F3CBEF-502E-4524-9786-17B068401E59}"/>
    <dgm:cxn modelId="{92A1E19C-F98E-4605-B8B6-AE55F9ECC3BF}" type="presOf" srcId="{5F8293F2-C2A2-4547-BE81-293DF48C9654}" destId="{93151ACD-BF3A-480B-ACF8-56E3A16B36D3}" srcOrd="0" destOrd="0" presId="urn:microsoft.com/office/officeart/2018/2/layout/IconVerticalSolidList"/>
    <dgm:cxn modelId="{02CFB4A0-A06B-4C33-8DF7-80C608B0A571}" type="presOf" srcId="{5110B7E1-82F7-44D5-A069-9A2667547839}" destId="{8D3561E3-A014-4A3F-AFF3-523FE936B9C1}" srcOrd="0" destOrd="0" presId="urn:microsoft.com/office/officeart/2018/2/layout/IconVerticalSolidList"/>
    <dgm:cxn modelId="{1B916AA4-1688-4F9C-9539-096A3EDEA124}" type="presOf" srcId="{CA7C9586-70B3-4409-A30C-AE3F49B89C6B}" destId="{DDC6B129-A4C1-4894-B7AC-85974FBC8358}" srcOrd="0" destOrd="0" presId="urn:microsoft.com/office/officeart/2018/2/layout/IconVerticalSolidList"/>
    <dgm:cxn modelId="{91DDE0D3-0217-4E2C-A057-2CA3FDEC4503}" srcId="{CA7C9586-70B3-4409-A30C-AE3F49B89C6B}" destId="{5F8293F2-C2A2-4547-BE81-293DF48C9654}" srcOrd="0" destOrd="0" parTransId="{8E87276C-B6D9-4875-BFCC-880B7AA6D6FA}" sibTransId="{8C181849-3E54-411D-87E0-6FBB71FD28CF}"/>
    <dgm:cxn modelId="{2C4B3BE2-1539-4F64-BE77-BE7FC6A6B6DE}" type="presOf" srcId="{450106B7-E516-48CB-BC17-2400B067D0C5}" destId="{C7483E5D-425B-4FE1-9CBA-F3CB5DED3091}" srcOrd="0" destOrd="0" presId="urn:microsoft.com/office/officeart/2018/2/layout/IconVerticalSolidList"/>
    <dgm:cxn modelId="{EA8BFEF3-7667-48BC-9446-721787DA97E8}" srcId="{CA7C9586-70B3-4409-A30C-AE3F49B89C6B}" destId="{5110B7E1-82F7-44D5-A069-9A2667547839}" srcOrd="1" destOrd="0" parTransId="{991175E9-CAED-4180-A312-BD5DEF40330C}" sibTransId="{236D5C05-C604-4F8C-AB6E-5B3C22B57BAC}"/>
    <dgm:cxn modelId="{4DC3B0F4-8E99-46BC-B72F-3F7FC7525DFD}" type="presOf" srcId="{482D261C-B2EF-4C20-B86C-A177705AC873}" destId="{B856DD5C-9454-4288-A3E3-86AB54228758}" srcOrd="0" destOrd="0" presId="urn:microsoft.com/office/officeart/2018/2/layout/IconVerticalSolidList"/>
    <dgm:cxn modelId="{3802FC2E-F764-452C-860E-5ACC7C99F69D}" type="presParOf" srcId="{DDC6B129-A4C1-4894-B7AC-85974FBC8358}" destId="{48230F75-FFD4-44D9-BDA5-AD0E7E59980A}" srcOrd="0" destOrd="0" presId="urn:microsoft.com/office/officeart/2018/2/layout/IconVerticalSolidList"/>
    <dgm:cxn modelId="{2EB4B2AE-5658-4190-8042-E5CB272A45E1}" type="presParOf" srcId="{48230F75-FFD4-44D9-BDA5-AD0E7E59980A}" destId="{F0B9F384-C0BB-4976-84C2-2C77E1302DF7}" srcOrd="0" destOrd="0" presId="urn:microsoft.com/office/officeart/2018/2/layout/IconVerticalSolidList"/>
    <dgm:cxn modelId="{632B3FF5-0485-4279-990F-3463F3AD6D49}" type="presParOf" srcId="{48230F75-FFD4-44D9-BDA5-AD0E7E59980A}" destId="{34A3E238-75A1-4C1E-803A-0BFCD03509A7}" srcOrd="1" destOrd="0" presId="urn:microsoft.com/office/officeart/2018/2/layout/IconVerticalSolidList"/>
    <dgm:cxn modelId="{0D208234-5BC5-4039-AAD6-454B7542B774}" type="presParOf" srcId="{48230F75-FFD4-44D9-BDA5-AD0E7E59980A}" destId="{751D7ECD-E9B8-4329-973C-4DF9EBD53015}" srcOrd="2" destOrd="0" presId="urn:microsoft.com/office/officeart/2018/2/layout/IconVerticalSolidList"/>
    <dgm:cxn modelId="{32AEB3F0-FA9F-4579-9C34-D2B18990E543}" type="presParOf" srcId="{48230F75-FFD4-44D9-BDA5-AD0E7E59980A}" destId="{93151ACD-BF3A-480B-ACF8-56E3A16B36D3}" srcOrd="3" destOrd="0" presId="urn:microsoft.com/office/officeart/2018/2/layout/IconVerticalSolidList"/>
    <dgm:cxn modelId="{0B3474C6-0AA7-45FA-8409-9F4F2642F816}" type="presParOf" srcId="{DDC6B129-A4C1-4894-B7AC-85974FBC8358}" destId="{27256429-D1FF-4C6F-B5A0-E3C1D3AED6A7}" srcOrd="1" destOrd="0" presId="urn:microsoft.com/office/officeart/2018/2/layout/IconVerticalSolidList"/>
    <dgm:cxn modelId="{7ECD9DC6-3ADF-4760-A329-EA476ADB4BEC}" type="presParOf" srcId="{DDC6B129-A4C1-4894-B7AC-85974FBC8358}" destId="{386DD392-D612-4334-9B33-48693EB07501}" srcOrd="2" destOrd="0" presId="urn:microsoft.com/office/officeart/2018/2/layout/IconVerticalSolidList"/>
    <dgm:cxn modelId="{CE521DDE-D07C-41E6-B26F-6F9A24838794}" type="presParOf" srcId="{386DD392-D612-4334-9B33-48693EB07501}" destId="{809C2BDB-0A47-47AD-BCE8-7AAEBADBE096}" srcOrd="0" destOrd="0" presId="urn:microsoft.com/office/officeart/2018/2/layout/IconVerticalSolidList"/>
    <dgm:cxn modelId="{67473EB2-8F07-47BB-8B3B-745DDAAB24CD}" type="presParOf" srcId="{386DD392-D612-4334-9B33-48693EB07501}" destId="{1D87DF17-D3FD-44F8-BEF4-605D9FB014C0}" srcOrd="1" destOrd="0" presId="urn:microsoft.com/office/officeart/2018/2/layout/IconVerticalSolidList"/>
    <dgm:cxn modelId="{06060BE8-DD4B-4EF5-B5AB-2DAF7ABC7C7C}" type="presParOf" srcId="{386DD392-D612-4334-9B33-48693EB07501}" destId="{09FAF81C-5D2A-4114-B613-773B39A1394E}" srcOrd="2" destOrd="0" presId="urn:microsoft.com/office/officeart/2018/2/layout/IconVerticalSolidList"/>
    <dgm:cxn modelId="{C0FEE3F7-ED64-4A9D-B79A-D47AD25F33BE}" type="presParOf" srcId="{386DD392-D612-4334-9B33-48693EB07501}" destId="{8D3561E3-A014-4A3F-AFF3-523FE936B9C1}" srcOrd="3" destOrd="0" presId="urn:microsoft.com/office/officeart/2018/2/layout/IconVerticalSolidList"/>
    <dgm:cxn modelId="{0B414F99-FC7D-44D3-B156-0FAB1CE1AFF4}" type="presParOf" srcId="{DDC6B129-A4C1-4894-B7AC-85974FBC8358}" destId="{D91FA4B3-B844-48A4-AFDB-F429D0EA3417}" srcOrd="3" destOrd="0" presId="urn:microsoft.com/office/officeart/2018/2/layout/IconVerticalSolidList"/>
    <dgm:cxn modelId="{FF7792BD-5BBC-4211-9B90-8E99128E7B02}" type="presParOf" srcId="{DDC6B129-A4C1-4894-B7AC-85974FBC8358}" destId="{0A4C2AF7-2EB2-4B6B-A5F4-47A8B85D7352}" srcOrd="4" destOrd="0" presId="urn:microsoft.com/office/officeart/2018/2/layout/IconVerticalSolidList"/>
    <dgm:cxn modelId="{DC0DEE04-D687-459B-9410-4E3BCB18E228}" type="presParOf" srcId="{0A4C2AF7-2EB2-4B6B-A5F4-47A8B85D7352}" destId="{8C015888-290C-4E30-BB2F-7CA32E6FDD6C}" srcOrd="0" destOrd="0" presId="urn:microsoft.com/office/officeart/2018/2/layout/IconVerticalSolidList"/>
    <dgm:cxn modelId="{6561415A-398B-46CF-897F-EFD3A8D2613E}" type="presParOf" srcId="{0A4C2AF7-2EB2-4B6B-A5F4-47A8B85D7352}" destId="{07D53D9D-0399-4EE3-9A20-E992A9785A94}" srcOrd="1" destOrd="0" presId="urn:microsoft.com/office/officeart/2018/2/layout/IconVerticalSolidList"/>
    <dgm:cxn modelId="{73C0C83D-F98F-42A3-B22D-270D43F97083}" type="presParOf" srcId="{0A4C2AF7-2EB2-4B6B-A5F4-47A8B85D7352}" destId="{7D0C11A6-C4E9-49A0-BA19-5257BE8A1A49}" srcOrd="2" destOrd="0" presId="urn:microsoft.com/office/officeart/2018/2/layout/IconVerticalSolidList"/>
    <dgm:cxn modelId="{5B3AF2C2-7320-45AE-BB99-A30EDB4597FF}" type="presParOf" srcId="{0A4C2AF7-2EB2-4B6B-A5F4-47A8B85D7352}" destId="{C7483E5D-425B-4FE1-9CBA-F3CB5DED3091}" srcOrd="3" destOrd="0" presId="urn:microsoft.com/office/officeart/2018/2/layout/IconVerticalSolidList"/>
    <dgm:cxn modelId="{A506FAB7-778F-472E-90CD-8868B9E6A2BE}" type="presParOf" srcId="{0A4C2AF7-2EB2-4B6B-A5F4-47A8B85D7352}" destId="{B856DD5C-9454-4288-A3E3-86AB54228758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81093E-C14B-4435-ADA7-547FCAC95F7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66262D5-3C5A-411F-A4B0-F59CF86045D7}">
      <dgm:prSet custT="1"/>
      <dgm:spPr/>
      <dgm:t>
        <a:bodyPr/>
        <a:lstStyle/>
        <a:p>
          <a:r>
            <a:rPr lang="en-US" sz="2800" dirty="0"/>
            <a:t>You can estimate the lift (pumping height) and desired flow rate (GPH) for your system</a:t>
          </a:r>
        </a:p>
      </dgm:t>
    </dgm:pt>
    <dgm:pt modelId="{A2D23536-6616-48C1-BB96-F1941877DB28}" type="parTrans" cxnId="{9867CCF4-604E-4AFE-8414-27EC2999FEB8}">
      <dgm:prSet/>
      <dgm:spPr/>
      <dgm:t>
        <a:bodyPr/>
        <a:lstStyle/>
        <a:p>
          <a:endParaRPr lang="en-US"/>
        </a:p>
      </dgm:t>
    </dgm:pt>
    <dgm:pt modelId="{FCD96665-176D-4928-8283-DE09F29A6EF2}" type="sibTrans" cxnId="{9867CCF4-604E-4AFE-8414-27EC2999FEB8}">
      <dgm:prSet/>
      <dgm:spPr/>
      <dgm:t>
        <a:bodyPr/>
        <a:lstStyle/>
        <a:p>
          <a:endParaRPr lang="en-US"/>
        </a:p>
      </dgm:t>
    </dgm:pt>
    <dgm:pt modelId="{DDAEEC17-C459-4A18-A597-022FBE98E004}">
      <dgm:prSet/>
      <dgm:spPr/>
      <dgm:t>
        <a:bodyPr/>
        <a:lstStyle/>
        <a:p>
          <a:r>
            <a:rPr lang="en-US" dirty="0"/>
            <a:t>Then you can read the pump curve or pump chart for a given pump to see if it will work for you</a:t>
          </a:r>
        </a:p>
      </dgm:t>
    </dgm:pt>
    <dgm:pt modelId="{F925085A-8084-48BC-B258-4D505F606958}" type="parTrans" cxnId="{9C341502-1644-47F1-8EE9-5E2C3898689E}">
      <dgm:prSet/>
      <dgm:spPr/>
      <dgm:t>
        <a:bodyPr/>
        <a:lstStyle/>
        <a:p>
          <a:endParaRPr lang="en-US"/>
        </a:p>
      </dgm:t>
    </dgm:pt>
    <dgm:pt modelId="{0A36E704-38E9-415B-934C-2B7F95020D35}" type="sibTrans" cxnId="{9C341502-1644-47F1-8EE9-5E2C3898689E}">
      <dgm:prSet/>
      <dgm:spPr/>
      <dgm:t>
        <a:bodyPr/>
        <a:lstStyle/>
        <a:p>
          <a:endParaRPr lang="en-US"/>
        </a:p>
      </dgm:t>
    </dgm:pt>
    <dgm:pt modelId="{4B73E478-0118-4312-915F-1FCE2F8D87A8}">
      <dgm:prSet/>
      <dgm:spPr/>
      <dgm:t>
        <a:bodyPr/>
        <a:lstStyle/>
        <a:p>
          <a:r>
            <a:rPr lang="en-US" dirty="0"/>
            <a:t>Can be found on or inside package or online.  Most stores have a downloadable PDF available for any pump they carry.</a:t>
          </a:r>
        </a:p>
      </dgm:t>
    </dgm:pt>
    <dgm:pt modelId="{6397AFA4-AD35-41F0-87CB-04A97B2A0B0F}" type="parTrans" cxnId="{19D3028B-5045-4974-B382-6A38BBEF144F}">
      <dgm:prSet/>
      <dgm:spPr/>
      <dgm:t>
        <a:bodyPr/>
        <a:lstStyle/>
        <a:p>
          <a:endParaRPr lang="en-US"/>
        </a:p>
      </dgm:t>
    </dgm:pt>
    <dgm:pt modelId="{186BA8DD-94A7-47F8-A16B-BF1FE267AE68}" type="sibTrans" cxnId="{19D3028B-5045-4974-B382-6A38BBEF144F}">
      <dgm:prSet/>
      <dgm:spPr/>
      <dgm:t>
        <a:bodyPr/>
        <a:lstStyle/>
        <a:p>
          <a:endParaRPr lang="en-US"/>
        </a:p>
      </dgm:t>
    </dgm:pt>
    <dgm:pt modelId="{5AA8F629-E375-4A12-AE2A-A550F54A87A0}" type="pres">
      <dgm:prSet presAssocID="{3781093E-C14B-4435-ADA7-547FCAC95F7B}" presName="linear" presStyleCnt="0">
        <dgm:presLayoutVars>
          <dgm:animLvl val="lvl"/>
          <dgm:resizeHandles val="exact"/>
        </dgm:presLayoutVars>
      </dgm:prSet>
      <dgm:spPr/>
    </dgm:pt>
    <dgm:pt modelId="{777FB48D-A829-413E-AE16-BEE9EF4D27AA}" type="pres">
      <dgm:prSet presAssocID="{866262D5-3C5A-411F-A4B0-F59CF86045D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CF3F3F7-D9FE-4E52-9365-82CC482E1340}" type="pres">
      <dgm:prSet presAssocID="{FCD96665-176D-4928-8283-DE09F29A6EF2}" presName="spacer" presStyleCnt="0"/>
      <dgm:spPr/>
    </dgm:pt>
    <dgm:pt modelId="{F5EABE14-4BDC-4757-A8FC-28B8D3AA94FE}" type="pres">
      <dgm:prSet presAssocID="{DDAEEC17-C459-4A18-A597-022FBE98E00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1761CDC-6802-41EB-B5D0-A24D19E7B882}" type="pres">
      <dgm:prSet presAssocID="{0A36E704-38E9-415B-934C-2B7F95020D35}" presName="spacer" presStyleCnt="0"/>
      <dgm:spPr/>
    </dgm:pt>
    <dgm:pt modelId="{A8802D77-50EA-48D6-8E44-C757A0BAEACC}" type="pres">
      <dgm:prSet presAssocID="{4B73E478-0118-4312-915F-1FCE2F8D87A8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C341502-1644-47F1-8EE9-5E2C3898689E}" srcId="{3781093E-C14B-4435-ADA7-547FCAC95F7B}" destId="{DDAEEC17-C459-4A18-A597-022FBE98E004}" srcOrd="1" destOrd="0" parTransId="{F925085A-8084-48BC-B258-4D505F606958}" sibTransId="{0A36E704-38E9-415B-934C-2B7F95020D35}"/>
    <dgm:cxn modelId="{4AEEC217-6B95-46CF-96B0-77A647565820}" type="presOf" srcId="{3781093E-C14B-4435-ADA7-547FCAC95F7B}" destId="{5AA8F629-E375-4A12-AE2A-A550F54A87A0}" srcOrd="0" destOrd="0" presId="urn:microsoft.com/office/officeart/2005/8/layout/vList2"/>
    <dgm:cxn modelId="{0F31EC26-E326-41A2-A70D-01BB42427D08}" type="presOf" srcId="{4B73E478-0118-4312-915F-1FCE2F8D87A8}" destId="{A8802D77-50EA-48D6-8E44-C757A0BAEACC}" srcOrd="0" destOrd="0" presId="urn:microsoft.com/office/officeart/2005/8/layout/vList2"/>
    <dgm:cxn modelId="{19D3028B-5045-4974-B382-6A38BBEF144F}" srcId="{3781093E-C14B-4435-ADA7-547FCAC95F7B}" destId="{4B73E478-0118-4312-915F-1FCE2F8D87A8}" srcOrd="2" destOrd="0" parTransId="{6397AFA4-AD35-41F0-87CB-04A97B2A0B0F}" sibTransId="{186BA8DD-94A7-47F8-A16B-BF1FE267AE68}"/>
    <dgm:cxn modelId="{580BC2A2-7D5E-425C-BE9E-594C0830D09C}" type="presOf" srcId="{866262D5-3C5A-411F-A4B0-F59CF86045D7}" destId="{777FB48D-A829-413E-AE16-BEE9EF4D27AA}" srcOrd="0" destOrd="0" presId="urn:microsoft.com/office/officeart/2005/8/layout/vList2"/>
    <dgm:cxn modelId="{00CFD9DC-A5B5-4F3B-8D70-73FADC09EF76}" type="presOf" srcId="{DDAEEC17-C459-4A18-A597-022FBE98E004}" destId="{F5EABE14-4BDC-4757-A8FC-28B8D3AA94FE}" srcOrd="0" destOrd="0" presId="urn:microsoft.com/office/officeart/2005/8/layout/vList2"/>
    <dgm:cxn modelId="{9867CCF4-604E-4AFE-8414-27EC2999FEB8}" srcId="{3781093E-C14B-4435-ADA7-547FCAC95F7B}" destId="{866262D5-3C5A-411F-A4B0-F59CF86045D7}" srcOrd="0" destOrd="0" parTransId="{A2D23536-6616-48C1-BB96-F1941877DB28}" sibTransId="{FCD96665-176D-4928-8283-DE09F29A6EF2}"/>
    <dgm:cxn modelId="{5394A426-9037-4C67-AD53-4C451835464F}" type="presParOf" srcId="{5AA8F629-E375-4A12-AE2A-A550F54A87A0}" destId="{777FB48D-A829-413E-AE16-BEE9EF4D27AA}" srcOrd="0" destOrd="0" presId="urn:microsoft.com/office/officeart/2005/8/layout/vList2"/>
    <dgm:cxn modelId="{0A45A20D-A264-4C6D-A51F-CCCAFE44D4A9}" type="presParOf" srcId="{5AA8F629-E375-4A12-AE2A-A550F54A87A0}" destId="{FCF3F3F7-D9FE-4E52-9365-82CC482E1340}" srcOrd="1" destOrd="0" presId="urn:microsoft.com/office/officeart/2005/8/layout/vList2"/>
    <dgm:cxn modelId="{9615241E-EE38-4AC6-9A32-E6ACE12B53E4}" type="presParOf" srcId="{5AA8F629-E375-4A12-AE2A-A550F54A87A0}" destId="{F5EABE14-4BDC-4757-A8FC-28B8D3AA94FE}" srcOrd="2" destOrd="0" presId="urn:microsoft.com/office/officeart/2005/8/layout/vList2"/>
    <dgm:cxn modelId="{9D5249D5-5BD5-47BD-AE73-E621207F98F5}" type="presParOf" srcId="{5AA8F629-E375-4A12-AE2A-A550F54A87A0}" destId="{61761CDC-6802-41EB-B5D0-A24D19E7B882}" srcOrd="3" destOrd="0" presId="urn:microsoft.com/office/officeart/2005/8/layout/vList2"/>
    <dgm:cxn modelId="{2135788F-5497-46CC-9EAB-1E156A46F06D}" type="presParOf" srcId="{5AA8F629-E375-4A12-AE2A-A550F54A87A0}" destId="{A8802D77-50EA-48D6-8E44-C757A0BAEAC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68CD5A-55E4-4A30-A316-22B6645CF5FE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6B719C9B-9522-406A-99AE-B7DC50F77121}">
      <dgm:prSet/>
      <dgm:spPr/>
      <dgm:t>
        <a:bodyPr/>
        <a:lstStyle/>
        <a:p>
          <a:pPr>
            <a:defRPr cap="all"/>
          </a:pPr>
          <a:r>
            <a:rPr lang="en-US" b="1" dirty="0"/>
            <a:t>Fish</a:t>
          </a:r>
        </a:p>
      </dgm:t>
    </dgm:pt>
    <dgm:pt modelId="{423C8FFF-98F0-4ED3-9A14-6F8044A32D20}" type="parTrans" cxnId="{DB7A3CF4-9DB8-43B6-B798-3118E6D0E943}">
      <dgm:prSet/>
      <dgm:spPr/>
      <dgm:t>
        <a:bodyPr/>
        <a:lstStyle/>
        <a:p>
          <a:endParaRPr lang="en-US"/>
        </a:p>
      </dgm:t>
    </dgm:pt>
    <dgm:pt modelId="{F0B772AA-FE38-4633-BCE4-8844F4B09F86}" type="sibTrans" cxnId="{DB7A3CF4-9DB8-43B6-B798-3118E6D0E943}">
      <dgm:prSet/>
      <dgm:spPr/>
      <dgm:t>
        <a:bodyPr/>
        <a:lstStyle/>
        <a:p>
          <a:endParaRPr lang="en-US"/>
        </a:p>
      </dgm:t>
    </dgm:pt>
    <dgm:pt modelId="{4800C7AB-AB63-493A-BB20-E86E28D0DB52}">
      <dgm:prSet/>
      <dgm:spPr/>
      <dgm:t>
        <a:bodyPr/>
        <a:lstStyle/>
        <a:p>
          <a:pPr>
            <a:defRPr cap="all"/>
          </a:pPr>
          <a:r>
            <a:rPr lang="en-US" b="1" dirty="0"/>
            <a:t>Plants</a:t>
          </a:r>
        </a:p>
      </dgm:t>
    </dgm:pt>
    <dgm:pt modelId="{DB3A3905-331A-48DB-B222-4CAC80701548}" type="parTrans" cxnId="{9084DDA0-FB35-4C32-8545-69A88FB981D4}">
      <dgm:prSet/>
      <dgm:spPr/>
      <dgm:t>
        <a:bodyPr/>
        <a:lstStyle/>
        <a:p>
          <a:endParaRPr lang="en-US"/>
        </a:p>
      </dgm:t>
    </dgm:pt>
    <dgm:pt modelId="{BAA9B5AC-7B30-48EA-B980-1389DDD63598}" type="sibTrans" cxnId="{9084DDA0-FB35-4C32-8545-69A88FB981D4}">
      <dgm:prSet/>
      <dgm:spPr/>
      <dgm:t>
        <a:bodyPr/>
        <a:lstStyle/>
        <a:p>
          <a:endParaRPr lang="en-US"/>
        </a:p>
      </dgm:t>
    </dgm:pt>
    <dgm:pt modelId="{E16AD797-05B6-4E43-B168-F8BC410885FA}">
      <dgm:prSet/>
      <dgm:spPr/>
      <dgm:t>
        <a:bodyPr/>
        <a:lstStyle/>
        <a:p>
          <a:pPr>
            <a:defRPr cap="all"/>
          </a:pPr>
          <a:r>
            <a:rPr lang="en-US" b="1" dirty="0"/>
            <a:t>Biofilter</a:t>
          </a:r>
        </a:p>
      </dgm:t>
    </dgm:pt>
    <dgm:pt modelId="{BE49665E-F243-42AA-A7F4-539ED8588B18}" type="parTrans" cxnId="{7A2CF8F4-0CE1-449F-ACCA-AB3E4551A7F5}">
      <dgm:prSet/>
      <dgm:spPr/>
      <dgm:t>
        <a:bodyPr/>
        <a:lstStyle/>
        <a:p>
          <a:endParaRPr lang="en-US"/>
        </a:p>
      </dgm:t>
    </dgm:pt>
    <dgm:pt modelId="{CDD9FF40-D4BA-45E6-B0BE-61E3E8F7D128}" type="sibTrans" cxnId="{7A2CF8F4-0CE1-449F-ACCA-AB3E4551A7F5}">
      <dgm:prSet/>
      <dgm:spPr/>
      <dgm:t>
        <a:bodyPr/>
        <a:lstStyle/>
        <a:p>
          <a:endParaRPr lang="en-US"/>
        </a:p>
      </dgm:t>
    </dgm:pt>
    <dgm:pt modelId="{8B963355-7FC3-485C-90C7-21C17787E9E6}" type="pres">
      <dgm:prSet presAssocID="{9268CD5A-55E4-4A30-A316-22B6645CF5FE}" presName="root" presStyleCnt="0">
        <dgm:presLayoutVars>
          <dgm:dir/>
          <dgm:resizeHandles val="exact"/>
        </dgm:presLayoutVars>
      </dgm:prSet>
      <dgm:spPr/>
    </dgm:pt>
    <dgm:pt modelId="{D2427E4F-7EAF-4997-8B2B-DF4F164B1604}" type="pres">
      <dgm:prSet presAssocID="{6B719C9B-9522-406A-99AE-B7DC50F77121}" presName="compNode" presStyleCnt="0"/>
      <dgm:spPr/>
    </dgm:pt>
    <dgm:pt modelId="{1EA9EF8F-E471-4A8C-86C9-886A283A5A5A}" type="pres">
      <dgm:prSet presAssocID="{6B719C9B-9522-406A-99AE-B7DC50F77121}" presName="iconBgRect" presStyleLbl="bgShp" presStyleIdx="0" presStyleCnt="3"/>
      <dgm:spPr>
        <a:blipFill dpi="0" rotWithShape="0">
          <a:blip xmlns:r="http://schemas.openxmlformats.org/officeDocument/2006/relationships" r:embed="rId1"/>
          <a:srcRect/>
          <a:stretch>
            <a:fillRect l="-5887" r="-46113"/>
          </a:stretch>
        </a:blipFill>
      </dgm:spPr>
    </dgm:pt>
    <dgm:pt modelId="{ADB77435-E9D9-443F-93B6-2F2575BC9467}" type="pres">
      <dgm:prSet presAssocID="{6B719C9B-9522-406A-99AE-B7DC50F77121}" presName="iconRect" presStyleLbl="node1" presStyleIdx="0" presStyleCnt="3" custLinFactX="64481" custLinFactY="19853" custLinFactNeighborX="100000" custLinFactNeighborY="100000"/>
      <dgm:spPr>
        <a:noFill/>
        <a:ln>
          <a:noFill/>
        </a:ln>
      </dgm:spPr>
    </dgm:pt>
    <dgm:pt modelId="{1118DC78-113C-4A3C-BD40-1ECAB13C39EF}" type="pres">
      <dgm:prSet presAssocID="{6B719C9B-9522-406A-99AE-B7DC50F77121}" presName="spaceRect" presStyleCnt="0"/>
      <dgm:spPr/>
    </dgm:pt>
    <dgm:pt modelId="{7E5D7DAD-B866-4392-9EFC-B4519C5064E1}" type="pres">
      <dgm:prSet presAssocID="{6B719C9B-9522-406A-99AE-B7DC50F77121}" presName="textRect" presStyleLbl="revTx" presStyleIdx="0" presStyleCnt="3">
        <dgm:presLayoutVars>
          <dgm:chMax val="1"/>
          <dgm:chPref val="1"/>
        </dgm:presLayoutVars>
      </dgm:prSet>
      <dgm:spPr/>
    </dgm:pt>
    <dgm:pt modelId="{7F45ED55-D654-443A-88DF-1EC6C985D14B}" type="pres">
      <dgm:prSet presAssocID="{F0B772AA-FE38-4633-BCE4-8844F4B09F86}" presName="sibTrans" presStyleCnt="0"/>
      <dgm:spPr/>
    </dgm:pt>
    <dgm:pt modelId="{F1A383A7-BFA3-4304-8E22-8CFA8185FE8A}" type="pres">
      <dgm:prSet presAssocID="{4800C7AB-AB63-493A-BB20-E86E28D0DB52}" presName="compNode" presStyleCnt="0"/>
      <dgm:spPr/>
    </dgm:pt>
    <dgm:pt modelId="{D23D8887-EA1B-40DB-B458-63B4AE4F9AC3}" type="pres">
      <dgm:prSet presAssocID="{4800C7AB-AB63-493A-BB20-E86E28D0DB52}" presName="iconBgRect" presStyleLbl="bgShp" presStyleIdx="1" presStyleCnt="3"/>
      <dgm:spPr/>
    </dgm:pt>
    <dgm:pt modelId="{89238D77-7B14-4542-9842-A77FB695286D}" type="pres">
      <dgm:prSet presAssocID="{4800C7AB-AB63-493A-BB20-E86E28D0DB52}" presName="iconRect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ower in pot"/>
        </a:ext>
      </dgm:extLst>
    </dgm:pt>
    <dgm:pt modelId="{07860FDD-CA67-4596-BE58-BE8621EAD7EB}" type="pres">
      <dgm:prSet presAssocID="{4800C7AB-AB63-493A-BB20-E86E28D0DB52}" presName="spaceRect" presStyleCnt="0"/>
      <dgm:spPr/>
    </dgm:pt>
    <dgm:pt modelId="{CA088680-2AD0-42E2-B772-F932E765E62E}" type="pres">
      <dgm:prSet presAssocID="{4800C7AB-AB63-493A-BB20-E86E28D0DB52}" presName="textRect" presStyleLbl="revTx" presStyleIdx="1" presStyleCnt="3">
        <dgm:presLayoutVars>
          <dgm:chMax val="1"/>
          <dgm:chPref val="1"/>
        </dgm:presLayoutVars>
      </dgm:prSet>
      <dgm:spPr/>
    </dgm:pt>
    <dgm:pt modelId="{66BCC7E6-3534-4B12-A9AB-4C1B932B1EBA}" type="pres">
      <dgm:prSet presAssocID="{BAA9B5AC-7B30-48EA-B980-1389DDD63598}" presName="sibTrans" presStyleCnt="0"/>
      <dgm:spPr/>
    </dgm:pt>
    <dgm:pt modelId="{AC9591F7-408E-49E4-924E-B714A13457BB}" type="pres">
      <dgm:prSet presAssocID="{E16AD797-05B6-4E43-B168-F8BC410885FA}" presName="compNode" presStyleCnt="0"/>
      <dgm:spPr/>
    </dgm:pt>
    <dgm:pt modelId="{3F88CA9E-DBFA-4CB9-8366-13660BD5925D}" type="pres">
      <dgm:prSet presAssocID="{E16AD797-05B6-4E43-B168-F8BC410885FA}" presName="iconBgRect" presStyleLbl="bgShp" presStyleIdx="2" presStyleCnt="3"/>
      <dgm:spPr>
        <a:blipFill rotWithShape="0">
          <a:blip xmlns:r="http://schemas.openxmlformats.org/officeDocument/2006/relationships" r:embed="rId4"/>
          <a:srcRect/>
          <a:stretch>
            <a:fillRect l="-31000" r="-31000"/>
          </a:stretch>
        </a:blipFill>
      </dgm:spPr>
    </dgm:pt>
    <dgm:pt modelId="{444CE3F3-6F3C-4DFF-8E35-147303426BB5}" type="pres">
      <dgm:prSet presAssocID="{E16AD797-05B6-4E43-B168-F8BC410885FA}" presName="iconRect" presStyleLbl="node1" presStyleIdx="2" presStyleCnt="3" custLinFactX="-59088" custLinFactNeighborX="-100000" custLinFactNeighborY="83589"/>
      <dgm:spPr>
        <a:noFill/>
        <a:ln>
          <a:noFill/>
        </a:ln>
      </dgm:spPr>
    </dgm:pt>
    <dgm:pt modelId="{FD1B8FFF-FAF6-42D6-AC47-DD038E7F5E2F}" type="pres">
      <dgm:prSet presAssocID="{E16AD797-05B6-4E43-B168-F8BC410885FA}" presName="spaceRect" presStyleCnt="0"/>
      <dgm:spPr/>
    </dgm:pt>
    <dgm:pt modelId="{147782AD-C714-4BD2-9B41-F9A42E5E353A}" type="pres">
      <dgm:prSet presAssocID="{E16AD797-05B6-4E43-B168-F8BC410885FA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C326B21F-CF5D-466D-AFA4-47F4868F2606}" type="presOf" srcId="{9268CD5A-55E4-4A30-A316-22B6645CF5FE}" destId="{8B963355-7FC3-485C-90C7-21C17787E9E6}" srcOrd="0" destOrd="0" presId="urn:microsoft.com/office/officeart/2018/5/layout/IconCircleLabelList"/>
    <dgm:cxn modelId="{AD71D432-7C58-4255-AAF0-E06F571DE38E}" type="presOf" srcId="{6B719C9B-9522-406A-99AE-B7DC50F77121}" destId="{7E5D7DAD-B866-4392-9EFC-B4519C5064E1}" srcOrd="0" destOrd="0" presId="urn:microsoft.com/office/officeart/2018/5/layout/IconCircleLabelList"/>
    <dgm:cxn modelId="{F763A54E-5646-41D6-A37B-DF892799D4DA}" type="presOf" srcId="{E16AD797-05B6-4E43-B168-F8BC410885FA}" destId="{147782AD-C714-4BD2-9B41-F9A42E5E353A}" srcOrd="0" destOrd="0" presId="urn:microsoft.com/office/officeart/2018/5/layout/IconCircleLabelList"/>
    <dgm:cxn modelId="{F779B282-BF57-41C7-8E1C-109F4EF46AB8}" type="presOf" srcId="{4800C7AB-AB63-493A-BB20-E86E28D0DB52}" destId="{CA088680-2AD0-42E2-B772-F932E765E62E}" srcOrd="0" destOrd="0" presId="urn:microsoft.com/office/officeart/2018/5/layout/IconCircleLabelList"/>
    <dgm:cxn modelId="{9084DDA0-FB35-4C32-8545-69A88FB981D4}" srcId="{9268CD5A-55E4-4A30-A316-22B6645CF5FE}" destId="{4800C7AB-AB63-493A-BB20-E86E28D0DB52}" srcOrd="1" destOrd="0" parTransId="{DB3A3905-331A-48DB-B222-4CAC80701548}" sibTransId="{BAA9B5AC-7B30-48EA-B980-1389DDD63598}"/>
    <dgm:cxn modelId="{DB7A3CF4-9DB8-43B6-B798-3118E6D0E943}" srcId="{9268CD5A-55E4-4A30-A316-22B6645CF5FE}" destId="{6B719C9B-9522-406A-99AE-B7DC50F77121}" srcOrd="0" destOrd="0" parTransId="{423C8FFF-98F0-4ED3-9A14-6F8044A32D20}" sibTransId="{F0B772AA-FE38-4633-BCE4-8844F4B09F86}"/>
    <dgm:cxn modelId="{7A2CF8F4-0CE1-449F-ACCA-AB3E4551A7F5}" srcId="{9268CD5A-55E4-4A30-A316-22B6645CF5FE}" destId="{E16AD797-05B6-4E43-B168-F8BC410885FA}" srcOrd="2" destOrd="0" parTransId="{BE49665E-F243-42AA-A7F4-539ED8588B18}" sibTransId="{CDD9FF40-D4BA-45E6-B0BE-61E3E8F7D128}"/>
    <dgm:cxn modelId="{6014EE2A-D77A-4536-8EBB-273E37516702}" type="presParOf" srcId="{8B963355-7FC3-485C-90C7-21C17787E9E6}" destId="{D2427E4F-7EAF-4997-8B2B-DF4F164B1604}" srcOrd="0" destOrd="0" presId="urn:microsoft.com/office/officeart/2018/5/layout/IconCircleLabelList"/>
    <dgm:cxn modelId="{8897426D-6F31-4210-A723-A5B342077B87}" type="presParOf" srcId="{D2427E4F-7EAF-4997-8B2B-DF4F164B1604}" destId="{1EA9EF8F-E471-4A8C-86C9-886A283A5A5A}" srcOrd="0" destOrd="0" presId="urn:microsoft.com/office/officeart/2018/5/layout/IconCircleLabelList"/>
    <dgm:cxn modelId="{996EFFE7-7F11-4DE5-88FB-9098374F8F6A}" type="presParOf" srcId="{D2427E4F-7EAF-4997-8B2B-DF4F164B1604}" destId="{ADB77435-E9D9-443F-93B6-2F2575BC9467}" srcOrd="1" destOrd="0" presId="urn:microsoft.com/office/officeart/2018/5/layout/IconCircleLabelList"/>
    <dgm:cxn modelId="{34177F22-2CB8-4866-A415-DE54CB8E070F}" type="presParOf" srcId="{D2427E4F-7EAF-4997-8B2B-DF4F164B1604}" destId="{1118DC78-113C-4A3C-BD40-1ECAB13C39EF}" srcOrd="2" destOrd="0" presId="urn:microsoft.com/office/officeart/2018/5/layout/IconCircleLabelList"/>
    <dgm:cxn modelId="{E3058834-9005-401E-BD69-AFE0E7D3D41A}" type="presParOf" srcId="{D2427E4F-7EAF-4997-8B2B-DF4F164B1604}" destId="{7E5D7DAD-B866-4392-9EFC-B4519C5064E1}" srcOrd="3" destOrd="0" presId="urn:microsoft.com/office/officeart/2018/5/layout/IconCircleLabelList"/>
    <dgm:cxn modelId="{63498D92-A97F-4670-96CC-78FC13BB3752}" type="presParOf" srcId="{8B963355-7FC3-485C-90C7-21C17787E9E6}" destId="{7F45ED55-D654-443A-88DF-1EC6C985D14B}" srcOrd="1" destOrd="0" presId="urn:microsoft.com/office/officeart/2018/5/layout/IconCircleLabelList"/>
    <dgm:cxn modelId="{AFF2F7FF-32F7-480B-AE4A-2A773A83369D}" type="presParOf" srcId="{8B963355-7FC3-485C-90C7-21C17787E9E6}" destId="{F1A383A7-BFA3-4304-8E22-8CFA8185FE8A}" srcOrd="2" destOrd="0" presId="urn:microsoft.com/office/officeart/2018/5/layout/IconCircleLabelList"/>
    <dgm:cxn modelId="{8E2CF0B9-99AE-4D47-AB2A-89AD37F0971C}" type="presParOf" srcId="{F1A383A7-BFA3-4304-8E22-8CFA8185FE8A}" destId="{D23D8887-EA1B-40DB-B458-63B4AE4F9AC3}" srcOrd="0" destOrd="0" presId="urn:microsoft.com/office/officeart/2018/5/layout/IconCircleLabelList"/>
    <dgm:cxn modelId="{2CF67720-6A37-48FB-AC56-07D3FDA890EB}" type="presParOf" srcId="{F1A383A7-BFA3-4304-8E22-8CFA8185FE8A}" destId="{89238D77-7B14-4542-9842-A77FB695286D}" srcOrd="1" destOrd="0" presId="urn:microsoft.com/office/officeart/2018/5/layout/IconCircleLabelList"/>
    <dgm:cxn modelId="{23410DE8-B1FC-4822-BB22-B3A4B84A88A3}" type="presParOf" srcId="{F1A383A7-BFA3-4304-8E22-8CFA8185FE8A}" destId="{07860FDD-CA67-4596-BE58-BE8621EAD7EB}" srcOrd="2" destOrd="0" presId="urn:microsoft.com/office/officeart/2018/5/layout/IconCircleLabelList"/>
    <dgm:cxn modelId="{79404868-DAB9-4771-8896-D2E16F7940C6}" type="presParOf" srcId="{F1A383A7-BFA3-4304-8E22-8CFA8185FE8A}" destId="{CA088680-2AD0-42E2-B772-F932E765E62E}" srcOrd="3" destOrd="0" presId="urn:microsoft.com/office/officeart/2018/5/layout/IconCircleLabelList"/>
    <dgm:cxn modelId="{E3F7A10E-9C39-4913-A4E3-5230535F4232}" type="presParOf" srcId="{8B963355-7FC3-485C-90C7-21C17787E9E6}" destId="{66BCC7E6-3534-4B12-A9AB-4C1B932B1EBA}" srcOrd="3" destOrd="0" presId="urn:microsoft.com/office/officeart/2018/5/layout/IconCircleLabelList"/>
    <dgm:cxn modelId="{65B8024B-3749-498D-B090-0E5390A2745D}" type="presParOf" srcId="{8B963355-7FC3-485C-90C7-21C17787E9E6}" destId="{AC9591F7-408E-49E4-924E-B714A13457BB}" srcOrd="4" destOrd="0" presId="urn:microsoft.com/office/officeart/2018/5/layout/IconCircleLabelList"/>
    <dgm:cxn modelId="{5C1F644C-B451-4416-994C-B31945F24944}" type="presParOf" srcId="{AC9591F7-408E-49E4-924E-B714A13457BB}" destId="{3F88CA9E-DBFA-4CB9-8366-13660BD5925D}" srcOrd="0" destOrd="0" presId="urn:microsoft.com/office/officeart/2018/5/layout/IconCircleLabelList"/>
    <dgm:cxn modelId="{3F6A4FDF-8F7B-40A9-8FFB-7C8DA1BBB4E7}" type="presParOf" srcId="{AC9591F7-408E-49E4-924E-B714A13457BB}" destId="{444CE3F3-6F3C-4DFF-8E35-147303426BB5}" srcOrd="1" destOrd="0" presId="urn:microsoft.com/office/officeart/2018/5/layout/IconCircleLabelList"/>
    <dgm:cxn modelId="{40F58272-1195-4272-82CB-D2CB45F02396}" type="presParOf" srcId="{AC9591F7-408E-49E4-924E-B714A13457BB}" destId="{FD1B8FFF-FAF6-42D6-AC47-DD038E7F5E2F}" srcOrd="2" destOrd="0" presId="urn:microsoft.com/office/officeart/2018/5/layout/IconCircleLabelList"/>
    <dgm:cxn modelId="{27E14D5A-FA5F-41BB-A2E2-1BABE12F91C9}" type="presParOf" srcId="{AC9591F7-408E-49E4-924E-B714A13457BB}" destId="{147782AD-C714-4BD2-9B41-F9A42E5E353A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B9F384-C0BB-4976-84C2-2C77E1302DF7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3E238-75A1-4C1E-803A-0BFCD03509A7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151ACD-BF3A-480B-ACF8-56E3A16B36D3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Allows time for nutrient absorption by plant roots</a:t>
          </a:r>
        </a:p>
      </dsp:txBody>
      <dsp:txXfrm>
        <a:off x="1941716" y="718"/>
        <a:ext cx="4571887" cy="1681139"/>
      </dsp:txXfrm>
    </dsp:sp>
    <dsp:sp modelId="{809C2BDB-0A47-47AD-BCE8-7AAEBADBE096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87DF17-D3FD-44F8-BEF4-605D9FB014C0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3561E3-A014-4A3F-AFF3-523FE936B9C1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Allows time for finer settleable solids to settle before the drain period</a:t>
          </a:r>
        </a:p>
      </dsp:txBody>
      <dsp:txXfrm>
        <a:off x="1941716" y="2102143"/>
        <a:ext cx="4571887" cy="1681139"/>
      </dsp:txXfrm>
    </dsp:sp>
    <dsp:sp modelId="{8C015888-290C-4E30-BB2F-7CA32E6FDD6C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D53D9D-0399-4EE3-9A20-E992A9785A94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483E5D-425B-4FE1-9CBA-F3CB5DED3091}">
      <dsp:nvSpPr>
        <dsp:cNvPr id="0" name=""/>
        <dsp:cNvSpPr/>
      </dsp:nvSpPr>
      <dsp:spPr>
        <a:xfrm>
          <a:off x="1941716" y="4203567"/>
          <a:ext cx="2931121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Helps eliminate clogging</a:t>
          </a:r>
        </a:p>
      </dsp:txBody>
      <dsp:txXfrm>
        <a:off x="1941716" y="4203567"/>
        <a:ext cx="2931121" cy="1681139"/>
      </dsp:txXfrm>
    </dsp:sp>
    <dsp:sp modelId="{B856DD5C-9454-4288-A3E3-86AB54228758}">
      <dsp:nvSpPr>
        <dsp:cNvPr id="0" name=""/>
        <dsp:cNvSpPr/>
      </dsp:nvSpPr>
      <dsp:spPr>
        <a:xfrm>
          <a:off x="4872838" y="4203567"/>
          <a:ext cx="1640765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Faster speeds will cause water to take more paths of least resistance</a:t>
          </a:r>
        </a:p>
      </dsp:txBody>
      <dsp:txXfrm>
        <a:off x="4872838" y="4203567"/>
        <a:ext cx="1640765" cy="1681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7FB48D-A829-413E-AE16-BEE9EF4D27AA}">
      <dsp:nvSpPr>
        <dsp:cNvPr id="0" name=""/>
        <dsp:cNvSpPr/>
      </dsp:nvSpPr>
      <dsp:spPr>
        <a:xfrm>
          <a:off x="0" y="193957"/>
          <a:ext cx="6900512" cy="165847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You can estimate the lift (pumping height) and desired flow rate (GPH) for your system</a:t>
          </a:r>
        </a:p>
      </dsp:txBody>
      <dsp:txXfrm>
        <a:off x="80960" y="274917"/>
        <a:ext cx="6738592" cy="1496555"/>
      </dsp:txXfrm>
    </dsp:sp>
    <dsp:sp modelId="{F5EABE14-4BDC-4757-A8FC-28B8D3AA94FE}">
      <dsp:nvSpPr>
        <dsp:cNvPr id="0" name=""/>
        <dsp:cNvSpPr/>
      </dsp:nvSpPr>
      <dsp:spPr>
        <a:xfrm>
          <a:off x="0" y="1938832"/>
          <a:ext cx="6900512" cy="1658475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Then you can read the pump curve or pump chart for a given pump to see if it will work for you</a:t>
          </a:r>
        </a:p>
      </dsp:txBody>
      <dsp:txXfrm>
        <a:off x="80960" y="2019792"/>
        <a:ext cx="6738592" cy="1496555"/>
      </dsp:txXfrm>
    </dsp:sp>
    <dsp:sp modelId="{A8802D77-50EA-48D6-8E44-C757A0BAEACC}">
      <dsp:nvSpPr>
        <dsp:cNvPr id="0" name=""/>
        <dsp:cNvSpPr/>
      </dsp:nvSpPr>
      <dsp:spPr>
        <a:xfrm>
          <a:off x="0" y="3683708"/>
          <a:ext cx="6900512" cy="165847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Can be found on or inside package or online.  Most stores have a downloadable PDF available for any pump they carry.</a:t>
          </a:r>
        </a:p>
      </dsp:txBody>
      <dsp:txXfrm>
        <a:off x="80960" y="3764668"/>
        <a:ext cx="6738592" cy="14965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A9EF8F-E471-4A8C-86C9-886A283A5A5A}">
      <dsp:nvSpPr>
        <dsp:cNvPr id="0" name=""/>
        <dsp:cNvSpPr/>
      </dsp:nvSpPr>
      <dsp:spPr>
        <a:xfrm>
          <a:off x="616949" y="340539"/>
          <a:ext cx="1818562" cy="1818562"/>
        </a:xfrm>
        <a:prstGeom prst="ellipse">
          <a:avLst/>
        </a:prstGeom>
        <a:blipFill dpi="0" rotWithShape="0">
          <a:blip xmlns:r="http://schemas.openxmlformats.org/officeDocument/2006/relationships" r:embed="rId1"/>
          <a:srcRect/>
          <a:stretch>
            <a:fillRect l="-5887" r="-46113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B77435-E9D9-443F-93B6-2F2575BC9467}">
      <dsp:nvSpPr>
        <dsp:cNvPr id="0" name=""/>
        <dsp:cNvSpPr/>
      </dsp:nvSpPr>
      <dsp:spPr>
        <a:xfrm>
          <a:off x="2720768" y="1978693"/>
          <a:ext cx="1043437" cy="1043437"/>
        </a:xfrm>
        <a:prstGeom prst="rect">
          <a:avLst/>
        </a:prstGeom>
        <a:noFill/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5D7DAD-B866-4392-9EFC-B4519C5064E1}">
      <dsp:nvSpPr>
        <dsp:cNvPr id="0" name=""/>
        <dsp:cNvSpPr/>
      </dsp:nvSpPr>
      <dsp:spPr>
        <a:xfrm>
          <a:off x="35606" y="272554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000" b="1" kern="1200" dirty="0"/>
            <a:t>Fish</a:t>
          </a:r>
        </a:p>
      </dsp:txBody>
      <dsp:txXfrm>
        <a:off x="35606" y="2725540"/>
        <a:ext cx="2981250" cy="720000"/>
      </dsp:txXfrm>
    </dsp:sp>
    <dsp:sp modelId="{D23D8887-EA1B-40DB-B458-63B4AE4F9AC3}">
      <dsp:nvSpPr>
        <dsp:cNvPr id="0" name=""/>
        <dsp:cNvSpPr/>
      </dsp:nvSpPr>
      <dsp:spPr>
        <a:xfrm>
          <a:off x="4119918" y="340539"/>
          <a:ext cx="1818562" cy="181856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238D77-7B14-4542-9842-A77FB695286D}">
      <dsp:nvSpPr>
        <dsp:cNvPr id="0" name=""/>
        <dsp:cNvSpPr/>
      </dsp:nvSpPr>
      <dsp:spPr>
        <a:xfrm>
          <a:off x="4507481" y="728102"/>
          <a:ext cx="1043437" cy="104343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088680-2AD0-42E2-B772-F932E765E62E}">
      <dsp:nvSpPr>
        <dsp:cNvPr id="0" name=""/>
        <dsp:cNvSpPr/>
      </dsp:nvSpPr>
      <dsp:spPr>
        <a:xfrm>
          <a:off x="3538574" y="272554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000" b="1" kern="1200" dirty="0"/>
            <a:t>Plants</a:t>
          </a:r>
        </a:p>
      </dsp:txBody>
      <dsp:txXfrm>
        <a:off x="3538574" y="2725540"/>
        <a:ext cx="2981250" cy="720000"/>
      </dsp:txXfrm>
    </dsp:sp>
    <dsp:sp modelId="{3F88CA9E-DBFA-4CB9-8366-13660BD5925D}">
      <dsp:nvSpPr>
        <dsp:cNvPr id="0" name=""/>
        <dsp:cNvSpPr/>
      </dsp:nvSpPr>
      <dsp:spPr>
        <a:xfrm>
          <a:off x="7622887" y="340539"/>
          <a:ext cx="1818562" cy="1818562"/>
        </a:xfrm>
        <a:prstGeom prst="ellipse">
          <a:avLst/>
        </a:prstGeom>
        <a:blipFill rotWithShape="0">
          <a:blip xmlns:r="http://schemas.openxmlformats.org/officeDocument/2006/relationships" r:embed="rId4"/>
          <a:srcRect/>
          <a:stretch>
            <a:fillRect l="-31000" r="-3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4CE3F3-6F3C-4DFF-8E35-147303426BB5}">
      <dsp:nvSpPr>
        <dsp:cNvPr id="0" name=""/>
        <dsp:cNvSpPr/>
      </dsp:nvSpPr>
      <dsp:spPr>
        <a:xfrm>
          <a:off x="6350466" y="1600301"/>
          <a:ext cx="1043437" cy="1043437"/>
        </a:xfrm>
        <a:prstGeom prst="rect">
          <a:avLst/>
        </a:prstGeom>
        <a:noFill/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7782AD-C714-4BD2-9B41-F9A42E5E353A}">
      <dsp:nvSpPr>
        <dsp:cNvPr id="0" name=""/>
        <dsp:cNvSpPr/>
      </dsp:nvSpPr>
      <dsp:spPr>
        <a:xfrm>
          <a:off x="7041543" y="272554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000" b="1" kern="1200" dirty="0"/>
            <a:t>Biofilter</a:t>
          </a:r>
        </a:p>
      </dsp:txBody>
      <dsp:txXfrm>
        <a:off x="7041543" y="2725540"/>
        <a:ext cx="2981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2CECA-D91B-406C-A954-3B44D92384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5B84E3-C498-477A-9BB6-8B8CFFC8E0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E9B7B-38BC-4103-97E7-C32997ED1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84DC-984D-4C16-9B0E-34F2E9840021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3262B-5891-47EE-B50F-98546FEF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BC2F9-F6A9-4DA1-B86C-492582655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E33C2-7964-460E-B159-5725F77C7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49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B17CF-493D-4D2D-AF61-6FB32E0AA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108E44-B49E-47BC-BA73-16F674FC62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1BCCE-F888-47E0-BF2B-5ED7D9C72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84DC-984D-4C16-9B0E-34F2E9840021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5FDDF-A1DE-4D64-8A02-FCEC94E4A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DF552-13F1-4A00-AF09-1047A2BCF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E33C2-7964-460E-B159-5725F77C7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65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DC5DC0-86B8-408D-81C7-04109875FD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75203E-88B6-4B38-ADC5-FD8E726B8F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C1DB90-B994-4974-BD25-FC076A41A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84DC-984D-4C16-9B0E-34F2E9840021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89F0A-24AF-4301-AF5A-6367659C9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B7C0C-64DA-452F-BA9F-516E21A01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E33C2-7964-460E-B159-5725F77C7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19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10/13/2025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524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523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10/13/2025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051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53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10/13/2025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08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3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10/13/2025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4704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10/13/2025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88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0016B-D098-411B-A9D7-DAD3CEB4F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D27FF-A131-4D62-8E10-5C6F99759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5D093-D33C-4EEA-9190-FADAE4085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84DC-984D-4C16-9B0E-34F2E9840021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36525-3D4D-4149-81C1-4A57F86CE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9E47A-B5D7-4D39-8536-ECD70877A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E33C2-7964-460E-B159-5725F77C7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668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10/13/2025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90619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005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028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7D372-3961-4922-98C9-7932EB6155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E488EF-187A-49E3-A812-EC638858B6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0DC5A-4A8C-4D3D-882B-FA46565D6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ED9E6-602E-4480-9E37-A1340469ECBF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84D3C-5D8D-440C-9174-5B79EE20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0DD6E-F865-4539-8C05-6C691981C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E5BC-3859-4A1F-975C-DAF78F03E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2557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A4971-782F-4903-9912-81C33AB2A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87EBA-8992-4063-A29E-3F8AD361F4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0DF63-64C4-4733-8137-B4B370A7B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ED9E6-602E-4480-9E37-A1340469ECBF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59EC6-7702-4975-89F5-92F7858B2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D02CC-5B2E-45D5-AB83-55818A4C4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E5BC-3859-4A1F-975C-DAF78F03E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88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4FF2D-E8B8-4FF1-B9E0-59A98FB8D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9244DB-F9A6-46DA-A949-7E5D49629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E4F99-CDB5-45DD-9CA0-1EC82F06E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ED9E6-602E-4480-9E37-A1340469ECBF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F750C-1D5F-49E6-93D6-81F3F0212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8307-FC4D-49F7-BA53-78B87E8B9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E5BC-3859-4A1F-975C-DAF78F03E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2734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9EC8D-0AF1-49FD-96BC-9BCE42676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149AF-1651-403C-8BEB-22B6B41D91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7B89AD-4D64-4BA2-AB55-A906F4E54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AFF2C0-B2B5-4259-A908-2C955858D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ED9E6-602E-4480-9E37-A1340469ECBF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8F41DD-BE43-4C3B-84F0-C67DBE362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A3BB02-02C9-48C8-899D-B0F1AAB91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E5BC-3859-4A1F-975C-DAF78F03E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16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B085C-8DD4-4B5F-BF91-88DDF8C67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AF5B1F-29BB-42F6-BA20-2F0B14D86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4E0AA5-5B39-4163-BD13-4A4E06942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E8CB51-5227-40CB-B1E2-D507457518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8D863F-2536-4F16-B549-21782B1B04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BCCED9-D7C3-4B4A-BE35-3307703A5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ED9E6-602E-4480-9E37-A1340469ECBF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AB9015-6035-4265-BCE4-B2D44BE3C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0589B6-90E7-4878-8592-6B344330C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E5BC-3859-4A1F-975C-DAF78F03E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17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725D2-41F7-4767-A2D8-2100944B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2AEBB9-1E6A-4C8A-91BA-265847D59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ED9E6-602E-4480-9E37-A1340469ECBF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82F4D1-A885-43E0-B485-8B4E53693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B57ED5-8728-488E-967B-113BFA1DA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E5BC-3859-4A1F-975C-DAF78F03E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792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9087EE-9E36-4107-BF75-F67363239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ED9E6-602E-4480-9E37-A1340469ECBF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16A7ED-4F40-4501-923C-BE5AD52D3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58D84-2FD1-4EE8-9F6B-7A313DE8D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E5BC-3859-4A1F-975C-DAF78F03E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70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6F6EE-F23D-40C1-AF04-CF1C19E7D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17B89-E5BE-4EC5-AE84-4A7848910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8D3BD-E233-46D6-9AB9-EA9A58F4C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84DC-984D-4C16-9B0E-34F2E9840021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6C59D-B11D-496D-A1F8-8D54C79BD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211E1-FB57-43EB-9ED7-1BEFE7C5A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E33C2-7964-460E-B159-5725F77C7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536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6621C-0E10-48AE-BDA3-5C8336663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16C27-3291-4B5C-948D-3679544C6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81269A-3F82-4237-9DA4-B136A0F86F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59EE60-2722-4D8A-8F46-763C7D434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ED9E6-602E-4480-9E37-A1340469ECBF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4A305-22AF-408C-9417-05D25310C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F48791-9496-4A70-9E03-BC1E2EB56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E5BC-3859-4A1F-975C-DAF78F03E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6582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66947-E030-46EB-AC8B-F94DC9BB4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344041-EDDD-4841-AE3F-8FDB0AFAC8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2BE6D8-91F2-48AE-AB06-56E736B4CF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1D2DF1-410C-4298-A590-224691AC2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ED9E6-602E-4480-9E37-A1340469ECBF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D3EE7F-E5EE-4433-9D91-ABE60CBC8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0ADF01-751E-49C0-8F28-8B866DD34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E5BC-3859-4A1F-975C-DAF78F03E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681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5BA04-C44D-4F17-AB58-B23C2B1A1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4B56D-8473-4FA1-A311-298210C68B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ACF95-092B-485A-B463-DB1CE28BD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ED9E6-602E-4480-9E37-A1340469ECBF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CD55C-BC93-4260-810B-EC3D09690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26986-9ADB-4BB0-8A9F-7CF988010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E5BC-3859-4A1F-975C-DAF78F03E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1582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18FE08-4CDA-4A24-AB60-85A6E3DE29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E7F96-04C6-477A-A1CE-7340E5E7E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8772E-5583-4D18-87A5-8F0832EA6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ED9E6-602E-4480-9E37-A1340469ECBF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16609-E37E-4CCB-8C2F-AF0C16369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CB86B-DE58-4CF8-B2DC-386D4BCB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E5BC-3859-4A1F-975C-DAF78F03E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237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10/13/2025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7283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10/13/2025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6836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10/13/2025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9217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10/13/2025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4903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10/13/2025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12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10/13/2025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433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AFB7A-ED0C-49AD-A6F1-0017F886F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3D27F-E71D-444B-8BAC-C0AD932AC3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747D65-246B-4D50-9DFB-B5916D5883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2BA34A-61EA-4401-B2D4-E2A37F3CC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84DC-984D-4C16-9B0E-34F2E9840021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E97C98-C232-4CB5-85CB-FDE45D971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90EF59-D9EB-4211-B0FB-38D9EDDBD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E33C2-7964-460E-B159-5725F77C7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845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10/13/2025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3742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10/13/2025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3646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10/13/2025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8950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10/13/2025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8508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10/13/2025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44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37AB4-D971-4DE4-B7A8-F647CDA56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677DE3-6D29-4262-906A-797035C3B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8CD7A-54C4-4DC3-8C1C-9D26E6FAC5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18133-7C96-47B8-BE6E-3C96F9EFE9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C66EAF-BBA6-4EFD-A07C-DF2674BEE2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D9517A-E45D-4FD9-ADF8-3B85C9F00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84DC-984D-4C16-9B0E-34F2E9840021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2B28E0-8772-4A70-BC62-F16D48696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5DB2A8-2071-4364-A358-BBF54D45B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E33C2-7964-460E-B159-5725F77C7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79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C366-3350-40FD-AAD0-1EED44091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AF85B5-C719-430E-9D97-47974EBE1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84DC-984D-4C16-9B0E-34F2E9840021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93AE62-F34D-46A0-83E9-65CF09832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0BA890-EFBB-4B1F-B66F-100C6124B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E33C2-7964-460E-B159-5725F77C7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44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144DF-217F-4074-9F63-6F2AC6F24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84DC-984D-4C16-9B0E-34F2E9840021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EBB1B6-B9DD-4F58-BF1F-A301786A7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D4136F-EA90-4AC7-AFD7-28F1F7735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E33C2-7964-460E-B159-5725F77C7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6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D16E1-2590-436A-80EF-758DA4F7A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85FEB-36B3-4A7A-8642-D69EFB778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0ABA85-DA8F-498C-B452-19DF43C9F8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921F80-F1CC-48FB-8540-A203D90C7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84DC-984D-4C16-9B0E-34F2E9840021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E1515-84F7-48D1-B813-CC645D3FD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23C0E1-4D8C-413F-B68F-05DB57D00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E33C2-7964-460E-B159-5725F77C7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99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01848-B13F-473B-A9ED-DAE9F896F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C52818-EC16-4786-A037-BDB6D2828E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662E8-D595-4144-970F-80572DE4E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4722C4-D5E1-430F-8362-D6B0BC8D6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84DC-984D-4C16-9B0E-34F2E9840021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C577C1-6E5D-4F92-A0C9-634EB9135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0356BF-109C-4AD2-94BE-10A0E509E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E33C2-7964-460E-B159-5725F77C7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47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2F6FA"/>
            </a:gs>
            <a:gs pos="46000">
              <a:srgbClr val="62F6FA"/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7C17DF-3987-419C-A79C-C96B901F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0BB01-F924-44EC-A320-196E803FC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11951-2131-4331-8897-C5B4D9FA87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084DC-984D-4C16-9B0E-34F2E9840021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CC721-5A06-4284-B366-B89F565136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06B4A-7D50-4C13-A6F5-6CBA794B14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E33C2-7964-460E-B159-5725F77C7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313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2F6FA"/>
            </a:gs>
            <a:gs pos="46000">
              <a:srgbClr val="62F6FA"/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873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b="1" i="0" kern="1200" cap="none" spc="-7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A1B3CC-B2D1-4DBF-966D-741024A5F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E7B5F-1785-4759-9D2B-2CC174117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B1B2A-ED8C-4FEB-8334-EB786026D6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ED9E6-602E-4480-9E37-A1340469ECBF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4A321-00C6-4CFE-8659-85DDBE158C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9F543-5410-4108-8DD3-FB5E457C3A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2E5BC-3859-4A1F-975C-DAF78F03E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88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10/13/2025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748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5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12B55F-77E4-4559-ACCE-B1BCC9B22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Tanks and Pumps</a:t>
            </a:r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490AE72A-7BDD-4034-BCB9-87FD019E9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Matthew Recsetar</a:t>
            </a:r>
          </a:p>
        </p:txBody>
      </p:sp>
      <p:sp>
        <p:nvSpPr>
          <p:cNvPr id="3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5D4B12-AF4E-4EE9-8A64-C5319F18B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754894"/>
            <a:ext cx="7214616" cy="53207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E15325-4BF0-4C6E-88FF-83877E2D98B4}"/>
              </a:ext>
            </a:extLst>
          </p:cNvPr>
          <p:cNvSpPr txBox="1"/>
          <p:nvPr/>
        </p:nvSpPr>
        <p:spPr>
          <a:xfrm>
            <a:off x="5696804" y="4746521"/>
            <a:ext cx="2123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Degassing Tank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46A68B-575A-44F4-A563-1243135B3F5E}"/>
              </a:ext>
            </a:extLst>
          </p:cNvPr>
          <p:cNvSpPr txBox="1"/>
          <p:nvPr/>
        </p:nvSpPr>
        <p:spPr>
          <a:xfrm>
            <a:off x="8816342" y="3432937"/>
            <a:ext cx="1507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Filter Tank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A330C3-297A-4417-9F32-26948F678E93}"/>
              </a:ext>
            </a:extLst>
          </p:cNvPr>
          <p:cNvSpPr txBox="1"/>
          <p:nvPr/>
        </p:nvSpPr>
        <p:spPr>
          <a:xfrm>
            <a:off x="6758312" y="2519875"/>
            <a:ext cx="1860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Clarifier Tank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A6C79F2-CBD5-4920-8CF9-8E275592D903}"/>
              </a:ext>
            </a:extLst>
          </p:cNvPr>
          <p:cNvSpPr txBox="1"/>
          <p:nvPr/>
        </p:nvSpPr>
        <p:spPr>
          <a:xfrm>
            <a:off x="4849574" y="3415283"/>
            <a:ext cx="1573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Sump Tank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A1F277-175D-408D-812C-EF6F1E974FA4}"/>
              </a:ext>
            </a:extLst>
          </p:cNvPr>
          <p:cNvSpPr txBox="1"/>
          <p:nvPr/>
        </p:nvSpPr>
        <p:spPr>
          <a:xfrm>
            <a:off x="4909986" y="2024165"/>
            <a:ext cx="1352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Fish Tank</a:t>
            </a:r>
          </a:p>
        </p:txBody>
      </p:sp>
    </p:spTree>
    <p:extLst>
      <p:ext uri="{BB962C8B-B14F-4D97-AF65-F5344CB8AC3E}">
        <p14:creationId xmlns:p14="http://schemas.microsoft.com/office/powerpoint/2010/main" val="11989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88B6F-7BFF-47F7-82F7-AC3B2D580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77624"/>
            <a:ext cx="10058400" cy="1371600"/>
          </a:xfrm>
        </p:spPr>
        <p:txBody>
          <a:bodyPr/>
          <a:lstStyle/>
          <a:p>
            <a:r>
              <a:rPr lang="en-US" dirty="0"/>
              <a:t>High Density Polyethylene (HDPE)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58ED7-1544-4FE9-99EF-06E158109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2" y="1497496"/>
            <a:ext cx="10493188" cy="4871031"/>
          </a:xfrm>
        </p:spPr>
        <p:txBody>
          <a:bodyPr>
            <a:noAutofit/>
          </a:bodyPr>
          <a:lstStyle/>
          <a:p>
            <a:r>
              <a:rPr lang="en-US" sz="2000" dirty="0"/>
              <a:t>Now also have LLDPE and LMDPE tanks</a:t>
            </a:r>
          </a:p>
          <a:p>
            <a:r>
              <a:rPr lang="en-US" sz="2000" dirty="0"/>
              <a:t>Many different sizes as well as a few colors available </a:t>
            </a:r>
          </a:p>
          <a:p>
            <a:r>
              <a:rPr lang="en-US" sz="2000" dirty="0"/>
              <a:t>Some are already prefabricated with built in drains</a:t>
            </a:r>
          </a:p>
          <a:p>
            <a:r>
              <a:rPr lang="en-US" sz="2000" dirty="0"/>
              <a:t>Easy to drill holes for plumbing with a hole saw (difficult to patch)</a:t>
            </a:r>
          </a:p>
          <a:p>
            <a:endParaRPr lang="en-US" sz="2000" dirty="0"/>
          </a:p>
          <a:p>
            <a:r>
              <a:rPr lang="en-US" sz="2000" dirty="0"/>
              <a:t>Best to go with diameter greater than depth</a:t>
            </a:r>
          </a:p>
          <a:p>
            <a:pPr lvl="1"/>
            <a:r>
              <a:rPr lang="en-US" sz="1800" dirty="0"/>
              <a:t>Better for solids removal, flow, harvesting and aeration</a:t>
            </a:r>
          </a:p>
          <a:p>
            <a:pPr lvl="1"/>
            <a:r>
              <a:rPr lang="en-US" sz="1800" dirty="0"/>
              <a:t>For tanks over 1000 gallons, 3:1 ratio of diameter to depth is ideal up to 6:1 for larger commercial tanks</a:t>
            </a:r>
          </a:p>
          <a:p>
            <a:endParaRPr lang="en-US" sz="2000" dirty="0"/>
          </a:p>
          <a:p>
            <a:r>
              <a:rPr lang="en-US" sz="2000" dirty="0"/>
              <a:t>Examples:</a:t>
            </a:r>
          </a:p>
          <a:p>
            <a:pPr lvl="1"/>
            <a:r>
              <a:rPr lang="en-US" sz="1800" dirty="0" err="1"/>
              <a:t>PolyTanks</a:t>
            </a:r>
            <a:r>
              <a:rPr lang="en-US" sz="1800" dirty="0"/>
              <a:t> (Polytankco.com, Pentairaes.com,</a:t>
            </a:r>
          </a:p>
          <a:p>
            <a:pPr marL="274320" lvl="1" indent="0">
              <a:buNone/>
            </a:pPr>
            <a:r>
              <a:rPr lang="en-US" sz="1800" dirty="0"/>
              <a:t> Tankandbarrell.com, Fishfarmsupply.ca, globalaquaculturesupply.com)</a:t>
            </a:r>
          </a:p>
          <a:p>
            <a:pPr lvl="1"/>
            <a:r>
              <a:rPr lang="en-US" sz="1800" dirty="0"/>
              <a:t>Stock Tanks (Tractor Supply, Local Feed stores, </a:t>
            </a:r>
            <a:r>
              <a:rPr lang="en-US" sz="1800" dirty="0" err="1"/>
              <a:t>etc</a:t>
            </a:r>
            <a:r>
              <a:rPr lang="en-US" sz="1800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CFE477-90F3-4B6F-83A1-D84428949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365" y="1308029"/>
            <a:ext cx="1857908" cy="1341665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C49432-9AD1-4994-83B2-9858CC4CB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230" y="1883391"/>
            <a:ext cx="2020787" cy="1675189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344AB9-B045-49E5-AEBA-EF5D2E7F9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4216" y="4952889"/>
            <a:ext cx="2268911" cy="1194164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11" name="Picture 10" descr="A picture containing blue, chair, seat&#10;&#10;Description automatically generated">
            <a:extLst>
              <a:ext uri="{FF2B5EF4-FFF2-40B4-BE49-F238E27FC236}">
                <a16:creationId xmlns:a16="http://schemas.microsoft.com/office/drawing/2014/main" id="{8FDCBBE9-CA4A-4DEC-9EB7-55DF5E446A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116" y="4811339"/>
            <a:ext cx="1224872" cy="1477263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9BB5FD-BA33-434E-8388-65F195190256}"/>
              </a:ext>
            </a:extLst>
          </p:cNvPr>
          <p:cNvSpPr txBox="1"/>
          <p:nvPr/>
        </p:nvSpPr>
        <p:spPr>
          <a:xfrm>
            <a:off x="6665475" y="6171487"/>
            <a:ext cx="352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*Check the internet for suppliers in your area</a:t>
            </a:r>
          </a:p>
        </p:txBody>
      </p:sp>
    </p:spTree>
    <p:extLst>
      <p:ext uri="{BB962C8B-B14F-4D97-AF65-F5344CB8AC3E}">
        <p14:creationId xmlns:p14="http://schemas.microsoft.com/office/powerpoint/2010/main" val="3079527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0D13DB-D099-4541-888D-DE0186F1C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519" y="253548"/>
            <a:ext cx="5851795" cy="638481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B15B2B-B9B3-4FBD-A393-59EBE6A4F7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99" r="28710" b="1"/>
          <a:stretch/>
        </p:blipFill>
        <p:spPr>
          <a:xfrm>
            <a:off x="424928" y="419292"/>
            <a:ext cx="5522976" cy="605332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511FFA-5848-4359-8160-52B75DA07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304762"/>
            <a:ext cx="4602152" cy="1281992"/>
          </a:xfrm>
        </p:spPr>
        <p:txBody>
          <a:bodyPr>
            <a:normAutofit/>
          </a:bodyPr>
          <a:lstStyle/>
          <a:p>
            <a:r>
              <a:rPr lang="en-US" sz="5000" dirty="0"/>
              <a:t>Fiberglass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5EE10-B3CB-41FA-B297-DC7F8331C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1740795"/>
            <a:ext cx="4602152" cy="4355930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Last for over 40 years and can be repaired easily when needed.</a:t>
            </a:r>
          </a:p>
          <a:p>
            <a:endParaRPr lang="en-US" sz="2000" dirty="0"/>
          </a:p>
          <a:p>
            <a:r>
              <a:rPr lang="en-US" sz="2000" dirty="0"/>
              <a:t>More common than plastic tanks in many parts of the world.</a:t>
            </a:r>
          </a:p>
          <a:p>
            <a:endParaRPr lang="en-US" sz="2000" dirty="0"/>
          </a:p>
          <a:p>
            <a:r>
              <a:rPr lang="en-US" sz="2000" dirty="0"/>
              <a:t>Prices also highly variable based on location</a:t>
            </a:r>
          </a:p>
          <a:p>
            <a:endParaRPr lang="en-US" sz="2000" dirty="0"/>
          </a:p>
          <a:p>
            <a:r>
              <a:rPr lang="en-US" sz="2000" dirty="0"/>
              <a:t>Can cut holes for plumbing with a hole saw</a:t>
            </a:r>
          </a:p>
          <a:p>
            <a:pPr lvl="1"/>
            <a:r>
              <a:rPr lang="en-US" sz="1800" dirty="0"/>
              <a:t>Holes are repairable with a patch kit</a:t>
            </a:r>
          </a:p>
        </p:txBody>
      </p:sp>
    </p:spTree>
    <p:extLst>
      <p:ext uri="{BB962C8B-B14F-4D97-AF65-F5344CB8AC3E}">
        <p14:creationId xmlns:p14="http://schemas.microsoft.com/office/powerpoint/2010/main" val="2945899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CA639A-9C43-4A28-83B6-0B578045F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3567774"/>
            <a:ext cx="4602152" cy="939074"/>
          </a:xfrm>
        </p:spPr>
        <p:txBody>
          <a:bodyPr>
            <a:normAutofit/>
          </a:bodyPr>
          <a:lstStyle/>
          <a:p>
            <a:r>
              <a:rPr lang="en-US" dirty="0"/>
              <a:t>Polypropylene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5DD2E9-ACE5-45DC-A4C7-6003FDF5C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985" y="619330"/>
            <a:ext cx="4713958" cy="5595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FD141C-3528-4566-9A13-D8EF96880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217" y="564693"/>
            <a:ext cx="2848161" cy="28642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AAA7D-ECE3-4BDB-AC9B-DA05CFB74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4555671"/>
            <a:ext cx="4602152" cy="1737636"/>
          </a:xfrm>
        </p:spPr>
        <p:txBody>
          <a:bodyPr>
            <a:normAutofit/>
          </a:bodyPr>
          <a:lstStyle/>
          <a:p>
            <a:r>
              <a:rPr lang="en-US" sz="2000" dirty="0"/>
              <a:t>Much less common than HDPE tanks</a:t>
            </a:r>
          </a:p>
          <a:p>
            <a:endParaRPr lang="en-US" sz="2000" dirty="0"/>
          </a:p>
          <a:p>
            <a:r>
              <a:rPr lang="en-US" sz="2000" dirty="0"/>
              <a:t>Slightly more flexible than HDPE</a:t>
            </a:r>
          </a:p>
        </p:txBody>
      </p:sp>
    </p:spTree>
    <p:extLst>
      <p:ext uri="{BB962C8B-B14F-4D97-AF65-F5344CB8AC3E}">
        <p14:creationId xmlns:p14="http://schemas.microsoft.com/office/powerpoint/2010/main" val="1861216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1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5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7BD3A5-CED6-4049-8630-67FE84020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3567774"/>
            <a:ext cx="4602152" cy="939074"/>
          </a:xfrm>
        </p:spPr>
        <p:txBody>
          <a:bodyPr>
            <a:normAutofit/>
          </a:bodyPr>
          <a:lstStyle/>
          <a:p>
            <a:r>
              <a:rPr lang="en-US" dirty="0"/>
              <a:t>Concrete</a:t>
            </a:r>
          </a:p>
        </p:txBody>
      </p:sp>
      <p:pic>
        <p:nvPicPr>
          <p:cNvPr id="7" name="Picture 6" descr="A picture containing outdoor&#10;&#10;Description automatically generated">
            <a:extLst>
              <a:ext uri="{FF2B5EF4-FFF2-40B4-BE49-F238E27FC236}">
                <a16:creationId xmlns:a16="http://schemas.microsoft.com/office/drawing/2014/main" id="{9993A68C-A10E-4F88-8133-6D1C1ABA0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8" y="1519059"/>
            <a:ext cx="5060992" cy="37957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BE5ED7-02EF-4417-B2A5-2943BE964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989" y="564693"/>
            <a:ext cx="4564618" cy="28642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71E05-F01F-4ADE-AAF3-37D0F1EF8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2835" y="4555671"/>
            <a:ext cx="5049078" cy="1463315"/>
          </a:xfrm>
        </p:spPr>
        <p:txBody>
          <a:bodyPr>
            <a:noAutofit/>
          </a:bodyPr>
          <a:lstStyle/>
          <a:p>
            <a:r>
              <a:rPr lang="en-US" sz="2000" dirty="0"/>
              <a:t>Only used in large commercial operations</a:t>
            </a:r>
          </a:p>
          <a:p>
            <a:r>
              <a:rPr lang="en-US" sz="2000" dirty="0"/>
              <a:t>Walls need to be sealed to insure longevity</a:t>
            </a:r>
          </a:p>
          <a:p>
            <a:r>
              <a:rPr lang="en-US" sz="2000" dirty="0"/>
              <a:t>Can be very expensive</a:t>
            </a:r>
          </a:p>
        </p:txBody>
      </p:sp>
    </p:spTree>
    <p:extLst>
      <p:ext uri="{BB962C8B-B14F-4D97-AF65-F5344CB8AC3E}">
        <p14:creationId xmlns:p14="http://schemas.microsoft.com/office/powerpoint/2010/main" val="3919598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655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ED0D9F-EEF8-4031-90A2-0EE016014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rgbClr val="FFFFFF"/>
                </a:solidFill>
              </a:rPr>
              <a:t>Characteristics of a Solids Removal Tank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19C0D-3E34-432F-8186-CA6219EA9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7569" y="793376"/>
            <a:ext cx="3817687" cy="5580530"/>
          </a:xfrm>
        </p:spPr>
        <p:txBody>
          <a:bodyPr anchor="ctr">
            <a:normAutofit lnSpcReduction="10000"/>
          </a:bodyPr>
          <a:lstStyle/>
          <a:p>
            <a:r>
              <a:rPr lang="en-US" sz="2200" dirty="0">
                <a:solidFill>
                  <a:srgbClr val="FFFFFF"/>
                </a:solidFill>
              </a:rPr>
              <a:t>Solids will settle to bottom of tank via gravity given enough time</a:t>
            </a:r>
          </a:p>
          <a:p>
            <a:pPr lvl="1"/>
            <a:r>
              <a:rPr lang="en-US" sz="2200" dirty="0">
                <a:solidFill>
                  <a:srgbClr val="FFFFFF"/>
                </a:solidFill>
              </a:rPr>
              <a:t>No aeration or turbulent flow to keep settleable solids suspended </a:t>
            </a:r>
          </a:p>
          <a:p>
            <a:pPr marL="457200" lvl="1" indent="0">
              <a:buNone/>
            </a:pPr>
            <a:endParaRPr lang="en-US" sz="2200" dirty="0">
              <a:solidFill>
                <a:srgbClr val="FFFFFF"/>
              </a:solidFill>
            </a:endParaRPr>
          </a:p>
          <a:p>
            <a:r>
              <a:rPr lang="en-US" sz="2200" dirty="0">
                <a:solidFill>
                  <a:srgbClr val="FFFFFF"/>
                </a:solidFill>
              </a:rPr>
              <a:t>Usually made of Fiberglass or Polyethylene</a:t>
            </a:r>
          </a:p>
          <a:p>
            <a:endParaRPr lang="en-US" sz="2200" dirty="0">
              <a:solidFill>
                <a:srgbClr val="FFFFFF"/>
              </a:solidFill>
            </a:endParaRPr>
          </a:p>
          <a:p>
            <a:r>
              <a:rPr lang="en-US" sz="2200" dirty="0">
                <a:solidFill>
                  <a:srgbClr val="FFFFFF"/>
                </a:solidFill>
              </a:rPr>
              <a:t>Often have baffles to direct flow and stop flow of solids</a:t>
            </a:r>
          </a:p>
          <a:p>
            <a:pPr marL="0" indent="0">
              <a:buNone/>
            </a:pPr>
            <a:endParaRPr lang="en-US" sz="2200" dirty="0">
              <a:solidFill>
                <a:srgbClr val="FFFFFF"/>
              </a:solidFill>
            </a:endParaRPr>
          </a:p>
          <a:p>
            <a:r>
              <a:rPr lang="en-US" sz="2200" dirty="0">
                <a:solidFill>
                  <a:srgbClr val="FFFFFF"/>
                </a:solidFill>
              </a:rPr>
              <a:t>Need to be able to drain frequently to prevent anaerobic conditions</a:t>
            </a:r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9D4C35-0531-4461-8BAF-9F45992B9E4E}"/>
              </a:ext>
            </a:extLst>
          </p:cNvPr>
          <p:cNvSpPr txBox="1"/>
          <p:nvPr/>
        </p:nvSpPr>
        <p:spPr>
          <a:xfrm>
            <a:off x="2138082" y="2494527"/>
            <a:ext cx="2277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Septic Tank (example)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00B7EB-3D64-4F62-97DC-8EB23B94C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84" y="3010166"/>
            <a:ext cx="7056668" cy="31921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E8D453F-FFE0-4B03-A85D-BA98B1782AA0}"/>
              </a:ext>
            </a:extLst>
          </p:cNvPr>
          <p:cNvSpPr txBox="1"/>
          <p:nvPr/>
        </p:nvSpPr>
        <p:spPr>
          <a:xfrm>
            <a:off x="2285999" y="5109883"/>
            <a:ext cx="873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Gravity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FA8322-FE37-478A-8C21-3BAE14C8F639}"/>
              </a:ext>
            </a:extLst>
          </p:cNvPr>
          <p:cNvSpPr txBox="1"/>
          <p:nvPr/>
        </p:nvSpPr>
        <p:spPr>
          <a:xfrm>
            <a:off x="566744" y="6189239"/>
            <a:ext cx="5641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Note: Do not use a septic tank in your aquaponics system</a:t>
            </a:r>
          </a:p>
        </p:txBody>
      </p:sp>
    </p:spTree>
    <p:extLst>
      <p:ext uri="{BB962C8B-B14F-4D97-AF65-F5344CB8AC3E}">
        <p14:creationId xmlns:p14="http://schemas.microsoft.com/office/powerpoint/2010/main" val="672831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E5AC43C-71B8-472C-BE76-D4AF54DD4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11724043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653B78-6116-4E14-B5B3-ADAC0B6C5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93" y="265408"/>
            <a:ext cx="6281928" cy="1744183"/>
          </a:xfrm>
        </p:spPr>
        <p:txBody>
          <a:bodyPr>
            <a:normAutofit/>
          </a:bodyPr>
          <a:lstStyle/>
          <a:p>
            <a:r>
              <a:rPr lang="en-US" sz="5000" dirty="0"/>
              <a:t>Choosing a Solids Removal Tank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9B7665-9BD8-4653-9227-33BFC0FEE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35993"/>
          <a:stretch/>
        </p:blipFill>
        <p:spPr>
          <a:xfrm>
            <a:off x="7903028" y="374904"/>
            <a:ext cx="3917115" cy="19080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730BB-B1C3-4F8D-B4B9-10852A4B6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893" y="2009591"/>
            <a:ext cx="7067489" cy="4391572"/>
          </a:xfrm>
        </p:spPr>
        <p:txBody>
          <a:bodyPr>
            <a:normAutofit fontScale="40000" lnSpcReduction="20000"/>
          </a:bodyPr>
          <a:lstStyle/>
          <a:p>
            <a:r>
              <a:rPr lang="en-US" sz="4000" b="1" dirty="0"/>
              <a:t>Various types of clarifiers or settling basins to choose from</a:t>
            </a:r>
          </a:p>
          <a:p>
            <a:endParaRPr lang="en-US" sz="4000" b="1" dirty="0"/>
          </a:p>
          <a:p>
            <a:r>
              <a:rPr lang="en-US" sz="4000" b="1" dirty="0"/>
              <a:t>Round or rectangular</a:t>
            </a:r>
          </a:p>
          <a:p>
            <a:pPr lvl="1"/>
            <a:r>
              <a:rPr lang="en-US" sz="4000" b="1" dirty="0"/>
              <a:t>Round - inlet in center and flow outwards or inlet on one side and flow to opposite side via baffles</a:t>
            </a:r>
          </a:p>
          <a:p>
            <a:pPr lvl="1"/>
            <a:r>
              <a:rPr lang="en-US" sz="4000" b="1" dirty="0"/>
              <a:t>Rectangular –inlet at one end and outlet at the other.  Flow and settling also aided by baffles</a:t>
            </a:r>
          </a:p>
          <a:p>
            <a:endParaRPr lang="en-US" sz="4000" b="1" dirty="0"/>
          </a:p>
          <a:p>
            <a:r>
              <a:rPr lang="en-US" sz="4000" b="1" dirty="0"/>
              <a:t>Fiberglass or Polyethylene (sometimes concrete)</a:t>
            </a:r>
          </a:p>
          <a:p>
            <a:endParaRPr lang="en-US" sz="4000" b="1" dirty="0"/>
          </a:p>
          <a:p>
            <a:r>
              <a:rPr lang="en-US" sz="4000" b="1" dirty="0"/>
              <a:t>You can add the baffles and make them out of plastic, polystyrene, non-treated wood, concrete or really any material that is safe to fish</a:t>
            </a:r>
          </a:p>
          <a:p>
            <a:endParaRPr lang="en-US" sz="4000" b="1" dirty="0"/>
          </a:p>
          <a:p>
            <a:r>
              <a:rPr lang="en-US" sz="4000" b="1" dirty="0"/>
              <a:t>Choosing the right clarifier is about time in the clarifier rather than the size (depends on flow rate)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556022-C8FF-4249-BFDE-BB602601B7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75" r="2" b="10146"/>
          <a:stretch/>
        </p:blipFill>
        <p:spPr>
          <a:xfrm>
            <a:off x="7903029" y="2359153"/>
            <a:ext cx="3917115" cy="205092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8E1DB55-DFC6-46C5-B755-6C8235729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C51243-0250-496F-91B2-2F710E0EC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027" y="4486921"/>
            <a:ext cx="3917115" cy="20230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3C7B95-51B4-44AC-8A7F-C9A7AF3F49FF}"/>
              </a:ext>
            </a:extLst>
          </p:cNvPr>
          <p:cNvSpPr txBox="1"/>
          <p:nvPr/>
        </p:nvSpPr>
        <p:spPr>
          <a:xfrm>
            <a:off x="10005391" y="6121407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HDPE Liner</a:t>
            </a:r>
          </a:p>
        </p:txBody>
      </p:sp>
    </p:spTree>
    <p:extLst>
      <p:ext uri="{BB962C8B-B14F-4D97-AF65-F5344CB8AC3E}">
        <p14:creationId xmlns:p14="http://schemas.microsoft.com/office/powerpoint/2010/main" val="2423489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6C4D022-E2BC-435F-9CDB-44DC57C07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cup, rice, plastic, soup&#10;&#10;Description automatically generated">
            <a:extLst>
              <a:ext uri="{FF2B5EF4-FFF2-40B4-BE49-F238E27FC236}">
                <a16:creationId xmlns:a16="http://schemas.microsoft.com/office/drawing/2014/main" id="{59777557-22DF-4585-B3F6-455DDA5CEB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3" r="26917"/>
          <a:stretch/>
        </p:blipFill>
        <p:spPr>
          <a:xfrm>
            <a:off x="-1" y="10"/>
            <a:ext cx="2852928" cy="3428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926CAD6-45B1-4A85-A196-E722067B1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3480" y="0"/>
            <a:ext cx="6525472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E0936D5-2DCE-48A4-93BC-BA7861B4E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81848" y="320040"/>
            <a:ext cx="5888736" cy="6217920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DE3216-9B4D-40A4-927C-3EC0409DD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580" y="283313"/>
            <a:ext cx="5245269" cy="13716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Biofilter Tanks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D7992C-EA67-4E19-8173-33E7A120A6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5" b="5329"/>
          <a:stretch/>
        </p:blipFill>
        <p:spPr>
          <a:xfrm>
            <a:off x="2852929" y="10"/>
            <a:ext cx="2807185" cy="3428990"/>
          </a:xfrm>
          <a:prstGeom prst="rect">
            <a:avLst/>
          </a:prstGeom>
        </p:spPr>
      </p:pic>
      <p:pic>
        <p:nvPicPr>
          <p:cNvPr id="7" name="Picture 6" descr="A picture containing old, dirty, grill&#10;&#10;Description automatically generated">
            <a:extLst>
              <a:ext uri="{FF2B5EF4-FFF2-40B4-BE49-F238E27FC236}">
                <a16:creationId xmlns:a16="http://schemas.microsoft.com/office/drawing/2014/main" id="{DA09A9FA-84A3-4061-8C92-0EF52B03E3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" r="15690" b="-5"/>
          <a:stretch/>
        </p:blipFill>
        <p:spPr>
          <a:xfrm>
            <a:off x="20" y="3429000"/>
            <a:ext cx="2852908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E9B162-C9DB-48B3-8738-11D6E6F392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693" r="-2" b="-2"/>
          <a:stretch/>
        </p:blipFill>
        <p:spPr>
          <a:xfrm>
            <a:off x="2810552" y="3429000"/>
            <a:ext cx="2852928" cy="3429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8F529-1FFA-47DC-AFD6-43EC46426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691640"/>
            <a:ext cx="5452849" cy="4846320"/>
          </a:xfrm>
        </p:spPr>
        <p:txBody>
          <a:bodyPr>
            <a:normAutofit/>
          </a:bodyPr>
          <a:lstStyle/>
          <a:p>
            <a:r>
              <a:rPr lang="en-US" sz="2000" b="1" dirty="0"/>
              <a:t>Sized for the feed amount  and effective surface area of the biofilter medium</a:t>
            </a:r>
          </a:p>
          <a:p>
            <a:r>
              <a:rPr lang="en-US" sz="2000" b="1" dirty="0"/>
              <a:t>Should have bottom drain for removal of residual solids (If using MBBR)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sz="2000" b="1" u="sng" dirty="0"/>
              <a:t>Examples</a:t>
            </a:r>
          </a:p>
          <a:p>
            <a:pPr lvl="1"/>
            <a:r>
              <a:rPr lang="en-US" sz="2000" b="1" dirty="0"/>
              <a:t>IBC totes (HDPE)</a:t>
            </a:r>
          </a:p>
          <a:p>
            <a:pPr lvl="1"/>
            <a:r>
              <a:rPr lang="en-US" sz="2000" b="1" dirty="0"/>
              <a:t>55-gallon drums (HDPE)</a:t>
            </a:r>
          </a:p>
          <a:p>
            <a:pPr lvl="1"/>
            <a:r>
              <a:rPr lang="en-US" sz="2000" b="1" dirty="0"/>
              <a:t>Fiberglass tanks</a:t>
            </a:r>
          </a:p>
          <a:p>
            <a:pPr lvl="1"/>
            <a:r>
              <a:rPr lang="en-US" sz="2000" b="1" dirty="0"/>
              <a:t>Plastic Buckets</a:t>
            </a:r>
          </a:p>
          <a:p>
            <a:pPr lvl="1"/>
            <a:r>
              <a:rPr lang="en-US" sz="2000" b="1" dirty="0"/>
              <a:t>Plastic Garbage cans</a:t>
            </a:r>
          </a:p>
        </p:txBody>
      </p:sp>
      <p:pic>
        <p:nvPicPr>
          <p:cNvPr id="13" name="Picture 12" descr="A spoon in a pot&#10;&#10;Description automatically generated with low confidence">
            <a:extLst>
              <a:ext uri="{FF2B5EF4-FFF2-40B4-BE49-F238E27FC236}">
                <a16:creationId xmlns:a16="http://schemas.microsoft.com/office/drawing/2014/main" id="{953655BA-0F6A-4519-9056-746F49E8BE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967" y="3966882"/>
            <a:ext cx="1808034" cy="216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61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C67A3-D487-4780-85F0-F0549ED2D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07819"/>
            <a:ext cx="10058400" cy="1371600"/>
          </a:xfrm>
        </p:spPr>
        <p:txBody>
          <a:bodyPr/>
          <a:lstStyle/>
          <a:p>
            <a:r>
              <a:rPr lang="en-US" dirty="0"/>
              <a:t>Sizing a Biofilter* </a:t>
            </a:r>
            <a:r>
              <a:rPr lang="en-US" sz="3600" dirty="0"/>
              <a:t>(quick review)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2E62F-9A5C-4CD5-97EA-4A869C974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609" y="1391477"/>
            <a:ext cx="10959548" cy="5049079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/>
              <a:t>Bacteria can nitrify ~0.5 g Ammonia (TAN) per m</a:t>
            </a:r>
            <a:r>
              <a:rPr lang="en-US" sz="2200" baseline="30000" dirty="0"/>
              <a:t>2</a:t>
            </a:r>
            <a:r>
              <a:rPr lang="en-US" sz="2200" dirty="0"/>
              <a:t> of effective surface area (Surface area that bacteria can grow on)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Ammonia produced at ~0.03 - 0.05 kg/day per kg of feed depending on % protein of feed</a:t>
            </a:r>
          </a:p>
          <a:p>
            <a:endParaRPr lang="en-US" sz="2200" dirty="0"/>
          </a:p>
          <a:p>
            <a:r>
              <a:rPr lang="en-US" sz="2200" u="sng" dirty="0"/>
              <a:t>Example:</a:t>
            </a:r>
          </a:p>
          <a:p>
            <a:pPr marL="0" indent="0">
              <a:buNone/>
            </a:pPr>
            <a:r>
              <a:rPr lang="en-US" sz="2200" dirty="0"/>
              <a:t>If feeding 1 kg feed per day,  fish would produce ~30g of ammonia which would require ~60 m</a:t>
            </a:r>
            <a:r>
              <a:rPr lang="en-US" sz="2200" baseline="30000" dirty="0"/>
              <a:t>2</a:t>
            </a:r>
            <a:r>
              <a:rPr lang="en-US" sz="2200" dirty="0"/>
              <a:t> of media</a:t>
            </a:r>
          </a:p>
          <a:p>
            <a:pPr lvl="1"/>
            <a:r>
              <a:rPr lang="en-US" sz="2200" dirty="0"/>
              <a:t>LECA~250 m</a:t>
            </a:r>
            <a:r>
              <a:rPr lang="en-US" sz="2200" baseline="30000" dirty="0"/>
              <a:t>2</a:t>
            </a:r>
            <a:r>
              <a:rPr lang="en-US" sz="2200" dirty="0"/>
              <a:t>/m</a:t>
            </a:r>
            <a:r>
              <a:rPr lang="en-US" sz="2200" baseline="30000" dirty="0"/>
              <a:t>3</a:t>
            </a:r>
            <a:r>
              <a:rPr lang="en-US" sz="2200" dirty="0"/>
              <a:t> so 60/250 = 0.24 m</a:t>
            </a:r>
            <a:r>
              <a:rPr lang="en-US" sz="2200" baseline="30000" dirty="0"/>
              <a:t>3 </a:t>
            </a:r>
            <a:r>
              <a:rPr lang="en-US" sz="2200" dirty="0"/>
              <a:t>(Roughly 60 gal or 250 L) ~  4x4 grow bed</a:t>
            </a:r>
          </a:p>
          <a:p>
            <a:pPr lvl="1"/>
            <a:r>
              <a:rPr lang="en-US" sz="2000" dirty="0"/>
              <a:t>K1 </a:t>
            </a:r>
            <a:r>
              <a:rPr lang="en-US" sz="2000" dirty="0" err="1"/>
              <a:t>Kaldness</a:t>
            </a:r>
            <a:r>
              <a:rPr lang="en-US" sz="2000" dirty="0"/>
              <a:t> ~ </a:t>
            </a:r>
            <a:r>
              <a:rPr lang="en-US" sz="2200" dirty="0"/>
              <a:t>600 m</a:t>
            </a:r>
            <a:r>
              <a:rPr lang="en-US" sz="2200" baseline="30000" dirty="0"/>
              <a:t>2</a:t>
            </a:r>
            <a:r>
              <a:rPr lang="en-US" sz="2200" dirty="0"/>
              <a:t>/m</a:t>
            </a:r>
            <a:r>
              <a:rPr lang="en-US" sz="2200" baseline="30000" dirty="0"/>
              <a:t>3</a:t>
            </a:r>
            <a:r>
              <a:rPr lang="en-US" sz="2200" dirty="0"/>
              <a:t> so 60/600 = 0.1 m</a:t>
            </a:r>
            <a:r>
              <a:rPr lang="en-US" sz="2200" baseline="30000" dirty="0"/>
              <a:t>3 </a:t>
            </a:r>
            <a:r>
              <a:rPr lang="en-US" sz="2200" dirty="0"/>
              <a:t>(Roughly 25 gal or 100 L) </a:t>
            </a:r>
          </a:p>
          <a:p>
            <a:pPr lvl="1"/>
            <a:r>
              <a:rPr lang="en-US" sz="2200" dirty="0"/>
              <a:t>To allow for fluidization of media, need to double volume of container </a:t>
            </a:r>
            <a:r>
              <a:rPr lang="en-US" sz="2200" baseline="30000" dirty="0"/>
              <a:t> </a:t>
            </a:r>
            <a:r>
              <a:rPr lang="en-US" sz="2200" dirty="0"/>
              <a:t>(Roughly 50 gal or 200 L) </a:t>
            </a:r>
          </a:p>
          <a:p>
            <a:pPr marL="274320" lvl="1" indent="0">
              <a:buNone/>
            </a:pP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B9FCF5-90A5-49AE-8C85-2587DC9E8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122" y="2028385"/>
            <a:ext cx="2728976" cy="140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68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9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86293361-111E-427D-8E5B-256944AC8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27535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505841-2B0A-4432-80A0-F5D6A40F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59" y="687478"/>
            <a:ext cx="6571211" cy="1739639"/>
          </a:xfrm>
        </p:spPr>
        <p:txBody>
          <a:bodyPr anchor="b">
            <a:normAutofit/>
          </a:bodyPr>
          <a:lstStyle/>
          <a:p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Building or Selecting Media Grow Beds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A62D5D16-FD18-4360-8059-4D2C5E701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94360" y="73152"/>
            <a:ext cx="1178966" cy="232963"/>
            <a:chOff x="7763256" y="73152"/>
            <a:chExt cx="1178966" cy="232963"/>
          </a:xfrm>
        </p:grpSpPr>
        <p:sp>
          <p:nvSpPr>
            <p:cNvPr id="115" name="Rectangle 64">
              <a:extLst>
                <a:ext uri="{FF2B5EF4-FFF2-40B4-BE49-F238E27FC236}">
                  <a16:creationId xmlns:a16="http://schemas.microsoft.com/office/drawing/2014/main" id="{64CB41EB-2304-43BA-AF08-F0A4D0215D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66">
              <a:extLst>
                <a:ext uri="{FF2B5EF4-FFF2-40B4-BE49-F238E27FC236}">
                  <a16:creationId xmlns:a16="http://schemas.microsoft.com/office/drawing/2014/main" id="{68DC6917-DA8F-44F3-B93A-AB59096CBC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64">
              <a:extLst>
                <a:ext uri="{FF2B5EF4-FFF2-40B4-BE49-F238E27FC236}">
                  <a16:creationId xmlns:a16="http://schemas.microsoft.com/office/drawing/2014/main" id="{97243D6C-4BF5-4872-AC59-FE6029DAE8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66">
              <a:extLst>
                <a:ext uri="{FF2B5EF4-FFF2-40B4-BE49-F238E27FC236}">
                  <a16:creationId xmlns:a16="http://schemas.microsoft.com/office/drawing/2014/main" id="{90D63956-F1A2-4563-9D6D-C2512409A5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64">
              <a:extLst>
                <a:ext uri="{FF2B5EF4-FFF2-40B4-BE49-F238E27FC236}">
                  <a16:creationId xmlns:a16="http://schemas.microsoft.com/office/drawing/2014/main" id="{73A2C5BF-FEE3-4330-8948-43BAF41D0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66">
              <a:extLst>
                <a:ext uri="{FF2B5EF4-FFF2-40B4-BE49-F238E27FC236}">
                  <a16:creationId xmlns:a16="http://schemas.microsoft.com/office/drawing/2014/main" id="{6C899023-D9BD-4503-948F-4E452FDAC1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64">
              <a:extLst>
                <a:ext uri="{FF2B5EF4-FFF2-40B4-BE49-F238E27FC236}">
                  <a16:creationId xmlns:a16="http://schemas.microsoft.com/office/drawing/2014/main" id="{EA0FA3B7-5F9A-48B6-BA06-21A9C774A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66">
              <a:extLst>
                <a:ext uri="{FF2B5EF4-FFF2-40B4-BE49-F238E27FC236}">
                  <a16:creationId xmlns:a16="http://schemas.microsoft.com/office/drawing/2014/main" id="{2CCEBB7B-9A86-4D43-ADA8-B023B9B602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64">
              <a:extLst>
                <a:ext uri="{FF2B5EF4-FFF2-40B4-BE49-F238E27FC236}">
                  <a16:creationId xmlns:a16="http://schemas.microsoft.com/office/drawing/2014/main" id="{FAF5310A-BBD4-4E7A-AA64-957D5F4865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66">
              <a:extLst>
                <a:ext uri="{FF2B5EF4-FFF2-40B4-BE49-F238E27FC236}">
                  <a16:creationId xmlns:a16="http://schemas.microsoft.com/office/drawing/2014/main" id="{71871516-4914-4B2C-A018-1ED13115B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64">
              <a:extLst>
                <a:ext uri="{FF2B5EF4-FFF2-40B4-BE49-F238E27FC236}">
                  <a16:creationId xmlns:a16="http://schemas.microsoft.com/office/drawing/2014/main" id="{5AB3EC35-D729-48B5-A1B8-27A5FB2CCB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66">
              <a:extLst>
                <a:ext uri="{FF2B5EF4-FFF2-40B4-BE49-F238E27FC236}">
                  <a16:creationId xmlns:a16="http://schemas.microsoft.com/office/drawing/2014/main" id="{34A1E7C8-C1C2-4FCA-A617-3106C1E3F5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64">
              <a:extLst>
                <a:ext uri="{FF2B5EF4-FFF2-40B4-BE49-F238E27FC236}">
                  <a16:creationId xmlns:a16="http://schemas.microsoft.com/office/drawing/2014/main" id="{ACB06FF0-45D1-4EE9-B3BB-D23FAE5E96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66">
              <a:extLst>
                <a:ext uri="{FF2B5EF4-FFF2-40B4-BE49-F238E27FC236}">
                  <a16:creationId xmlns:a16="http://schemas.microsoft.com/office/drawing/2014/main" id="{02404055-B0E2-4942-93A6-AFFAAE6860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64">
              <a:extLst>
                <a:ext uri="{FF2B5EF4-FFF2-40B4-BE49-F238E27FC236}">
                  <a16:creationId xmlns:a16="http://schemas.microsoft.com/office/drawing/2014/main" id="{D251B98F-271E-4F44-9189-FDDC9A9DCA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66">
              <a:extLst>
                <a:ext uri="{FF2B5EF4-FFF2-40B4-BE49-F238E27FC236}">
                  <a16:creationId xmlns:a16="http://schemas.microsoft.com/office/drawing/2014/main" id="{0987DAC0-C4EB-4F84-9888-E322CE19D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64">
              <a:extLst>
                <a:ext uri="{FF2B5EF4-FFF2-40B4-BE49-F238E27FC236}">
                  <a16:creationId xmlns:a16="http://schemas.microsoft.com/office/drawing/2014/main" id="{0A4D5FF5-632A-4D63-A61E-B6730A3D0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66">
              <a:extLst>
                <a:ext uri="{FF2B5EF4-FFF2-40B4-BE49-F238E27FC236}">
                  <a16:creationId xmlns:a16="http://schemas.microsoft.com/office/drawing/2014/main" id="{1C448125-3467-4C91-81A8-0E4C34438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64">
              <a:extLst>
                <a:ext uri="{FF2B5EF4-FFF2-40B4-BE49-F238E27FC236}">
                  <a16:creationId xmlns:a16="http://schemas.microsoft.com/office/drawing/2014/main" id="{2B6C91FB-94EB-4C68-B704-29DE468112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66">
              <a:extLst>
                <a:ext uri="{FF2B5EF4-FFF2-40B4-BE49-F238E27FC236}">
                  <a16:creationId xmlns:a16="http://schemas.microsoft.com/office/drawing/2014/main" id="{7EA01806-B800-4F7C-8577-7D6BDA6DA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7F4E3B3-9471-4FE6-98E5-B7E6AF0277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11" r="4150" b="3"/>
          <a:stretch/>
        </p:blipFill>
        <p:spPr>
          <a:xfrm>
            <a:off x="8022137" y="306717"/>
            <a:ext cx="3569208" cy="187156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5DB79-1553-48DA-82D6-A39C654EA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59" y="2868063"/>
            <a:ext cx="6571211" cy="32227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/>
              <a:t>Materials</a:t>
            </a:r>
          </a:p>
          <a:p>
            <a:r>
              <a:rPr lang="en-US" sz="2000" dirty="0"/>
              <a:t>Prefab plastic flood tables</a:t>
            </a:r>
          </a:p>
          <a:p>
            <a:r>
              <a:rPr lang="en-US" sz="2000" dirty="0"/>
              <a:t>HDPE-lined wood frame (2x12’s)</a:t>
            </a:r>
          </a:p>
          <a:p>
            <a:r>
              <a:rPr lang="en-US" sz="2000" dirty="0"/>
              <a:t>Other durable (food-grade) containers </a:t>
            </a:r>
          </a:p>
          <a:p>
            <a:pPr marL="0" indent="0">
              <a:buNone/>
            </a:pPr>
            <a:r>
              <a:rPr lang="en-US" sz="2000" dirty="0"/>
              <a:t>Depth</a:t>
            </a:r>
          </a:p>
          <a:p>
            <a:r>
              <a:rPr lang="en-US" sz="2000" dirty="0"/>
              <a:t>Ideally 6-12” of media</a:t>
            </a:r>
          </a:p>
          <a:p>
            <a:r>
              <a:rPr lang="en-US" sz="2000" dirty="0"/>
              <a:t>1.5-2.5” of dry media above water level</a:t>
            </a:r>
          </a:p>
          <a:p>
            <a:pPr lvl="1"/>
            <a:r>
              <a:rPr lang="en-US" sz="2000" dirty="0"/>
              <a:t>Standpipe(s) 2-3” below top of the media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18EE0BCE-14AF-4257-8172-0BD3AA891F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310" r="4" b="10028"/>
          <a:stretch/>
        </p:blipFill>
        <p:spPr>
          <a:xfrm>
            <a:off x="8022136" y="2337114"/>
            <a:ext cx="3566160" cy="187452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39A4743C-36BB-4ED4-9F62-23D06C6C70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59" r="1902" b="-3"/>
          <a:stretch/>
        </p:blipFill>
        <p:spPr>
          <a:xfrm>
            <a:off x="8019088" y="4369985"/>
            <a:ext cx="3566160" cy="1874520"/>
          </a:xfrm>
          <a:prstGeom prst="rect">
            <a:avLst/>
          </a:prstGeom>
        </p:spPr>
      </p:pic>
      <p:sp>
        <p:nvSpPr>
          <p:cNvPr id="136" name="Rectangle 135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11EA37-C209-471D-9E79-260E35E460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1689" y="2777517"/>
            <a:ext cx="2391189" cy="171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01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03030-306C-4917-8A68-539A57C55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b="1" dirty="0"/>
              <a:t>Why Does Flowrate Through Your Media Bed Matter?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C9FAECF-FB6A-4DE3-8122-92D2BB36055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1639AFC-4289-9CE4-C578-6E717DF34154}"/>
              </a:ext>
            </a:extLst>
          </p:cNvPr>
          <p:cNvSpPr txBox="1"/>
          <p:nvPr/>
        </p:nvSpPr>
        <p:spPr>
          <a:xfrm>
            <a:off x="824948" y="5416826"/>
            <a:ext cx="2763079" cy="1107996"/>
          </a:xfrm>
          <a:prstGeom prst="rect">
            <a:avLst/>
          </a:prstGeom>
          <a:solidFill>
            <a:srgbClr val="FFFF00"/>
          </a:solidFill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*Make Sure the water velocity is &lt; 0.5 cm/s if not flood and drain</a:t>
            </a:r>
          </a:p>
        </p:txBody>
      </p:sp>
    </p:spTree>
    <p:extLst>
      <p:ext uri="{BB962C8B-B14F-4D97-AF65-F5344CB8AC3E}">
        <p14:creationId xmlns:p14="http://schemas.microsoft.com/office/powerpoint/2010/main" val="1394678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76906711-0AFB-47DD-A4B6-4E94B38B8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A91F649-894C-41F6-A21D-3D1AC558E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3DBD38-4DCF-4056-80D1-C44C40E89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390525"/>
            <a:ext cx="10909640" cy="15103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First Step – Decide on Tanks</a:t>
            </a:r>
          </a:p>
        </p:txBody>
      </p:sp>
      <p:sp>
        <p:nvSpPr>
          <p:cNvPr id="34" name="sketch line">
            <a:extLst>
              <a:ext uri="{FF2B5EF4-FFF2-40B4-BE49-F238E27FC236}">
                <a16:creationId xmlns:a16="http://schemas.microsoft.com/office/drawing/2014/main" id="{56037404-66BD-46B5-9323-1B5313196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175326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0240450F-9F53-4138-BFCC-3A0406AAD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642" y="3263567"/>
            <a:ext cx="9150116" cy="30195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5A41ED-D75D-4551-82E8-98B3853DE314}"/>
              </a:ext>
            </a:extLst>
          </p:cNvPr>
          <p:cNvSpPr txBox="1"/>
          <p:nvPr/>
        </p:nvSpPr>
        <p:spPr>
          <a:xfrm>
            <a:off x="5838662" y="6060862"/>
            <a:ext cx="5100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DD45BA-DF2D-4A83-A7B0-FCE0DF3ED814}"/>
              </a:ext>
            </a:extLst>
          </p:cNvPr>
          <p:cNvSpPr txBox="1"/>
          <p:nvPr/>
        </p:nvSpPr>
        <p:spPr>
          <a:xfrm>
            <a:off x="2154217" y="5199088"/>
            <a:ext cx="5100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EE9E25-627C-4842-870C-5BA8AF43C18B}"/>
              </a:ext>
            </a:extLst>
          </p:cNvPr>
          <p:cNvSpPr txBox="1"/>
          <p:nvPr/>
        </p:nvSpPr>
        <p:spPr>
          <a:xfrm>
            <a:off x="9350189" y="5277891"/>
            <a:ext cx="5100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C247A6-93EE-4723-BE02-BB7677E0CB82}"/>
              </a:ext>
            </a:extLst>
          </p:cNvPr>
          <p:cNvSpPr txBox="1"/>
          <p:nvPr/>
        </p:nvSpPr>
        <p:spPr>
          <a:xfrm>
            <a:off x="4268874" y="2836217"/>
            <a:ext cx="3649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(Some Media Bed Systems)</a:t>
            </a:r>
          </a:p>
        </p:txBody>
      </p:sp>
    </p:spTree>
    <p:extLst>
      <p:ext uri="{BB962C8B-B14F-4D97-AF65-F5344CB8AC3E}">
        <p14:creationId xmlns:p14="http://schemas.microsoft.com/office/powerpoint/2010/main" val="1779795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2E8E3-E51E-465E-AEEC-8413FAB4E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108" y="319627"/>
            <a:ext cx="3497088" cy="839439"/>
          </a:xfrm>
        </p:spPr>
        <p:txBody>
          <a:bodyPr anchor="b">
            <a:noAutofit/>
          </a:bodyPr>
          <a:lstStyle/>
          <a:p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Sump Tank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4014B-BEB2-42A6-9D64-E4546429F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460503"/>
            <a:ext cx="3105978" cy="4543507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Purpose:  Catch the overflow water from the hydroponic component, biofilter or preceding component</a:t>
            </a:r>
          </a:p>
          <a:p>
            <a:pPr marL="0" indent="0">
              <a:buNone/>
            </a:pP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Allows water to drain to the lowest point</a:t>
            </a:r>
          </a:p>
          <a:p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Allows water in fish tanks to remain at a constant height</a:t>
            </a: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0FA192-D52B-4995-9891-0735D74C4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422" y="1742303"/>
            <a:ext cx="7237877" cy="34018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DE843A-E4CF-4E31-8089-E326811D374D}"/>
              </a:ext>
            </a:extLst>
          </p:cNvPr>
          <p:cNvSpPr txBox="1"/>
          <p:nvPr/>
        </p:nvSpPr>
        <p:spPr>
          <a:xfrm>
            <a:off x="4412974" y="5349212"/>
            <a:ext cx="64635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*Float valve in tank to allow for water addition to make up for evapotranspiration losses</a:t>
            </a:r>
          </a:p>
        </p:txBody>
      </p:sp>
    </p:spTree>
    <p:extLst>
      <p:ext uri="{BB962C8B-B14F-4D97-AF65-F5344CB8AC3E}">
        <p14:creationId xmlns:p14="http://schemas.microsoft.com/office/powerpoint/2010/main" val="2387781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0D01A-C676-47B1-9F20-2D0ED3F4C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Choosing a Sump Tank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87B47-70D6-4FD9-9386-A3ED34D75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842052"/>
            <a:ext cx="10058400" cy="4110692"/>
          </a:xfrm>
        </p:spPr>
        <p:txBody>
          <a:bodyPr>
            <a:normAutofit lnSpcReduction="10000"/>
          </a:bodyPr>
          <a:lstStyle/>
          <a:p>
            <a:r>
              <a:rPr lang="en-US" sz="2200" u="sng" dirty="0"/>
              <a:t>Guidelines:</a:t>
            </a:r>
          </a:p>
          <a:p>
            <a:pPr lvl="1"/>
            <a:r>
              <a:rPr lang="en-US" sz="2000" dirty="0"/>
              <a:t>Depth must be enough to cover the top of the pump by at least a few inches</a:t>
            </a:r>
          </a:p>
          <a:p>
            <a:pPr lvl="1"/>
            <a:r>
              <a:rPr lang="en-US" sz="2000" dirty="0"/>
              <a:t>Should be enough to hold overflow from preceding tank if power were to go out or pump was stopped</a:t>
            </a:r>
          </a:p>
          <a:p>
            <a:pPr marL="274320" lvl="1" indent="0">
              <a:buNone/>
            </a:pPr>
            <a:r>
              <a:rPr lang="en-US" sz="2000" dirty="0"/>
              <a:t> (operating level + overflow)</a:t>
            </a:r>
          </a:p>
          <a:p>
            <a:pPr lvl="1"/>
            <a:r>
              <a:rPr lang="en-US" sz="2000" dirty="0"/>
              <a:t>Options: Stock tanks, 55-gallon drums, plastic trash cans, </a:t>
            </a:r>
          </a:p>
          <a:p>
            <a:pPr marL="274320" lvl="1" indent="0">
              <a:buNone/>
            </a:pPr>
            <a:r>
              <a:rPr lang="en-US" sz="2000" dirty="0"/>
              <a:t>HDPE tanks, fiberglass tanks, concrete tanks</a:t>
            </a:r>
          </a:p>
          <a:p>
            <a:pPr marL="274320" lvl="1" indent="0">
              <a:buNone/>
            </a:pPr>
            <a:endParaRPr lang="en-US" sz="2000" dirty="0"/>
          </a:p>
          <a:p>
            <a:pPr lvl="1"/>
            <a:endParaRPr lang="en-US" dirty="0"/>
          </a:p>
          <a:p>
            <a:r>
              <a:rPr lang="en-US" sz="2200" u="sng" dirty="0"/>
              <a:t>How do you calculate the volume?</a:t>
            </a:r>
          </a:p>
          <a:p>
            <a:pPr lvl="1"/>
            <a:r>
              <a:rPr lang="en-US" sz="2000" dirty="0"/>
              <a:t>Rectangular tanks (L x W x H)</a:t>
            </a:r>
          </a:p>
          <a:p>
            <a:pPr lvl="1"/>
            <a:r>
              <a:rPr lang="en-US" sz="2000" dirty="0"/>
              <a:t>Circular tanks ((d/2)</a:t>
            </a:r>
            <a:r>
              <a:rPr lang="en-US" sz="2000" baseline="30000" dirty="0"/>
              <a:t>2</a:t>
            </a:r>
            <a:r>
              <a:rPr lang="en-US" sz="2000" dirty="0"/>
              <a:t> x </a:t>
            </a:r>
            <a:r>
              <a:rPr lang="el-GR" sz="2000" dirty="0"/>
              <a:t>π</a:t>
            </a:r>
            <a:r>
              <a:rPr lang="en-US" sz="2000" dirty="0"/>
              <a:t> x H)</a:t>
            </a:r>
          </a:p>
          <a:p>
            <a:pPr lvl="1"/>
            <a:endParaRPr lang="en-US" dirty="0"/>
          </a:p>
        </p:txBody>
      </p:sp>
      <p:sp>
        <p:nvSpPr>
          <p:cNvPr id="4" name="Cylinder 3">
            <a:extLst>
              <a:ext uri="{FF2B5EF4-FFF2-40B4-BE49-F238E27FC236}">
                <a16:creationId xmlns:a16="http://schemas.microsoft.com/office/drawing/2014/main" id="{19F28F60-37DC-4742-B893-607255400505}"/>
              </a:ext>
            </a:extLst>
          </p:cNvPr>
          <p:cNvSpPr/>
          <p:nvPr/>
        </p:nvSpPr>
        <p:spPr>
          <a:xfrm>
            <a:off x="8428383" y="3631096"/>
            <a:ext cx="1470991" cy="1921565"/>
          </a:xfrm>
          <a:prstGeom prst="can">
            <a:avLst/>
          </a:prstGeom>
          <a:solidFill>
            <a:srgbClr val="0E00C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8908FF8-7D97-417E-94C1-89C105D7099F}"/>
              </a:ext>
            </a:extLst>
          </p:cNvPr>
          <p:cNvCxnSpPr/>
          <p:nvPr/>
        </p:nvCxnSpPr>
        <p:spPr>
          <a:xfrm>
            <a:off x="8428383" y="3832412"/>
            <a:ext cx="1374523" cy="0"/>
          </a:xfrm>
          <a:prstGeom prst="line">
            <a:avLst/>
          </a:prstGeom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DF7DC7A-E307-4C56-8904-1B091DDA93BE}"/>
              </a:ext>
            </a:extLst>
          </p:cNvPr>
          <p:cNvCxnSpPr/>
          <p:nvPr/>
        </p:nvCxnSpPr>
        <p:spPr>
          <a:xfrm>
            <a:off x="10085294" y="3832412"/>
            <a:ext cx="0" cy="1546412"/>
          </a:xfrm>
          <a:prstGeom prst="straightConnector1">
            <a:avLst/>
          </a:prstGeom>
          <a:ln w="22225"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4A09149-052C-4A62-8B43-DA1866B01F26}"/>
              </a:ext>
            </a:extLst>
          </p:cNvPr>
          <p:cNvSpPr txBox="1"/>
          <p:nvPr/>
        </p:nvSpPr>
        <p:spPr>
          <a:xfrm>
            <a:off x="8936398" y="3497288"/>
            <a:ext cx="454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23CB27-325F-46D5-A327-36F42B519150}"/>
              </a:ext>
            </a:extLst>
          </p:cNvPr>
          <p:cNvSpPr txBox="1"/>
          <p:nvPr/>
        </p:nvSpPr>
        <p:spPr>
          <a:xfrm>
            <a:off x="10085294" y="4405563"/>
            <a:ext cx="454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691241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3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1"/>
            <a:ext cx="7058307" cy="2595329"/>
          </a:xfrm>
          <a:prstGeom prst="rect">
            <a:avLst/>
          </a:prstGeom>
          <a:solidFill>
            <a:srgbClr val="554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23198F-3C65-4F05-A328-1ED1753C0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04" y="460094"/>
            <a:ext cx="6594189" cy="1021977"/>
          </a:xfrm>
        </p:spPr>
        <p:txBody>
          <a:bodyPr anchor="t">
            <a:normAutofit/>
          </a:bodyPr>
          <a:lstStyle/>
          <a:p>
            <a:r>
              <a:rPr lang="en-US" sz="5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Choosing Pumps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392E632E-3F30-4018-960F-EE3228045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3" y="3085476"/>
            <a:ext cx="3998237" cy="3449681"/>
          </a:xfrm>
          <a:prstGeom prst="rect">
            <a:avLst/>
          </a:prstGeom>
          <a:solidFill>
            <a:srgbClr val="B27D6B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1ECCAB-8A87-4E28-907B-4AB5BA24D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429" y="3236090"/>
            <a:ext cx="2339743" cy="3161816"/>
          </a:xfrm>
          <a:prstGeom prst="rect">
            <a:avLst/>
          </a:prstGeom>
        </p:spPr>
      </p:pic>
      <p:sp>
        <p:nvSpPr>
          <p:cNvPr id="24" name="Rectangle 17">
            <a:extLst>
              <a:ext uri="{FF2B5EF4-FFF2-40B4-BE49-F238E27FC236}">
                <a16:creationId xmlns:a16="http://schemas.microsoft.com/office/drawing/2014/main" id="{0015B939-F527-4117-B775-533A40168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8848" y="3090672"/>
            <a:ext cx="2889504" cy="1636776"/>
          </a:xfrm>
          <a:prstGeom prst="rect">
            <a:avLst/>
          </a:prstGeom>
          <a:solidFill>
            <a:srgbClr val="B27D6B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26C407-97B9-4EFD-A708-CB392395F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199" y="3236090"/>
            <a:ext cx="1566801" cy="13604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22BCFB4-3880-430A-9E42-4D844E8F6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8848" y="4901184"/>
            <a:ext cx="2889504" cy="1636776"/>
          </a:xfrm>
          <a:prstGeom prst="rect">
            <a:avLst/>
          </a:prstGeom>
          <a:solidFill>
            <a:srgbClr val="B27D6B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72DE7A-82C2-442C-9ACB-598CF9C2D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0296" y="5038435"/>
            <a:ext cx="1806605" cy="135947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96D2E-086F-40A0-BC48-5C6C1BD0F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7973" y="763523"/>
            <a:ext cx="3511296" cy="533095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600" u="sng" dirty="0">
                <a:solidFill>
                  <a:srgbClr val="FFFFFF"/>
                </a:solidFill>
              </a:rPr>
              <a:t>Types of Pumps</a:t>
            </a:r>
            <a:r>
              <a:rPr lang="en-US" sz="4800" dirty="0">
                <a:solidFill>
                  <a:srgbClr val="FFFFFF"/>
                </a:solidFill>
              </a:rPr>
              <a:t>:</a:t>
            </a:r>
            <a:endParaRPr lang="en-US" sz="3000" b="1" dirty="0">
              <a:solidFill>
                <a:srgbClr val="FFFFFF"/>
              </a:solidFill>
            </a:endParaRPr>
          </a:p>
          <a:p>
            <a:r>
              <a:rPr lang="en-US" sz="3000" b="1" dirty="0">
                <a:solidFill>
                  <a:srgbClr val="FFFFFF"/>
                </a:solidFill>
              </a:rPr>
              <a:t>Submersible</a:t>
            </a:r>
          </a:p>
          <a:p>
            <a:endParaRPr lang="en-US" sz="3000" b="1" dirty="0">
              <a:solidFill>
                <a:srgbClr val="FFFFFF"/>
              </a:solidFill>
            </a:endParaRPr>
          </a:p>
          <a:p>
            <a:r>
              <a:rPr lang="en-US" sz="3000" b="1" dirty="0">
                <a:solidFill>
                  <a:srgbClr val="FFFFFF"/>
                </a:solidFill>
              </a:rPr>
              <a:t>Sump pumps (aquarium pumps)</a:t>
            </a:r>
          </a:p>
          <a:p>
            <a:endParaRPr lang="en-US" sz="3000" b="1" dirty="0">
              <a:solidFill>
                <a:srgbClr val="FFFFFF"/>
              </a:solidFill>
            </a:endParaRPr>
          </a:p>
          <a:p>
            <a:r>
              <a:rPr lang="en-US" sz="3000" b="1" dirty="0">
                <a:solidFill>
                  <a:srgbClr val="FFFFFF"/>
                </a:solidFill>
              </a:rPr>
              <a:t>In-line pumps (pool pumps)</a:t>
            </a:r>
          </a:p>
          <a:p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0453AD-08AD-4094-AE30-342233886C22}"/>
              </a:ext>
            </a:extLst>
          </p:cNvPr>
          <p:cNvSpPr txBox="1"/>
          <p:nvPr/>
        </p:nvSpPr>
        <p:spPr>
          <a:xfrm>
            <a:off x="1043046" y="1537846"/>
            <a:ext cx="41171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Best to oversize your pump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Pumps lose efficiency over 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Easy to regulate flow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710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3857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3AD936-FD19-4B68-9989-688C78BC5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Sump Pumps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33B81349-3A7E-4A66-9ED9-66E6F8E29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3" y="2454901"/>
            <a:ext cx="3441163" cy="4080255"/>
          </a:xfrm>
          <a:prstGeom prst="rect">
            <a:avLst/>
          </a:prstGeom>
          <a:solidFill>
            <a:srgbClr val="41A8BB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37A7FF-19A5-40D8-8D0C-E780CBD33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1468" y="2454900"/>
            <a:ext cx="3441163" cy="4080255"/>
          </a:xfrm>
          <a:prstGeom prst="rect">
            <a:avLst/>
          </a:prstGeom>
          <a:solidFill>
            <a:srgbClr val="41A8BB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Superior Pump 1/4 HP Submersible Thermoplastic Utility Pump">
            <a:extLst>
              <a:ext uri="{FF2B5EF4-FFF2-40B4-BE49-F238E27FC236}">
                <a16:creationId xmlns:a16="http://schemas.microsoft.com/office/drawing/2014/main" id="{838AAD77-3DC9-4859-A31F-9F93D05984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-4"/>
          <a:stretch/>
        </p:blipFill>
        <p:spPr bwMode="auto">
          <a:xfrm>
            <a:off x="4138970" y="2951921"/>
            <a:ext cx="3067358" cy="30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D6474-C6E2-47B3-A740-07B391AC3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6057" y="491260"/>
            <a:ext cx="3632612" cy="5811987"/>
          </a:xfrm>
        </p:spPr>
        <p:txBody>
          <a:bodyPr anchor="ctr">
            <a:normAutofit fontScale="92500"/>
          </a:bodyPr>
          <a:lstStyle/>
          <a:p>
            <a:r>
              <a:rPr lang="en-US" sz="2200" dirty="0">
                <a:solidFill>
                  <a:srgbClr val="FFFFFF"/>
                </a:solidFill>
              </a:rPr>
              <a:t>Relatively inexpensive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</a:rPr>
              <a:t>$50 - $350 USD</a:t>
            </a:r>
          </a:p>
          <a:p>
            <a:r>
              <a:rPr lang="en-US" sz="2200" dirty="0">
                <a:solidFill>
                  <a:srgbClr val="FFFFFF"/>
                </a:solidFill>
              </a:rPr>
              <a:t>Can deliver a large amount of water </a:t>
            </a:r>
          </a:p>
          <a:p>
            <a:r>
              <a:rPr lang="en-US" sz="2200" dirty="0">
                <a:solidFill>
                  <a:srgbClr val="FFFFFF"/>
                </a:solidFill>
              </a:rPr>
              <a:t>Many have automatic shutoff if water level gets too low</a:t>
            </a:r>
          </a:p>
          <a:p>
            <a:r>
              <a:rPr lang="en-US" sz="2200" dirty="0">
                <a:solidFill>
                  <a:srgbClr val="FFFFFF"/>
                </a:solidFill>
              </a:rPr>
              <a:t>Threaded to connect to PVC</a:t>
            </a:r>
          </a:p>
          <a:p>
            <a:endParaRPr lang="en-US" sz="2200" dirty="0">
              <a:solidFill>
                <a:srgbClr val="FFFFFF"/>
              </a:solidFill>
            </a:endParaRPr>
          </a:p>
          <a:p>
            <a:r>
              <a:rPr lang="en-US" sz="2200" dirty="0">
                <a:solidFill>
                  <a:srgbClr val="FFFFFF"/>
                </a:solidFill>
              </a:rPr>
              <a:t>Not intended to be run continuously</a:t>
            </a:r>
          </a:p>
          <a:p>
            <a:r>
              <a:rPr lang="en-US" sz="2200" dirty="0">
                <a:solidFill>
                  <a:srgbClr val="FFFFFF"/>
                </a:solidFill>
              </a:rPr>
              <a:t>Have had success with sump pumps, but have also had some burn out</a:t>
            </a:r>
          </a:p>
          <a:p>
            <a:r>
              <a:rPr lang="en-US" sz="2200" dirty="0">
                <a:solidFill>
                  <a:srgbClr val="FFFFFF"/>
                </a:solidFill>
              </a:rPr>
              <a:t>May be worth getting a higher quality one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FFFFFF"/>
                </a:solidFill>
              </a:rPr>
              <a:t>Purchase at: Grainger or most home improvement retailers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646680-C852-4810-9B81-E555CD104E8E}"/>
              </a:ext>
            </a:extLst>
          </p:cNvPr>
          <p:cNvSpPr txBox="1"/>
          <p:nvPr/>
        </p:nvSpPr>
        <p:spPr>
          <a:xfrm>
            <a:off x="4545106" y="6118412"/>
            <a:ext cx="2305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*Typically use ¼ - ¾ hp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30680A-41C4-4949-9F29-196130D64D23}"/>
              </a:ext>
            </a:extLst>
          </p:cNvPr>
          <p:cNvCxnSpPr/>
          <p:nvPr/>
        </p:nvCxnSpPr>
        <p:spPr>
          <a:xfrm>
            <a:off x="7956057" y="3168829"/>
            <a:ext cx="323353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A01A396-7D09-4B7E-9583-B4C341960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334" y="2490112"/>
            <a:ext cx="2438400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512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54520-A6DD-4A84-AAF9-A6C6301B1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4047" y="384579"/>
            <a:ext cx="6185647" cy="1325563"/>
          </a:xfrm>
        </p:spPr>
        <p:txBody>
          <a:bodyPr>
            <a:noAutofit/>
          </a:bodyPr>
          <a:lstStyle/>
          <a:p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Submersible Pumps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device&#10;&#10;Description generated with high confidence">
            <a:extLst>
              <a:ext uri="{FF2B5EF4-FFF2-40B4-BE49-F238E27FC236}">
                <a16:creationId xmlns:a16="http://schemas.microsoft.com/office/drawing/2014/main" id="{9B1B4B28-66DC-444B-B9B9-2C0AAB95AA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D91FF4-B6B2-4C03-91F2-DEBC988F87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8" r="926" b="1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62DF96-6B34-492B-BDEC-F613716EB4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38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53FA9-8118-4BFF-A612-5661A985B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3059" y="1710142"/>
            <a:ext cx="4825881" cy="4781776"/>
          </a:xfrm>
        </p:spPr>
        <p:txBody>
          <a:bodyPr anchor="t">
            <a:noAutofit/>
          </a:bodyPr>
          <a:lstStyle/>
          <a:p>
            <a:r>
              <a:rPr lang="en-US" sz="2200" dirty="0"/>
              <a:t>Sometimes referred to as aquarium pumps or fountain pumps</a:t>
            </a:r>
          </a:p>
          <a:p>
            <a:r>
              <a:rPr lang="en-US" sz="2200" dirty="0"/>
              <a:t>Centrifugal pumps or magnetic drive pumps</a:t>
            </a:r>
          </a:p>
          <a:p>
            <a:pPr lvl="1"/>
            <a:r>
              <a:rPr lang="en-US" sz="2200" dirty="0"/>
              <a:t>Water moved through transfer of rotational energy</a:t>
            </a:r>
          </a:p>
          <a:p>
            <a:r>
              <a:rPr lang="en-US" sz="2200" dirty="0"/>
              <a:t>Wide range of pump capacities</a:t>
            </a:r>
          </a:p>
          <a:p>
            <a:pPr lvl="1"/>
            <a:r>
              <a:rPr lang="en-US" sz="2200" dirty="0"/>
              <a:t>50 gph – 10,000 gph</a:t>
            </a:r>
          </a:p>
          <a:p>
            <a:r>
              <a:rPr lang="en-US" sz="2200" dirty="0"/>
              <a:t>Wear out quickly if you buy cheap</a:t>
            </a:r>
          </a:p>
          <a:p>
            <a:r>
              <a:rPr lang="en-US" sz="2200" dirty="0"/>
              <a:t>Best places to purchase: Grainger, Enterprise Aquatics, home improvement retailers, online retailers</a:t>
            </a:r>
          </a:p>
          <a:p>
            <a:r>
              <a:rPr lang="en-US" sz="2200" dirty="0"/>
              <a:t>Price range $10 ~ $600 USD</a:t>
            </a:r>
          </a:p>
        </p:txBody>
      </p:sp>
    </p:spTree>
    <p:extLst>
      <p:ext uri="{BB962C8B-B14F-4D97-AF65-F5344CB8AC3E}">
        <p14:creationId xmlns:p14="http://schemas.microsoft.com/office/powerpoint/2010/main" val="4098600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D59514-B783-4B1E-8185-D7DDA921B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699" y="182859"/>
            <a:ext cx="5114155" cy="1630339"/>
          </a:xfrm>
        </p:spPr>
        <p:txBody>
          <a:bodyPr anchor="b">
            <a:normAutofit/>
          </a:bodyPr>
          <a:lstStyle/>
          <a:p>
            <a:r>
              <a:rPr lang="en-US" sz="6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In-Line pumps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(external pumps)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888E6-21DF-4126-8BB4-F390ABDA7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699" y="2452625"/>
            <a:ext cx="5531301" cy="3711571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Centrifugal pumps</a:t>
            </a:r>
          </a:p>
          <a:p>
            <a:pPr lvl="1"/>
            <a:r>
              <a:rPr lang="en-US" sz="2200" dirty="0">
                <a:solidFill>
                  <a:schemeClr val="bg1"/>
                </a:solidFill>
              </a:rPr>
              <a:t>Internal impellers</a:t>
            </a:r>
          </a:p>
          <a:p>
            <a:r>
              <a:rPr lang="en-US" sz="2200" dirty="0">
                <a:solidFill>
                  <a:schemeClr val="bg1"/>
                </a:solidFill>
              </a:rPr>
              <a:t>Can move large volumes of water </a:t>
            </a:r>
          </a:p>
          <a:p>
            <a:r>
              <a:rPr lang="en-US" sz="2200" dirty="0">
                <a:solidFill>
                  <a:schemeClr val="bg1"/>
                </a:solidFill>
              </a:rPr>
              <a:t>More expensive but longer lasting</a:t>
            </a:r>
          </a:p>
          <a:p>
            <a:r>
              <a:rPr lang="en-US" sz="2200" dirty="0">
                <a:solidFill>
                  <a:schemeClr val="bg1"/>
                </a:solidFill>
              </a:rPr>
              <a:t>Initially need to be primed (with water)</a:t>
            </a:r>
          </a:p>
          <a:p>
            <a:r>
              <a:rPr lang="en-US" sz="2200" dirty="0">
                <a:solidFill>
                  <a:schemeClr val="bg1"/>
                </a:solidFill>
              </a:rPr>
              <a:t>Threaded for PVC connection</a:t>
            </a:r>
          </a:p>
          <a:p>
            <a:r>
              <a:rPr lang="en-US" sz="2200" dirty="0">
                <a:solidFill>
                  <a:schemeClr val="bg1"/>
                </a:solidFill>
              </a:rPr>
              <a:t>Best places to purchase: Pool stores, Grainger</a:t>
            </a:r>
          </a:p>
          <a:p>
            <a:r>
              <a:rPr lang="en-US" sz="2200" dirty="0">
                <a:solidFill>
                  <a:schemeClr val="bg1"/>
                </a:solidFill>
              </a:rPr>
              <a:t>Price range $10 ~ $1000 USD (ideal for commercial operations)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4E1947-FCAF-42AA-B6E1-AE51474C8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59" y="369913"/>
            <a:ext cx="3558507" cy="27845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camera&#10;&#10;Description generated with high confidence">
            <a:extLst>
              <a:ext uri="{FF2B5EF4-FFF2-40B4-BE49-F238E27FC236}">
                <a16:creationId xmlns:a16="http://schemas.microsoft.com/office/drawing/2014/main" id="{4C470477-4C7A-4ACA-94B5-172AECDAC5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67" r="-2" b="-2"/>
          <a:stretch/>
        </p:blipFill>
        <p:spPr>
          <a:xfrm>
            <a:off x="8038661" y="3814367"/>
            <a:ext cx="3588640" cy="261633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345B48D-6178-4867-8989-2310D2E76789}"/>
              </a:ext>
            </a:extLst>
          </p:cNvPr>
          <p:cNvCxnSpPr/>
          <p:nvPr/>
        </p:nvCxnSpPr>
        <p:spPr>
          <a:xfrm>
            <a:off x="6324082" y="1627708"/>
            <a:ext cx="672353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7E37B53-B943-4477-A114-C2F55542A9E4}"/>
              </a:ext>
            </a:extLst>
          </p:cNvPr>
          <p:cNvCxnSpPr>
            <a:cxnSpLocks/>
          </p:cNvCxnSpPr>
          <p:nvPr/>
        </p:nvCxnSpPr>
        <p:spPr>
          <a:xfrm flipV="1">
            <a:off x="8745071" y="622105"/>
            <a:ext cx="0" cy="662781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6B5C640-CCFF-48EA-A5AB-3B4D8034E339}"/>
              </a:ext>
            </a:extLst>
          </p:cNvPr>
          <p:cNvSpPr txBox="1"/>
          <p:nvPr/>
        </p:nvSpPr>
        <p:spPr>
          <a:xfrm>
            <a:off x="5678854" y="3312980"/>
            <a:ext cx="243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*Typically use ⅓ to ¾ hp</a:t>
            </a:r>
          </a:p>
        </p:txBody>
      </p:sp>
    </p:spTree>
    <p:extLst>
      <p:ext uri="{BB962C8B-B14F-4D97-AF65-F5344CB8AC3E}">
        <p14:creationId xmlns:p14="http://schemas.microsoft.com/office/powerpoint/2010/main" val="4024661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8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C858ED-34B2-4E26-B42E-8FF0CF7FAE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1203"/>
          <a:stretch/>
        </p:blipFill>
        <p:spPr>
          <a:xfrm>
            <a:off x="6167846" y="10"/>
            <a:ext cx="6024154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BA4DE0-8E61-484E-8695-D4052453F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442" y="568975"/>
            <a:ext cx="5006336" cy="1325563"/>
          </a:xfrm>
        </p:spPr>
        <p:txBody>
          <a:bodyPr>
            <a:normAutofit fontScale="90000"/>
          </a:bodyPr>
          <a:lstStyle/>
          <a:p>
            <a:r>
              <a:rPr lang="en-US" sz="5000" b="1" dirty="0"/>
              <a:t>Size Pump Based on Fish Tank First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EA9D9-E3E8-49C8-8FAE-A8B0E7A37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4" y="2002971"/>
            <a:ext cx="5289365" cy="4483554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2200" dirty="0"/>
              <a:t>Fish tanks should be turned over 0.5 - 2 times per hour </a:t>
            </a:r>
          </a:p>
          <a:p>
            <a:endParaRPr lang="en-US" sz="2200" dirty="0"/>
          </a:p>
          <a:p>
            <a:r>
              <a:rPr lang="en-US" sz="2200" dirty="0"/>
              <a:t>No matter what, water needs to be moved out of fish tank to control build up of ammonia and solids</a:t>
            </a:r>
          </a:p>
          <a:p>
            <a:endParaRPr lang="en-US" sz="2200" dirty="0"/>
          </a:p>
          <a:p>
            <a:r>
              <a:rPr lang="en-US" sz="2200" dirty="0"/>
              <a:t>Required flow rate depends on:</a:t>
            </a:r>
          </a:p>
          <a:p>
            <a:pPr lvl="1"/>
            <a:r>
              <a:rPr lang="en-US" sz="2200" dirty="0"/>
              <a:t>Fish density</a:t>
            </a:r>
          </a:p>
          <a:p>
            <a:pPr lvl="1"/>
            <a:r>
              <a:rPr lang="en-US" sz="2200" dirty="0"/>
              <a:t>Feed rate</a:t>
            </a:r>
          </a:p>
          <a:p>
            <a:pPr marL="457200" lvl="1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600" dirty="0"/>
              <a:t>*The bigger the tank, the less turnovers you will have</a:t>
            </a:r>
          </a:p>
        </p:txBody>
      </p:sp>
    </p:spTree>
    <p:extLst>
      <p:ext uri="{BB962C8B-B14F-4D97-AF65-F5344CB8AC3E}">
        <p14:creationId xmlns:p14="http://schemas.microsoft.com/office/powerpoint/2010/main" val="1952585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61445B8C-D724-4F73-AB77-3CCE4E822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20963"/>
            <a:ext cx="4657345" cy="6816065"/>
          </a:xfrm>
          <a:prstGeom prst="rect">
            <a:avLst/>
          </a:prstGeom>
          <a:solidFill>
            <a:schemeClr val="bg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Image result for backup generator">
            <a:extLst>
              <a:ext uri="{FF2B5EF4-FFF2-40B4-BE49-F238E27FC236}">
                <a16:creationId xmlns:a16="http://schemas.microsoft.com/office/drawing/2014/main" id="{3165B6C2-E312-40E6-B658-395182567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614" y="15804"/>
            <a:ext cx="3996386" cy="210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9905336-A7CD-4C75-9E77-C704674F4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73347" y="34290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Image result for liquid oxygen tank">
            <a:extLst>
              <a:ext uri="{FF2B5EF4-FFF2-40B4-BE49-F238E27FC236}">
                <a16:creationId xmlns:a16="http://schemas.microsoft.com/office/drawing/2014/main" id="{90C80EB3-34EA-4655-9F05-AB7115534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622" y="3735414"/>
            <a:ext cx="2084905" cy="277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16BDC0-E5D8-4404-9B21-C92C529E4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2" y="407070"/>
            <a:ext cx="7066039" cy="1325563"/>
          </a:xfrm>
        </p:spPr>
        <p:txBody>
          <a:bodyPr>
            <a:normAutofit/>
          </a:bodyPr>
          <a:lstStyle/>
          <a:p>
            <a:r>
              <a:rPr lang="en-US" dirty="0"/>
              <a:t>Stocking a High Density of Fish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9BD21-2006-4E40-A0CE-8089419D5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2" y="1732633"/>
            <a:ext cx="6866467" cy="4321033"/>
          </a:xfrm>
        </p:spPr>
        <p:txBody>
          <a:bodyPr anchor="t">
            <a:normAutofit/>
          </a:bodyPr>
          <a:lstStyle/>
          <a:p>
            <a:r>
              <a:rPr lang="en-US" sz="2200" dirty="0"/>
              <a:t>Maximum density depends on the fish species</a:t>
            </a:r>
          </a:p>
          <a:p>
            <a:endParaRPr lang="en-US" sz="2200" dirty="0"/>
          </a:p>
          <a:p>
            <a:r>
              <a:rPr lang="en-US" sz="2200" dirty="0"/>
              <a:t>However, you should never try to maximize stocking unless:</a:t>
            </a:r>
          </a:p>
          <a:p>
            <a:pPr lvl="1"/>
            <a:r>
              <a:rPr lang="en-US" sz="1800" dirty="0"/>
              <a:t>You have extensive experience in fish culture</a:t>
            </a:r>
          </a:p>
          <a:p>
            <a:pPr lvl="1"/>
            <a:r>
              <a:rPr lang="en-US" sz="1800" dirty="0"/>
              <a:t>You are pumping liquid oxygen into your fish tank</a:t>
            </a:r>
          </a:p>
          <a:p>
            <a:pPr lvl="1"/>
            <a:r>
              <a:rPr lang="en-US" sz="1800" dirty="0"/>
              <a:t>You have an oxygen generating system</a:t>
            </a:r>
          </a:p>
          <a:p>
            <a:pPr lvl="1"/>
            <a:r>
              <a:rPr lang="en-US" sz="1800" dirty="0"/>
              <a:t>You have a backup generator</a:t>
            </a:r>
          </a:p>
          <a:p>
            <a:r>
              <a:rPr lang="en-US" sz="2200" dirty="0"/>
              <a:t>Stick with 0.2 </a:t>
            </a:r>
            <a:r>
              <a:rPr lang="en-US" sz="2200" dirty="0" err="1"/>
              <a:t>lb</a:t>
            </a:r>
            <a:r>
              <a:rPr lang="en-US" sz="2200" dirty="0"/>
              <a:t> fish /gal for aquaponics</a:t>
            </a:r>
          </a:p>
          <a:p>
            <a:endParaRPr lang="en-US" sz="1500" dirty="0"/>
          </a:p>
          <a:p>
            <a:r>
              <a:rPr lang="en-US" sz="2200" dirty="0"/>
              <a:t>Remember you generally don’t need a lot of fish to grow a lot plants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8034688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52E07-9DA0-4A32-8059-D61175A98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17838"/>
            <a:ext cx="10058400" cy="1367527"/>
          </a:xfrm>
        </p:spPr>
        <p:txBody>
          <a:bodyPr/>
          <a:lstStyle/>
          <a:p>
            <a:r>
              <a:rPr lang="en-US" b="1" dirty="0"/>
              <a:t>Operating Fish Tanks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6A1F9-BC55-4B3D-AD5C-EAD509A9A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647" y="1950098"/>
            <a:ext cx="10488706" cy="4590064"/>
          </a:xfrm>
        </p:spPr>
        <p:txBody>
          <a:bodyPr>
            <a:normAutofit/>
          </a:bodyPr>
          <a:lstStyle/>
          <a:p>
            <a:r>
              <a:rPr lang="en-US" sz="2400" dirty="0"/>
              <a:t>Internal Flow</a:t>
            </a:r>
          </a:p>
          <a:p>
            <a:pPr lvl="1"/>
            <a:r>
              <a:rPr lang="en-US" sz="2200" dirty="0"/>
              <a:t>Inlet pipe directed to create circular flow</a:t>
            </a:r>
          </a:p>
          <a:p>
            <a:pPr lvl="2"/>
            <a:r>
              <a:rPr lang="en-US" sz="2000" dirty="0"/>
              <a:t>Helps with settling and solids flushing</a:t>
            </a:r>
          </a:p>
          <a:p>
            <a:pPr lvl="2"/>
            <a:r>
              <a:rPr lang="en-US" sz="2000" dirty="0"/>
              <a:t>Uniform mixing</a:t>
            </a:r>
          </a:p>
          <a:p>
            <a:pPr lvl="2"/>
            <a:endParaRPr lang="en-US" sz="2000" dirty="0"/>
          </a:p>
          <a:p>
            <a:pPr lvl="1"/>
            <a:r>
              <a:rPr lang="en-US" sz="2200" dirty="0"/>
              <a:t>Not more than 2 water exchanges per hour (usually a half is fine)</a:t>
            </a:r>
          </a:p>
          <a:p>
            <a:pPr lvl="2"/>
            <a:r>
              <a:rPr lang="en-US" sz="2200" dirty="0"/>
              <a:t>Depends on size/dimensions of tank and stocking density</a:t>
            </a:r>
          </a:p>
          <a:p>
            <a:pPr lvl="2"/>
            <a:r>
              <a:rPr lang="en-US" sz="2000" dirty="0"/>
              <a:t>Must be enough flow to facilitate movement of solids</a:t>
            </a:r>
          </a:p>
        </p:txBody>
      </p:sp>
      <p:pic>
        <p:nvPicPr>
          <p:cNvPr id="4" name="Picture 3" descr="Picture of flow pattern in fish tank with vertical arrows and horizontal arrow going across the top of the water">
            <a:extLst>
              <a:ext uri="{FF2B5EF4-FFF2-40B4-BE49-F238E27FC236}">
                <a16:creationId xmlns:a16="http://schemas.microsoft.com/office/drawing/2014/main" id="{D635F59E-CEE7-4571-8D00-D96DAF5C2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164" y="717432"/>
            <a:ext cx="3801036" cy="2200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BC944A-C518-47C6-9D20-EDE4208570BD}"/>
              </a:ext>
            </a:extLst>
          </p:cNvPr>
          <p:cNvSpPr txBox="1"/>
          <p:nvPr/>
        </p:nvSpPr>
        <p:spPr>
          <a:xfrm>
            <a:off x="7247509" y="2918031"/>
            <a:ext cx="158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20404030301010803"/>
                <a:ea typeface="+mn-ea"/>
                <a:cs typeface="+mn-cs"/>
              </a:rPr>
              <a:t>*Optimal flow</a:t>
            </a:r>
          </a:p>
        </p:txBody>
      </p:sp>
    </p:spTree>
    <p:extLst>
      <p:ext uri="{BB962C8B-B14F-4D97-AF65-F5344CB8AC3E}">
        <p14:creationId xmlns:p14="http://schemas.microsoft.com/office/powerpoint/2010/main" val="15953335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7712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7712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C87E9F-8FDC-42CC-AC76-5BB1939CE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46" y="1351722"/>
            <a:ext cx="6831372" cy="41060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641E54-08DB-4963-B892-F20F3643B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2550" y="537912"/>
            <a:ext cx="3308130" cy="289108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Estimating </a:t>
            </a:r>
            <a:r>
              <a:rPr lang="en-US" sz="5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Minimum</a:t>
            </a:r>
            <a:r>
              <a:rPr lang="en-US" sz="5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Fish Tank Exchange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7E8A7-4AC4-4FFB-A54B-233205A80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2550" y="3932488"/>
            <a:ext cx="3308131" cy="1655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Rather than figure out the turnover rate, use this graph estimate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0B8640-33E8-4DFF-9E37-A704200A5A0F}"/>
              </a:ext>
            </a:extLst>
          </p:cNvPr>
          <p:cNvSpPr txBox="1"/>
          <p:nvPr/>
        </p:nvSpPr>
        <p:spPr>
          <a:xfrm>
            <a:off x="405246" y="5602246"/>
            <a:ext cx="1867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Warmwater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Fish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7771D8-E828-4280-8B57-DA736A4674B9}"/>
              </a:ext>
            </a:extLst>
          </p:cNvPr>
          <p:cNvSpPr txBox="1"/>
          <p:nvPr/>
        </p:nvSpPr>
        <p:spPr>
          <a:xfrm>
            <a:off x="661320" y="322468"/>
            <a:ext cx="3002169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chart is important!!</a:t>
            </a:r>
          </a:p>
        </p:txBody>
      </p:sp>
    </p:spTree>
    <p:extLst>
      <p:ext uri="{BB962C8B-B14F-4D97-AF65-F5344CB8AC3E}">
        <p14:creationId xmlns:p14="http://schemas.microsoft.com/office/powerpoint/2010/main" val="1447622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76906711-0AFB-47DD-A4B6-4E94B38B8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A91F649-894C-41F6-A21D-3D1AC558E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3DBD38-4DCF-4056-80D1-C44C40E89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390525"/>
            <a:ext cx="10909640" cy="15103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First Step – Decide on Tanks</a:t>
            </a:r>
          </a:p>
        </p:txBody>
      </p:sp>
      <p:sp>
        <p:nvSpPr>
          <p:cNvPr id="34" name="sketch line">
            <a:extLst>
              <a:ext uri="{FF2B5EF4-FFF2-40B4-BE49-F238E27FC236}">
                <a16:creationId xmlns:a16="http://schemas.microsoft.com/office/drawing/2014/main" id="{56037404-66BD-46B5-9323-1B5313196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175326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0240450F-9F53-4138-BFCC-3A0406AAD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642" y="3263567"/>
            <a:ext cx="9150116" cy="30195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5A41ED-D75D-4551-82E8-98B3853DE314}"/>
              </a:ext>
            </a:extLst>
          </p:cNvPr>
          <p:cNvSpPr txBox="1"/>
          <p:nvPr/>
        </p:nvSpPr>
        <p:spPr>
          <a:xfrm>
            <a:off x="3900847" y="6053342"/>
            <a:ext cx="5100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DD45BA-DF2D-4A83-A7B0-FCE0DF3ED814}"/>
              </a:ext>
            </a:extLst>
          </p:cNvPr>
          <p:cNvSpPr txBox="1"/>
          <p:nvPr/>
        </p:nvSpPr>
        <p:spPr>
          <a:xfrm>
            <a:off x="2154217" y="5199088"/>
            <a:ext cx="5100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EE9E25-627C-4842-870C-5BA8AF43C18B}"/>
              </a:ext>
            </a:extLst>
          </p:cNvPr>
          <p:cNvSpPr txBox="1"/>
          <p:nvPr/>
        </p:nvSpPr>
        <p:spPr>
          <a:xfrm>
            <a:off x="6592190" y="6060862"/>
            <a:ext cx="5100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C247A6-93EE-4723-BE02-BB7677E0CB82}"/>
              </a:ext>
            </a:extLst>
          </p:cNvPr>
          <p:cNvSpPr txBox="1"/>
          <p:nvPr/>
        </p:nvSpPr>
        <p:spPr>
          <a:xfrm>
            <a:off x="4268874" y="2836217"/>
            <a:ext cx="2864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(Media Bed Systems)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9EBEBD-8B41-457E-8EE1-BE22B34102C0}"/>
              </a:ext>
            </a:extLst>
          </p:cNvPr>
          <p:cNvSpPr txBox="1"/>
          <p:nvPr/>
        </p:nvSpPr>
        <p:spPr>
          <a:xfrm>
            <a:off x="9283533" y="5247522"/>
            <a:ext cx="5100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79841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3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553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D061FD-D33D-4B45-A2DB-3B9DBE1A8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Need to Determine Lift</a:t>
            </a:r>
          </a:p>
        </p:txBody>
      </p:sp>
      <p:sp>
        <p:nvSpPr>
          <p:cNvPr id="27" name="Rectangle 15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0FBA08-443D-45FC-A855-FB00056E0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44" y="2781179"/>
            <a:ext cx="6579910" cy="340510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1353E-0DEE-4ACA-897E-0C1AB5B63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9657" y="917725"/>
            <a:ext cx="3845599" cy="4852362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Measure the height from the top of the water in your sump to the maximum height the water will be pumped in your system (AKA ‘lift’)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This will help you determine your actual expected water flow for a given pump</a:t>
            </a:r>
          </a:p>
        </p:txBody>
      </p:sp>
    </p:spTree>
    <p:extLst>
      <p:ext uri="{BB962C8B-B14F-4D97-AF65-F5344CB8AC3E}">
        <p14:creationId xmlns:p14="http://schemas.microsoft.com/office/powerpoint/2010/main" val="25344547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C0B12A-7109-48FA-9EEE-8624477A7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4643871"/>
          </a:xfrm>
        </p:spPr>
        <p:txBody>
          <a:bodyPr anchor="ctr">
            <a:normAutofit/>
          </a:bodyPr>
          <a:lstStyle/>
          <a:p>
            <a:r>
              <a:rPr lang="en-US" sz="5400" b="1" dirty="0"/>
              <a:t>Verifying your Pump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BC7FC35-3538-419C-8374-8081F4E833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5308031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811A3AC-18F1-4E29-822C-05EDB632C4D0}"/>
              </a:ext>
            </a:extLst>
          </p:cNvPr>
          <p:cNvSpPr txBox="1"/>
          <p:nvPr/>
        </p:nvSpPr>
        <p:spPr>
          <a:xfrm>
            <a:off x="502838" y="4976634"/>
            <a:ext cx="3317731" cy="1200329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Every pump has a pump curve or pump chart specific to that pump</a:t>
            </a:r>
          </a:p>
        </p:txBody>
      </p:sp>
    </p:spTree>
    <p:extLst>
      <p:ext uri="{BB962C8B-B14F-4D97-AF65-F5344CB8AC3E}">
        <p14:creationId xmlns:p14="http://schemas.microsoft.com/office/powerpoint/2010/main" val="38433861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947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DFF76E88-C247-4EF6-B88A-F10CE42667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600" y="1006790"/>
            <a:ext cx="7188199" cy="48410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C5CA32-65FB-41F0-866E-837824435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Flow Specification Chart </a:t>
            </a:r>
          </a:p>
        </p:txBody>
      </p:sp>
    </p:spTree>
    <p:extLst>
      <p:ext uri="{BB962C8B-B14F-4D97-AF65-F5344CB8AC3E}">
        <p14:creationId xmlns:p14="http://schemas.microsoft.com/office/powerpoint/2010/main" val="3640671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4C5B48-374C-4E1F-BF4B-F8E62E51E0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9027" y="321177"/>
            <a:ext cx="6457121" cy="61795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54EB4BB-119D-40CF-BBDE-21C19033B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Pump Curve</a:t>
            </a:r>
          </a:p>
        </p:txBody>
      </p:sp>
    </p:spTree>
    <p:extLst>
      <p:ext uri="{BB962C8B-B14F-4D97-AF65-F5344CB8AC3E}">
        <p14:creationId xmlns:p14="http://schemas.microsoft.com/office/powerpoint/2010/main" val="36026425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6134677" y="303591"/>
            <a:ext cx="5735590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6FA49DA0-1ED2-4C9E-9302-B2E9A33E1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1624926"/>
            <a:ext cx="5126736" cy="34526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9471B1-7481-4541-9028-10FCC9FFB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903" y="415069"/>
            <a:ext cx="5221266" cy="1344975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/>
              <a:t>Our Advice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97E13-931B-4B4E-B370-0413AFA55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1902" y="1624926"/>
            <a:ext cx="5315465" cy="4686886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Factor in 25-30% Efficiency Loss for your  submersible pumps. </a:t>
            </a:r>
            <a:r>
              <a:rPr lang="en-US" sz="1800" dirty="0"/>
              <a:t>(10-15% for inline pumps)</a:t>
            </a:r>
          </a:p>
          <a:p>
            <a:endParaRPr lang="en-US" sz="1900" dirty="0"/>
          </a:p>
          <a:p>
            <a:pPr lvl="1"/>
            <a:r>
              <a:rPr lang="en-US" sz="2000" dirty="0"/>
              <a:t>Example:  If you bought the pump with the model number MD11130 it is capable of pumping 101 gph to a height of 2 feet. </a:t>
            </a:r>
          </a:p>
          <a:p>
            <a:pPr marL="457200" lvl="1" indent="0">
              <a:buNone/>
            </a:pPr>
            <a:endParaRPr lang="en-US" sz="2000" dirty="0"/>
          </a:p>
          <a:p>
            <a:pPr lvl="1"/>
            <a:r>
              <a:rPr lang="en-US" sz="2000" dirty="0"/>
              <a:t>These specs are for a new pump under optimal operating conditions</a:t>
            </a:r>
          </a:p>
          <a:p>
            <a:pPr marL="457200" lvl="1" indent="0">
              <a:buNone/>
            </a:pPr>
            <a:endParaRPr lang="en-US" sz="2000" dirty="0"/>
          </a:p>
          <a:p>
            <a:pPr lvl="1"/>
            <a:r>
              <a:rPr lang="en-US" sz="2000" dirty="0"/>
              <a:t>I would argue that this pump is only going to offer you 80 gph.  The 25% loss also accounts for you to input a diversion loop so you can reach your desired pump rate as it changes over time.</a:t>
            </a:r>
          </a:p>
        </p:txBody>
      </p:sp>
    </p:spTree>
    <p:extLst>
      <p:ext uri="{BB962C8B-B14F-4D97-AF65-F5344CB8AC3E}">
        <p14:creationId xmlns:p14="http://schemas.microsoft.com/office/powerpoint/2010/main" val="20792938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535566F-0A5D-46C4-9D30-66C30B38AF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23" r="-1" b="-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70CD97-D9DE-471A-AE25-DF5646D1C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331092"/>
            <a:ext cx="3651467" cy="1676603"/>
          </a:xfrm>
        </p:spPr>
        <p:txBody>
          <a:bodyPr>
            <a:normAutofit/>
          </a:bodyPr>
          <a:lstStyle/>
          <a:p>
            <a:r>
              <a:rPr lang="en-US" sz="5000" b="1" dirty="0"/>
              <a:t>Reading the Pump Curve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9C101-8247-4732-83B4-875FA70B9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2007696"/>
            <a:ext cx="3902832" cy="4216124"/>
          </a:xfrm>
        </p:spPr>
        <p:txBody>
          <a:bodyPr>
            <a:normAutofit/>
          </a:bodyPr>
          <a:lstStyle/>
          <a:p>
            <a:r>
              <a:rPr lang="en-US" sz="2000" dirty="0"/>
              <a:t>Pump curves are a little bit more difficult to read, but the idea is the same, make sure your system parameters are above the curve of the pump you are going to choose.</a:t>
            </a:r>
          </a:p>
          <a:p>
            <a:endParaRPr lang="en-US" sz="2000" dirty="0"/>
          </a:p>
          <a:p>
            <a:r>
              <a:rPr lang="en-US" sz="2000" dirty="0"/>
              <a:t>Start with the flow rate you want in your fish tank (x-axis)</a:t>
            </a:r>
          </a:p>
          <a:p>
            <a:endParaRPr lang="en-US" sz="2000" dirty="0"/>
          </a:p>
          <a:p>
            <a:r>
              <a:rPr lang="en-US" sz="2000" dirty="0"/>
              <a:t>Travel upwards along that value and choose a pump that you fall to the left of.</a:t>
            </a:r>
          </a:p>
        </p:txBody>
      </p:sp>
    </p:spTree>
    <p:extLst>
      <p:ext uri="{BB962C8B-B14F-4D97-AF65-F5344CB8AC3E}">
        <p14:creationId xmlns:p14="http://schemas.microsoft.com/office/powerpoint/2010/main" val="20687919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4" name="Rectangle 134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1B1B8D-8AC2-40D5-ABCF-EDB43CDFD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E764E-13BB-4882-A180-C5BB4BA5E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000" b="1" dirty="0"/>
              <a:t>Fish Tank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b="1" dirty="0"/>
              <a:t>Flow Rate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b="1" dirty="0"/>
              <a:t>Lift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b="1" dirty="0"/>
              <a:t>Pump Curve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b="1" dirty="0"/>
              <a:t>Choose Pump</a:t>
            </a:r>
          </a:p>
          <a:p>
            <a:endParaRPr lang="en-US" sz="2000" dirty="0"/>
          </a:p>
        </p:txBody>
      </p:sp>
      <p:pic>
        <p:nvPicPr>
          <p:cNvPr id="5122" name="Picture 2" descr="Image result for choosing water pumps">
            <a:extLst>
              <a:ext uri="{FF2B5EF4-FFF2-40B4-BE49-F238E27FC236}">
                <a16:creationId xmlns:a16="http://schemas.microsoft.com/office/drawing/2014/main" id="{752D5E50-4E4D-46DB-AB9F-E3ACF3FA6E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" r="-1" b="17095"/>
          <a:stretch/>
        </p:blipFill>
        <p:spPr bwMode="auto"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D33A64-1D7C-41E9-8DCD-DA3DE88405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770" r="-2" b="18528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706500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079E2-2881-4097-A9DE-93B112910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sz="6000" b="1" dirty="0"/>
              <a:t>Aeration is essential to: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88036CF-0A46-4189-895B-0E1A75B94CB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773802F-1910-47BD-B9AB-8D269844EAB0}"/>
              </a:ext>
            </a:extLst>
          </p:cNvPr>
          <p:cNvSpPr txBox="1"/>
          <p:nvPr/>
        </p:nvSpPr>
        <p:spPr>
          <a:xfrm>
            <a:off x="1189728" y="5534561"/>
            <a:ext cx="62906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*Typically, the limiting factor in aquaponics systems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*Fish need air to provide adequate dissolved oxygen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405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4461041-8413-4023-ABA7-9E499B0AD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F8E5A5-49C9-4E55-BAA0-04C1EBD91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355" y="4374204"/>
            <a:ext cx="9818390" cy="10293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300">
                <a:solidFill>
                  <a:schemeClr val="tx1">
                    <a:lumMod val="85000"/>
                    <a:lumOff val="15000"/>
                  </a:schemeClr>
                </a:solidFill>
              </a:rPr>
              <a:t>Aeration allows oxygen to diffuse into the water</a:t>
            </a:r>
            <a:br>
              <a:rPr lang="en-US" sz="33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33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3189B6-E5E4-4DD5-B043-4CA90D34C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929" y="1617887"/>
            <a:ext cx="6798367" cy="251662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05BCF04-4702-43D0-BE8F-DBF6C2F65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0" y="5569068"/>
            <a:ext cx="96012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7FC9E1B0-1575-4658-AD6E-43DF73FC33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5973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AB6E427-3F73-4C06-A5D5-AE52C3883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C9BDAA-0390-4B39-9B5C-BC95E5120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9919" cy="6858000"/>
          </a:xfrm>
          <a:prstGeom prst="rect">
            <a:avLst/>
          </a:prstGeom>
          <a:solidFill>
            <a:srgbClr val="7B67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F6D594-71FE-434D-AC3C-A31579EB9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83" y="487581"/>
            <a:ext cx="3429000" cy="1385318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Oxygen vs. Air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04A321A-A039-4720-87B4-66A4210E0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1752" y="2638787"/>
            <a:ext cx="27432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E09D3-B40B-45A4-B5E1-D9F1A9A89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83" y="2756451"/>
            <a:ext cx="3429000" cy="3909387"/>
          </a:xfrm>
        </p:spPr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 is only ~21% Oxygen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Dissolved Oxygen saturation is affected by temperature, pressure and salinity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Higher altitude = lower DO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Higher salinity = lower DO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Dissolved air only allows for up to 40 kg/m</a:t>
            </a:r>
            <a:r>
              <a:rPr lang="en-US" sz="24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fish (0.33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lb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/gal)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Oxygen can increase stocking densities over 150 kg/m</a:t>
            </a:r>
            <a:r>
              <a:rPr lang="en-US" sz="24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fish (1.25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lb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/gal)</a:t>
            </a:r>
            <a:endParaRPr lang="en-US" sz="2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F01CB2-7759-4FC4-9E0A-769CA1492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017" y="1049672"/>
            <a:ext cx="6798082" cy="475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23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76906711-0AFB-47DD-A4B6-4E94B38B8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A91F649-894C-41F6-A21D-3D1AC558E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3DBD38-4DCF-4056-80D1-C44C40E89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390525"/>
            <a:ext cx="10909640" cy="15103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First Step – Decide on Tanks</a:t>
            </a:r>
          </a:p>
        </p:txBody>
      </p:sp>
      <p:sp>
        <p:nvSpPr>
          <p:cNvPr id="34" name="sketch line">
            <a:extLst>
              <a:ext uri="{FF2B5EF4-FFF2-40B4-BE49-F238E27FC236}">
                <a16:creationId xmlns:a16="http://schemas.microsoft.com/office/drawing/2014/main" id="{56037404-66BD-46B5-9323-1B5313196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175326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0240450F-9F53-4138-BFCC-3A0406AAD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642" y="3263567"/>
            <a:ext cx="9150116" cy="30195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5A41ED-D75D-4551-82E8-98B3853DE314}"/>
              </a:ext>
            </a:extLst>
          </p:cNvPr>
          <p:cNvSpPr txBox="1"/>
          <p:nvPr/>
        </p:nvSpPr>
        <p:spPr>
          <a:xfrm>
            <a:off x="3900847" y="6053342"/>
            <a:ext cx="5100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DD45BA-DF2D-4A83-A7B0-FCE0DF3ED814}"/>
              </a:ext>
            </a:extLst>
          </p:cNvPr>
          <p:cNvSpPr txBox="1"/>
          <p:nvPr/>
        </p:nvSpPr>
        <p:spPr>
          <a:xfrm>
            <a:off x="2154217" y="5199088"/>
            <a:ext cx="5100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EE9E25-627C-4842-870C-5BA8AF43C18B}"/>
              </a:ext>
            </a:extLst>
          </p:cNvPr>
          <p:cNvSpPr txBox="1"/>
          <p:nvPr/>
        </p:nvSpPr>
        <p:spPr>
          <a:xfrm>
            <a:off x="5760868" y="6060862"/>
            <a:ext cx="5100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C247A6-93EE-4723-BE02-BB7677E0CB82}"/>
              </a:ext>
            </a:extLst>
          </p:cNvPr>
          <p:cNvSpPr txBox="1"/>
          <p:nvPr/>
        </p:nvSpPr>
        <p:spPr>
          <a:xfrm>
            <a:off x="5105592" y="2839867"/>
            <a:ext cx="1820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(All Systems)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9EBEBD-8B41-457E-8EE1-BE22B34102C0}"/>
              </a:ext>
            </a:extLst>
          </p:cNvPr>
          <p:cNvSpPr txBox="1"/>
          <p:nvPr/>
        </p:nvSpPr>
        <p:spPr>
          <a:xfrm>
            <a:off x="7492062" y="6060862"/>
            <a:ext cx="5100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952BCC-7BBA-4512-9DD3-E98A934F2F62}"/>
              </a:ext>
            </a:extLst>
          </p:cNvPr>
          <p:cNvSpPr txBox="1"/>
          <p:nvPr/>
        </p:nvSpPr>
        <p:spPr>
          <a:xfrm>
            <a:off x="9331955" y="5199088"/>
            <a:ext cx="5100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704055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008B22-A54B-4896-95BA-2E5B1B897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69" y="640080"/>
            <a:ext cx="3659246" cy="286269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Oxygen Saturation Table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B612863-6091-47C8-91C1-CAD2B81A24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2335" y="895411"/>
            <a:ext cx="6275667" cy="50671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F93F4A-9AAA-4811-8986-3B4D80735CAC}"/>
              </a:ext>
            </a:extLst>
          </p:cNvPr>
          <p:cNvSpPr txBox="1"/>
          <p:nvPr/>
        </p:nvSpPr>
        <p:spPr>
          <a:xfrm>
            <a:off x="435869" y="4139673"/>
            <a:ext cx="35231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*At 25°C DO Saturation is 8.54 mg/L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Plants require 5-6 mg/L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Fish require 5 mg/L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Bacteria require 2-4 mg/L</a:t>
            </a:r>
          </a:p>
        </p:txBody>
      </p:sp>
    </p:spTree>
    <p:extLst>
      <p:ext uri="{BB962C8B-B14F-4D97-AF65-F5344CB8AC3E}">
        <p14:creationId xmlns:p14="http://schemas.microsoft.com/office/powerpoint/2010/main" val="28881815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008B22-A54B-4896-95BA-2E5B1B897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69" y="640080"/>
            <a:ext cx="3659246" cy="286269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Oxygen Saturation Table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B612863-6091-47C8-91C1-CAD2B81A24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2335" y="895411"/>
            <a:ext cx="6275667" cy="50671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F93F4A-9AAA-4811-8986-3B4D80735CAC}"/>
              </a:ext>
            </a:extLst>
          </p:cNvPr>
          <p:cNvSpPr txBox="1"/>
          <p:nvPr/>
        </p:nvSpPr>
        <p:spPr>
          <a:xfrm>
            <a:off x="435869" y="4139673"/>
            <a:ext cx="35231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*At 25°C (77°F) DO Saturation is 8.54 mg/L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Plants require 5-6 mg/L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Fish require 5 mg/L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Bacteria require 2-4 mg/L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98C45DA-EC95-4D38-8B2C-B53FF7A9B601}"/>
              </a:ext>
            </a:extLst>
          </p:cNvPr>
          <p:cNvSpPr/>
          <p:nvPr/>
        </p:nvSpPr>
        <p:spPr>
          <a:xfrm>
            <a:off x="8370276" y="3024706"/>
            <a:ext cx="1012875" cy="63893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5705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A99FA5-431A-448B-95FB-302BCF7C6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16835"/>
            <a:ext cx="5977937" cy="1666501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tx1"/>
                </a:solidFill>
              </a:rPr>
              <a:t>How Does Air Dissolve in Water?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5896" y="2353592"/>
            <a:ext cx="53035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62596-97E7-4554-8F43-3DB1AEB9A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130" y="2546224"/>
            <a:ext cx="6280087" cy="379493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 contacts water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Dissolved gases approach equilibrium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Gases dissolve based on equilibrium with partial pressures of gases in air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Effected by: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Liquid-film thickness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Turbulence and mixing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Area of gas liquid interface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Surface area key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5AE0FC-2CC0-4855-B0C9-46ECFE455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419" y="3860157"/>
            <a:ext cx="4216377" cy="26246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6C745C-0225-464B-B8FE-0A2B11EBD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5301" y="693844"/>
            <a:ext cx="3936614" cy="247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362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948E7A-BF29-4649-8394-4393EA454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516836"/>
            <a:ext cx="3100136" cy="1960234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of Aeration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A0A5CF6-407C-4691-8122-49DF69D00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927" y="2633962"/>
            <a:ext cx="283464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E738F-650A-4261-A509-7C6453592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8" y="2790855"/>
            <a:ext cx="3583439" cy="3311766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Gill Sans MT" panose="020B0502020104020203" pitchFamily="34" charset="0"/>
              </a:rPr>
              <a:t>Air-water contact allows for degassing of CO</a:t>
            </a:r>
            <a:r>
              <a:rPr lang="en-US" b="1" baseline="-25000" dirty="0">
                <a:solidFill>
                  <a:schemeClr val="tx1"/>
                </a:solidFill>
                <a:latin typeface="Gill Sans MT" panose="020B0502020104020203" pitchFamily="34" charset="0"/>
              </a:rPr>
              <a:t>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Gill Sans MT" panose="020B0502020104020203" pitchFamily="34" charset="0"/>
              </a:rPr>
              <a:t>Oxygen diffusion increased by increasing area of gas-water interface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Gill Sans MT" panose="020B0502020104020203" pitchFamily="34" charset="0"/>
              </a:rPr>
              <a:t>Smaller air bubbles (diffusion)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Gill Sans MT" panose="020B0502020104020203" pitchFamily="34" charset="0"/>
              </a:rPr>
              <a:t>Smaller water droplets (splashing)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Gill Sans MT" panose="020B0502020104020203" pitchFamily="34" charset="0"/>
              </a:rPr>
              <a:t>Air can also be used for mixing such as with MBBR or mineralization tanks</a:t>
            </a:r>
          </a:p>
        </p:txBody>
      </p:sp>
      <p:pic>
        <p:nvPicPr>
          <p:cNvPr id="7" name="Picture 6" descr="A picture containing cooker&#10;&#10;Description automatically generated">
            <a:extLst>
              <a:ext uri="{FF2B5EF4-FFF2-40B4-BE49-F238E27FC236}">
                <a16:creationId xmlns:a16="http://schemas.microsoft.com/office/drawing/2014/main" id="{52F68BDA-D83B-4357-85D6-2A01CA456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62682" y="1637280"/>
            <a:ext cx="4777918" cy="35834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05ADF0-EF58-428E-A649-E40C359DC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5094" y="953716"/>
            <a:ext cx="3583439" cy="495665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A3E0404-86A9-40FA-8DB8-302414EE2D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7267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9B4056F-1959-4627-A683-77F6C0603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EBA4EE-68AA-420B-922C-8F91CD000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995" y="643538"/>
            <a:ext cx="9549109" cy="35570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D7349B-C9FA-4FCE-A1FF-948F460A3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554906"/>
            <a:ext cx="12188952" cy="2303094"/>
          </a:xfrm>
          <a:prstGeom prst="rect">
            <a:avLst/>
          </a:prstGeom>
          <a:solidFill>
            <a:srgbClr val="3F4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76CB92-0335-4C60-A6BE-CBA371BE4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8" y="4905301"/>
            <a:ext cx="4988879" cy="1554485"/>
          </a:xfrm>
        </p:spPr>
        <p:txBody>
          <a:bodyPr anchor="ctr">
            <a:normAutofit/>
          </a:bodyPr>
          <a:lstStyle/>
          <a:p>
            <a:pPr algn="r"/>
            <a:r>
              <a:rPr lang="en-US" sz="5000" b="1" dirty="0">
                <a:solidFill>
                  <a:srgbClr val="FFFFFF"/>
                </a:solidFill>
              </a:rPr>
              <a:t>Pressure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5646586-8E5D-4A2B-BDA9-01CE28AC8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0770" y="5247564"/>
            <a:ext cx="0" cy="873457"/>
          </a:xfrm>
          <a:prstGeom prst="line">
            <a:avLst/>
          </a:prstGeom>
          <a:ln w="19050">
            <a:solidFill>
              <a:srgbClr val="CF9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34EF0-9EC4-40E8-9E48-2B2CC399E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4301" y="4905300"/>
            <a:ext cx="5493699" cy="1554485"/>
          </a:xfrm>
        </p:spPr>
        <p:txBody>
          <a:bodyPr anchor="ctr">
            <a:normAutofit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P = F/A</a:t>
            </a:r>
          </a:p>
          <a:p>
            <a:r>
              <a:rPr lang="en-US" sz="2400" b="1" dirty="0">
                <a:solidFill>
                  <a:srgbClr val="FFFFFF"/>
                </a:solidFill>
              </a:rPr>
              <a:t>Increasing depth -&gt;&gt; Increasing pressure</a:t>
            </a:r>
          </a:p>
        </p:txBody>
      </p:sp>
    </p:spTree>
    <p:extLst>
      <p:ext uri="{BB962C8B-B14F-4D97-AF65-F5344CB8AC3E}">
        <p14:creationId xmlns:p14="http://schemas.microsoft.com/office/powerpoint/2010/main" val="8079251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177310-175F-4AA9-99E8-BD8D2DE9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676" y="343546"/>
            <a:ext cx="3446584" cy="166650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Sources of Air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28346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7C69F-3DE3-4BBF-9B6D-4052134A6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2546224"/>
            <a:ext cx="2994815" cy="396822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</a:rPr>
              <a:t>Regenerative Blowers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</a:rPr>
              <a:t>Air Pumps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</a:rPr>
              <a:t>Compressors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Sometimes used interchangeably with air pumps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8E57F7-7CB1-464B-A44A-7A912069BC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12" r="1" b="13641"/>
          <a:stretch/>
        </p:blipFill>
        <p:spPr>
          <a:xfrm>
            <a:off x="4059920" y="1"/>
            <a:ext cx="4035714" cy="3401058"/>
          </a:xfrm>
          <a:prstGeom prst="rect">
            <a:avLst/>
          </a:prstGeom>
        </p:spPr>
      </p:pic>
      <p:pic>
        <p:nvPicPr>
          <p:cNvPr id="5" name="Picture 4" descr="A picture containing building, brick, sitting, old&#10;&#10;Description automatically generated">
            <a:extLst>
              <a:ext uri="{FF2B5EF4-FFF2-40B4-BE49-F238E27FC236}">
                <a16:creationId xmlns:a16="http://schemas.microsoft.com/office/drawing/2014/main" id="{683BB6B2-D5A1-4664-B3CC-806B1109DF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" r="31772" b="-2"/>
          <a:stretch/>
        </p:blipFill>
        <p:spPr>
          <a:xfrm rot="5400000">
            <a:off x="4379069" y="3155574"/>
            <a:ext cx="3383280" cy="4021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62A6F3-B82F-4DC0-AC5F-DA4B35AF05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8" r="15846" b="2"/>
          <a:stretch/>
        </p:blipFill>
        <p:spPr>
          <a:xfrm>
            <a:off x="8175592" y="6086"/>
            <a:ext cx="4016407" cy="68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5088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932C9-F975-486C-9D88-19FE87BF2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783" y="516835"/>
            <a:ext cx="5977937" cy="1666501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rgbClr val="FFFFFF"/>
                </a:solidFill>
              </a:rPr>
              <a:t>Regenerative Blowers</a:t>
            </a:r>
          </a:p>
        </p:txBody>
      </p:sp>
      <p:pic>
        <p:nvPicPr>
          <p:cNvPr id="4" name="Picture 3" descr="A picture containing building, brick, sitting, old&#10;&#10;Description automatically generated">
            <a:extLst>
              <a:ext uri="{FF2B5EF4-FFF2-40B4-BE49-F238E27FC236}">
                <a16:creationId xmlns:a16="http://schemas.microsoft.com/office/drawing/2014/main" id="{3F58D01D-D283-48E0-80B8-9B59A5E70A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7" b="5477"/>
          <a:stretch/>
        </p:blipFill>
        <p:spPr>
          <a:xfrm rot="5400000">
            <a:off x="-1138951" y="1138951"/>
            <a:ext cx="6858000" cy="4580097"/>
          </a:xfrm>
          <a:prstGeom prst="rect">
            <a:avLst/>
          </a:prstGeom>
        </p:spPr>
      </p:pic>
      <p:cxnSp>
        <p:nvCxnSpPr>
          <p:cNvPr id="14" name="Straight Connector 10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00864" y="2353592"/>
            <a:ext cx="5669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30FC9-E02C-4315-83CB-8D004BB58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6784" y="2546224"/>
            <a:ext cx="5977938" cy="3342747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FF"/>
                </a:solidFill>
              </a:rPr>
              <a:t>High volume, low pressure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FF"/>
                </a:solidFill>
              </a:rPr>
              <a:t>Tanks up to 1m deep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FF"/>
                </a:solidFill>
              </a:rPr>
              <a:t>Whole greenhouse application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FF"/>
                </a:solidFill>
              </a:rPr>
              <a:t>Energy efficient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FF"/>
                </a:solidFill>
              </a:rPr>
              <a:t>$500-$3000</a:t>
            </a:r>
          </a:p>
          <a:p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0574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0C5D8E-0EED-4E05-BDD7-ED763D62D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16835"/>
            <a:ext cx="5977937" cy="1666501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chemeClr val="tx1"/>
                </a:solidFill>
              </a:rPr>
              <a:t>Air Pumps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5896" y="2353592"/>
            <a:ext cx="53035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A452F-D875-4D48-A3E9-11A4A0070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828" y="2546224"/>
            <a:ext cx="6462389" cy="3794934"/>
          </a:xfrm>
        </p:spPr>
        <p:txBody>
          <a:bodyPr>
            <a:normAutofit/>
          </a:bodyPr>
          <a:lstStyle/>
          <a:p>
            <a:r>
              <a:rPr lang="en-US" sz="2200" b="1" dirty="0">
                <a:solidFill>
                  <a:schemeClr val="tx1"/>
                </a:solidFill>
              </a:rPr>
              <a:t>Types: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</a:rPr>
              <a:t>Reciprocating air pumps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Piston, plunger and diaphragm Pumps</a:t>
            </a:r>
          </a:p>
          <a:p>
            <a:r>
              <a:rPr lang="en-US" sz="2200" b="1" dirty="0">
                <a:solidFill>
                  <a:schemeClr val="tx1"/>
                </a:solidFill>
              </a:rPr>
              <a:t>*Air is still being compressed</a:t>
            </a:r>
          </a:p>
          <a:p>
            <a:endParaRPr lang="en-US" sz="2200" b="1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</a:rPr>
              <a:t>Wide range of volumes and pressures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</a:rPr>
              <a:t>Single system use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</a:rPr>
              <a:t>$35-$1000</a:t>
            </a:r>
          </a:p>
          <a:p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54E160-17A5-498E-BDCC-E77043AE5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770" y="643467"/>
            <a:ext cx="2267594" cy="2158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DD9A32-AACA-43A7-B092-9F449B448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582" y="3460764"/>
            <a:ext cx="6008590" cy="303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221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677D50-A49A-4EB1-8DEE-26732DA5A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rgbClr val="FFFFFF"/>
                </a:solidFill>
              </a:rPr>
              <a:t>Air Compressors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A1F03-596A-4069-A148-1E829E45D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2546224"/>
            <a:ext cx="3448259" cy="3342747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FF"/>
                </a:solidFill>
              </a:rPr>
              <a:t>Small volume, high pressure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FF"/>
                </a:solidFill>
              </a:rPr>
              <a:t>For use from 0-50 ft depth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FF"/>
                </a:solidFill>
              </a:rPr>
              <a:t>High energy use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FF"/>
                </a:solidFill>
              </a:rPr>
              <a:t>$500-$3,000 or more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FF"/>
                </a:solidFill>
              </a:rPr>
              <a:t>Not likely used in aquaponics</a:t>
            </a:r>
          </a:p>
          <a:p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2807EF-458F-4729-BCE3-1C4AAEC85E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771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70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842063-D697-4B7A-8771-3D0D76CDB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572" y="516835"/>
            <a:ext cx="7077333" cy="1666501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chemeClr val="tx1"/>
                </a:solidFill>
              </a:rPr>
              <a:t>Air Diffusers </a:t>
            </a:r>
            <a:r>
              <a:rPr lang="en-US" sz="4000" b="1" dirty="0">
                <a:solidFill>
                  <a:schemeClr val="tx1"/>
                </a:solidFill>
              </a:rPr>
              <a:t>(bubble diffusers)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5896" y="2353592"/>
            <a:ext cx="53035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4D7C5-2539-4A9C-A961-67F757D3B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104" y="2535328"/>
            <a:ext cx="5928394" cy="334274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Most Common in Aquaponics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Most inefficient oxygen transfer devices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Clogging and biofouling can be common in some types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Air stones, fine bubble disc, porous grids, jet aeration (venturi) </a:t>
            </a: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DAF806-1B4B-4AE8-8DE2-4BD159D5F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905" y="259631"/>
            <a:ext cx="3930805" cy="2199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937621-2B3E-4C32-88B2-C477C633B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72" y="4964375"/>
            <a:ext cx="8312723" cy="15170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5E9BFE-C3BB-42E5-88DE-535754249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1095" y="2659873"/>
            <a:ext cx="1809603" cy="2103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D93E16-0BE1-4A22-AC10-4743F72C3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0211" y="2850693"/>
            <a:ext cx="3067050" cy="1657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F8E64C-5832-4CB3-99DB-6977D8F2A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2789" y="4856495"/>
            <a:ext cx="2401033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88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D0D9F-EEF8-4031-90A2-0EE016014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Choosing a Fish Tank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19C0D-3E34-432F-8186-CA6219EA9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365" y="1690688"/>
            <a:ext cx="10651435" cy="4630551"/>
          </a:xfrm>
        </p:spPr>
        <p:txBody>
          <a:bodyPr>
            <a:normAutofit/>
          </a:bodyPr>
          <a:lstStyle/>
          <a:p>
            <a:r>
              <a:rPr lang="en-US" dirty="0"/>
              <a:t>If you don’t already have other components – this is best place to start</a:t>
            </a:r>
          </a:p>
          <a:p>
            <a:pPr marL="0" indent="0">
              <a:buNone/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Many different sizes, shapes and types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Round is generally better (especially for tanks over 300 gallons)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Size will be based on your needs or situation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Options on tank material based on budget and availability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sz="2800" dirty="0"/>
              <a:t>Must be inert, food safe and durable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FE0B9C-D512-4D9D-AD5F-367E97C7A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0651" y="4637208"/>
            <a:ext cx="2570349" cy="185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6212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DF952E-DB40-448B-AA3C-6C62E6B38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2994815" cy="1666501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chemeClr val="tx1"/>
                </a:solidFill>
              </a:rPr>
              <a:t>Air Stones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28346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B1947-8539-463B-A6BF-5F58BC79C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2546224"/>
            <a:ext cx="2994815" cy="334274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  <a:latin typeface="Gill Sans MT" panose="020B0502020104020203" pitchFamily="34" charset="0"/>
              </a:rPr>
              <a:t> Can be glass (better) or ceramic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  <a:latin typeface="Gill Sans MT" panose="020B0502020104020203" pitchFamily="34" charset="0"/>
              </a:rPr>
              <a:t> Different sizes allow for different volumes of air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  <a:latin typeface="Gill Sans MT" panose="020B0502020104020203" pitchFamily="34" charset="0"/>
              </a:rPr>
              <a:t>2-3% OTE per foot depth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  <a:latin typeface="Gill Sans MT" panose="020B0502020104020203" pitchFamily="34" charset="0"/>
              </a:rPr>
              <a:t>Alumina air stones a great choice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381BAB-3A65-4533-B34F-C93E7C515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714" y="248805"/>
            <a:ext cx="2875679" cy="3342748"/>
          </a:xfrm>
          <a:prstGeom prst="rect">
            <a:avLst/>
          </a:prstGeom>
        </p:spPr>
      </p:pic>
      <p:pic>
        <p:nvPicPr>
          <p:cNvPr id="8" name="Picture 7" descr="A picture containing person, piece, knife, cut&#10;&#10;Description automatically generated">
            <a:extLst>
              <a:ext uri="{FF2B5EF4-FFF2-40B4-BE49-F238E27FC236}">
                <a16:creationId xmlns:a16="http://schemas.microsoft.com/office/drawing/2014/main" id="{895E115A-22DC-4B2F-85D5-8AEAFED02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67854" y="1637281"/>
            <a:ext cx="4777918" cy="35834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47AFC6-810D-426C-B9C9-21E3B769D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0489" y="4001144"/>
            <a:ext cx="3551254" cy="260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914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40791F6-715D-481A-9C4A-3645AECF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EFCF17-88F9-462E-8E29-279035C2C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0" y="634946"/>
            <a:ext cx="6786563" cy="1450757"/>
          </a:xfrm>
        </p:spPr>
        <p:txBody>
          <a:bodyPr>
            <a:normAutofit/>
          </a:bodyPr>
          <a:lstStyle/>
          <a:p>
            <a:r>
              <a:rPr lang="en-US" dirty="0"/>
              <a:t>Diffuser hoses – porous grids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98526B-F086-43AC-A38B-6A0CF0F50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698" y="634947"/>
            <a:ext cx="3239915" cy="251903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0F83A4-FAC4-4867-95A5-BBFD280C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0720" y="2267421"/>
            <a:ext cx="603504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31C501BD-834A-40F2-A823-3FB756A15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99" y="3774845"/>
            <a:ext cx="4001315" cy="18805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7785A-3E32-46A5-90B3-EC5E0B7FC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7308" y="2407436"/>
            <a:ext cx="6432434" cy="3461658"/>
          </a:xfrm>
        </p:spPr>
        <p:txBody>
          <a:bodyPr>
            <a:normAutofit lnSpcReduction="10000"/>
          </a:bodyPr>
          <a:lstStyle/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Rubber polymer or other materials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Medium to fine bubbles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Less apt to clogging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Make sure you get weighted diffuser hoses or you will need a cinder block to prevent it from floating up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1CBAFA-D7E0-40A7-BB94-2C05304B4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3123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1DE9C0-6815-4B30-BCF6-428F08B71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Fine Bubble Discs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8DFD0-4AB6-4D46-BF63-2B601528D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2546224"/>
            <a:ext cx="3448259" cy="334274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>
                <a:solidFill>
                  <a:srgbClr val="FFFFFF"/>
                </a:solidFill>
              </a:rPr>
              <a:t>Synthetic rubber membrane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b="0" i="0">
                <a:solidFill>
                  <a:srgbClr val="FFFFFF"/>
                </a:solidFill>
                <a:effectLst/>
              </a:rPr>
              <a:t>ethylene propylene diene terpolymer</a:t>
            </a:r>
            <a:endParaRPr lang="en-US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>
                <a:solidFill>
                  <a:srgbClr val="FFFFFF"/>
                </a:solidFill>
              </a:rPr>
              <a:t>Thousands of tiny holes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>
                <a:solidFill>
                  <a:srgbClr val="FFFFFF"/>
                </a:solidFill>
              </a:rPr>
              <a:t>Self cleaning when you turn it off and on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>
                <a:solidFill>
                  <a:srgbClr val="FFFFFF"/>
                </a:solidFill>
              </a:rPr>
              <a:t>Great for use in MBBR, mineralization tanks or large fish tanks</a:t>
            </a:r>
          </a:p>
          <a:p>
            <a:pPr marL="0" indent="0">
              <a:lnSpc>
                <a:spcPct val="90000"/>
              </a:lnSpc>
              <a:buNone/>
            </a:pPr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7EAF31-757B-4926-B81B-5A1E7C7D0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48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149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6B020F-9048-415D-83A9-AF75F2143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7" y="516836"/>
            <a:ext cx="3392556" cy="1960234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rgbClr val="3368A5"/>
                </a:solidFill>
              </a:rPr>
              <a:t>Fine Bubbles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0A5CF6-407C-4691-8122-49DF69D00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927" y="2633962"/>
            <a:ext cx="283464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BDC92-1447-4FA7-9DCB-8B7542EEE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57" y="2790854"/>
            <a:ext cx="3392556" cy="3742467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Highest efficiency oxygen transfer, Ceramic or glass air stones may get clogged over time in aquaponics systems unless you clean them </a:t>
            </a:r>
          </a:p>
          <a:p>
            <a:r>
              <a:rPr lang="en-US" b="1" dirty="0">
                <a:solidFill>
                  <a:schemeClr val="bg1"/>
                </a:solidFill>
              </a:rPr>
              <a:t>Fine bubble discs can be better for large systems (typically used in wastewater treatment aeration basins)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Up to 30% OTE depending on depth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76D52A-7931-4438-9849-BA8E27FACC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74" r="-2" b="9580"/>
          <a:stretch/>
        </p:blipFill>
        <p:spPr>
          <a:xfrm>
            <a:off x="4080728" y="10"/>
            <a:ext cx="811127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110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088F7-8687-42CC-91C8-5DB62DAFD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 Diffusion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F9748-BA24-4ADD-A754-A5F26CF404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b="1" u="sng" dirty="0">
                <a:solidFill>
                  <a:schemeClr val="tx1"/>
                </a:solidFill>
              </a:rPr>
              <a:t>Depends on: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</a:rPr>
              <a:t>Bubble size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</a:rPr>
              <a:t>CFM (kg/m</a:t>
            </a:r>
            <a:r>
              <a:rPr lang="en-US" b="1" baseline="30000" dirty="0">
                <a:solidFill>
                  <a:schemeClr val="tx1"/>
                </a:solidFill>
              </a:rPr>
              <a:t>3</a:t>
            </a:r>
            <a:r>
              <a:rPr lang="en-US" b="1" dirty="0">
                <a:solidFill>
                  <a:schemeClr val="tx1"/>
                </a:solidFill>
              </a:rPr>
              <a:t>) of air at specific water pressure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</a:rPr>
              <a:t>0.3-0.5 kg O</a:t>
            </a:r>
            <a:r>
              <a:rPr lang="en-US" b="1" baseline="-25000" dirty="0">
                <a:solidFill>
                  <a:schemeClr val="tx1"/>
                </a:solidFill>
              </a:rPr>
              <a:t>2</a:t>
            </a:r>
            <a:r>
              <a:rPr lang="en-US" b="1" dirty="0">
                <a:solidFill>
                  <a:schemeClr val="tx1"/>
                </a:solidFill>
              </a:rPr>
              <a:t>/1 kg feed required</a:t>
            </a:r>
          </a:p>
          <a:p>
            <a:pPr marL="292608" lvl="1" indent="0">
              <a:buNone/>
            </a:pPr>
            <a:r>
              <a:rPr lang="en-US" sz="2000" b="1" dirty="0">
                <a:solidFill>
                  <a:schemeClr val="tx1"/>
                </a:solidFill>
              </a:rPr>
              <a:t>   (potentially up to 1 kg needed when factoring in biofilter and everything else)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*CFM = cubic feet per minute</a:t>
            </a:r>
          </a:p>
        </p:txBody>
      </p:sp>
    </p:spTree>
    <p:extLst>
      <p:ext uri="{BB962C8B-B14F-4D97-AF65-F5344CB8AC3E}">
        <p14:creationId xmlns:p14="http://schemas.microsoft.com/office/powerpoint/2010/main" val="14139217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F50D4-19F1-4698-82A2-933EB0BCC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Sizing an Air Pump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6350A-E2BC-4922-8E35-AC15AD944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879" y="1885071"/>
            <a:ext cx="10575234" cy="4409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>
                <a:solidFill>
                  <a:schemeClr val="tx1"/>
                </a:solidFill>
              </a:rPr>
              <a:t>Example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~</a:t>
            </a:r>
            <a:r>
              <a:rPr lang="en-US" dirty="0"/>
              <a:t>100 </a:t>
            </a:r>
            <a:r>
              <a:rPr lang="en-US" dirty="0" err="1"/>
              <a:t>lb</a:t>
            </a:r>
            <a:r>
              <a:rPr lang="en-US" dirty="0"/>
              <a:t> of fish fed 2 </a:t>
            </a:r>
            <a:r>
              <a:rPr lang="en-US" dirty="0" err="1"/>
              <a:t>lb</a:t>
            </a:r>
            <a:r>
              <a:rPr lang="en-US" dirty="0"/>
              <a:t> of fish per day (2%) &gt;&gt; roughly 1 kg</a:t>
            </a:r>
          </a:p>
          <a:p>
            <a:pPr marL="0" indent="0">
              <a:buNone/>
            </a:pPr>
            <a:r>
              <a:rPr lang="en-US" dirty="0"/>
              <a:t>So, 0.5 kg of O</a:t>
            </a:r>
            <a:r>
              <a:rPr lang="en-US" baseline="-25000" dirty="0"/>
              <a:t>2</a:t>
            </a:r>
            <a:r>
              <a:rPr lang="en-US" dirty="0"/>
              <a:t> needed. There are </a:t>
            </a:r>
            <a:r>
              <a:rPr lang="en-US" dirty="0">
                <a:solidFill>
                  <a:schemeClr val="tx1"/>
                </a:solidFill>
              </a:rPr>
              <a:t>0.25 kg of O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 in a m</a:t>
            </a:r>
            <a:r>
              <a:rPr lang="en-US" baseline="30000" dirty="0">
                <a:solidFill>
                  <a:schemeClr val="tx1"/>
                </a:solidFill>
              </a:rPr>
              <a:t>3 </a:t>
            </a:r>
            <a:r>
              <a:rPr lang="en-US" dirty="0">
                <a:solidFill>
                  <a:schemeClr val="tx1"/>
                </a:solidFill>
              </a:rPr>
              <a:t>of air (250 g) but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Using air stones (only </a:t>
            </a:r>
            <a:r>
              <a:rPr lang="en-US" b="1" u="sng" dirty="0">
                <a:solidFill>
                  <a:schemeClr val="tx1"/>
                </a:solidFill>
              </a:rPr>
              <a:t>7</a:t>
            </a:r>
            <a:r>
              <a:rPr lang="en-US" dirty="0">
                <a:solidFill>
                  <a:schemeClr val="tx1"/>
                </a:solidFill>
              </a:rPr>
              <a:t>-15% OTE)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0.07 * 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0.25 kg O</a:t>
            </a:r>
            <a:r>
              <a:rPr lang="en-US" baseline="-25000" dirty="0">
                <a:solidFill>
                  <a:schemeClr val="tx1"/>
                </a:solidFill>
                <a:highlight>
                  <a:srgbClr val="FFFF00"/>
                </a:highlight>
              </a:rPr>
              <a:t>2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/m</a:t>
            </a:r>
            <a:r>
              <a:rPr lang="en-US" baseline="30000" dirty="0">
                <a:solidFill>
                  <a:schemeClr val="tx1"/>
                </a:solidFill>
                <a:highlight>
                  <a:srgbClr val="FFFF00"/>
                </a:highlight>
              </a:rPr>
              <a:t>3 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of air </a:t>
            </a:r>
            <a:r>
              <a:rPr lang="en-US" dirty="0">
                <a:solidFill>
                  <a:schemeClr val="tx1"/>
                </a:solidFill>
              </a:rPr>
              <a:t>= 0.0175 kg O</a:t>
            </a:r>
            <a:r>
              <a:rPr lang="en-US" baseline="-25000" dirty="0">
                <a:solidFill>
                  <a:schemeClr val="tx1"/>
                </a:solidFill>
              </a:rPr>
              <a:t>2 </a:t>
            </a:r>
            <a:r>
              <a:rPr lang="en-US" dirty="0">
                <a:solidFill>
                  <a:schemeClr val="tx1"/>
                </a:solidFill>
              </a:rPr>
              <a:t>transferred per m</a:t>
            </a:r>
            <a:r>
              <a:rPr lang="en-US" baseline="30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 of air pumped through air stones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0.5 kg O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/ 0.0175 = </a:t>
            </a:r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28.6 m</a:t>
            </a:r>
            <a:r>
              <a:rPr lang="en-US" b="1" baseline="30000" dirty="0">
                <a:solidFill>
                  <a:schemeClr val="tx1"/>
                </a:solidFill>
                <a:highlight>
                  <a:srgbClr val="FFFF00"/>
                </a:highlight>
              </a:rPr>
              <a:t>3</a:t>
            </a:r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 of air required per day (0.7 cfm)</a:t>
            </a:r>
          </a:p>
          <a:p>
            <a:pPr marL="0" indent="0">
              <a:buNone/>
            </a:pPr>
            <a:endParaRPr lang="en-US" b="1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*Look at air pump to make sure it can provide that volume of air at the desired depth you need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28E817-B29B-4083-84A3-ECAA1D57844A}"/>
              </a:ext>
            </a:extLst>
          </p:cNvPr>
          <p:cNvSpPr txBox="1"/>
          <p:nvPr/>
        </p:nvSpPr>
        <p:spPr>
          <a:xfrm>
            <a:off x="9467555" y="2321004"/>
            <a:ext cx="2377441" cy="1107996"/>
          </a:xfrm>
          <a:prstGeom prst="rect">
            <a:avLst/>
          </a:prstGeom>
          <a:solidFill>
            <a:srgbClr val="FFFF00"/>
          </a:solidFill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*Fish require about 0.5 kg of O</a:t>
            </a:r>
            <a:r>
              <a:rPr kumimoji="0" lang="en-US" sz="2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2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peak Pro" panose="020F0502020204030204"/>
                <a:ea typeface="+mn-ea"/>
                <a:cs typeface="+mn-cs"/>
              </a:rPr>
              <a:t> per kg of feed fed</a:t>
            </a:r>
          </a:p>
        </p:txBody>
      </p:sp>
    </p:spTree>
    <p:extLst>
      <p:ext uri="{BB962C8B-B14F-4D97-AF65-F5344CB8AC3E}">
        <p14:creationId xmlns:p14="http://schemas.microsoft.com/office/powerpoint/2010/main" val="40621225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09477-4888-49A0-B39B-2961723A3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Aeration Requirements (100-gallon tank; 5% OTE)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1BC469D-F7E6-4BD6-9B93-853BD8F7E9B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6963" y="2108200"/>
          <a:ext cx="100584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3705890587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518399298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21779954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83611047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63244495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7221335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Stocking Density (</a:t>
                      </a:r>
                      <a:r>
                        <a:rPr lang="en-US" sz="2400" dirty="0" err="1"/>
                        <a:t>lb</a:t>
                      </a:r>
                      <a:r>
                        <a:rPr lang="en-US" sz="2400" dirty="0"/>
                        <a:t>/gal)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634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/>
                        <a:t>Feed Fed (</a:t>
                      </a:r>
                      <a:r>
                        <a:rPr lang="en-US" sz="2000" b="1" dirty="0" err="1"/>
                        <a:t>lb</a:t>
                      </a:r>
                      <a:r>
                        <a:rPr lang="en-US" sz="2000" b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9402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Feed Fed (kg)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0.0455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0.0909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0.1364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0.1818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0.2273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637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Kg 0</a:t>
                      </a:r>
                      <a:r>
                        <a:rPr lang="en-US" b="1" baseline="-25000" dirty="0"/>
                        <a:t>2</a:t>
                      </a:r>
                      <a:r>
                        <a:rPr lang="en-US" b="1" dirty="0"/>
                        <a:t> required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0.0228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0.0455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0.0682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0.0909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0.1137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6373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Air needed per day (m</a:t>
                      </a:r>
                      <a:r>
                        <a:rPr lang="en-US" b="1" baseline="30000" dirty="0"/>
                        <a:t>3</a:t>
                      </a:r>
                      <a:r>
                        <a:rPr lang="en-US" b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4743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CFM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FF00"/>
                          </a:highlight>
                        </a:rPr>
                        <a:t>0.05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FF00"/>
                          </a:highlight>
                        </a:rPr>
                        <a:t>0.09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FF00"/>
                          </a:highlight>
                        </a:rPr>
                        <a:t>0.13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FF00"/>
                          </a:highlight>
                        </a:rPr>
                        <a:t>0.18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FF00"/>
                          </a:highlight>
                        </a:rPr>
                        <a:t>0.22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6543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LPM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FF00"/>
                          </a:highlight>
                        </a:rPr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FF00"/>
                          </a:highlight>
                        </a:rPr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FF00"/>
                          </a:highlight>
                        </a:rPr>
                        <a:t>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FF00"/>
                          </a:highlight>
                        </a:rPr>
                        <a:t>5.0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FF00"/>
                          </a:highlight>
                        </a:rPr>
                        <a:t>6.3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03957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375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D0D9F-EEF8-4031-90A2-0EE016014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Choosing a Fish Tank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19C0D-3E34-432F-8186-CA6219EA9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113" y="1690688"/>
            <a:ext cx="10664687" cy="491181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If you don’t already have other components – this is best place to start</a:t>
            </a:r>
          </a:p>
          <a:p>
            <a:pPr marL="0" indent="0">
              <a:buNone/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Many different sizes, shapes and types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Round is generally better (for tanks over 300 gallons)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Better for flow and solids removal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Size will be based on your needs or situation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Options on tank material based on budget and availability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sz="2800" dirty="0"/>
              <a:t>Must be inert, food safe and durable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FE0B9C-D512-4D9D-AD5F-367E97C7A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0651" y="4637208"/>
            <a:ext cx="2570349" cy="1855667"/>
          </a:xfrm>
          <a:prstGeom prst="rect">
            <a:avLst/>
          </a:prstGeom>
        </p:spPr>
      </p:pic>
      <p:sp>
        <p:nvSpPr>
          <p:cNvPr id="6" name="&quot;Not Allowed&quot; Symbol 5">
            <a:extLst>
              <a:ext uri="{FF2B5EF4-FFF2-40B4-BE49-F238E27FC236}">
                <a16:creationId xmlns:a16="http://schemas.microsoft.com/office/drawing/2014/main" id="{04DDC797-6578-4645-A332-BF26FFCD9F38}"/>
              </a:ext>
            </a:extLst>
          </p:cNvPr>
          <p:cNvSpPr/>
          <p:nvPr/>
        </p:nvSpPr>
        <p:spPr>
          <a:xfrm>
            <a:off x="9062785" y="4291915"/>
            <a:ext cx="2926079" cy="2546252"/>
          </a:xfrm>
          <a:prstGeom prst="noSmoking">
            <a:avLst>
              <a:gd name="adj" fmla="val 551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0F1D8D-2199-4B95-832D-ECF17D068DC2}"/>
              </a:ext>
            </a:extLst>
          </p:cNvPr>
          <p:cNvSpPr txBox="1"/>
          <p:nvPr/>
        </p:nvSpPr>
        <p:spPr>
          <a:xfrm>
            <a:off x="9102197" y="4083210"/>
            <a:ext cx="28472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Glass Aquariums</a:t>
            </a:r>
          </a:p>
        </p:txBody>
      </p:sp>
    </p:spTree>
    <p:extLst>
      <p:ext uri="{BB962C8B-B14F-4D97-AF65-F5344CB8AC3E}">
        <p14:creationId xmlns:p14="http://schemas.microsoft.com/office/powerpoint/2010/main" val="722722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F8F1A-4071-4C3B-AEC7-659A23FD6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86876"/>
            <a:ext cx="10058400" cy="1371600"/>
          </a:xfrm>
        </p:spPr>
        <p:txBody>
          <a:bodyPr>
            <a:normAutofit/>
          </a:bodyPr>
          <a:lstStyle/>
          <a:p>
            <a:r>
              <a:rPr lang="en-US" sz="5000" dirty="0"/>
              <a:t>Fish Tanks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E2312-4397-4F1F-8199-F674F1FD0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376" y="1684421"/>
            <a:ext cx="10674824" cy="4839209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</a:pPr>
            <a:r>
              <a:rPr lang="en-US" sz="2400" b="1" dirty="0"/>
              <a:t>Polyethylene [HDPE] </a:t>
            </a:r>
            <a:r>
              <a:rPr lang="en-US" sz="2400" dirty="0"/>
              <a:t>(</a:t>
            </a:r>
            <a:r>
              <a:rPr lang="en-US" sz="2400" dirty="0" err="1"/>
              <a:t>ie</a:t>
            </a:r>
            <a:r>
              <a:rPr lang="en-US" sz="2400" dirty="0"/>
              <a:t>. </a:t>
            </a:r>
            <a:r>
              <a:rPr lang="en-US" sz="2400" dirty="0" err="1"/>
              <a:t>Polytanks</a:t>
            </a:r>
            <a:r>
              <a:rPr lang="en-US" sz="2400" dirty="0"/>
              <a:t>, Rubbermaid Stock tanks)</a:t>
            </a:r>
          </a:p>
          <a:p>
            <a:pPr lvl="2">
              <a:lnSpc>
                <a:spcPct val="150000"/>
              </a:lnSpc>
            </a:pPr>
            <a:r>
              <a:rPr lang="en-US" sz="2200" dirty="0"/>
              <a:t>Lightweight, strong, UV-protected</a:t>
            </a:r>
          </a:p>
          <a:p>
            <a:pPr lvl="1">
              <a:lnSpc>
                <a:spcPct val="150000"/>
              </a:lnSpc>
            </a:pPr>
            <a:r>
              <a:rPr lang="en-US" sz="2400" b="1" dirty="0"/>
              <a:t>Polypropylene</a:t>
            </a:r>
          </a:p>
          <a:p>
            <a:pPr lvl="2">
              <a:lnSpc>
                <a:spcPct val="150000"/>
              </a:lnSpc>
            </a:pPr>
            <a:r>
              <a:rPr lang="en-US" sz="2200" dirty="0"/>
              <a:t>High heat tolerance, chemical resistant, more rigid</a:t>
            </a:r>
          </a:p>
          <a:p>
            <a:pPr lvl="1">
              <a:lnSpc>
                <a:spcPct val="150000"/>
              </a:lnSpc>
            </a:pPr>
            <a:r>
              <a:rPr lang="en-US" sz="2400" b="1" dirty="0"/>
              <a:t>Fiberglass</a:t>
            </a:r>
          </a:p>
          <a:p>
            <a:pPr lvl="2">
              <a:lnSpc>
                <a:spcPct val="150000"/>
              </a:lnSpc>
            </a:pPr>
            <a:r>
              <a:rPr lang="en-US" sz="2200" dirty="0"/>
              <a:t>High impact strength, expensive, long-lasting, cracks repairable</a:t>
            </a:r>
          </a:p>
          <a:p>
            <a:pPr lvl="1">
              <a:lnSpc>
                <a:spcPct val="150000"/>
              </a:lnSpc>
            </a:pPr>
            <a:r>
              <a:rPr lang="en-US" sz="2400" b="1" dirty="0"/>
              <a:t>Concrete</a:t>
            </a:r>
          </a:p>
          <a:p>
            <a:pPr lvl="2">
              <a:lnSpc>
                <a:spcPct val="150000"/>
              </a:lnSpc>
            </a:pPr>
            <a:r>
              <a:rPr lang="en-US" sz="2200" dirty="0"/>
              <a:t>Expensive, long-lasting, can crack over time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05DAF4-E548-4094-9A7A-263A0FE41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8608" y="669890"/>
            <a:ext cx="2483016" cy="30168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63849B-6D8C-4DB5-AF88-666877189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7839" y="4368703"/>
            <a:ext cx="3443785" cy="193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56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26C4D022-E2BC-435F-9CDB-44DC57C07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93953D-4B50-4CEC-A9E8-BEFC1D38D7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27" r="-2" b="-2"/>
          <a:stretch/>
        </p:blipFill>
        <p:spPr>
          <a:xfrm>
            <a:off x="20" y="10"/>
            <a:ext cx="5663460" cy="3428990"/>
          </a:xfrm>
          <a:prstGeom prst="rect">
            <a:avLst/>
          </a:prstGeom>
        </p:spPr>
      </p:pic>
      <p:sp>
        <p:nvSpPr>
          <p:cNvPr id="1029" name="Rectangle 72">
            <a:extLst>
              <a:ext uri="{FF2B5EF4-FFF2-40B4-BE49-F238E27FC236}">
                <a16:creationId xmlns:a16="http://schemas.microsoft.com/office/drawing/2014/main" id="{C926CAD6-45B1-4A85-A196-E722067B1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3480" y="0"/>
            <a:ext cx="6525472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30" name="Rectangle 74">
            <a:extLst>
              <a:ext uri="{FF2B5EF4-FFF2-40B4-BE49-F238E27FC236}">
                <a16:creationId xmlns:a16="http://schemas.microsoft.com/office/drawing/2014/main" id="{0E0936D5-2DCE-48A4-93BC-BA7861B4E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81848" y="320040"/>
            <a:ext cx="5888736" cy="6217920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A85637-0981-4902-88A8-7247C6454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580" y="642594"/>
            <a:ext cx="5245269" cy="1371600"/>
          </a:xfrm>
        </p:spPr>
        <p:txBody>
          <a:bodyPr>
            <a:noAutofit/>
          </a:bodyPr>
          <a:lstStyle/>
          <a:p>
            <a:r>
              <a:rPr lang="en-US" sz="5000" dirty="0">
                <a:solidFill>
                  <a:schemeClr val="tx1"/>
                </a:solidFill>
              </a:rPr>
              <a:t>Other Suitable Tank Materials</a:t>
            </a:r>
          </a:p>
        </p:txBody>
      </p:sp>
      <p:pic>
        <p:nvPicPr>
          <p:cNvPr id="1026" name="Picture 2" descr="How to Fight the 6 Most Common Types of Algae in Your Fish Tank – Aquarium  Co-Op">
            <a:extLst>
              <a:ext uri="{FF2B5EF4-FFF2-40B4-BE49-F238E27FC236}">
                <a16:creationId xmlns:a16="http://schemas.microsoft.com/office/drawing/2014/main" id="{1F8D0C2D-8DCF-4923-A0F2-BA1DE3D858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" r="5062"/>
          <a:stretch/>
        </p:blipFill>
        <p:spPr bwMode="auto">
          <a:xfrm>
            <a:off x="20" y="3429000"/>
            <a:ext cx="566346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822F5-F87B-4489-9ED8-9A767C41C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3580" y="2103120"/>
            <a:ext cx="5245269" cy="3931920"/>
          </a:xfrm>
        </p:spPr>
        <p:txBody>
          <a:bodyPr>
            <a:normAutofit/>
          </a:bodyPr>
          <a:lstStyle/>
          <a:p>
            <a:pPr lvl="1"/>
            <a:r>
              <a:rPr lang="en-US" sz="2400" b="1" dirty="0"/>
              <a:t>Stainless Steel</a:t>
            </a:r>
            <a:endParaRPr lang="en-US" sz="2400" dirty="0"/>
          </a:p>
          <a:p>
            <a:pPr lvl="2"/>
            <a:r>
              <a:rPr lang="en-US" sz="2400" dirty="0"/>
              <a:t>Only safe metal for fish tanks</a:t>
            </a:r>
          </a:p>
          <a:p>
            <a:pPr lvl="2"/>
            <a:r>
              <a:rPr lang="en-US" sz="2400" dirty="0"/>
              <a:t>Heavy but durable and long-lasting</a:t>
            </a:r>
          </a:p>
          <a:p>
            <a:pPr marL="548640" lvl="2" indent="0">
              <a:buNone/>
            </a:pPr>
            <a:endParaRPr lang="en-US" sz="2400" dirty="0"/>
          </a:p>
          <a:p>
            <a:pPr lvl="1"/>
            <a:r>
              <a:rPr lang="en-US" sz="2400" b="1" dirty="0"/>
              <a:t>Acrylic </a:t>
            </a:r>
          </a:p>
          <a:p>
            <a:pPr lvl="2"/>
            <a:r>
              <a:rPr lang="en-US" sz="2400" dirty="0"/>
              <a:t>Commonly used in display tanks and large aquariums</a:t>
            </a:r>
          </a:p>
          <a:p>
            <a:pPr lvl="2"/>
            <a:r>
              <a:rPr lang="en-US" sz="2400" dirty="0"/>
              <a:t>Suitable for indoor use</a:t>
            </a:r>
          </a:p>
          <a:p>
            <a:pPr lvl="2"/>
            <a:r>
              <a:rPr lang="en-US" sz="2400" dirty="0"/>
              <a:t>Regular algal removal required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4318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0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54A677-7C70-4240-B6C9-C46F6F75F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222" y="3434347"/>
            <a:ext cx="4602152" cy="939074"/>
          </a:xfrm>
        </p:spPr>
        <p:txBody>
          <a:bodyPr>
            <a:normAutofit/>
          </a:bodyPr>
          <a:lstStyle/>
          <a:p>
            <a:r>
              <a:rPr lang="en-US" sz="5000" dirty="0"/>
              <a:t>IBC Totes </a:t>
            </a:r>
            <a:r>
              <a:rPr lang="en-US" sz="2700" dirty="0"/>
              <a:t>(HDPE)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AE61E7-7811-4110-9908-D8B6941A0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8" y="636167"/>
            <a:ext cx="5060992" cy="5561529"/>
          </a:xfrm>
          <a:prstGeom prst="rect">
            <a:avLst/>
          </a:prstGeom>
        </p:spPr>
      </p:pic>
      <p:pic>
        <p:nvPicPr>
          <p:cNvPr id="6" name="Picture 2" descr="http://4.bp.blogspot.com/-8Gv9dJiOIQw/UWwQPMkvWeI/AAAAAAAACik/CSEwoA_S5is/s1600/IBC+aquaponics.jpeg">
            <a:extLst>
              <a:ext uri="{FF2B5EF4-FFF2-40B4-BE49-F238E27FC236}">
                <a16:creationId xmlns:a16="http://schemas.microsoft.com/office/drawing/2014/main" id="{E2FEF440-66BA-499D-9E61-F2EB4CDF4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0796" r="25912" b="1"/>
          <a:stretch/>
        </p:blipFill>
        <p:spPr bwMode="auto">
          <a:xfrm>
            <a:off x="7954705" y="564693"/>
            <a:ext cx="2417186" cy="2864298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7F9EB-0D23-41DE-B19C-ADCF8F287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7542" y="4373420"/>
            <a:ext cx="5299768" cy="2211085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275-gal or 330-gal sizes available</a:t>
            </a:r>
          </a:p>
          <a:p>
            <a:r>
              <a:rPr lang="en-US" sz="2400" dirty="0"/>
              <a:t>Generally, can acquire one for &lt;$125 (USD)</a:t>
            </a:r>
          </a:p>
          <a:p>
            <a:pPr lvl="1"/>
            <a:r>
              <a:rPr lang="en-US" sz="2400" dirty="0"/>
              <a:t>Buying used will save money and is perfectly okay if it was used for a food-grade material (i.e. bleach, hydrogen peroxide, etc.)</a:t>
            </a:r>
          </a:p>
          <a:p>
            <a:r>
              <a:rPr lang="en-US" sz="2400" dirty="0"/>
              <a:t>Can cut top off with reciprocating saw (leave in cage or sides will bow!)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13CFC0-B148-49FF-8702-09496A7E67D2}"/>
              </a:ext>
            </a:extLst>
          </p:cNvPr>
          <p:cNvSpPr txBox="1"/>
          <p:nvPr/>
        </p:nvSpPr>
        <p:spPr>
          <a:xfrm>
            <a:off x="96309" y="6245800"/>
            <a:ext cx="5998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*Best to paint the tank black or dark blue to limit algal growth</a:t>
            </a:r>
          </a:p>
        </p:txBody>
      </p:sp>
    </p:spTree>
    <p:extLst>
      <p:ext uri="{BB962C8B-B14F-4D97-AF65-F5344CB8AC3E}">
        <p14:creationId xmlns:p14="http://schemas.microsoft.com/office/powerpoint/2010/main" val="2545793434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avonVTI">
  <a:themeElements>
    <a:clrScheme name="AnalogousFromDarkSeedLeftStep">
      <a:dk1>
        <a:srgbClr val="000000"/>
      </a:dk1>
      <a:lt1>
        <a:srgbClr val="FFFFFF"/>
      </a:lt1>
      <a:dk2>
        <a:srgbClr val="243141"/>
      </a:dk2>
      <a:lt2>
        <a:srgbClr val="E2E8E2"/>
      </a:lt2>
      <a:accent1>
        <a:srgbClr val="E729E5"/>
      </a:accent1>
      <a:accent2>
        <a:srgbClr val="8B1DD6"/>
      </a:accent2>
      <a:accent3>
        <a:srgbClr val="5A3BE9"/>
      </a:accent3>
      <a:accent4>
        <a:srgbClr val="2650D8"/>
      </a:accent4>
      <a:accent5>
        <a:srgbClr val="29A6E7"/>
      </a:accent5>
      <a:accent6>
        <a:srgbClr val="14B7AB"/>
      </a:accent6>
      <a:hlink>
        <a:srgbClr val="3F7EBF"/>
      </a:hlink>
      <a:folHlink>
        <a:srgbClr val="7F7F7F"/>
      </a:folHlink>
    </a:clrScheme>
    <a:fontScheme name="Savon">
      <a:majorFont>
        <a:latin typeface="Gill Sans M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Georgia Pro Cond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peak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11947</TotalTime>
  <Words>2789</Words>
  <Application>Microsoft Office PowerPoint</Application>
  <PresentationFormat>Widescreen</PresentationFormat>
  <Paragraphs>456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56</vt:i4>
      </vt:variant>
    </vt:vector>
  </HeadingPairs>
  <TitlesOfParts>
    <vt:vector size="68" baseType="lpstr">
      <vt:lpstr>Arial</vt:lpstr>
      <vt:lpstr>Calibri</vt:lpstr>
      <vt:lpstr>Calibri Light</vt:lpstr>
      <vt:lpstr>Garamond</vt:lpstr>
      <vt:lpstr>Georgia Pro Cond Light</vt:lpstr>
      <vt:lpstr>Gill Sans MT</vt:lpstr>
      <vt:lpstr>Speak Pro</vt:lpstr>
      <vt:lpstr>Wingdings</vt:lpstr>
      <vt:lpstr>Office Theme</vt:lpstr>
      <vt:lpstr>SavonVTI</vt:lpstr>
      <vt:lpstr>1_Office Theme</vt:lpstr>
      <vt:lpstr>RetrospectVTI</vt:lpstr>
      <vt:lpstr>Tanks and Pumps</vt:lpstr>
      <vt:lpstr>First Step – Decide on Tanks</vt:lpstr>
      <vt:lpstr>First Step – Decide on Tanks</vt:lpstr>
      <vt:lpstr>First Step – Decide on Tanks</vt:lpstr>
      <vt:lpstr>Choosing a Fish Tank</vt:lpstr>
      <vt:lpstr>Choosing a Fish Tank</vt:lpstr>
      <vt:lpstr>Fish Tanks Types</vt:lpstr>
      <vt:lpstr>Other Suitable Tank Materials</vt:lpstr>
      <vt:lpstr>IBC Totes (HDPE)</vt:lpstr>
      <vt:lpstr>High Density Polyethylene (HDPE)</vt:lpstr>
      <vt:lpstr>Fiberglass</vt:lpstr>
      <vt:lpstr>Polypropylene</vt:lpstr>
      <vt:lpstr>Concrete</vt:lpstr>
      <vt:lpstr>Characteristics of a Solids Removal Tank </vt:lpstr>
      <vt:lpstr>Choosing a Solids Removal Tank</vt:lpstr>
      <vt:lpstr>Biofilter Tanks</vt:lpstr>
      <vt:lpstr>Sizing a Biofilter* (quick review)</vt:lpstr>
      <vt:lpstr>Building or Selecting Media Grow Beds</vt:lpstr>
      <vt:lpstr>Why Does Flowrate Through Your Media Bed Matter?</vt:lpstr>
      <vt:lpstr>Sump Tank</vt:lpstr>
      <vt:lpstr>Choosing a Sump Tank</vt:lpstr>
      <vt:lpstr>Choosing Pumps</vt:lpstr>
      <vt:lpstr>Sump Pumps</vt:lpstr>
      <vt:lpstr>Submersible Pumps</vt:lpstr>
      <vt:lpstr>In-Line pumps (external pumps)</vt:lpstr>
      <vt:lpstr>Size Pump Based on Fish Tank First</vt:lpstr>
      <vt:lpstr>Stocking a High Density of Fish</vt:lpstr>
      <vt:lpstr>Operating Fish Tanks</vt:lpstr>
      <vt:lpstr>Estimating Minimum Fish Tank Exchange Rate</vt:lpstr>
      <vt:lpstr>Need to Determine Lift</vt:lpstr>
      <vt:lpstr>Verifying your Pump</vt:lpstr>
      <vt:lpstr>Flow Specification Chart </vt:lpstr>
      <vt:lpstr>Pump Curve</vt:lpstr>
      <vt:lpstr>Our Advice</vt:lpstr>
      <vt:lpstr>Reading the Pump Curve</vt:lpstr>
      <vt:lpstr>Remember</vt:lpstr>
      <vt:lpstr>Aeration is essential to:</vt:lpstr>
      <vt:lpstr>Aeration allows oxygen to diffuse into the water </vt:lpstr>
      <vt:lpstr>Oxygen vs. Air</vt:lpstr>
      <vt:lpstr>Oxygen Saturation Table</vt:lpstr>
      <vt:lpstr>Oxygen Saturation Table</vt:lpstr>
      <vt:lpstr>How Does Air Dissolve in Water?</vt:lpstr>
      <vt:lpstr>Use of Aeration</vt:lpstr>
      <vt:lpstr>Pressure</vt:lpstr>
      <vt:lpstr>Sources of Air</vt:lpstr>
      <vt:lpstr>Regenerative Blowers</vt:lpstr>
      <vt:lpstr>Air Pumps</vt:lpstr>
      <vt:lpstr>Air Compressors</vt:lpstr>
      <vt:lpstr>Air Diffusers (bubble diffusers)</vt:lpstr>
      <vt:lpstr>Air Stones </vt:lpstr>
      <vt:lpstr>Diffuser hoses – porous grids</vt:lpstr>
      <vt:lpstr>Fine Bubble Discs</vt:lpstr>
      <vt:lpstr>Fine Bubbles</vt:lpstr>
      <vt:lpstr>Air Diffusion</vt:lpstr>
      <vt:lpstr>Sizing an Air Pump</vt:lpstr>
      <vt:lpstr>Aeration Requirements (100-gallon tank; 5% OTE)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Media Bed Systems</dc:title>
  <dc:creator>Recsetar, Matthew S - (msrecs)</dc:creator>
  <cp:lastModifiedBy>Matthew Recsetar</cp:lastModifiedBy>
  <cp:revision>94</cp:revision>
  <dcterms:created xsi:type="dcterms:W3CDTF">2021-01-26T08:25:02Z</dcterms:created>
  <dcterms:modified xsi:type="dcterms:W3CDTF">2025-10-13T17:32:02Z</dcterms:modified>
</cp:coreProperties>
</file>