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1" r:id="rId5"/>
    <p:sldId id="259" r:id="rId6"/>
    <p:sldId id="266" r:id="rId7"/>
    <p:sldId id="263" r:id="rId8"/>
    <p:sldId id="264" r:id="rId9"/>
    <p:sldId id="265" r:id="rId10"/>
    <p:sldId id="262" r:id="rId11"/>
    <p:sldId id="260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53" d="100"/>
          <a:sy n="53" d="100"/>
        </p:scale>
        <p:origin x="86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5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1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2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5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5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0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0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6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9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43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land.de/images/UK/Naturland/Naturland_Standards/Standards_Producers/Naturland-Standards_Aquaculture.pdf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asc-aqua.org/what-we-do/our-standards/farm-standard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gfarming.org/" TargetMode="External"/><Relationship Id="rId2" Type="http://schemas.openxmlformats.org/officeDocument/2006/relationships/hyperlink" Target="https://www.scsglobalservices.com/services/sustainably-grown-certif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cy.azdeq.gov/function/permits/general.html#ground" TargetMode="External"/><Relationship Id="rId2" Type="http://schemas.openxmlformats.org/officeDocument/2006/relationships/hyperlink" Target="https://azdeq.gov/permits/AZPDES/IN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oemmndcbldboiebfnladdacbdfmadadm/https:/legacy.azdeq.gov/environ/water/permits/download/individual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hrome-extension://oemmndcbldboiebfnladdacbdfmadadm/https:/azgfd-portal-wordpress-pantheon.s3.amazonaws.com/wp-content/uploads/archive/Form-2710-A-Aquatic-Stocking-Permit-Ap_RO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regulations/vs/iregs/animals/downloads/ca_live_food_retail_use_hc.pdf" TargetMode="External"/><Relationship Id="rId2" Type="http://schemas.openxmlformats.org/officeDocument/2006/relationships/hyperlink" Target="https://agriculture.az.gov/sites/default/files/documents/AZ%20Aquatic%20Animals%20Entry%20Requirement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culture.az.gov/download-form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2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90A24-839D-4BBD-836F-A75B260C7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1009398"/>
            <a:ext cx="6823988" cy="345341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tx1"/>
                </a:solidFill>
              </a:rPr>
              <a:t>Marketing and selling your product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E5621-33FD-49EF-B4EF-21F8746C5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31"/>
          <a:stretch/>
        </p:blipFill>
        <p:spPr>
          <a:xfrm>
            <a:off x="8140428" y="10"/>
            <a:ext cx="4051572" cy="342899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520AB49-259C-4344-9E96-FAA18BD78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5" r="14027" b="2"/>
          <a:stretch/>
        </p:blipFill>
        <p:spPr>
          <a:xfrm>
            <a:off x="8140428" y="3429000"/>
            <a:ext cx="4051572" cy="3429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FC23DD-6CA9-4E46-822B-CC4B29BDB078}"/>
              </a:ext>
            </a:extLst>
          </p:cNvPr>
          <p:cNvSpPr txBox="1"/>
          <p:nvPr/>
        </p:nvSpPr>
        <p:spPr>
          <a:xfrm>
            <a:off x="0" y="6406790"/>
            <a:ext cx="232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©2025 Matt Recsetar</a:t>
            </a:r>
          </a:p>
        </p:txBody>
      </p:sp>
    </p:spTree>
    <p:extLst>
      <p:ext uri="{BB962C8B-B14F-4D97-AF65-F5344CB8AC3E}">
        <p14:creationId xmlns:p14="http://schemas.microsoft.com/office/powerpoint/2010/main" val="4051594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588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92B71-48B1-42AF-B4BE-C7CE7819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80" y="300600"/>
            <a:ext cx="6647905" cy="118872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Organic labeling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BAD86-6AAA-49B3-96FB-F13913F0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538323"/>
            <a:ext cx="7012517" cy="4595779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As of right now, farm-raised fish (and wild fish) cannot receive a USDA Organic certification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600" dirty="0">
                <a:solidFill>
                  <a:srgbClr val="FFFFFF"/>
                </a:solidFill>
              </a:rPr>
              <a:t>Organic certification indicates your produce was grown without the use of synthetic additives, fertilizers, pesticides or herbicides (including GMOs) and can help you get a premium price for your product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600" dirty="0">
                <a:solidFill>
                  <a:srgbClr val="FFFFFF"/>
                </a:solidFill>
              </a:rPr>
              <a:t>Organic Certification for your produce can cost between $250-$1500 depending on certifying agency</a:t>
            </a:r>
          </a:p>
          <a:p>
            <a:pPr lvl="1"/>
            <a:r>
              <a:rPr lang="en-US" sz="2300" dirty="0">
                <a:solidFill>
                  <a:srgbClr val="FFFFFF"/>
                </a:solidFill>
              </a:rPr>
              <a:t>Includes application fee, site inspection fee, and annual certification fee</a:t>
            </a:r>
          </a:p>
          <a:p>
            <a:pPr lvl="1"/>
            <a:r>
              <a:rPr lang="en-US" sz="2300" dirty="0">
                <a:solidFill>
                  <a:srgbClr val="FFFFFF"/>
                </a:solidFill>
              </a:rPr>
              <a:t>Federal cost-share program can reimburse 75% of certification costs up to $750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BA304-B5FB-4ED1-B2B1-1A28A9136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391" y="1005840"/>
            <a:ext cx="3053422" cy="3062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6D9C1B-72B7-41A5-8CAE-9F014C7D821D}"/>
              </a:ext>
            </a:extLst>
          </p:cNvPr>
          <p:cNvSpPr txBox="1"/>
          <p:nvPr/>
        </p:nvSpPr>
        <p:spPr>
          <a:xfrm>
            <a:off x="8295817" y="4656773"/>
            <a:ext cx="3550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Example: One certifier says the initial cost is about $750 for the first year and between $375 and $575 in later years for small farms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9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216-8CE2-4F6D-972E-B6AE0E87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05670"/>
            <a:ext cx="11029616" cy="988332"/>
          </a:xfrm>
        </p:spPr>
        <p:txBody>
          <a:bodyPr>
            <a:normAutofit/>
          </a:bodyPr>
          <a:lstStyle/>
          <a:p>
            <a:r>
              <a:rPr lang="en-US" sz="4400" dirty="0"/>
              <a:t>Eco-certifications for Fish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1FDFA5-0BA6-4A17-AFA8-6BA4CB290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1394003"/>
            <a:ext cx="9244430" cy="5073058"/>
          </a:xfrm>
        </p:spPr>
        <p:txBody>
          <a:bodyPr>
            <a:noAutofit/>
          </a:bodyPr>
          <a:lstStyle/>
          <a:p>
            <a:r>
              <a:rPr lang="en-US" sz="2000" dirty="0"/>
              <a:t>BAP Certification</a:t>
            </a:r>
          </a:p>
          <a:p>
            <a:pPr lvl="1"/>
            <a:r>
              <a:rPr lang="en-US" sz="1800" dirty="0"/>
              <a:t>Best Aquaculture Practices</a:t>
            </a:r>
          </a:p>
          <a:p>
            <a:pPr lvl="1"/>
            <a:r>
              <a:rPr lang="en-US" sz="1800" dirty="0"/>
              <a:t>The standards address animal welfare, conservation of biodiversity, soil and water management, drug and chemical management, food safety, traceability as well as community and employee relation</a:t>
            </a:r>
            <a:endParaRPr lang="en-US" sz="2000" dirty="0"/>
          </a:p>
          <a:p>
            <a:r>
              <a:rPr lang="en-US" sz="2000" dirty="0"/>
              <a:t>ASC Certification </a:t>
            </a:r>
          </a:p>
          <a:p>
            <a:pPr lvl="1"/>
            <a:r>
              <a:rPr lang="en-US" sz="1800" dirty="0"/>
              <a:t>Aquaculture Stewardship Council</a:t>
            </a:r>
          </a:p>
          <a:p>
            <a:pPr lvl="1"/>
            <a:r>
              <a:rPr lang="en-US" sz="1500" dirty="0">
                <a:hlinkClick r:id="rId2"/>
              </a:rPr>
              <a:t>https://www.asc-aqua.org/what-we-do/our-standards/farm-standards/</a:t>
            </a:r>
            <a:endParaRPr lang="en-US" sz="1500" dirty="0"/>
          </a:p>
          <a:p>
            <a:r>
              <a:rPr lang="en-US" sz="2000" dirty="0" err="1"/>
              <a:t>Naturland</a:t>
            </a:r>
            <a:endParaRPr lang="en-US" sz="2000" dirty="0"/>
          </a:p>
          <a:p>
            <a:pPr lvl="1"/>
            <a:r>
              <a:rPr lang="en-US" sz="1800" dirty="0"/>
              <a:t>Standards for Organic Aquaculture</a:t>
            </a:r>
          </a:p>
          <a:p>
            <a:pPr lvl="1"/>
            <a:r>
              <a:rPr lang="en-US" dirty="0">
                <a:hlinkClick r:id="rId3"/>
              </a:rPr>
              <a:t>https://www.naturland.de/images/UK/Naturland/Naturland_Standards/Standards_Producers/Naturland-Standards_Aquaculture.pdf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			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dirty="0"/>
              <a:t>*A good goal is to get recognized by Seafood Watch as a sustainable seafood source</a:t>
            </a:r>
          </a:p>
          <a:p>
            <a:pPr lvl="1"/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E9EB66-0612-4395-B16F-D8C257873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325" y="4339156"/>
            <a:ext cx="1119890" cy="1517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610DC9-B04E-4D8A-B2C4-97EC6C4F9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512" y="3239835"/>
            <a:ext cx="892593" cy="13813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215471-C74D-4E89-AEE0-1D3AF9D9E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5804" y="1705968"/>
            <a:ext cx="2005311" cy="9883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B7FD90-E75B-41C9-B93E-3A8E00B80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73" y="5857023"/>
            <a:ext cx="1298713" cy="9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6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667827-8F8B-48A0-81E8-1AF1A709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288290"/>
            <a:ext cx="11029616" cy="1188720"/>
          </a:xfrm>
        </p:spPr>
        <p:txBody>
          <a:bodyPr>
            <a:noAutofit/>
          </a:bodyPr>
          <a:lstStyle/>
          <a:p>
            <a:r>
              <a:rPr lang="en-US" sz="3600" dirty="0"/>
              <a:t>Other Certifications and Labels for Produce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47C437-F1CC-4FB0-9D0C-346340E28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62538"/>
            <a:ext cx="8289624" cy="462501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Shoppers generally willing to pay a higher price for foods with eco-labels</a:t>
            </a:r>
          </a:p>
          <a:p>
            <a:endParaRPr lang="en-US" sz="3600" dirty="0"/>
          </a:p>
          <a:p>
            <a:r>
              <a:rPr lang="en-US" sz="3600" dirty="0"/>
              <a:t>Sustainably Grown Certification</a:t>
            </a:r>
          </a:p>
          <a:p>
            <a:pPr lvl="1"/>
            <a:r>
              <a:rPr lang="en-US" sz="2600" dirty="0"/>
              <a:t>Covers a comprehensive set of environmental, social, economic, safety and quality attributes related to the production of fresh fruits and vegetables, herbs, nuts, cut flowers, and ornamental plants</a:t>
            </a:r>
          </a:p>
          <a:p>
            <a:pPr lvl="1"/>
            <a:r>
              <a:rPr lang="en-US" sz="2600" dirty="0">
                <a:hlinkClick r:id="rId2"/>
              </a:rPr>
              <a:t>https://www.scsglobalservices.com/services/sustainably-grown-certification</a:t>
            </a:r>
            <a:endParaRPr lang="en-US" sz="2600" dirty="0"/>
          </a:p>
          <a:p>
            <a:endParaRPr lang="en-US" dirty="0"/>
          </a:p>
          <a:p>
            <a:r>
              <a:rPr lang="en-US" sz="3600" dirty="0"/>
              <a:t>Naturally Grown Certification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Grassroots organization</a:t>
            </a:r>
          </a:p>
          <a:p>
            <a:pPr lvl="1"/>
            <a:r>
              <a:rPr lang="en-US" sz="2600" dirty="0"/>
              <a:t>Cost $150 min annual dues</a:t>
            </a:r>
            <a:endParaRPr lang="en-US" sz="260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2600" dirty="0"/>
              <a:t>Example: Merchant’s Garden – Tucson, AZ</a:t>
            </a:r>
          </a:p>
          <a:p>
            <a:pPr lvl="1"/>
            <a:r>
              <a:rPr lang="en-US" sz="2600" dirty="0">
                <a:solidFill>
                  <a:srgbClr val="B3737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https://www.cngfarming.org/</a:t>
            </a:r>
            <a:endParaRPr lang="en-US" sz="2600" dirty="0"/>
          </a:p>
          <a:p>
            <a:pPr marL="324000" lvl="1" indent="0">
              <a:buNone/>
            </a:pPr>
            <a:endParaRPr lang="en-US" dirty="0"/>
          </a:p>
          <a:p>
            <a:r>
              <a:rPr lang="en-US" sz="3600" dirty="0"/>
              <a:t>Non-GMO label can also improve marketing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F2A14-FCCB-411A-933D-6864AD88B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842" y="2360170"/>
            <a:ext cx="1537252" cy="1561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8C60C-6302-459E-8536-60944EAB6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5581549"/>
            <a:ext cx="1746443" cy="1091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C82C8C-16C3-4B20-B710-25FD31644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005" y="4011374"/>
            <a:ext cx="1537252" cy="15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DC186-9066-48D0-A9A2-DBF8D2B2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Selling your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A91C-B1FE-4332-BFCD-3DA6D3A16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Farmer’s Markets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Visit local restaurants and gauge their interest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Find out their needs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Can you supply them?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Weekly?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Seasonally?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C2E65-CEAA-46B4-A704-8E25696EA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305781"/>
            <a:ext cx="6831503" cy="42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75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09DF66-BF78-43AA-88C1-C89CE5356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7" r="3" b="3"/>
          <a:stretch/>
        </p:blipFill>
        <p:spPr>
          <a:xfrm>
            <a:off x="-2" y="10"/>
            <a:ext cx="4578272" cy="2608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71A68-1568-464F-A28F-7B6ED16FA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24" r="8146"/>
          <a:stretch/>
        </p:blipFill>
        <p:spPr>
          <a:xfrm>
            <a:off x="2" y="2608956"/>
            <a:ext cx="4560199" cy="4249043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B8F5A0E-5428-4604-A0F3-2224BE870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AA86C-7A0F-4751-ACE1-CFCBB86F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068" y="381564"/>
            <a:ext cx="6981371" cy="143139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How else to sell your products?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9EDF-9BEE-4F96-80D0-0C9045E7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590" y="1812962"/>
            <a:ext cx="6397545" cy="477652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Selling directly to consumers (most profitable)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(Besides farmers markets and local restaurants)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Cafeterias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Hospitals, businesses, schools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Must sign contract and deliver!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Onsite 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 Online sales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Onsite pick-up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Delivery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Building your brand – Create a website</a:t>
            </a:r>
          </a:p>
          <a:p>
            <a:pPr lvl="1"/>
            <a:r>
              <a:rPr lang="en-US" sz="2100" dirty="0">
                <a:solidFill>
                  <a:srgbClr val="FFFFFF"/>
                </a:solidFill>
              </a:rPr>
              <a:t>Offer Tours or workshops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Tell your story!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D9000-4DE8-4506-8DC1-52645530560B}"/>
              </a:ext>
            </a:extLst>
          </p:cNvPr>
          <p:cNvSpPr txBox="1"/>
          <p:nvPr/>
        </p:nvSpPr>
        <p:spPr>
          <a:xfrm>
            <a:off x="145143" y="2119614"/>
            <a:ext cx="171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Gotham Greens</a:t>
            </a:r>
          </a:p>
        </p:txBody>
      </p:sp>
    </p:spTree>
    <p:extLst>
      <p:ext uri="{BB962C8B-B14F-4D97-AF65-F5344CB8AC3E}">
        <p14:creationId xmlns:p14="http://schemas.microsoft.com/office/powerpoint/2010/main" val="2842197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40DA-0181-44DE-AE65-46F390E5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Policies and regulations might effect my aquaponics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2504B-ADA5-46DA-A923-EC20DDE5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0844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/>
              <a:t>Federal:</a:t>
            </a:r>
          </a:p>
          <a:p>
            <a:r>
              <a:rPr lang="en-US" sz="2000" dirty="0"/>
              <a:t>National Pollution Discharge Elimination System (NPDES)</a:t>
            </a:r>
          </a:p>
          <a:p>
            <a:r>
              <a:rPr lang="en-US" sz="2000" dirty="0"/>
              <a:t>National Aquatic Animal Health Plan (NAAHP)</a:t>
            </a:r>
          </a:p>
          <a:p>
            <a:pPr marL="0" indent="0">
              <a:buNone/>
            </a:pPr>
            <a:r>
              <a:rPr lang="en-US" sz="2000" u="sng" dirty="0"/>
              <a:t>State:</a:t>
            </a:r>
          </a:p>
          <a:p>
            <a:r>
              <a:rPr lang="en-US" sz="2000" dirty="0"/>
              <a:t>Arizona Pollution Discharge Elimination System (AZPDES)</a:t>
            </a:r>
          </a:p>
          <a:p>
            <a:r>
              <a:rPr lang="en-US" sz="2000" dirty="0"/>
              <a:t>Aquifer Protection Permit (ADEQ)</a:t>
            </a:r>
          </a:p>
          <a:p>
            <a:r>
              <a:rPr lang="en-US" sz="2000" dirty="0"/>
              <a:t>Reclaimed Water Reuse Permit (ADEQ)</a:t>
            </a:r>
          </a:p>
          <a:p>
            <a:r>
              <a:rPr lang="en-US" sz="2000" dirty="0"/>
              <a:t>Aquaculture related licenses (AZGFD)</a:t>
            </a:r>
          </a:p>
          <a:p>
            <a:r>
              <a:rPr lang="en-US" sz="2000" dirty="0"/>
              <a:t>If you are in California there appears to be a lot of additional regulations (Good luck!)</a:t>
            </a:r>
          </a:p>
        </p:txBody>
      </p:sp>
    </p:spTree>
    <p:extLst>
      <p:ext uri="{BB962C8B-B14F-4D97-AF65-F5344CB8AC3E}">
        <p14:creationId xmlns:p14="http://schemas.microsoft.com/office/powerpoint/2010/main" val="15434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8C9D-03B5-474F-8CEA-8717E883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38330"/>
            <a:ext cx="11029616" cy="1188720"/>
          </a:xfrm>
        </p:spPr>
        <p:txBody>
          <a:bodyPr>
            <a:normAutofit/>
          </a:bodyPr>
          <a:lstStyle/>
          <a:p>
            <a:r>
              <a:rPr lang="en-US" sz="5000" dirty="0"/>
              <a:t>Discharge Permits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A1AE-E2E2-43F6-AC1F-0AC54D6BE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31851"/>
            <a:ext cx="11029615" cy="47352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AZPDES Individual Permit (Through ADEQ)</a:t>
            </a:r>
          </a:p>
          <a:p>
            <a:r>
              <a:rPr lang="en-US" sz="2000" dirty="0"/>
              <a:t>This permit is for municipal, domestic and non-domestic (industrial) discharges of pollutants to a surface water that fits the definition of “waters of the U.S.” as described in the Clean Water Act. The permit is valid for five years. </a:t>
            </a:r>
          </a:p>
          <a:p>
            <a:r>
              <a:rPr lang="en-US" sz="2000" dirty="0">
                <a:hlinkClick r:id="rId2"/>
              </a:rPr>
              <a:t>https://azdeq.gov/permits/AZPDES/IND</a:t>
            </a:r>
            <a:endParaRPr lang="en-US" sz="2000" dirty="0"/>
          </a:p>
          <a:p>
            <a:r>
              <a:rPr lang="en-US" sz="2000" dirty="0"/>
              <a:t>EPA concluded that releases of pollutants to </a:t>
            </a:r>
            <a:r>
              <a:rPr lang="en-US" sz="2000" b="1" dirty="0">
                <a:solidFill>
                  <a:srgbClr val="FF0000"/>
                </a:solidFill>
              </a:rPr>
              <a:t>groundwater</a:t>
            </a:r>
            <a:r>
              <a:rPr lang="en-US" sz="2000" dirty="0"/>
              <a:t> are categorically excluded from the Act’s permitting requirements because Congress explicitly left regulation of discharges to groundwater to the states and to EPA under other statutory authorities.</a:t>
            </a:r>
          </a:p>
          <a:p>
            <a:r>
              <a:rPr lang="en-US" sz="2000" dirty="0"/>
              <a:t>Aquifer Protection Permit</a:t>
            </a:r>
          </a:p>
          <a:p>
            <a:r>
              <a:rPr lang="en-US" sz="2000" dirty="0">
                <a:hlinkClick r:id="rId3"/>
              </a:rPr>
              <a:t>https://legacy.azdeq.gov/function/permits/general.html#ground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*Not usually an issue with aquaponics but may be an issue you have to address if building a large-scale operation on undeveloped land.</a:t>
            </a:r>
          </a:p>
        </p:txBody>
      </p:sp>
    </p:spTree>
    <p:extLst>
      <p:ext uri="{BB962C8B-B14F-4D97-AF65-F5344CB8AC3E}">
        <p14:creationId xmlns:p14="http://schemas.microsoft.com/office/powerpoint/2010/main" val="78979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06EB-6DE0-46F0-9ADC-360B7AE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sz="5000" dirty="0"/>
              <a:t>Reclaimed Water Permit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F0EFF-45E4-424C-B6BB-A22306F1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98" y="2914940"/>
            <a:ext cx="4748741" cy="25736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2C31E-48C5-4CCD-BA76-3D784DE4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Direct reuse of reclaimed water recycles treated effluent for beneficial uses, thereby conserving potable water sources for human consumption and domestic uses</a:t>
            </a:r>
          </a:p>
          <a:p>
            <a:r>
              <a:rPr lang="en-US" sz="2000" dirty="0">
                <a:hlinkClick r:id="rId3"/>
              </a:rPr>
              <a:t>https://legacy.azdeq.gov/environ/water/permits/download/individual.pdf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Unlikely to apply to aquaponics</a:t>
            </a:r>
          </a:p>
        </p:txBody>
      </p:sp>
    </p:spTree>
    <p:extLst>
      <p:ext uri="{BB962C8B-B14F-4D97-AF65-F5344CB8AC3E}">
        <p14:creationId xmlns:p14="http://schemas.microsoft.com/office/powerpoint/2010/main" val="302880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33081-950F-4459-B087-48028A76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718635"/>
            <a:ext cx="3259016" cy="14626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Aquatic wildlife stocking permit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1F50A-DF94-4ACB-AD89-E571DCB0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Permit Cost: Free</a:t>
            </a:r>
          </a:p>
          <a:p>
            <a:r>
              <a:rPr lang="en-US">
                <a:solidFill>
                  <a:srgbClr val="FFFFFF"/>
                </a:solidFill>
              </a:rPr>
              <a:t>Permit valid for 20 days of date stated within form</a:t>
            </a:r>
          </a:p>
          <a:p>
            <a:r>
              <a:rPr lang="en-US">
                <a:solidFill>
                  <a:srgbClr val="FFFFFF"/>
                </a:solidFill>
              </a:rPr>
              <a:t>Form 2710-A</a:t>
            </a:r>
          </a:p>
          <a:p>
            <a:r>
              <a:rPr lang="en-US">
                <a:solidFill>
                  <a:srgbClr val="FFFFFF"/>
                </a:solidFill>
                <a:hlinkClick r:id="rId2"/>
              </a:rPr>
              <a:t>https://azgfd-portal-wordpress-pantheon.s3.amazonaws.com/wp-content/uploads/archive/Form-2710-A-Aquatic-Stocking-Permit-Ap_RO.pdf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C2FC0-6811-4FFF-8E10-53A20EB70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8" r="1" b="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08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8B19C-4A56-46E2-A51F-69E0717F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Aquatic Animal Entry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20BAC-D60D-4381-BCAD-630B0D754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If you are getting fish from out of State, you will need to get an entry permit (AZGFD)</a:t>
            </a:r>
          </a:p>
          <a:p>
            <a:r>
              <a:rPr lang="en-US" dirty="0">
                <a:solidFill>
                  <a:schemeClr val="tx2"/>
                </a:solidFill>
              </a:rPr>
              <a:t>Issued by calling 602-542-4293</a:t>
            </a:r>
          </a:p>
          <a:p>
            <a:r>
              <a:rPr lang="en-US" dirty="0">
                <a:solidFill>
                  <a:schemeClr val="tx2"/>
                </a:solidFill>
                <a:hlinkClick r:id="rId2"/>
              </a:rPr>
              <a:t>https://agriculture.az.gov/sites/default/files/documents/AZ%20Aquatic%20Animals%20Entry%20Requirements.pdf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Certificate of Aquatic Animal Health must be included with shipment of live fish (APHIS)</a:t>
            </a:r>
          </a:p>
          <a:p>
            <a:r>
              <a:rPr lang="en-US" dirty="0">
                <a:hlinkClick r:id="rId3"/>
              </a:rPr>
              <a:t>https://www.aphis.usda.gov/regulations/vs/iregs/animals/downloads/ca_live_food_retail_use_hc.pdf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60087-574B-4E78-9BD3-116725576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653" y="-1"/>
            <a:ext cx="5308769" cy="68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0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0DCDD-C042-4F80-93DE-14DF4A1BF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68" y="634550"/>
            <a:ext cx="4240710" cy="57893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D1F5B-2819-49A8-AE44-0FCA3CAF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Aquaculture license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A1944-E632-43D4-AB6B-1D95F7540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Aquaculture Facility License</a:t>
            </a:r>
          </a:p>
          <a:p>
            <a:r>
              <a:rPr lang="en-US">
                <a:solidFill>
                  <a:srgbClr val="FFFFFF"/>
                </a:solidFill>
              </a:rPr>
              <a:t>Fee: $100</a:t>
            </a:r>
          </a:p>
          <a:p>
            <a:r>
              <a:rPr lang="en-US">
                <a:solidFill>
                  <a:srgbClr val="FFFFFF"/>
                </a:solidFill>
              </a:rPr>
              <a:t>Covers: selling, trading, displaying, purchasing, exporting, possessing, propagating, culturing, or rearing live aquatic animals or plants in the State of Arizona for profit</a:t>
            </a:r>
          </a:p>
          <a:p>
            <a:r>
              <a:rPr lang="en-US">
                <a:solidFill>
                  <a:srgbClr val="FFFFFF"/>
                </a:solidFill>
                <a:hlinkClick r:id="rId3"/>
              </a:rPr>
              <a:t>https://agriculture.az.gov/download-forms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81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B92DC-6FA5-4E59-BA6D-AC0378E3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Transporting 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4ED0A-CA8D-48AE-A719-FCA018F5D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Aquatic Animal Transporter License</a:t>
            </a:r>
          </a:p>
          <a:p>
            <a:r>
              <a:rPr lang="en-US">
                <a:solidFill>
                  <a:srgbClr val="FFFFFF"/>
                </a:solidFill>
              </a:rPr>
              <a:t>Fee: $100</a:t>
            </a:r>
          </a:p>
          <a:p>
            <a:r>
              <a:rPr lang="en-US">
                <a:solidFill>
                  <a:srgbClr val="FFFFFF"/>
                </a:solidFill>
              </a:rPr>
              <a:t>Covers: Transportation of live aquatic animals to persons who are licensed to resell, process or stock live aquatic animals in the State of Arizona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67019-5AC8-4E84-BAD0-E34B9925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831969"/>
            <a:ext cx="6831503" cy="31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17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41D16-5E60-4370-BF0F-91B20195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r>
              <a:rPr lang="en-US"/>
              <a:t>Processing fish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68D93-80B7-4916-AA19-1B0EC08F0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96" r="1" b="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FE46C-E7F1-40EE-80A8-E3BAD71E7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US"/>
              <a:t>Aquatic Animal Processor License</a:t>
            </a:r>
          </a:p>
          <a:p>
            <a:r>
              <a:rPr lang="en-US"/>
              <a:t>Fee: $100</a:t>
            </a:r>
          </a:p>
          <a:p>
            <a:r>
              <a:rPr lang="en-US"/>
              <a:t>Covers: Processing, cleaning, reshaping or containerizing fresh or frozen aquatic animals for distribution or resale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*Do not need for selling live fish or flash frozen fish whole and unprocessed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3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244126"/>
      </a:dk2>
      <a:lt2>
        <a:srgbClr val="EEE9EA"/>
      </a:lt2>
      <a:accent1>
        <a:srgbClr val="40B29D"/>
      </a:accent1>
      <a:accent2>
        <a:srgbClr val="3AB66B"/>
      </a:accent2>
      <a:accent3>
        <a:srgbClr val="39B836"/>
      </a:accent3>
      <a:accent4>
        <a:srgbClr val="71B13F"/>
      </a:accent4>
      <a:accent5>
        <a:srgbClr val="9AA651"/>
      </a:accent5>
      <a:accent6>
        <a:srgbClr val="C19D3C"/>
      </a:accent6>
      <a:hlink>
        <a:srgbClr val="B3737F"/>
      </a:hlink>
      <a:folHlink>
        <a:srgbClr val="84848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978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Franklin Gothic Book</vt:lpstr>
      <vt:lpstr>Franklin Gothic Demi</vt:lpstr>
      <vt:lpstr>Gill Sans MT</vt:lpstr>
      <vt:lpstr>Wingdings 2</vt:lpstr>
      <vt:lpstr>DividendVTI</vt:lpstr>
      <vt:lpstr>Marketing and selling your product</vt:lpstr>
      <vt:lpstr>What Policies and regulations might effect my aquaponics business?</vt:lpstr>
      <vt:lpstr>Discharge Permits</vt:lpstr>
      <vt:lpstr>Reclaimed Water Permit</vt:lpstr>
      <vt:lpstr>Aquatic wildlife stocking permit</vt:lpstr>
      <vt:lpstr>Aquatic Animal Entry</vt:lpstr>
      <vt:lpstr>Aquaculture license</vt:lpstr>
      <vt:lpstr>Transporting fish</vt:lpstr>
      <vt:lpstr>Processing fish</vt:lpstr>
      <vt:lpstr>Organic labeling</vt:lpstr>
      <vt:lpstr>Eco-certifications for Fish</vt:lpstr>
      <vt:lpstr>Other Certifications and Labels for Produce</vt:lpstr>
      <vt:lpstr>Selling your products</vt:lpstr>
      <vt:lpstr>How else to sell your products?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Regulations, Permitting and Marketing in Aquaponics</dc:title>
  <dc:creator>Matthew Recsetar</dc:creator>
  <cp:lastModifiedBy>Recsetar, Matthew S - (msrecs)</cp:lastModifiedBy>
  <cp:revision>3</cp:revision>
  <dcterms:created xsi:type="dcterms:W3CDTF">2020-04-28T06:35:30Z</dcterms:created>
  <dcterms:modified xsi:type="dcterms:W3CDTF">2025-10-06T22:42:29Z</dcterms:modified>
</cp:coreProperties>
</file>