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76" r:id="rId4"/>
    <p:sldId id="257" r:id="rId5"/>
    <p:sldId id="282" r:id="rId6"/>
    <p:sldId id="258" r:id="rId7"/>
    <p:sldId id="284" r:id="rId8"/>
    <p:sldId id="285" r:id="rId9"/>
    <p:sldId id="259" r:id="rId10"/>
    <p:sldId id="432" r:id="rId11"/>
    <p:sldId id="286" r:id="rId12"/>
    <p:sldId id="288" r:id="rId13"/>
    <p:sldId id="260" r:id="rId14"/>
    <p:sldId id="261" r:id="rId15"/>
    <p:sldId id="262" r:id="rId16"/>
    <p:sldId id="263" r:id="rId17"/>
    <p:sldId id="289" r:id="rId18"/>
    <p:sldId id="264" r:id="rId19"/>
    <p:sldId id="265" r:id="rId20"/>
    <p:sldId id="287" r:id="rId21"/>
    <p:sldId id="266" r:id="rId22"/>
    <p:sldId id="273" r:id="rId23"/>
    <p:sldId id="272" r:id="rId24"/>
    <p:sldId id="34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21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970CB-0967-4428-9C7F-45830455A99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F1485-2599-4962-A92D-9FC6A49B8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2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D5E695-59C6-444E-B548-77B8A20B7E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9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765D8-F5CF-428D-83B0-01DAB6ADA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59061-3EE0-433F-B948-8CFF1537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71D68-DEAB-47B0-9C12-D431DC47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8742A-379F-490C-ADF2-37AF1700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FF365-6AA3-40B7-B25D-CC856523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3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DEC6-629C-4237-8A4C-6FA1EB03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2995D-14FE-437F-B32D-EBBA0E35B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79B51-E265-421D-B5AB-C1C4CACC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CC69E-BA32-457D-97EF-692FEDC8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CDA4-A1F6-416C-A663-4A8C6982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8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F5A559-42DC-49AC-BE0A-0AC1A9ADE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731B3-EC25-4F41-ABB5-5CA694127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3ED3A-6549-4AE2-B069-6BF32E360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1C8FC-6D24-4A13-A428-376065DE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470A5-7B70-4563-87FC-90ED6865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85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CCFAA-A7D9-4920-AA2A-55C7C9268F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21577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69ED7-0161-4479-BB93-62005C212A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72542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E1B83-2BCB-4D81-AC49-48D378DE07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10074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67C05-8358-4B12-B821-D742CEAF2C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94098"/>
      </p:ext>
    </p:extLst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40FAE-A4FD-41E7-8D45-DAE1A7B4B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27931"/>
      </p:ext>
    </p:extLst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67BD5-9F48-4C21-992D-56AFF2B8E5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244446"/>
      </p:ext>
    </p:extLst>
  </p:cSld>
  <p:clrMapOvr>
    <a:masterClrMapping/>
  </p:clrMapOvr>
  <p:transition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A5D0E-B419-4AD0-B9DA-EA5F67FD04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73519"/>
      </p:ext>
    </p:extLst>
  </p:cSld>
  <p:clrMapOvr>
    <a:masterClrMapping/>
  </p:clrMapOvr>
  <p:transition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EDC79-D355-432C-96E9-B55DC20BEF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915587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96E1-F142-4BAB-ADF4-320D7CF2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2A29F-F3C7-4706-99E5-404AE86AD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075A5-1D8A-4093-91D9-F891A6E9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D7A9C-395D-43A9-9BF4-018FF3B1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1E244-7235-49D1-B6B2-165B1906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13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2471F-DF5A-4A93-880E-0BCE5D60DA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24267"/>
      </p:ext>
    </p:extLst>
  </p:cSld>
  <p:clrMapOvr>
    <a:masterClrMapping/>
  </p:clrMapOvr>
  <p:transition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236AA-CBE9-4209-96A9-38373502A8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1097"/>
      </p:ext>
    </p:extLst>
  </p:cSld>
  <p:clrMapOvr>
    <a:masterClrMapping/>
  </p:clrMapOvr>
  <p:transition spd="med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BB63B-6156-4557-BE12-1C84804C57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01922"/>
      </p:ext>
    </p:extLst>
  </p:cSld>
  <p:clrMapOvr>
    <a:masterClrMapping/>
  </p:clrMapOvr>
  <p:transition spd="med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F0FB7-A539-4301-9785-E2C4910400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53034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F0CB-FA57-4833-BDED-E7700BD5D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D04CC-CC08-4C08-9CD0-4B8AC5E54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5EA74-2BFF-444B-A961-A746B57B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D239-9137-4EE0-AA43-2525DC80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3AEE7-C6BF-473A-995D-97B103B1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2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8717-F40C-4903-8D08-54E34EE9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0DC8F-B5C4-41D0-B780-6440669FE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AF85C-80D5-4DA3-93DB-F9B4B59D7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97802-377D-4986-BD24-9711A7EF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EE42A-2A9C-44F7-AFFD-DDF97C1F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101C5-A54B-42F2-864F-437E2A85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E5DF-AF04-4F54-A7AF-17C15FB8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217BB-A631-42BB-9CCA-3ACA4F295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43009-58E2-4435-92BB-ADE969141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93E01-002E-4319-9F72-FD919EF0A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DFF138-FDB7-4A67-BA8B-E93337ED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1C5B9-108E-42B6-B7C2-E79A9A2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9A103-3888-4365-B8D5-E9628914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62EEF-7F85-42CA-9A53-87835E7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7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7DA4-540F-4714-AC5F-6687E395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99D66-34F5-4396-93BC-43EFAC353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031A6-F9D0-4E7F-A230-B35D2C326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08172-2539-49B7-BEA3-43584DFC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9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615A3-15FD-4938-896F-8A85F5F0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E6E0F-C5F1-46EF-9787-80C6B7EF5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AAE1C-CBE7-4F65-9BF6-DD5B52720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1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C925-1703-4C6C-957B-6CE0D4B6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E0314-B2E1-48E7-A3F4-6E3109E1A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04413-64C9-4324-8769-3C424A5D6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5273DC-73D2-4BEC-A106-7D82359E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71CB9-46A1-46CA-AFC3-794376870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56E63-ADF5-49AD-9722-284C9506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6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AA22-B080-4EA2-9C37-389A72DC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EAD01-C6C8-4322-AEC9-E104952E7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D4F98-BF1B-494F-8865-9E47514D7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174D9-8C0B-4E51-A469-9078FAB03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3B112-5B6F-4D14-AC2A-A90BF71C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C2644-6C4D-4A8C-B28F-4884F028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9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E2CEC-8924-4CE8-B5B6-83C4FC1C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245F9-E5CD-4F83-A316-7A5147CEF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C96B1-BF54-42CD-849B-35A3E57AC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7444F-C1ED-4B88-927E-924ADCFA341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F9F49-DDD9-439B-847E-7A5223617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89F3-B56D-4D42-B65D-915F6BDE4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D9EB2-208C-4A52-A5B3-61A03B92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BEA555AB-7B97-464A-887B-1D31C971FB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7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person, outdoor, holding, hand&#10;&#10;Description generated with very high confidence">
            <a:extLst>
              <a:ext uri="{FF2B5EF4-FFF2-40B4-BE49-F238E27FC236}">
                <a16:creationId xmlns:a16="http://schemas.microsoft.com/office/drawing/2014/main" id="{A2690114-60F0-4D6A-83E7-32B16ED6C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r="8987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Content Placeholder 3" descr="A container with a green lawn&#10;&#10;Description generated with high confidence">
            <a:extLst>
              <a:ext uri="{FF2B5EF4-FFF2-40B4-BE49-F238E27FC236}">
                <a16:creationId xmlns:a16="http://schemas.microsoft.com/office/drawing/2014/main" id="{46ECC655-A92B-4B6D-B2DD-FD436BB6D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62" r="2" b="45315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C86C2C-A23B-4E30-AA4A-3A6755BCE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517266" cy="151601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Troubleshooting, Tips and Tricks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DA7055-BF29-4419-9834-C3110C4E93D7}"/>
              </a:ext>
            </a:extLst>
          </p:cNvPr>
          <p:cNvSpPr txBox="1">
            <a:spLocks/>
          </p:cNvSpPr>
          <p:nvPr/>
        </p:nvSpPr>
        <p:spPr>
          <a:xfrm>
            <a:off x="8493108" y="6137249"/>
            <a:ext cx="3537734" cy="3405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©2025 </a:t>
            </a:r>
            <a:r>
              <a:rPr lang="en-US" dirty="0">
                <a:solidFill>
                  <a:schemeClr val="bg1"/>
                </a:solidFill>
              </a:rPr>
              <a:t>Matt Recsetar</a:t>
            </a:r>
          </a:p>
        </p:txBody>
      </p:sp>
    </p:spTree>
    <p:extLst>
      <p:ext uri="{BB962C8B-B14F-4D97-AF65-F5344CB8AC3E}">
        <p14:creationId xmlns:p14="http://schemas.microsoft.com/office/powerpoint/2010/main" val="3376697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2FB74386-546F-4A14-93DF-FB5462344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2" r="16400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15FA5AC7-DFB4-49BD-A121-4A60CF42F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7" r="1" b="37534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BA1C9-E8E5-45DD-9F14-2E72020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Tip: Navy Blue Spray Paint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4242989A-FC4D-449D-A9F3-07702C8AB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6077" y="2257425"/>
            <a:ext cx="1588309" cy="3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81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5430-6F08-46EE-A024-2DEDF324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Painted Mineralization tanks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31442F-A421-4BE5-B67C-74CAE8AD4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714759"/>
            <a:ext cx="3799425" cy="3143241"/>
          </a:xfrm>
        </p:spPr>
        <p:txBody>
          <a:bodyPr>
            <a:normAutofit/>
          </a:bodyPr>
          <a:lstStyle/>
          <a:p>
            <a:r>
              <a:rPr lang="en-US" sz="3000" dirty="0"/>
              <a:t>Heavily aerated fish solids</a:t>
            </a:r>
          </a:p>
          <a:p>
            <a:r>
              <a:rPr lang="en-US" sz="3000" dirty="0"/>
              <a:t>2-stages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B6B99A0-5765-42E1-8366-70E3AE264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84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8408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suspended solids aquaponics">
            <a:extLst>
              <a:ext uri="{FF2B5EF4-FFF2-40B4-BE49-F238E27FC236}">
                <a16:creationId xmlns:a16="http://schemas.microsoft.com/office/drawing/2014/main" id="{C582EF34-2706-4F11-8BB0-D3A1FD2D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187" y="3548271"/>
            <a:ext cx="2921298" cy="2562397"/>
          </a:xfrm>
          <a:prstGeom prst="rect">
            <a:avLst/>
          </a:prstGeom>
          <a:noFill/>
          <a:ln w="1270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4FB101-EDD0-4D85-B752-234D3EFF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5" y="402922"/>
            <a:ext cx="6204984" cy="1344975"/>
          </a:xfrm>
        </p:spPr>
        <p:txBody>
          <a:bodyPr>
            <a:normAutofit/>
          </a:bodyPr>
          <a:lstStyle/>
          <a:p>
            <a:r>
              <a:rPr lang="en-US" sz="5000" b="1" dirty="0"/>
              <a:t>Water Looks Dirty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D12FC-ADDD-4698-8062-8FA716563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32" y="1641880"/>
            <a:ext cx="6520993" cy="4349001"/>
          </a:xfrm>
        </p:spPr>
        <p:txBody>
          <a:bodyPr>
            <a:normAutofit/>
          </a:bodyPr>
          <a:lstStyle/>
          <a:p>
            <a:r>
              <a:rPr lang="en-US" sz="2400" dirty="0"/>
              <a:t>The suspended solids are too high</a:t>
            </a:r>
          </a:p>
          <a:p>
            <a:pPr marL="0" indent="0">
              <a:buNone/>
            </a:pPr>
            <a:r>
              <a:rPr lang="en-US" sz="2400" dirty="0"/>
              <a:t>Causes: Dirty growing media, overfeeding, fish tank flow rate too slow or too fast, inadequate solids removal, poor quality fish feed (has high tannins), poorly designed system (drain or flow related)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089E40-C836-4F11-80BC-D1B72F6D7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057621"/>
              </p:ext>
            </p:extLst>
          </p:nvPr>
        </p:nvGraphicFramePr>
        <p:xfrm>
          <a:off x="806436" y="3571462"/>
          <a:ext cx="6204984" cy="261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4984">
                  <a:extLst>
                    <a:ext uri="{9D8B030D-6E8A-4147-A177-3AD203B41FA5}">
                      <a16:colId xmlns:a16="http://schemas.microsoft.com/office/drawing/2014/main" val="3322982178"/>
                    </a:ext>
                  </a:extLst>
                </a:gridCol>
              </a:tblGrid>
              <a:tr h="281535">
                <a:tc>
                  <a:txBody>
                    <a:bodyPr/>
                    <a:lstStyle/>
                    <a:p>
                      <a:r>
                        <a:rPr lang="en-US" sz="1700" dirty="0"/>
                        <a:t>Solutions</a:t>
                      </a:r>
                    </a:p>
                  </a:txBody>
                  <a:tcPr marL="47693" marR="47693" marT="23847" marB="23847"/>
                </a:tc>
                <a:extLst>
                  <a:ext uri="{0D108BD9-81ED-4DB2-BD59-A6C34878D82A}">
                    <a16:rowId xmlns:a16="http://schemas.microsoft.com/office/drawing/2014/main" val="4099332750"/>
                  </a:ext>
                </a:extLst>
              </a:tr>
              <a:tr h="57024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Increase size of clarifier or add an advanced solids filter such as bead filter or drum filter</a:t>
                      </a:r>
                    </a:p>
                  </a:txBody>
                  <a:tcPr marL="47693" marR="47693" marT="23847" marB="23847"/>
                </a:tc>
                <a:extLst>
                  <a:ext uri="{0D108BD9-81ED-4DB2-BD59-A6C34878D82A}">
                    <a16:rowId xmlns:a16="http://schemas.microsoft.com/office/drawing/2014/main" val="4195071407"/>
                  </a:ext>
                </a:extLst>
              </a:tr>
              <a:tr h="43181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Increase or decrease flow rate out of fish tank or improve flow within</a:t>
                      </a:r>
                    </a:p>
                  </a:txBody>
                  <a:tcPr marL="47693" marR="47693" marT="23847" marB="23847"/>
                </a:tc>
                <a:extLst>
                  <a:ext uri="{0D108BD9-81ED-4DB2-BD59-A6C34878D82A}">
                    <a16:rowId xmlns:a16="http://schemas.microsoft.com/office/drawing/2014/main" val="2074269097"/>
                  </a:ext>
                </a:extLst>
              </a:tr>
              <a:tr h="50917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/>
                        <a:t>Lower stocking density of fish</a:t>
                      </a:r>
                    </a:p>
                  </a:txBody>
                  <a:tcPr marL="47693" marR="47693" marT="23847" marB="23847"/>
                </a:tc>
                <a:extLst>
                  <a:ext uri="{0D108BD9-81ED-4DB2-BD59-A6C34878D82A}">
                    <a16:rowId xmlns:a16="http://schemas.microsoft.com/office/drawing/2014/main" val="3819423258"/>
                  </a:ext>
                </a:extLst>
              </a:tr>
              <a:tr h="54484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Change to a higher quality fish feed</a:t>
                      </a:r>
                    </a:p>
                  </a:txBody>
                  <a:tcPr marL="47693" marR="47693" marT="23847" marB="23847"/>
                </a:tc>
                <a:extLst>
                  <a:ext uri="{0D108BD9-81ED-4DB2-BD59-A6C34878D82A}">
                    <a16:rowId xmlns:a16="http://schemas.microsoft.com/office/drawing/2014/main" val="3798036463"/>
                  </a:ext>
                </a:extLst>
              </a:tr>
            </a:tbl>
          </a:graphicData>
        </a:graphic>
      </p:graphicFrame>
      <p:pic>
        <p:nvPicPr>
          <p:cNvPr id="4100" name="Picture 4" descr="Image result for dirty water fish tank aquaponics">
            <a:extLst>
              <a:ext uri="{FF2B5EF4-FFF2-40B4-BE49-F238E27FC236}">
                <a16:creationId xmlns:a16="http://schemas.microsoft.com/office/drawing/2014/main" id="{8CE69882-5779-4A7A-9ECC-DAEFE574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50" y="747332"/>
            <a:ext cx="3335217" cy="2001130"/>
          </a:xfrm>
          <a:prstGeom prst="rect">
            <a:avLst/>
          </a:prstGeom>
          <a:noFill/>
          <a:ln w="1270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0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5D622DB9-BDDA-4C9D-8DB6-3A9B59D75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1" y="312981"/>
            <a:ext cx="4042409" cy="22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51C75-1D45-4AA2-A9F4-952420FB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5000" b="1" dirty="0"/>
              <a:t>Foam in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10BA8-2E38-4799-9A16-48C190326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Foam on top of the water does not always indicate a problem</a:t>
            </a:r>
          </a:p>
          <a:p>
            <a:r>
              <a:rPr lang="en-US" sz="2400"/>
              <a:t>Can be caused by dissolved organics including proteins that collect on aeration bubbles</a:t>
            </a:r>
          </a:p>
          <a:p>
            <a:r>
              <a:rPr lang="en-US" sz="2400"/>
              <a:t>Can also be caused by detergents or sick fish</a:t>
            </a:r>
          </a:p>
          <a:p>
            <a:endParaRPr lang="en-US" sz="24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62284C-9C15-48F1-9FC9-391A14FF1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450316"/>
              </p:ext>
            </p:extLst>
          </p:nvPr>
        </p:nvGraphicFramePr>
        <p:xfrm>
          <a:off x="7829551" y="3087770"/>
          <a:ext cx="4042409" cy="313014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042409">
                  <a:extLst>
                    <a:ext uri="{9D8B030D-6E8A-4147-A177-3AD203B41FA5}">
                      <a16:colId xmlns:a16="http://schemas.microsoft.com/office/drawing/2014/main" val="3322982178"/>
                    </a:ext>
                  </a:extLst>
                </a:gridCol>
              </a:tblGrid>
              <a:tr h="471883">
                <a:tc>
                  <a:txBody>
                    <a:bodyPr/>
                    <a:lstStyle/>
                    <a:p>
                      <a:r>
                        <a:rPr lang="en-US" sz="2200" dirty="0"/>
                        <a:t>First Steps</a:t>
                      </a:r>
                    </a:p>
                  </a:txBody>
                  <a:tcPr marL="26721" marR="26721" marT="13361" marB="13361"/>
                </a:tc>
                <a:extLst>
                  <a:ext uri="{0D108BD9-81ED-4DB2-BD59-A6C34878D82A}">
                    <a16:rowId xmlns:a16="http://schemas.microsoft.com/office/drawing/2014/main" val="4099332750"/>
                  </a:ext>
                </a:extLst>
              </a:tr>
              <a:tr h="47188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Inspect fish for signs of illness</a:t>
                      </a:r>
                    </a:p>
                  </a:txBody>
                  <a:tcPr marL="26721" marR="26721" marT="13361" marB="13361"/>
                </a:tc>
                <a:extLst>
                  <a:ext uri="{0D108BD9-81ED-4DB2-BD59-A6C34878D82A}">
                    <a16:rowId xmlns:a16="http://schemas.microsoft.com/office/drawing/2014/main" val="1681122544"/>
                  </a:ext>
                </a:extLst>
              </a:tr>
              <a:tr h="47188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Check water quality</a:t>
                      </a:r>
                    </a:p>
                  </a:txBody>
                  <a:tcPr marL="26721" marR="26721" marT="13361" marB="13361"/>
                </a:tc>
                <a:extLst>
                  <a:ext uri="{0D108BD9-81ED-4DB2-BD59-A6C34878D82A}">
                    <a16:rowId xmlns:a16="http://schemas.microsoft.com/office/drawing/2014/main" val="4195071407"/>
                  </a:ext>
                </a:extLst>
              </a:tr>
              <a:tr h="47188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Solutions</a:t>
                      </a:r>
                    </a:p>
                  </a:txBody>
                  <a:tcPr marL="26721" marR="26721" marT="13361" marB="1336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798404"/>
                  </a:ext>
                </a:extLst>
              </a:tr>
              <a:tr h="77073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Change out 1/4 the water in the system (last resort)</a:t>
                      </a:r>
                    </a:p>
                  </a:txBody>
                  <a:tcPr marL="26721" marR="26721" marT="13361" marB="13361"/>
                </a:tc>
                <a:extLst>
                  <a:ext uri="{0D108BD9-81ED-4DB2-BD59-A6C34878D82A}">
                    <a16:rowId xmlns:a16="http://schemas.microsoft.com/office/drawing/2014/main" val="2074269097"/>
                  </a:ext>
                </a:extLst>
              </a:tr>
              <a:tr h="47188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Add more biofiltration</a:t>
                      </a:r>
                    </a:p>
                  </a:txBody>
                  <a:tcPr marL="26721" marR="26721" marT="13361" marB="13361"/>
                </a:tc>
                <a:extLst>
                  <a:ext uri="{0D108BD9-81ED-4DB2-BD59-A6C34878D82A}">
                    <a16:rowId xmlns:a16="http://schemas.microsoft.com/office/drawing/2014/main" val="3819423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864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90805-7C1E-499E-B398-FF593302E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462" y="689541"/>
            <a:ext cx="4260814" cy="244996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4C141-35D4-48DC-9486-B2E5010F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250031"/>
            <a:ext cx="5529943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Fish are Missing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35F85-C5B6-40BD-9361-F5D0C8D1E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75593"/>
            <a:ext cx="4585368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/>
              <a:t>Causes: </a:t>
            </a:r>
          </a:p>
          <a:p>
            <a:r>
              <a:rPr lang="en-US" sz="2200" dirty="0"/>
              <a:t>You are underfeeding fish and fish are becoming cannibalistic</a:t>
            </a:r>
          </a:p>
          <a:p>
            <a:r>
              <a:rPr lang="en-US" sz="2200" dirty="0"/>
              <a:t>Fish are jumping out of tank</a:t>
            </a:r>
          </a:p>
          <a:p>
            <a:r>
              <a:rPr lang="en-US" sz="2200" dirty="0"/>
              <a:t>An animal is getting into your tank and eating your fish</a:t>
            </a:r>
          </a:p>
          <a:p>
            <a:pPr lvl="1"/>
            <a:r>
              <a:rPr lang="en-US" sz="2200" dirty="0"/>
              <a:t>Bobcat? Snake? Hawk? Otter? Cormorant?</a:t>
            </a:r>
          </a:p>
          <a:p>
            <a:pPr marL="457200" lvl="1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Solutions:</a:t>
            </a:r>
          </a:p>
          <a:p>
            <a:r>
              <a:rPr lang="en-US" sz="2200" dirty="0"/>
              <a:t>Keep your tank covered</a:t>
            </a:r>
          </a:p>
          <a:p>
            <a:r>
              <a:rPr lang="en-US" sz="2200" dirty="0"/>
              <a:t>Feed your fish adequately</a:t>
            </a:r>
          </a:p>
          <a:p>
            <a:r>
              <a:rPr lang="en-US" sz="2200" dirty="0"/>
              <a:t>Grade your fish so they are more uniform in size</a:t>
            </a:r>
          </a:p>
          <a:p>
            <a:r>
              <a:rPr lang="en-US" sz="2200" dirty="0"/>
              <a:t>Stock to appropriate density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22161-989B-4240-AC75-A4300310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354" y="3484279"/>
            <a:ext cx="44577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72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D615A-E33A-4760-BE3C-8B1F36FEC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20" y="825467"/>
            <a:ext cx="2871095" cy="2156621"/>
          </a:xfrm>
        </p:spPr>
        <p:txBody>
          <a:bodyPr anchor="t">
            <a:normAutofit fontScale="90000"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Fish Are Not Eating Like They Should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44DA4-D27E-4977-A20A-F8EE19D1F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3428" y="1006089"/>
            <a:ext cx="2926080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CHECK WATER QUALITY FIRST!</a:t>
            </a:r>
          </a:p>
          <a:p>
            <a:pPr marL="0" indent="0">
              <a:buNone/>
            </a:pPr>
            <a:r>
              <a:rPr lang="en-US" sz="2000" dirty="0"/>
              <a:t>Causes: </a:t>
            </a:r>
          </a:p>
          <a:p>
            <a:r>
              <a:rPr lang="en-US" sz="2000" dirty="0"/>
              <a:t>Water temperature is too hot or too cold</a:t>
            </a:r>
          </a:p>
          <a:p>
            <a:r>
              <a:rPr lang="en-US" sz="2000" dirty="0"/>
              <a:t>Ammonia is high </a:t>
            </a:r>
          </a:p>
          <a:p>
            <a:r>
              <a:rPr lang="en-US" sz="2000" dirty="0"/>
              <a:t>Oxygen is low</a:t>
            </a:r>
          </a:p>
          <a:p>
            <a:r>
              <a:rPr lang="en-US" sz="2000" dirty="0"/>
              <a:t>Fish are sick</a:t>
            </a:r>
          </a:p>
          <a:p>
            <a:r>
              <a:rPr lang="en-US" sz="2000" dirty="0"/>
              <a:t>Carbon Dioxide too high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19EC0-7950-4EF9-9CB9-31202AC5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295228"/>
            <a:ext cx="2926080" cy="4267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Solutions</a:t>
            </a:r>
          </a:p>
          <a:p>
            <a:r>
              <a:rPr lang="en-US" sz="2000" dirty="0"/>
              <a:t>Increase or decrease water temperature</a:t>
            </a:r>
          </a:p>
          <a:p>
            <a:r>
              <a:rPr lang="en-US" sz="2000" dirty="0"/>
              <a:t>Increase filtration</a:t>
            </a:r>
          </a:p>
          <a:p>
            <a:r>
              <a:rPr lang="en-US" sz="2000" dirty="0"/>
              <a:t>Increase aeration</a:t>
            </a:r>
          </a:p>
          <a:p>
            <a:r>
              <a:rPr lang="en-US" sz="2000" dirty="0"/>
              <a:t>Send fish into lab for health check (do above steps)</a:t>
            </a:r>
          </a:p>
        </p:txBody>
      </p:sp>
      <p:pic>
        <p:nvPicPr>
          <p:cNvPr id="7170" name="Picture 2" descr="Image result for sick fish">
            <a:extLst>
              <a:ext uri="{FF2B5EF4-FFF2-40B4-BE49-F238E27FC236}">
                <a16:creationId xmlns:a16="http://schemas.microsoft.com/office/drawing/2014/main" id="{4C7AF261-B2A3-47B3-A247-103A1C49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73" y="4715959"/>
            <a:ext cx="24765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75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41BA99-DE8E-4DBA-960C-EB22D9BA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52" y="444389"/>
            <a:ext cx="5666548" cy="1225650"/>
          </a:xfrm>
        </p:spPr>
        <p:txBody>
          <a:bodyPr anchor="b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 Tip: Decrease Your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Via Splashing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7B502-2900-45ED-978A-0F67B6E2A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If you divert flow from your pump back to your sump you can not only control your system flow rate but aid in degassing CO2 and increasing DO!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blue, outdoor&#10;&#10;Description automatically generated">
            <a:extLst>
              <a:ext uri="{FF2B5EF4-FFF2-40B4-BE49-F238E27FC236}">
                <a16:creationId xmlns:a16="http://schemas.microsoft.com/office/drawing/2014/main" id="{AF6107FB-82D9-46B3-A2CE-210FFBCCB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8" b="-3"/>
          <a:stretch/>
        </p:blipFill>
        <p:spPr>
          <a:xfrm rot="5400000">
            <a:off x="5929726" y="595726"/>
            <a:ext cx="6858000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9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Image result for clogged aquarium pump">
            <a:extLst>
              <a:ext uri="{FF2B5EF4-FFF2-40B4-BE49-F238E27FC236}">
                <a16:creationId xmlns:a16="http://schemas.microsoft.com/office/drawing/2014/main" id="{3DDFE0EC-AF59-475B-B694-4B79E668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8" y="307731"/>
            <a:ext cx="452990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78EDFF-9B66-4143-9DA4-2417D363F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Water Pump Stops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6031B6-3C68-457B-A993-D0D7E2718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33" y="5816888"/>
            <a:ext cx="9821334" cy="42000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chemeClr val="bg1"/>
                </a:solidFill>
              </a:rPr>
              <a:t>If not fixed within 24 hours, your system could crash, and you could lose your fish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60B92D-FA33-4CC2-83B7-6C1C5F6E2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453574"/>
              </p:ext>
            </p:extLst>
          </p:nvPr>
        </p:nvGraphicFramePr>
        <p:xfrm>
          <a:off x="6499306" y="942536"/>
          <a:ext cx="5372651" cy="248646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262321">
                  <a:extLst>
                    <a:ext uri="{9D8B030D-6E8A-4147-A177-3AD203B41FA5}">
                      <a16:colId xmlns:a16="http://schemas.microsoft.com/office/drawing/2014/main" val="1383994705"/>
                    </a:ext>
                  </a:extLst>
                </a:gridCol>
                <a:gridCol w="3110330">
                  <a:extLst>
                    <a:ext uri="{9D8B030D-6E8A-4147-A177-3AD203B41FA5}">
                      <a16:colId xmlns:a16="http://schemas.microsoft.com/office/drawing/2014/main" val="3322982178"/>
                    </a:ext>
                  </a:extLst>
                </a:gridCol>
              </a:tblGrid>
              <a:tr h="544582">
                <a:tc>
                  <a:txBody>
                    <a:bodyPr/>
                    <a:lstStyle/>
                    <a:p>
                      <a:r>
                        <a:rPr lang="en-US" sz="1800" dirty="0"/>
                        <a:t>Causes</a:t>
                      </a:r>
                    </a:p>
                  </a:txBody>
                  <a:tcPr marL="24399" marR="24399" marT="12200" marB="1220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Solution</a:t>
                      </a:r>
                    </a:p>
                  </a:txBody>
                  <a:tcPr marL="24399" marR="24399" marT="12200" marB="12200"/>
                </a:tc>
                <a:extLst>
                  <a:ext uri="{0D108BD9-81ED-4DB2-BD59-A6C34878D82A}">
                    <a16:rowId xmlns:a16="http://schemas.microsoft.com/office/drawing/2014/main" val="4099332750"/>
                  </a:ext>
                </a:extLst>
              </a:tr>
              <a:tr h="920758">
                <a:tc>
                  <a:txBody>
                    <a:bodyPr/>
                    <a:lstStyle/>
                    <a:p>
                      <a:r>
                        <a:rPr lang="en-US" sz="2200" u="none" dirty="0"/>
                        <a:t>Power is out </a:t>
                      </a:r>
                    </a:p>
                    <a:p>
                      <a:r>
                        <a:rPr lang="en-US" sz="2200" u="none" dirty="0"/>
                        <a:t>(or fuse is tripped)</a:t>
                      </a:r>
                    </a:p>
                  </a:txBody>
                  <a:tcPr marL="24399" marR="24399" marT="12200" marB="1220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Check and reset fuse if necessary</a:t>
                      </a:r>
                    </a:p>
                  </a:txBody>
                  <a:tcPr marL="24399" marR="24399" marT="12200" marB="12200"/>
                </a:tc>
                <a:extLst>
                  <a:ext uri="{0D108BD9-81ED-4DB2-BD59-A6C34878D82A}">
                    <a16:rowId xmlns:a16="http://schemas.microsoft.com/office/drawing/2014/main" val="4195071407"/>
                  </a:ext>
                </a:extLst>
              </a:tr>
              <a:tr h="476543">
                <a:tc>
                  <a:txBody>
                    <a:bodyPr/>
                    <a:lstStyle/>
                    <a:p>
                      <a:r>
                        <a:rPr lang="en-US" sz="2200" dirty="0"/>
                        <a:t>Pump is defective</a:t>
                      </a:r>
                    </a:p>
                  </a:txBody>
                  <a:tcPr marL="24399" marR="24399" marT="12200" marB="1220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Get a new pump ASAP</a:t>
                      </a:r>
                    </a:p>
                  </a:txBody>
                  <a:tcPr marL="24399" marR="24399" marT="12200" marB="12200"/>
                </a:tc>
                <a:extLst>
                  <a:ext uri="{0D108BD9-81ED-4DB2-BD59-A6C34878D82A}">
                    <a16:rowId xmlns:a16="http://schemas.microsoft.com/office/drawing/2014/main" val="2074269097"/>
                  </a:ext>
                </a:extLst>
              </a:tr>
              <a:tr h="544582">
                <a:tc>
                  <a:txBody>
                    <a:bodyPr/>
                    <a:lstStyle/>
                    <a:p>
                      <a:r>
                        <a:rPr lang="en-US" sz="2200" u="none" dirty="0"/>
                        <a:t>Pump is clogged</a:t>
                      </a:r>
                    </a:p>
                  </a:txBody>
                  <a:tcPr marL="24399" marR="24399" marT="12200" marB="1220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Clean out pump</a:t>
                      </a:r>
                    </a:p>
                  </a:txBody>
                  <a:tcPr marL="24399" marR="24399" marT="12200" marB="12200"/>
                </a:tc>
                <a:extLst>
                  <a:ext uri="{0D108BD9-81ED-4DB2-BD59-A6C34878D82A}">
                    <a16:rowId xmlns:a16="http://schemas.microsoft.com/office/drawing/2014/main" val="38194232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2B5D73E-33FA-4B20-90B0-DB8E8F7AA1FA}"/>
              </a:ext>
            </a:extLst>
          </p:cNvPr>
          <p:cNvSpPr txBox="1"/>
          <p:nvPr/>
        </p:nvSpPr>
        <p:spPr>
          <a:xfrm>
            <a:off x="6499306" y="3722240"/>
            <a:ext cx="516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*Due to cavitation, submersible pumps become misaligned and propellers  no longer spin smoothly</a:t>
            </a:r>
          </a:p>
        </p:txBody>
      </p:sp>
    </p:spTree>
    <p:extLst>
      <p:ext uri="{BB962C8B-B14F-4D97-AF65-F5344CB8AC3E}">
        <p14:creationId xmlns:p14="http://schemas.microsoft.com/office/powerpoint/2010/main" val="1263487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9217D6-EB57-4DF4-B6DE-69A8B2FBC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AE17CA-4E3A-4339-87D2-5D210A517116}"/>
              </a:ext>
            </a:extLst>
          </p:cNvPr>
          <p:cNvSpPr/>
          <p:nvPr/>
        </p:nvSpPr>
        <p:spPr>
          <a:xfrm>
            <a:off x="484632" y="365126"/>
            <a:ext cx="11222736" cy="6127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DAB602-A0DB-4325-8907-4F988F911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4572000" cy="0"/>
          </a:xfrm>
          <a:prstGeom prst="line">
            <a:avLst/>
          </a:prstGeom>
          <a:ln>
            <a:solidFill>
              <a:srgbClr val="C17A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7BC28D0-A35D-4A30-819E-646A4A777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5" b="3246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2AF202-99CD-4D7D-B75F-9C9E5FCB3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solidFill>
            <a:srgbClr val="726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D0293F-4714-4ED3-9B3D-2009BAD30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rgbClr val="726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1DBF5-01E5-4DC1-8BF7-8FA350E49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r="1" b="1"/>
          <a:stretch/>
        </p:blipFill>
        <p:spPr>
          <a:xfrm rot="5400000">
            <a:off x="8293193" y="2986625"/>
            <a:ext cx="3897073" cy="2931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D9F83-CB73-4058-BB9C-0FE62AB9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055707"/>
          </a:xfrm>
        </p:spPr>
        <p:txBody>
          <a:bodyPr anchor="b">
            <a:normAutofit/>
          </a:bodyPr>
          <a:lstStyle/>
          <a:p>
            <a:r>
              <a:rPr lang="en-US" sz="5000" b="1" dirty="0"/>
              <a:t>pH too 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8287-19B4-4CA2-A794-DBB999387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1734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72634B"/>
              </a:buClr>
              <a:buNone/>
            </a:pPr>
            <a:r>
              <a:rPr lang="en-US" sz="1900" dirty="0"/>
              <a:t>Long-term fix = Add agriculture lime or dolomite and potassium bicarbonate</a:t>
            </a:r>
          </a:p>
          <a:p>
            <a:pPr lvl="1">
              <a:buClr>
                <a:srgbClr val="72634B"/>
              </a:buClr>
            </a:pPr>
            <a:r>
              <a:rPr lang="en-US" sz="1900" dirty="0"/>
              <a:t>Agriculture lime is calcium carbonate</a:t>
            </a:r>
          </a:p>
          <a:p>
            <a:pPr lvl="1">
              <a:buClr>
                <a:srgbClr val="72634B"/>
              </a:buClr>
            </a:pPr>
            <a:r>
              <a:rPr lang="en-US" sz="1900" dirty="0"/>
              <a:t>Dolomite is calcium magnesium carbonate</a:t>
            </a:r>
          </a:p>
          <a:p>
            <a:pPr lvl="1">
              <a:buClr>
                <a:srgbClr val="72634B"/>
              </a:buClr>
            </a:pPr>
            <a:r>
              <a:rPr lang="en-US" sz="1900" dirty="0"/>
              <a:t>Carbonate will increase alkalinity and help buffer your system</a:t>
            </a:r>
          </a:p>
          <a:p>
            <a:pPr marL="0" indent="0">
              <a:buClr>
                <a:srgbClr val="72634B"/>
              </a:buClr>
              <a:buNone/>
            </a:pPr>
            <a:endParaRPr lang="en-US" sz="1900" dirty="0"/>
          </a:p>
          <a:p>
            <a:pPr marL="0" indent="0">
              <a:buClr>
                <a:srgbClr val="72634B"/>
              </a:buClr>
              <a:buNone/>
            </a:pPr>
            <a:r>
              <a:rPr lang="en-US" sz="1900" dirty="0"/>
              <a:t>Short-term fix = Add calcium hydroxide or potassium hydroxide</a:t>
            </a:r>
          </a:p>
          <a:p>
            <a:pPr lvl="1">
              <a:buClr>
                <a:srgbClr val="72634B"/>
              </a:buClr>
            </a:pPr>
            <a:r>
              <a:rPr lang="en-US" sz="1900" dirty="0"/>
              <a:t>But don’t raise pH to quickly or you can kill your fish!</a:t>
            </a:r>
          </a:p>
          <a:p>
            <a:pPr lvl="1">
              <a:buClr>
                <a:srgbClr val="72634B"/>
              </a:buClr>
            </a:pPr>
            <a:r>
              <a:rPr lang="en-US" sz="1900" dirty="0"/>
              <a:t>Be careful handling as these are caustic chemicals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D978F-0B08-4ED2-B3D9-746155647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559" y="522882"/>
            <a:ext cx="2087911" cy="18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6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79C5-1D57-44B5-9157-10C3D97B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>
            <a:normAutofit/>
          </a:bodyPr>
          <a:lstStyle/>
          <a:p>
            <a:r>
              <a:rPr lang="en-US" dirty="0"/>
              <a:t>Pro Tip for Managing pH and alkalinity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2DD24-9970-429D-965E-3DA14D16B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2400" dirty="0"/>
              <a:t>Add Potassium bicarbonate when system pH drops to 6.5 and 1 g for every 10 gallons of water in system each day until pH reaches 6.9 - 7.0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Add same amount of calcium carbonate every 3</a:t>
            </a:r>
            <a:r>
              <a:rPr lang="en-US" sz="2400" baseline="30000" dirty="0"/>
              <a:t>rd</a:t>
            </a:r>
            <a:r>
              <a:rPr lang="en-US" sz="2400" dirty="0"/>
              <a:t> or 4</a:t>
            </a:r>
            <a:r>
              <a:rPr lang="en-US" sz="2400" baseline="30000" dirty="0"/>
              <a:t>th</a:t>
            </a:r>
            <a:r>
              <a:rPr lang="en-US" sz="2400" dirty="0"/>
              <a:t>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D4958-56BB-4A81-BCC4-91A83D84B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561" y="833418"/>
            <a:ext cx="1943827" cy="51879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9114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F7B9ED7-2EBC-4D1E-AD9C-3A7117DCF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D70B8386-A07A-4835-A839-75749347B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-2" r="7900" b="-2"/>
          <a:stretch/>
        </p:blipFill>
        <p:spPr>
          <a:xfrm rot="5400000">
            <a:off x="5669280" y="105833"/>
            <a:ext cx="3428993" cy="3217333"/>
          </a:xfrm>
          <a:prstGeom prst="rect">
            <a:avLst/>
          </a:prstGeom>
        </p:spPr>
      </p:pic>
      <p:pic>
        <p:nvPicPr>
          <p:cNvPr id="9" name="Picture 8" descr="A picture containing water, woman, food, young&#10;&#10;Description automatically generated">
            <a:extLst>
              <a:ext uri="{FF2B5EF4-FFF2-40B4-BE49-F238E27FC236}">
                <a16:creationId xmlns:a16="http://schemas.microsoft.com/office/drawing/2014/main" id="{1451F6DE-32EE-4FB1-AAB2-02CF3AA7B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3" b="-4"/>
          <a:stretch/>
        </p:blipFill>
        <p:spPr>
          <a:xfrm rot="5400000">
            <a:off x="8868837" y="105833"/>
            <a:ext cx="3428993" cy="3217333"/>
          </a:xfrm>
          <a:prstGeom prst="rect">
            <a:avLst/>
          </a:prstGeom>
        </p:spPr>
      </p:pic>
      <p:pic>
        <p:nvPicPr>
          <p:cNvPr id="14" name="Picture 13" descr="A picture containing bowl, sitting, food, blue&#10;&#10;Description automatically generated">
            <a:extLst>
              <a:ext uri="{FF2B5EF4-FFF2-40B4-BE49-F238E27FC236}">
                <a16:creationId xmlns:a16="http://schemas.microsoft.com/office/drawing/2014/main" id="{B3A85FBA-746D-4C9A-B7F8-0963C36CCB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" r="16751" b="-4"/>
          <a:stretch/>
        </p:blipFill>
        <p:spPr>
          <a:xfrm rot="5400000">
            <a:off x="5651498" y="3534832"/>
            <a:ext cx="3429000" cy="3217333"/>
          </a:xfrm>
          <a:prstGeom prst="rect">
            <a:avLst/>
          </a:prstGeom>
        </p:spPr>
      </p:pic>
      <p:pic>
        <p:nvPicPr>
          <p:cNvPr id="7" name="Picture 6" descr="A fish swimming under water&#10;&#10;Description automatically generated">
            <a:extLst>
              <a:ext uri="{FF2B5EF4-FFF2-40B4-BE49-F238E27FC236}">
                <a16:creationId xmlns:a16="http://schemas.microsoft.com/office/drawing/2014/main" id="{733022AD-1C7F-474E-9590-ECC247611C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8871"/>
          <a:stretch/>
        </p:blipFill>
        <p:spPr>
          <a:xfrm>
            <a:off x="8974667" y="3428999"/>
            <a:ext cx="3217333" cy="3429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C958042-65E3-42E4-A01E-48B022A5E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7000">
                <a:schemeClr val="tx1">
                  <a:lumMod val="95000"/>
                  <a:lumOff val="5000"/>
                </a:schemeClr>
              </a:gs>
              <a:gs pos="76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BB72C-6F2D-483E-BAFE-CE16952D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417265"/>
            <a:ext cx="4590436" cy="1573305"/>
          </a:xfrm>
        </p:spPr>
        <p:txBody>
          <a:bodyPr anchor="b">
            <a:no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To avoid small problems from becoming large problems remember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180681"/>
            <a:ext cx="514227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6245D-B45A-4373-AEFF-8BE97DD96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66" y="2307103"/>
            <a:ext cx="4061396" cy="4234366"/>
          </a:xfrm>
          <a:blipFill>
            <a:blip r:embed="rId7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u="sng" dirty="0"/>
              <a:t>Daily Checklist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Check for leaks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Check Sump and fish tank water levels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Check Water Flow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Check aeration (</a:t>
            </a:r>
            <a:r>
              <a:rPr lang="en-US" sz="2200" dirty="0" err="1"/>
              <a:t>airstones</a:t>
            </a:r>
            <a:r>
              <a:rPr lang="en-US" sz="22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Check for minor clogs or waste build up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Observe fish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Check water quality and D.O.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Feed Fish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Plant Maintenance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0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6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42" name="Picture 2" descr="Image result for rainwater">
            <a:extLst>
              <a:ext uri="{FF2B5EF4-FFF2-40B4-BE49-F238E27FC236}">
                <a16:creationId xmlns:a16="http://schemas.microsoft.com/office/drawing/2014/main" id="{2B5973A9-C6A4-4AA0-823F-44BB40053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64" y="1779958"/>
            <a:ext cx="4935970" cy="329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3ADC9-C978-4AA2-9540-4DFFC3D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7000" y="515703"/>
            <a:ext cx="5443234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/>
              <a:t>pH too High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2383-F1AC-43EB-B30D-D96465E82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55" y="515704"/>
            <a:ext cx="5867027" cy="58940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This is an unlikely problem in most established systems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Causes: </a:t>
            </a:r>
          </a:p>
          <a:p>
            <a:r>
              <a:rPr lang="en-US" sz="2000" dirty="0"/>
              <a:t>Media in growbed is leaching carbonate or other anions</a:t>
            </a:r>
          </a:p>
          <a:p>
            <a:r>
              <a:rPr lang="en-US" sz="2000" dirty="0"/>
              <a:t>Source water has a high pH</a:t>
            </a:r>
          </a:p>
          <a:p>
            <a:r>
              <a:rPr lang="en-US" sz="2000" dirty="0"/>
              <a:t>System is not fully established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Solutions:</a:t>
            </a:r>
          </a:p>
          <a:p>
            <a:r>
              <a:rPr lang="en-US" sz="2000" dirty="0"/>
              <a:t>Do Nothing! If system is relatively new, </a:t>
            </a:r>
            <a:r>
              <a:rPr lang="en-US" sz="2000" dirty="0" err="1"/>
              <a:t>th</a:t>
            </a:r>
            <a:r>
              <a:rPr lang="en-US" sz="2000" dirty="0"/>
              <a:t> pH will usually correct itself</a:t>
            </a:r>
          </a:p>
          <a:p>
            <a:pPr lvl="1"/>
            <a:r>
              <a:rPr lang="en-US" sz="2000" dirty="0"/>
              <a:t>As nitrification increases, it will drive down the pH because alkalinity (carbonate) is used up during that process</a:t>
            </a:r>
          </a:p>
          <a:p>
            <a:pPr lvl="1"/>
            <a:r>
              <a:rPr lang="en-US" sz="2000" dirty="0"/>
              <a:t>Adding more plants can also help</a:t>
            </a:r>
          </a:p>
          <a:p>
            <a:r>
              <a:rPr lang="en-US" sz="2000" dirty="0"/>
              <a:t>You can add pH neutral water (i.e. rainwater, RO water)</a:t>
            </a:r>
          </a:p>
          <a:p>
            <a:r>
              <a:rPr lang="en-US" sz="2000" dirty="0"/>
              <a:t>Add Vinegar (weak acid)</a:t>
            </a:r>
          </a:p>
          <a:p>
            <a:r>
              <a:rPr lang="en-US" sz="2000" dirty="0"/>
              <a:t>Avoid adding strong acids like muriatic acid</a:t>
            </a:r>
          </a:p>
          <a:p>
            <a:pPr lvl="1"/>
            <a:r>
              <a:rPr lang="en-US" sz="2000" dirty="0"/>
              <a:t>React to quickly and can easily harm fish if not done with extreme care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4337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95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A4778-DD40-4802-B649-AFCFD82FC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7246A-CEB9-48C6-91E9-9583612B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Flow Through Growbed is too slow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62AB8-9F40-4F4B-A7A0-31D748D67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1975" y="661182"/>
            <a:ext cx="3657600" cy="55708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Reason: Media is too small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Fix 1: Change media to a larger size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Fix 2: Decrease the flow through the growbed</a:t>
            </a:r>
          </a:p>
          <a:p>
            <a:pPr marL="0" indent="0"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Reason 2: Growbed is clogged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Fix 1: Clean media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Fix 2: Increase solids filtration prior to growbed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Fix 3: Decrease fish density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8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D57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A03BA-BB91-4A11-98E2-E6FA3A41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5000" b="1">
                <a:solidFill>
                  <a:srgbClr val="FFFFFF"/>
                </a:solidFill>
              </a:rPr>
              <a:t>Observational Goal</a:t>
            </a:r>
            <a:endParaRPr lang="en-US" sz="5000" b="1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524E0-A2EF-4794-9C1E-A8A4978C4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78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82106-C337-4698-83FF-4D1F8AFC2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Water should be clear and flowing and fish be actively swimming and feeding!</a:t>
            </a:r>
          </a:p>
        </p:txBody>
      </p:sp>
    </p:spTree>
    <p:extLst>
      <p:ext uri="{BB962C8B-B14F-4D97-AF65-F5344CB8AC3E}">
        <p14:creationId xmlns:p14="http://schemas.microsoft.com/office/powerpoint/2010/main" val="4285971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65000">
              <a:srgbClr val="0070C0"/>
            </a:gs>
            <a:gs pos="100000">
              <a:srgbClr val="0070C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133600" y="8382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1" name="Picture 5" descr="A:\fish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060" y="1114834"/>
            <a:ext cx="81724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2133600" y="41910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3" name="Picture 8" descr="A:\an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5510" y="4648200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9" descr="A:\an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6260" y="4572000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A:\fish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785" y="5596706"/>
            <a:ext cx="571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itle 9"/>
          <p:cNvSpPr>
            <a:spLocks noGrp="1"/>
          </p:cNvSpPr>
          <p:nvPr>
            <p:ph type="ctrTitle"/>
          </p:nvPr>
        </p:nvSpPr>
        <p:spPr>
          <a:xfrm>
            <a:off x="2266950" y="-145575"/>
            <a:ext cx="7772400" cy="123301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012F2A-F6CE-4EA4-AF64-78EBD6DB5F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08" t="13274" r="2509" b="1297"/>
          <a:stretch/>
        </p:blipFill>
        <p:spPr>
          <a:xfrm>
            <a:off x="4533900" y="1726841"/>
            <a:ext cx="320040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64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lgae bloom aquaculture">
            <a:extLst>
              <a:ext uri="{FF2B5EF4-FFF2-40B4-BE49-F238E27FC236}">
                <a16:creationId xmlns:a16="http://schemas.microsoft.com/office/drawing/2014/main" id="{0C46306F-CFF1-42EE-9E4E-E5FD5423B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EF426D9-F324-4C6F-9D11-C6E0589F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3525692"/>
            <a:ext cx="3852041" cy="36435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000" dirty="0"/>
              <a:t>You can run into a variety of issues when operating your own aquaponics system</a:t>
            </a:r>
            <a:br>
              <a:rPr lang="en-US" sz="2400" dirty="0"/>
            </a:br>
            <a:br>
              <a:rPr lang="en-US" sz="3000" dirty="0"/>
            </a:br>
            <a:r>
              <a:rPr lang="en-US" sz="3000" dirty="0"/>
              <a:t>Some will be quick and easy fixes and others will be expensive and time consuming</a:t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F4582-4B51-4B4C-BE03-BF092B869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38" y="3269256"/>
            <a:ext cx="4123965" cy="2597099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502291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BFCC-0DDA-42E3-AFF8-0D8C0858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89" y="141552"/>
            <a:ext cx="7906042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Water on the ground?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CC419-FEAA-428B-B318-290B50C47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1350498"/>
            <a:ext cx="7709096" cy="4703168"/>
          </a:xfrm>
        </p:spPr>
        <p:txBody>
          <a:bodyPr anchor="t">
            <a:noAutofit/>
          </a:bodyPr>
          <a:lstStyle/>
          <a:p>
            <a:r>
              <a:rPr lang="en-US" sz="2000" dirty="0"/>
              <a:t>This likely indicates a leak</a:t>
            </a:r>
          </a:p>
          <a:p>
            <a:pPr lvl="1"/>
            <a:r>
              <a:rPr lang="en-US" sz="2000" dirty="0"/>
              <a:t>Could also be a hose was left on or a clog causing tanks to overflow</a:t>
            </a:r>
          </a:p>
          <a:p>
            <a:r>
              <a:rPr lang="en-US" sz="2000" dirty="0"/>
              <a:t>Leaks generally occur at a connection point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Much easier to fix leaks that are </a:t>
            </a:r>
            <a:r>
              <a:rPr lang="en-US" sz="2000" b="1" dirty="0"/>
              <a:t>not pressurized</a:t>
            </a:r>
          </a:p>
          <a:p>
            <a:pPr lvl="1"/>
            <a:r>
              <a:rPr lang="en-US" sz="2000" dirty="0"/>
              <a:t>Always use clear 100% silicone</a:t>
            </a:r>
          </a:p>
          <a:p>
            <a:pPr lvl="1"/>
            <a:r>
              <a:rPr lang="en-US" sz="2000" dirty="0"/>
              <a:t>In new systems, tiny leaks may fill in over time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If leak is </a:t>
            </a:r>
            <a:r>
              <a:rPr lang="en-US" sz="2000" b="1" dirty="0"/>
              <a:t>pressurized</a:t>
            </a:r>
            <a:r>
              <a:rPr lang="en-US" sz="2000" dirty="0"/>
              <a:t>, needs to be fixed quickly</a:t>
            </a:r>
          </a:p>
          <a:p>
            <a:pPr lvl="1"/>
            <a:r>
              <a:rPr lang="en-US" sz="2000" dirty="0"/>
              <a:t>Whole fitting should be replaced </a:t>
            </a:r>
          </a:p>
          <a:p>
            <a:pPr lvl="2"/>
            <a:r>
              <a:rPr lang="en-US" dirty="0"/>
              <a:t>Drain water, cut section, replace with new PVC/fittings and glue (generously)</a:t>
            </a:r>
          </a:p>
          <a:p>
            <a:pPr lvl="2"/>
            <a:r>
              <a:rPr lang="en-US" dirty="0"/>
              <a:t>Smaller diameter fittings are much easier to fix and replace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F2DC82-5265-4994-BF9F-A1EEF0F9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8" r="16058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8EC31-1C19-4FDA-B481-9FAC6D5AA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56" r="-2" b="12634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5628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C4F0AB-F441-409D-999E-14758A8C6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738283"/>
              </p:ext>
            </p:extLst>
          </p:nvPr>
        </p:nvGraphicFramePr>
        <p:xfrm>
          <a:off x="666987" y="930538"/>
          <a:ext cx="6514037" cy="4678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936">
                  <a:extLst>
                    <a:ext uri="{9D8B030D-6E8A-4147-A177-3AD203B41FA5}">
                      <a16:colId xmlns:a16="http://schemas.microsoft.com/office/drawing/2014/main" val="1383994705"/>
                    </a:ext>
                  </a:extLst>
                </a:gridCol>
                <a:gridCol w="3771101">
                  <a:extLst>
                    <a:ext uri="{9D8B030D-6E8A-4147-A177-3AD203B41FA5}">
                      <a16:colId xmlns:a16="http://schemas.microsoft.com/office/drawing/2014/main" val="3322982178"/>
                    </a:ext>
                  </a:extLst>
                </a:gridCol>
              </a:tblGrid>
              <a:tr h="398039">
                <a:tc>
                  <a:txBody>
                    <a:bodyPr/>
                    <a:lstStyle/>
                    <a:p>
                      <a:r>
                        <a:rPr lang="en-US" sz="1600" dirty="0"/>
                        <a:t>Problem</a:t>
                      </a:r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Solution</a:t>
                      </a:r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4099332750"/>
                  </a:ext>
                </a:extLst>
              </a:tr>
              <a:tr h="4279978">
                <a:tc>
                  <a:txBody>
                    <a:bodyPr/>
                    <a:lstStyle/>
                    <a:p>
                      <a:r>
                        <a:rPr lang="en-US" sz="2000" u="sng" dirty="0"/>
                        <a:t>Leak in Fish Tank</a:t>
                      </a:r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/>
                        <a:t>Tighten bulkhead or connection first</a:t>
                      </a:r>
                      <a:endParaRPr lang="en-US" sz="20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Remove fish from tank if necessary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Drain tank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Use 100% silicone to repair leak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Use a patch to repair a crack in fiberglass tank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If a crack in a tank is too large, tank needs to be replaced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Teflon tape can also help seal leaks in threaded connections</a:t>
                      </a:r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4195071407"/>
                  </a:ext>
                </a:extLst>
              </a:tr>
            </a:tbl>
          </a:graphicData>
        </a:graphic>
      </p:graphicFrame>
      <p:pic>
        <p:nvPicPr>
          <p:cNvPr id="2052" name="Picture 4" descr="Image result for fixing leak with silicone seal">
            <a:extLst>
              <a:ext uri="{FF2B5EF4-FFF2-40B4-BE49-F238E27FC236}">
                <a16:creationId xmlns:a16="http://schemas.microsoft.com/office/drawing/2014/main" id="{5FCEA1CB-1591-43AB-A0D6-953E153A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36057"/>
            <a:ext cx="2724150" cy="1676400"/>
          </a:xfrm>
          <a:prstGeom prst="rect">
            <a:avLst/>
          </a:prstGeom>
          <a:noFill/>
          <a:ln w="149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pplying silicone to leaking storage tank">
            <a:extLst>
              <a:ext uri="{FF2B5EF4-FFF2-40B4-BE49-F238E27FC236}">
                <a16:creationId xmlns:a16="http://schemas.microsoft.com/office/drawing/2014/main" id="{82A858C3-B61C-4DCE-8EDD-3C8B15B4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62" y="3646824"/>
            <a:ext cx="3619500" cy="2381250"/>
          </a:xfrm>
          <a:prstGeom prst="rect">
            <a:avLst/>
          </a:prstGeom>
          <a:noFill/>
          <a:ln w="149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leaking pipe">
            <a:extLst>
              <a:ext uri="{FF2B5EF4-FFF2-40B4-BE49-F238E27FC236}">
                <a16:creationId xmlns:a16="http://schemas.microsoft.com/office/drawing/2014/main" id="{C00E26AF-D7DC-4B1F-A569-FEC24D560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7" y="2173322"/>
            <a:ext cx="2730277" cy="219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4DC945-958D-40FF-A44D-E2B8224EECB2}"/>
              </a:ext>
            </a:extLst>
          </p:cNvPr>
          <p:cNvSpPr txBox="1"/>
          <p:nvPr/>
        </p:nvSpPr>
        <p:spPr>
          <a:xfrm>
            <a:off x="666987" y="5675949"/>
            <a:ext cx="411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*Remember silicone takes 24 hours to dry</a:t>
            </a:r>
          </a:p>
        </p:txBody>
      </p:sp>
    </p:spTree>
    <p:extLst>
      <p:ext uri="{BB962C8B-B14F-4D97-AF65-F5344CB8AC3E}">
        <p14:creationId xmlns:p14="http://schemas.microsoft.com/office/powerpoint/2010/main" val="3046755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39E28-8061-40A9-A0A1-CFD27A1B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991589"/>
          </a:xfrm>
        </p:spPr>
        <p:txBody>
          <a:bodyPr>
            <a:normAutofit fontScale="90000"/>
          </a:bodyPr>
          <a:lstStyle/>
          <a:p>
            <a:r>
              <a:rPr lang="en-US" sz="5000" b="1" dirty="0"/>
              <a:t>Tank Water Levels Higher than Normal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C4F0AB-F441-409D-999E-14758A8C6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962253"/>
              </p:ext>
            </p:extLst>
          </p:nvPr>
        </p:nvGraphicFramePr>
        <p:xfrm>
          <a:off x="628885" y="2210883"/>
          <a:ext cx="6658180" cy="3516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632">
                  <a:extLst>
                    <a:ext uri="{9D8B030D-6E8A-4147-A177-3AD203B41FA5}">
                      <a16:colId xmlns:a16="http://schemas.microsoft.com/office/drawing/2014/main" val="1383994705"/>
                    </a:ext>
                  </a:extLst>
                </a:gridCol>
                <a:gridCol w="3854548">
                  <a:extLst>
                    <a:ext uri="{9D8B030D-6E8A-4147-A177-3AD203B41FA5}">
                      <a16:colId xmlns:a16="http://schemas.microsoft.com/office/drawing/2014/main" val="3322982178"/>
                    </a:ext>
                  </a:extLst>
                </a:gridCol>
              </a:tblGrid>
              <a:tr h="315113">
                <a:tc>
                  <a:txBody>
                    <a:bodyPr/>
                    <a:lstStyle/>
                    <a:p>
                      <a:r>
                        <a:rPr lang="en-US" sz="1600" dirty="0"/>
                        <a:t>Problem</a:t>
                      </a:r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Solution</a:t>
                      </a:r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4099332750"/>
                  </a:ext>
                </a:extLst>
              </a:tr>
              <a:tr h="315113">
                <a:tc>
                  <a:txBody>
                    <a:bodyPr/>
                    <a:lstStyle/>
                    <a:p>
                      <a:r>
                        <a:rPr lang="en-US" sz="2000" u="sng" dirty="0"/>
                        <a:t>Outlet diameter to small</a:t>
                      </a:r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Able to change pipe size??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Slightly lower the flow rate</a:t>
                      </a:r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4195071407"/>
                  </a:ext>
                </a:extLst>
              </a:tr>
              <a:tr h="35808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2074269097"/>
                  </a:ext>
                </a:extLst>
              </a:tr>
              <a:tr h="2248767">
                <a:tc>
                  <a:txBody>
                    <a:bodyPr/>
                    <a:lstStyle/>
                    <a:p>
                      <a:r>
                        <a:rPr lang="en-US" sz="2000" u="sng" dirty="0"/>
                        <a:t>Clog – Flow is being restricted causing water to back up</a:t>
                      </a:r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Remove clog in outlet plumbing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dirty="0"/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3819423258"/>
                  </a:ext>
                </a:extLst>
              </a:tr>
            </a:tbl>
          </a:graphicData>
        </a:graphic>
      </p:graphicFrame>
      <p:pic>
        <p:nvPicPr>
          <p:cNvPr id="2052" name="Picture 4" descr="Image result for fixing leak with silicone seal">
            <a:extLst>
              <a:ext uri="{FF2B5EF4-FFF2-40B4-BE49-F238E27FC236}">
                <a16:creationId xmlns:a16="http://schemas.microsoft.com/office/drawing/2014/main" id="{5FCEA1CB-1591-43AB-A0D6-953E153A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36057"/>
            <a:ext cx="2724150" cy="1676400"/>
          </a:xfrm>
          <a:prstGeom prst="rect">
            <a:avLst/>
          </a:prstGeom>
          <a:noFill/>
          <a:ln w="149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pplying silicone to leaking storage tank">
            <a:extLst>
              <a:ext uri="{FF2B5EF4-FFF2-40B4-BE49-F238E27FC236}">
                <a16:creationId xmlns:a16="http://schemas.microsoft.com/office/drawing/2014/main" id="{82A858C3-B61C-4DCE-8EDD-3C8B15B4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62" y="3646824"/>
            <a:ext cx="3619500" cy="2381250"/>
          </a:xfrm>
          <a:prstGeom prst="rect">
            <a:avLst/>
          </a:prstGeom>
          <a:noFill/>
          <a:ln w="149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C361D-1E0A-4709-8A9E-DC2C117FB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761" y="3646824"/>
            <a:ext cx="3619500" cy="238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B71D7-D1E2-4DD0-9C6D-C791B927A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1104459"/>
            <a:ext cx="2724150" cy="17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2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39E28-8061-40A9-A0A1-CFD27A1B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3" y="1136057"/>
            <a:ext cx="6204984" cy="991589"/>
          </a:xfrm>
        </p:spPr>
        <p:txBody>
          <a:bodyPr>
            <a:normAutofit/>
          </a:bodyPr>
          <a:lstStyle/>
          <a:p>
            <a:r>
              <a:rPr lang="en-US" sz="5000" b="1" dirty="0"/>
              <a:t>Low water level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C4F0AB-F441-409D-999E-14758A8C6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151920"/>
              </p:ext>
            </p:extLst>
          </p:nvPr>
        </p:nvGraphicFramePr>
        <p:xfrm>
          <a:off x="633856" y="3646824"/>
          <a:ext cx="6580299" cy="1548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838">
                  <a:extLst>
                    <a:ext uri="{9D8B030D-6E8A-4147-A177-3AD203B41FA5}">
                      <a16:colId xmlns:a16="http://schemas.microsoft.com/office/drawing/2014/main" val="1383994705"/>
                    </a:ext>
                  </a:extLst>
                </a:gridCol>
                <a:gridCol w="3809461">
                  <a:extLst>
                    <a:ext uri="{9D8B030D-6E8A-4147-A177-3AD203B41FA5}">
                      <a16:colId xmlns:a16="http://schemas.microsoft.com/office/drawing/2014/main" val="3322982178"/>
                    </a:ext>
                  </a:extLst>
                </a:gridCol>
              </a:tblGrid>
              <a:tr h="224725">
                <a:tc>
                  <a:txBody>
                    <a:bodyPr/>
                    <a:lstStyle/>
                    <a:p>
                      <a:r>
                        <a:rPr lang="en-US" sz="1600" dirty="0"/>
                        <a:t>Problem</a:t>
                      </a:r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Solution</a:t>
                      </a:r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4099332750"/>
                  </a:ext>
                </a:extLst>
              </a:tr>
              <a:tr h="272075">
                <a:tc>
                  <a:txBody>
                    <a:bodyPr/>
                    <a:lstStyle/>
                    <a:p>
                      <a:r>
                        <a:rPr lang="en-US" sz="2000" u="sng" dirty="0"/>
                        <a:t>Evaporation</a:t>
                      </a:r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Add water</a:t>
                      </a:r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4195071407"/>
                  </a:ext>
                </a:extLst>
              </a:tr>
              <a:tr h="27207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2074269097"/>
                  </a:ext>
                </a:extLst>
              </a:tr>
              <a:tr h="558571">
                <a:tc>
                  <a:txBody>
                    <a:bodyPr/>
                    <a:lstStyle/>
                    <a:p>
                      <a:r>
                        <a:rPr lang="en-US" sz="2000" u="sng" dirty="0"/>
                        <a:t>Leaks</a:t>
                      </a:r>
                    </a:p>
                  </a:txBody>
                  <a:tcPr marL="45477" marR="45477" marT="22739" marB="2273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Fix</a:t>
                      </a:r>
                      <a:r>
                        <a:rPr lang="en-US" sz="1800" baseline="0" dirty="0"/>
                        <a:t> as outlined in previous slide</a:t>
                      </a:r>
                      <a:endParaRPr lang="en-US" sz="1800" dirty="0"/>
                    </a:p>
                  </a:txBody>
                  <a:tcPr marL="45477" marR="45477" marT="22739" marB="22739"/>
                </a:tc>
                <a:extLst>
                  <a:ext uri="{0D108BD9-81ED-4DB2-BD59-A6C34878D82A}">
                    <a16:rowId xmlns:a16="http://schemas.microsoft.com/office/drawing/2014/main" val="3819423258"/>
                  </a:ext>
                </a:extLst>
              </a:tr>
            </a:tbl>
          </a:graphicData>
        </a:graphic>
      </p:graphicFrame>
      <p:pic>
        <p:nvPicPr>
          <p:cNvPr id="2052" name="Picture 4" descr="Image result for fixing leak with silicone seal">
            <a:extLst>
              <a:ext uri="{FF2B5EF4-FFF2-40B4-BE49-F238E27FC236}">
                <a16:creationId xmlns:a16="http://schemas.microsoft.com/office/drawing/2014/main" id="{5FCEA1CB-1591-43AB-A0D6-953E153A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36057"/>
            <a:ext cx="2724150" cy="1676400"/>
          </a:xfrm>
          <a:prstGeom prst="rect">
            <a:avLst/>
          </a:prstGeom>
          <a:noFill/>
          <a:ln w="149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pplying silicone to leaking storage tank">
            <a:extLst>
              <a:ext uri="{FF2B5EF4-FFF2-40B4-BE49-F238E27FC236}">
                <a16:creationId xmlns:a16="http://schemas.microsoft.com/office/drawing/2014/main" id="{82A858C3-B61C-4DCE-8EDD-3C8B15B4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62" y="3646824"/>
            <a:ext cx="3619500" cy="2381250"/>
          </a:xfrm>
          <a:prstGeom prst="rect">
            <a:avLst/>
          </a:prstGeom>
          <a:noFill/>
          <a:ln w="149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3DCBE-80AD-4223-ADB1-5AB1811DB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1" y="1136057"/>
            <a:ext cx="2724150" cy="1676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F3DC0-148D-4D10-9424-AACC7CD88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483" y="782799"/>
            <a:ext cx="1896672" cy="24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99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algae aquaponics">
            <a:extLst>
              <a:ext uri="{FF2B5EF4-FFF2-40B4-BE49-F238E27FC236}">
                <a16:creationId xmlns:a16="http://schemas.microsoft.com/office/drawing/2014/main" id="{F28B14E4-60BF-423B-82B4-F6C2930A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118" y="321176"/>
            <a:ext cx="3695868" cy="2771901"/>
          </a:xfrm>
          <a:prstGeom prst="rect">
            <a:avLst/>
          </a:prstGeom>
          <a:noFill/>
          <a:ln w="1270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B1DBF-AF26-4688-AEEB-6F26D7B45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605" y="3499564"/>
            <a:ext cx="2760895" cy="3173443"/>
          </a:xfrm>
          <a:prstGeom prst="rect">
            <a:avLst/>
          </a:prstGeom>
          <a:ln w="127000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9460E-7F4C-4CC3-8909-467AF522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344264"/>
            <a:ext cx="4911826" cy="1344975"/>
          </a:xfrm>
        </p:spPr>
        <p:txBody>
          <a:bodyPr>
            <a:normAutofit/>
          </a:bodyPr>
          <a:lstStyle/>
          <a:p>
            <a:r>
              <a:rPr lang="en-US" sz="5000" dirty="0"/>
              <a:t>Water is Green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5819F-CFE8-4691-85CE-B2FC4301A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6" y="1459368"/>
            <a:ext cx="4911827" cy="3626917"/>
          </a:xfrm>
        </p:spPr>
        <p:txBody>
          <a:bodyPr>
            <a:normAutofit/>
          </a:bodyPr>
          <a:lstStyle/>
          <a:p>
            <a:r>
              <a:rPr lang="en-US" sz="2400" dirty="0"/>
              <a:t>Algae has taken over your system!</a:t>
            </a:r>
          </a:p>
          <a:p>
            <a:pPr marL="0" indent="0">
              <a:buNone/>
            </a:pPr>
            <a:r>
              <a:rPr lang="en-US" sz="2400" dirty="0"/>
              <a:t>Cause = System water exposure to sunlight</a:t>
            </a:r>
          </a:p>
          <a:p>
            <a:endParaRPr lang="en-US" sz="2400" dirty="0"/>
          </a:p>
          <a:p>
            <a:pPr lvl="1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BA1451-FDBE-477A-B4D2-8E06B8188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381490"/>
              </p:ext>
            </p:extLst>
          </p:nvPr>
        </p:nvGraphicFramePr>
        <p:xfrm>
          <a:off x="576775" y="2827432"/>
          <a:ext cx="5406280" cy="283211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276481">
                  <a:extLst>
                    <a:ext uri="{9D8B030D-6E8A-4147-A177-3AD203B41FA5}">
                      <a16:colId xmlns:a16="http://schemas.microsoft.com/office/drawing/2014/main" val="1383994705"/>
                    </a:ext>
                  </a:extLst>
                </a:gridCol>
                <a:gridCol w="3129799">
                  <a:extLst>
                    <a:ext uri="{9D8B030D-6E8A-4147-A177-3AD203B41FA5}">
                      <a16:colId xmlns:a16="http://schemas.microsoft.com/office/drawing/2014/main" val="3322982178"/>
                    </a:ext>
                  </a:extLst>
                </a:gridCol>
              </a:tblGrid>
              <a:tr h="407906">
                <a:tc>
                  <a:txBody>
                    <a:bodyPr/>
                    <a:lstStyle/>
                    <a:p>
                      <a:r>
                        <a:rPr lang="en-US" sz="1800" dirty="0"/>
                        <a:t>Problem</a:t>
                      </a:r>
                    </a:p>
                  </a:txBody>
                  <a:tcPr marL="24177" marR="24177" marT="12089" marB="12089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Solution</a:t>
                      </a:r>
                    </a:p>
                  </a:txBody>
                  <a:tcPr marL="24177" marR="24177" marT="12089" marB="12089"/>
                </a:tc>
                <a:extLst>
                  <a:ext uri="{0D108BD9-81ED-4DB2-BD59-A6C34878D82A}">
                    <a16:rowId xmlns:a16="http://schemas.microsoft.com/office/drawing/2014/main" val="4099332750"/>
                  </a:ext>
                </a:extLst>
              </a:tr>
              <a:tr h="1762170">
                <a:tc>
                  <a:txBody>
                    <a:bodyPr/>
                    <a:lstStyle/>
                    <a:p>
                      <a:r>
                        <a:rPr lang="en-US" sz="1800" u="sng" dirty="0"/>
                        <a:t>Too much light</a:t>
                      </a:r>
                    </a:p>
                  </a:txBody>
                  <a:tcPr marL="24177" marR="24177" marT="12089" marB="12089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Darken sides of growbed and fish tank (Paint blue or black)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Increase shade over fish tank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Decrease light exposure to water throughout system</a:t>
                      </a:r>
                    </a:p>
                  </a:txBody>
                  <a:tcPr marL="24177" marR="24177" marT="12089" marB="12089"/>
                </a:tc>
                <a:extLst>
                  <a:ext uri="{0D108BD9-81ED-4DB2-BD59-A6C34878D82A}">
                    <a16:rowId xmlns:a16="http://schemas.microsoft.com/office/drawing/2014/main" val="4195071407"/>
                  </a:ext>
                </a:extLst>
              </a:tr>
              <a:tr h="47978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24177" marR="24177" marT="12089" marB="1208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24177" marR="24177" marT="12089" marB="12089"/>
                </a:tc>
                <a:extLst>
                  <a:ext uri="{0D108BD9-81ED-4DB2-BD59-A6C34878D82A}">
                    <a16:rowId xmlns:a16="http://schemas.microsoft.com/office/drawing/2014/main" val="2074269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963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72">
            <a:extLst>
              <a:ext uri="{FF2B5EF4-FFF2-40B4-BE49-F238E27FC236}">
                <a16:creationId xmlns:a16="http://schemas.microsoft.com/office/drawing/2014/main" id="{EB181E26-89C4-4A14-92DE-0F4C4B0E94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124" name="Picture 4" descr="Image result for algae growing on media bed aquaponics">
            <a:extLst>
              <a:ext uri="{FF2B5EF4-FFF2-40B4-BE49-F238E27FC236}">
                <a16:creationId xmlns:a16="http://schemas.microsoft.com/office/drawing/2014/main" id="{084FE7AC-1561-4855-A34D-9C9CFC5DB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2" r="2" b="15671"/>
          <a:stretch/>
        </p:blipFill>
        <p:spPr bwMode="auto">
          <a:xfrm>
            <a:off x="6464498" y="1690690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5BBB5741-8402-4AF8-990E-0BF692BF4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6" r="2" b="13961"/>
          <a:stretch/>
        </p:blipFill>
        <p:spPr bwMode="auto">
          <a:xfrm>
            <a:off x="5117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2400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6E932-6981-4462-8F6A-F07CCDD1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But don’t the fish need light?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F3AF5-B106-41C0-9A1F-BEAAE5F7E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015406"/>
            <a:ext cx="3823334" cy="4065986"/>
          </a:xfrm>
        </p:spPr>
        <p:txBody>
          <a:bodyPr anchor="t">
            <a:normAutofit/>
          </a:bodyPr>
          <a:lstStyle/>
          <a:p>
            <a:r>
              <a:rPr lang="en-US" sz="2400" dirty="0"/>
              <a:t>No! Fish do not really need any direct light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Best not to expose any of the water in your system to light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44156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30000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1094</Words>
  <Application>Microsoft Office PowerPoint</Application>
  <PresentationFormat>Widescreen</PresentationFormat>
  <Paragraphs>175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Office Theme</vt:lpstr>
      <vt:lpstr>Default Design</vt:lpstr>
      <vt:lpstr>Troubleshooting, Tips and Tricks</vt:lpstr>
      <vt:lpstr>To avoid small problems from becoming large problems remember</vt:lpstr>
      <vt:lpstr>You can run into a variety of issues when operating your own aquaponics system  Some will be quick and easy fixes and others will be expensive and time consuming </vt:lpstr>
      <vt:lpstr>Water on the ground?</vt:lpstr>
      <vt:lpstr>PowerPoint Presentation</vt:lpstr>
      <vt:lpstr>Tank Water Levels Higher than Normal</vt:lpstr>
      <vt:lpstr>Low water level</vt:lpstr>
      <vt:lpstr>Water is Green</vt:lpstr>
      <vt:lpstr>But don’t the fish need light? </vt:lpstr>
      <vt:lpstr>Tip: Navy Blue Spray Paint</vt:lpstr>
      <vt:lpstr>Painted Mineralization tanks</vt:lpstr>
      <vt:lpstr>Water Looks Dirty</vt:lpstr>
      <vt:lpstr>Foam in System</vt:lpstr>
      <vt:lpstr>Fish are Missing</vt:lpstr>
      <vt:lpstr>Fish Are Not Eating Like They Should Be</vt:lpstr>
      <vt:lpstr>Pro Tip: Decrease Your CO2 Via Splashing</vt:lpstr>
      <vt:lpstr>Water Pump Stops</vt:lpstr>
      <vt:lpstr>pH too Low</vt:lpstr>
      <vt:lpstr>Pro Tip for Managing pH and alkalinity</vt:lpstr>
      <vt:lpstr>pH too High</vt:lpstr>
      <vt:lpstr>Flow Through Growbed is too slow</vt:lpstr>
      <vt:lpstr>Observational Goal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Maintenance and Troubleshooting in Aquaponics</dc:title>
  <dc:creator>Matthew Recsetar</dc:creator>
  <cp:lastModifiedBy>Recsetar, Matthew S - (msrecs)</cp:lastModifiedBy>
  <cp:revision>30</cp:revision>
  <dcterms:created xsi:type="dcterms:W3CDTF">2020-04-23T08:12:15Z</dcterms:created>
  <dcterms:modified xsi:type="dcterms:W3CDTF">2025-10-06T22:38:53Z</dcterms:modified>
</cp:coreProperties>
</file>