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5" r:id="rId4"/>
    <p:sldMasterId id="2147483697" r:id="rId5"/>
    <p:sldMasterId id="2147483710" r:id="rId6"/>
  </p:sldMasterIdLst>
  <p:notesMasterIdLst>
    <p:notesMasterId r:id="rId94"/>
  </p:notesMasterIdLst>
  <p:handoutMasterIdLst>
    <p:handoutMasterId r:id="rId95"/>
  </p:handoutMasterIdLst>
  <p:sldIdLst>
    <p:sldId id="256" r:id="rId7"/>
    <p:sldId id="269" r:id="rId8"/>
    <p:sldId id="284" r:id="rId9"/>
    <p:sldId id="420" r:id="rId10"/>
    <p:sldId id="449" r:id="rId11"/>
    <p:sldId id="317" r:id="rId12"/>
    <p:sldId id="318" r:id="rId13"/>
    <p:sldId id="343" r:id="rId14"/>
    <p:sldId id="344" r:id="rId15"/>
    <p:sldId id="459" r:id="rId16"/>
    <p:sldId id="458" r:id="rId17"/>
    <p:sldId id="457" r:id="rId18"/>
    <p:sldId id="460" r:id="rId19"/>
    <p:sldId id="345" r:id="rId20"/>
    <p:sldId id="346" r:id="rId21"/>
    <p:sldId id="424" r:id="rId22"/>
    <p:sldId id="462" r:id="rId23"/>
    <p:sldId id="357" r:id="rId24"/>
    <p:sldId id="370" r:id="rId25"/>
    <p:sldId id="278" r:id="rId26"/>
    <p:sldId id="482" r:id="rId27"/>
    <p:sldId id="483" r:id="rId28"/>
    <p:sldId id="373" r:id="rId29"/>
    <p:sldId id="484" r:id="rId30"/>
    <p:sldId id="475" r:id="rId31"/>
    <p:sldId id="372" r:id="rId32"/>
    <p:sldId id="456" r:id="rId33"/>
    <p:sldId id="366" r:id="rId34"/>
    <p:sldId id="257" r:id="rId35"/>
    <p:sldId id="260" r:id="rId36"/>
    <p:sldId id="275" r:id="rId37"/>
    <p:sldId id="261" r:id="rId38"/>
    <p:sldId id="271" r:id="rId39"/>
    <p:sldId id="369" r:id="rId40"/>
    <p:sldId id="358" r:id="rId41"/>
    <p:sldId id="359" r:id="rId42"/>
    <p:sldId id="294" r:id="rId43"/>
    <p:sldId id="485" r:id="rId44"/>
    <p:sldId id="474" r:id="rId45"/>
    <p:sldId id="303" r:id="rId46"/>
    <p:sldId id="486" r:id="rId47"/>
    <p:sldId id="487" r:id="rId48"/>
    <p:sldId id="488" r:id="rId49"/>
    <p:sldId id="304" r:id="rId50"/>
    <p:sldId id="361" r:id="rId51"/>
    <p:sldId id="362" r:id="rId52"/>
    <p:sldId id="259" r:id="rId53"/>
    <p:sldId id="472" r:id="rId54"/>
    <p:sldId id="473" r:id="rId55"/>
    <p:sldId id="364" r:id="rId56"/>
    <p:sldId id="421" r:id="rId57"/>
    <p:sldId id="365" r:id="rId58"/>
    <p:sldId id="417" r:id="rId59"/>
    <p:sldId id="418" r:id="rId60"/>
    <p:sldId id="464" r:id="rId61"/>
    <p:sldId id="262" r:id="rId62"/>
    <p:sldId id="466" r:id="rId63"/>
    <p:sldId id="467" r:id="rId64"/>
    <p:sldId id="468" r:id="rId65"/>
    <p:sldId id="469" r:id="rId66"/>
    <p:sldId id="470" r:id="rId67"/>
    <p:sldId id="471" r:id="rId68"/>
    <p:sldId id="423" r:id="rId69"/>
    <p:sldId id="368" r:id="rId70"/>
    <p:sldId id="463" r:id="rId71"/>
    <p:sldId id="265" r:id="rId72"/>
    <p:sldId id="258" r:id="rId73"/>
    <p:sldId id="476" r:id="rId74"/>
    <p:sldId id="264" r:id="rId75"/>
    <p:sldId id="477" r:id="rId76"/>
    <p:sldId id="263" r:id="rId77"/>
    <p:sldId id="274" r:id="rId78"/>
    <p:sldId id="279" r:id="rId79"/>
    <p:sldId id="276" r:id="rId80"/>
    <p:sldId id="277" r:id="rId81"/>
    <p:sldId id="478" r:id="rId82"/>
    <p:sldId id="280" r:id="rId83"/>
    <p:sldId id="281" r:id="rId84"/>
    <p:sldId id="282" r:id="rId85"/>
    <p:sldId id="283" r:id="rId86"/>
    <p:sldId id="479" r:id="rId87"/>
    <p:sldId id="286" r:id="rId88"/>
    <p:sldId id="480" r:id="rId89"/>
    <p:sldId id="285" r:id="rId90"/>
    <p:sldId id="287" r:id="rId91"/>
    <p:sldId id="481" r:id="rId92"/>
    <p:sldId id="289" r:id="rId93"/>
  </p:sldIdLst>
  <p:sldSz cx="9144000" cy="6858000" type="screen4x3"/>
  <p:notesSz cx="7010400" cy="9296400"/>
  <p:embeddedFontLst>
    <p:embeddedFont>
      <p:font typeface="Comic Sans MS" panose="030F0702030302020204" pitchFamily="66" charset="0"/>
      <p:regular r:id="rId96"/>
      <p:bold r:id="rId97"/>
      <p:italic r:id="rId98"/>
      <p:boldItalic r:id="rId99"/>
    </p:embeddedFont>
    <p:embeddedFont>
      <p:font typeface="Garamond" panose="02020404030301010803" pitchFamily="18" charset="0"/>
      <p:regular r:id="rId100"/>
      <p:bold r:id="rId101"/>
      <p:italic r:id="rId102"/>
    </p:embeddedFont>
    <p:embeddedFont>
      <p:font typeface="Gill Sans MT" panose="020B0502020104020203" pitchFamily="34" charset="0"/>
      <p:regular r:id="rId103"/>
      <p:bold r:id="rId104"/>
      <p:italic r:id="rId105"/>
      <p:boldItalic r:id="rId106"/>
    </p:embeddedFont>
    <p:embeddedFont>
      <p:font typeface="Tw Cen MT" panose="020B0602020104020603" pitchFamily="34" charset="0"/>
      <p:regular r:id="rId107"/>
      <p:bold r:id="rId108"/>
      <p:italic r:id="rId109"/>
      <p:boldItalic r:id="rId110"/>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csetar, Matthew S - (msrecs)" initials="RMS(" lastIdx="1" clrIdx="0">
    <p:extLst>
      <p:ext uri="{19B8F6BF-5375-455C-9EA6-DF929625EA0E}">
        <p15:presenceInfo xmlns:p15="http://schemas.microsoft.com/office/powerpoint/2012/main" userId="Recsetar, Matthew S - (msrec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2F6FA"/>
    <a:srgbClr val="01A7AF"/>
    <a:srgbClr val="CBCF23"/>
    <a:srgbClr val="FFFF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314" autoAdjust="0"/>
  </p:normalViewPr>
  <p:slideViewPr>
    <p:cSldViewPr>
      <p:cViewPr varScale="1">
        <p:scale>
          <a:sx n="65" d="100"/>
          <a:sy n="65" d="100"/>
        </p:scale>
        <p:origin x="283" y="53"/>
      </p:cViewPr>
      <p:guideLst>
        <p:guide orient="horz" pos="2160"/>
        <p:guide pos="2880"/>
      </p:guideLst>
    </p:cSldViewPr>
  </p:slideViewPr>
  <p:outlineViewPr>
    <p:cViewPr>
      <p:scale>
        <a:sx n="33" d="100"/>
        <a:sy n="33" d="100"/>
      </p:scale>
      <p:origin x="0" y="8466"/>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font" Target="fonts/font12.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7.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handoutMaster" Target="handoutMasters/handout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1.fntdata"/><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4.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5.fntdata"/><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D01EF-C193-4B59-A022-86ABEE0D920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7B3E759-D7B8-4B22-A02C-4D1AA69CCB2D}">
      <dgm:prSet/>
      <dgm:spPr/>
      <dgm:t>
        <a:bodyPr/>
        <a:lstStyle/>
        <a:p>
          <a:r>
            <a:rPr lang="en-US" dirty="0"/>
            <a:t>Demand for more locally grown, organic foods</a:t>
          </a:r>
        </a:p>
        <a:p>
          <a:r>
            <a:rPr lang="en-US" b="1" dirty="0">
              <a:solidFill>
                <a:srgbClr val="FFFF00"/>
              </a:solidFill>
            </a:rPr>
            <a:t>Supply chain issues!</a:t>
          </a:r>
        </a:p>
      </dgm:t>
    </dgm:pt>
    <dgm:pt modelId="{7B2BE7D3-A4EC-413E-876B-FB272B7B25C5}" type="parTrans" cxnId="{8E301FC7-C406-4E47-B4CD-6219AF2281A8}">
      <dgm:prSet/>
      <dgm:spPr/>
      <dgm:t>
        <a:bodyPr/>
        <a:lstStyle/>
        <a:p>
          <a:endParaRPr lang="en-US"/>
        </a:p>
      </dgm:t>
    </dgm:pt>
    <dgm:pt modelId="{43048423-20C9-44DF-A56D-5F275BAE4A62}" type="sibTrans" cxnId="{8E301FC7-C406-4E47-B4CD-6219AF2281A8}">
      <dgm:prSet/>
      <dgm:spPr/>
      <dgm:t>
        <a:bodyPr/>
        <a:lstStyle/>
        <a:p>
          <a:endParaRPr lang="en-US"/>
        </a:p>
      </dgm:t>
    </dgm:pt>
    <dgm:pt modelId="{E4B380ED-4C9F-44D4-9696-A04A53916D40}">
      <dgm:prSet/>
      <dgm:spPr/>
      <dgm:t>
        <a:bodyPr/>
        <a:lstStyle/>
        <a:p>
          <a:r>
            <a:rPr lang="en-US"/>
            <a:t>Increasing demand for vegetables and fish for health reasons</a:t>
          </a:r>
        </a:p>
      </dgm:t>
    </dgm:pt>
    <dgm:pt modelId="{E9E60354-315B-41AB-9E56-D0D56B94678F}" type="parTrans" cxnId="{CCA37CDE-24AB-4E21-9E99-DCEC047724AB}">
      <dgm:prSet/>
      <dgm:spPr/>
      <dgm:t>
        <a:bodyPr/>
        <a:lstStyle/>
        <a:p>
          <a:endParaRPr lang="en-US"/>
        </a:p>
      </dgm:t>
    </dgm:pt>
    <dgm:pt modelId="{0115862F-1016-44D8-9DC2-7F6CC362BDE7}" type="sibTrans" cxnId="{CCA37CDE-24AB-4E21-9E99-DCEC047724AB}">
      <dgm:prSet/>
      <dgm:spPr/>
      <dgm:t>
        <a:bodyPr/>
        <a:lstStyle/>
        <a:p>
          <a:endParaRPr lang="en-US"/>
        </a:p>
      </dgm:t>
    </dgm:pt>
    <dgm:pt modelId="{3D108C7C-D052-4BE0-8EA8-29E0E12AF615}">
      <dgm:prSet/>
      <dgm:spPr/>
      <dgm:t>
        <a:bodyPr/>
        <a:lstStyle/>
        <a:p>
          <a:r>
            <a:rPr lang="en-US"/>
            <a:t>Need to increase economic and environmental efficiency (energy, water, land area, recycling of nutrients)</a:t>
          </a:r>
        </a:p>
      </dgm:t>
    </dgm:pt>
    <dgm:pt modelId="{30F67C7F-BAEE-4359-86DF-7BE8E4582630}" type="parTrans" cxnId="{2D4F2F5C-868B-4B3F-A3BC-7DEC82303DC9}">
      <dgm:prSet/>
      <dgm:spPr/>
      <dgm:t>
        <a:bodyPr/>
        <a:lstStyle/>
        <a:p>
          <a:endParaRPr lang="en-US"/>
        </a:p>
      </dgm:t>
    </dgm:pt>
    <dgm:pt modelId="{7D64F9C9-D801-4923-A6A3-A2B440758FF9}" type="sibTrans" cxnId="{2D4F2F5C-868B-4B3F-A3BC-7DEC82303DC9}">
      <dgm:prSet/>
      <dgm:spPr/>
      <dgm:t>
        <a:bodyPr/>
        <a:lstStyle/>
        <a:p>
          <a:endParaRPr lang="en-US"/>
        </a:p>
      </dgm:t>
    </dgm:pt>
    <dgm:pt modelId="{22E533A7-20DA-4771-A41F-9C2CB95AACA4}" type="pres">
      <dgm:prSet presAssocID="{AE5D01EF-C193-4B59-A022-86ABEE0D9203}" presName="vert0" presStyleCnt="0">
        <dgm:presLayoutVars>
          <dgm:dir/>
          <dgm:animOne val="branch"/>
          <dgm:animLvl val="lvl"/>
        </dgm:presLayoutVars>
      </dgm:prSet>
      <dgm:spPr/>
    </dgm:pt>
    <dgm:pt modelId="{65486E8A-5052-47C5-9ECD-EF8A40BB67B5}" type="pres">
      <dgm:prSet presAssocID="{97B3E759-D7B8-4B22-A02C-4D1AA69CCB2D}" presName="thickLine" presStyleLbl="alignNode1" presStyleIdx="0" presStyleCnt="3"/>
      <dgm:spPr/>
    </dgm:pt>
    <dgm:pt modelId="{9CFDBEAA-B518-44D0-BE42-A2D8ADD02D8D}" type="pres">
      <dgm:prSet presAssocID="{97B3E759-D7B8-4B22-A02C-4D1AA69CCB2D}" presName="horz1" presStyleCnt="0"/>
      <dgm:spPr/>
    </dgm:pt>
    <dgm:pt modelId="{46E55494-CF7E-4E73-9707-F16AE82DB2A9}" type="pres">
      <dgm:prSet presAssocID="{97B3E759-D7B8-4B22-A02C-4D1AA69CCB2D}" presName="tx1" presStyleLbl="revTx" presStyleIdx="0" presStyleCnt="3"/>
      <dgm:spPr/>
    </dgm:pt>
    <dgm:pt modelId="{5FD4DFC7-59A4-4496-9181-5EA5B2B59844}" type="pres">
      <dgm:prSet presAssocID="{97B3E759-D7B8-4B22-A02C-4D1AA69CCB2D}" presName="vert1" presStyleCnt="0"/>
      <dgm:spPr/>
    </dgm:pt>
    <dgm:pt modelId="{5D9B4F42-ABCB-422B-B26F-79515E42BC2D}" type="pres">
      <dgm:prSet presAssocID="{E4B380ED-4C9F-44D4-9696-A04A53916D40}" presName="thickLine" presStyleLbl="alignNode1" presStyleIdx="1" presStyleCnt="3"/>
      <dgm:spPr/>
    </dgm:pt>
    <dgm:pt modelId="{D82641DB-A78F-494D-B097-FCB5AA931050}" type="pres">
      <dgm:prSet presAssocID="{E4B380ED-4C9F-44D4-9696-A04A53916D40}" presName="horz1" presStyleCnt="0"/>
      <dgm:spPr/>
    </dgm:pt>
    <dgm:pt modelId="{11242572-A2CD-47A3-9264-C0E987F1E4FD}" type="pres">
      <dgm:prSet presAssocID="{E4B380ED-4C9F-44D4-9696-A04A53916D40}" presName="tx1" presStyleLbl="revTx" presStyleIdx="1" presStyleCnt="3"/>
      <dgm:spPr/>
    </dgm:pt>
    <dgm:pt modelId="{DDF47A35-CC35-44FD-96D4-F5A2355743EB}" type="pres">
      <dgm:prSet presAssocID="{E4B380ED-4C9F-44D4-9696-A04A53916D40}" presName="vert1" presStyleCnt="0"/>
      <dgm:spPr/>
    </dgm:pt>
    <dgm:pt modelId="{56C6D794-F1F2-4E5B-9B49-1B7290C0E563}" type="pres">
      <dgm:prSet presAssocID="{3D108C7C-D052-4BE0-8EA8-29E0E12AF615}" presName="thickLine" presStyleLbl="alignNode1" presStyleIdx="2" presStyleCnt="3"/>
      <dgm:spPr/>
    </dgm:pt>
    <dgm:pt modelId="{DAD6F9EE-EECD-40D0-9497-E95A80B2AD98}" type="pres">
      <dgm:prSet presAssocID="{3D108C7C-D052-4BE0-8EA8-29E0E12AF615}" presName="horz1" presStyleCnt="0"/>
      <dgm:spPr/>
    </dgm:pt>
    <dgm:pt modelId="{369C0355-CCEC-4274-B836-2EF12311CF65}" type="pres">
      <dgm:prSet presAssocID="{3D108C7C-D052-4BE0-8EA8-29E0E12AF615}" presName="tx1" presStyleLbl="revTx" presStyleIdx="2" presStyleCnt="3"/>
      <dgm:spPr/>
    </dgm:pt>
    <dgm:pt modelId="{03F06451-C551-47AD-99FC-279C77A51B7C}" type="pres">
      <dgm:prSet presAssocID="{3D108C7C-D052-4BE0-8EA8-29E0E12AF615}" presName="vert1" presStyleCnt="0"/>
      <dgm:spPr/>
    </dgm:pt>
  </dgm:ptLst>
  <dgm:cxnLst>
    <dgm:cxn modelId="{A764063E-F383-45C1-883E-FBCA0BF985EC}" type="presOf" srcId="{97B3E759-D7B8-4B22-A02C-4D1AA69CCB2D}" destId="{46E55494-CF7E-4E73-9707-F16AE82DB2A9}" srcOrd="0" destOrd="0" presId="urn:microsoft.com/office/officeart/2008/layout/LinedList"/>
    <dgm:cxn modelId="{2D4F2F5C-868B-4B3F-A3BC-7DEC82303DC9}" srcId="{AE5D01EF-C193-4B59-A022-86ABEE0D9203}" destId="{3D108C7C-D052-4BE0-8EA8-29E0E12AF615}" srcOrd="2" destOrd="0" parTransId="{30F67C7F-BAEE-4359-86DF-7BE8E4582630}" sibTransId="{7D64F9C9-D801-4923-A6A3-A2B440758FF9}"/>
    <dgm:cxn modelId="{5FD0A6C0-94A3-4B4D-B8C7-46B2B628C4B4}" type="presOf" srcId="{3D108C7C-D052-4BE0-8EA8-29E0E12AF615}" destId="{369C0355-CCEC-4274-B836-2EF12311CF65}" srcOrd="0" destOrd="0" presId="urn:microsoft.com/office/officeart/2008/layout/LinedList"/>
    <dgm:cxn modelId="{8E301FC7-C406-4E47-B4CD-6219AF2281A8}" srcId="{AE5D01EF-C193-4B59-A022-86ABEE0D9203}" destId="{97B3E759-D7B8-4B22-A02C-4D1AA69CCB2D}" srcOrd="0" destOrd="0" parTransId="{7B2BE7D3-A4EC-413E-876B-FB272B7B25C5}" sibTransId="{43048423-20C9-44DF-A56D-5F275BAE4A62}"/>
    <dgm:cxn modelId="{0F55D4C7-3410-4A16-9433-2C68DF3560DD}" type="presOf" srcId="{AE5D01EF-C193-4B59-A022-86ABEE0D9203}" destId="{22E533A7-20DA-4771-A41F-9C2CB95AACA4}" srcOrd="0" destOrd="0" presId="urn:microsoft.com/office/officeart/2008/layout/LinedList"/>
    <dgm:cxn modelId="{CCA37CDE-24AB-4E21-9E99-DCEC047724AB}" srcId="{AE5D01EF-C193-4B59-A022-86ABEE0D9203}" destId="{E4B380ED-4C9F-44D4-9696-A04A53916D40}" srcOrd="1" destOrd="0" parTransId="{E9E60354-315B-41AB-9E56-D0D56B94678F}" sibTransId="{0115862F-1016-44D8-9DC2-7F6CC362BDE7}"/>
    <dgm:cxn modelId="{ED787AF8-C698-436B-8129-38B12AC7C3CF}" type="presOf" srcId="{E4B380ED-4C9F-44D4-9696-A04A53916D40}" destId="{11242572-A2CD-47A3-9264-C0E987F1E4FD}" srcOrd="0" destOrd="0" presId="urn:microsoft.com/office/officeart/2008/layout/LinedList"/>
    <dgm:cxn modelId="{EB10A62E-CFF3-4BAB-8639-A51C90B28756}" type="presParOf" srcId="{22E533A7-20DA-4771-A41F-9C2CB95AACA4}" destId="{65486E8A-5052-47C5-9ECD-EF8A40BB67B5}" srcOrd="0" destOrd="0" presId="urn:microsoft.com/office/officeart/2008/layout/LinedList"/>
    <dgm:cxn modelId="{1EE4FDF7-6846-4665-AD88-515D9A1B3194}" type="presParOf" srcId="{22E533A7-20DA-4771-A41F-9C2CB95AACA4}" destId="{9CFDBEAA-B518-44D0-BE42-A2D8ADD02D8D}" srcOrd="1" destOrd="0" presId="urn:microsoft.com/office/officeart/2008/layout/LinedList"/>
    <dgm:cxn modelId="{8300CC5A-3FF4-4E7A-A144-B7D2B030F207}" type="presParOf" srcId="{9CFDBEAA-B518-44D0-BE42-A2D8ADD02D8D}" destId="{46E55494-CF7E-4E73-9707-F16AE82DB2A9}" srcOrd="0" destOrd="0" presId="urn:microsoft.com/office/officeart/2008/layout/LinedList"/>
    <dgm:cxn modelId="{ECA4251F-EE86-4967-8B86-BCC3BCAE129E}" type="presParOf" srcId="{9CFDBEAA-B518-44D0-BE42-A2D8ADD02D8D}" destId="{5FD4DFC7-59A4-4496-9181-5EA5B2B59844}" srcOrd="1" destOrd="0" presId="urn:microsoft.com/office/officeart/2008/layout/LinedList"/>
    <dgm:cxn modelId="{8F85D14E-2CD8-499C-91B7-097188377BBF}" type="presParOf" srcId="{22E533A7-20DA-4771-A41F-9C2CB95AACA4}" destId="{5D9B4F42-ABCB-422B-B26F-79515E42BC2D}" srcOrd="2" destOrd="0" presId="urn:microsoft.com/office/officeart/2008/layout/LinedList"/>
    <dgm:cxn modelId="{3A13CFC8-FAEE-4934-9876-99B8B8E1E85E}" type="presParOf" srcId="{22E533A7-20DA-4771-A41F-9C2CB95AACA4}" destId="{D82641DB-A78F-494D-B097-FCB5AA931050}" srcOrd="3" destOrd="0" presId="urn:microsoft.com/office/officeart/2008/layout/LinedList"/>
    <dgm:cxn modelId="{D5B5693E-0574-4A3A-A42D-AF0BAAAFD364}" type="presParOf" srcId="{D82641DB-A78F-494D-B097-FCB5AA931050}" destId="{11242572-A2CD-47A3-9264-C0E987F1E4FD}" srcOrd="0" destOrd="0" presId="urn:microsoft.com/office/officeart/2008/layout/LinedList"/>
    <dgm:cxn modelId="{A7F1835A-D68D-4DFC-9C84-F366FD02A864}" type="presParOf" srcId="{D82641DB-A78F-494D-B097-FCB5AA931050}" destId="{DDF47A35-CC35-44FD-96D4-F5A2355743EB}" srcOrd="1" destOrd="0" presId="urn:microsoft.com/office/officeart/2008/layout/LinedList"/>
    <dgm:cxn modelId="{31E6FAB2-8A0B-49CF-B7B3-9C297E9CCD5D}" type="presParOf" srcId="{22E533A7-20DA-4771-A41F-9C2CB95AACA4}" destId="{56C6D794-F1F2-4E5B-9B49-1B7290C0E563}" srcOrd="4" destOrd="0" presId="urn:microsoft.com/office/officeart/2008/layout/LinedList"/>
    <dgm:cxn modelId="{D6E65F25-9D2E-4E09-A4E0-A293D69CDDF5}" type="presParOf" srcId="{22E533A7-20DA-4771-A41F-9C2CB95AACA4}" destId="{DAD6F9EE-EECD-40D0-9497-E95A80B2AD98}" srcOrd="5" destOrd="0" presId="urn:microsoft.com/office/officeart/2008/layout/LinedList"/>
    <dgm:cxn modelId="{4A816032-B38F-4800-A5CD-9C558794F8A8}" type="presParOf" srcId="{DAD6F9EE-EECD-40D0-9497-E95A80B2AD98}" destId="{369C0355-CCEC-4274-B836-2EF12311CF65}" srcOrd="0" destOrd="0" presId="urn:microsoft.com/office/officeart/2008/layout/LinedList"/>
    <dgm:cxn modelId="{50C6C47F-EED4-407F-AA9A-D8A29AACE9E5}" type="presParOf" srcId="{DAD6F9EE-EECD-40D0-9497-E95A80B2AD98}" destId="{03F06451-C551-47AD-99FC-279C77A51B7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C1B2A-2917-466C-9D0E-49112E30DFA6}" type="doc">
      <dgm:prSet loTypeId="urn:microsoft.com/office/officeart/2016/7/layout/LinearBlockProcessNumbered" loCatId="process" qsTypeId="urn:microsoft.com/office/officeart/2005/8/quickstyle/simple4" qsCatId="simple" csTypeId="urn:microsoft.com/office/officeart/2005/8/colors/accent4_3" csCatId="accent4" phldr="1"/>
      <dgm:spPr/>
      <dgm:t>
        <a:bodyPr/>
        <a:lstStyle/>
        <a:p>
          <a:endParaRPr lang="en-US"/>
        </a:p>
      </dgm:t>
    </dgm:pt>
    <dgm:pt modelId="{CA6AAA5A-76C8-47CF-AF10-BA4ACDCFC84C}">
      <dgm:prSet/>
      <dgm:spPr/>
      <dgm:t>
        <a:bodyPr/>
        <a:lstStyle/>
        <a:p>
          <a:r>
            <a:rPr lang="en-US"/>
            <a:t>Plants grown on Polystyrene boards (rafts)</a:t>
          </a:r>
        </a:p>
      </dgm:t>
    </dgm:pt>
    <dgm:pt modelId="{151FC22E-08C0-4F97-85FA-829C8159C961}" type="parTrans" cxnId="{81BD9E57-3FE0-42AE-9332-D9E7114C997A}">
      <dgm:prSet/>
      <dgm:spPr/>
      <dgm:t>
        <a:bodyPr/>
        <a:lstStyle/>
        <a:p>
          <a:endParaRPr lang="en-US"/>
        </a:p>
      </dgm:t>
    </dgm:pt>
    <dgm:pt modelId="{E70F5763-0315-49F4-9273-2A33742C43F9}" type="sibTrans" cxnId="{81BD9E57-3FE0-42AE-9332-D9E7114C997A}">
      <dgm:prSet phldrT="01" phldr="0"/>
      <dgm:spPr/>
      <dgm:t>
        <a:bodyPr/>
        <a:lstStyle/>
        <a:p>
          <a:r>
            <a:rPr lang="en-US"/>
            <a:t>01</a:t>
          </a:r>
        </a:p>
      </dgm:t>
    </dgm:pt>
    <dgm:pt modelId="{5A1A2D8C-7242-46DB-AD82-34DC085AAC1B}">
      <dgm:prSet/>
      <dgm:spPr/>
      <dgm:t>
        <a:bodyPr/>
        <a:lstStyle/>
        <a:p>
          <a:r>
            <a:rPr lang="en-US" dirty="0"/>
            <a:t>Need separate filtration component in system</a:t>
          </a:r>
        </a:p>
      </dgm:t>
    </dgm:pt>
    <dgm:pt modelId="{B18F713C-3D45-4C12-B34F-5260240EB003}" type="parTrans" cxnId="{14BC3C4C-4FD3-4E2E-B46E-EC03262821DB}">
      <dgm:prSet/>
      <dgm:spPr/>
      <dgm:t>
        <a:bodyPr/>
        <a:lstStyle/>
        <a:p>
          <a:endParaRPr lang="en-US"/>
        </a:p>
      </dgm:t>
    </dgm:pt>
    <dgm:pt modelId="{E91B04DA-26E4-433A-84B2-EDF09DB216BC}" type="sibTrans" cxnId="{14BC3C4C-4FD3-4E2E-B46E-EC03262821DB}">
      <dgm:prSet phldrT="02" phldr="0"/>
      <dgm:spPr/>
      <dgm:t>
        <a:bodyPr/>
        <a:lstStyle/>
        <a:p>
          <a:r>
            <a:rPr lang="en-US"/>
            <a:t>02</a:t>
          </a:r>
        </a:p>
      </dgm:t>
    </dgm:pt>
    <dgm:pt modelId="{7941B2DC-7270-4415-B2D6-A905EB539E37}">
      <dgm:prSet/>
      <dgm:spPr/>
      <dgm:t>
        <a:bodyPr/>
        <a:lstStyle/>
        <a:p>
          <a:r>
            <a:rPr lang="en-US"/>
            <a:t>Fish are in separate tank</a:t>
          </a:r>
        </a:p>
      </dgm:t>
    </dgm:pt>
    <dgm:pt modelId="{160E3C49-6C62-417B-B796-B47E076DF42B}" type="parTrans" cxnId="{AF6F9FBF-B181-49F7-A77D-3C3170948593}">
      <dgm:prSet/>
      <dgm:spPr/>
      <dgm:t>
        <a:bodyPr/>
        <a:lstStyle/>
        <a:p>
          <a:endParaRPr lang="en-US"/>
        </a:p>
      </dgm:t>
    </dgm:pt>
    <dgm:pt modelId="{0126CF43-03D8-4A96-998E-166FA358701E}" type="sibTrans" cxnId="{AF6F9FBF-B181-49F7-A77D-3C3170948593}">
      <dgm:prSet phldrT="03" phldr="0"/>
      <dgm:spPr/>
      <dgm:t>
        <a:bodyPr/>
        <a:lstStyle/>
        <a:p>
          <a:r>
            <a:rPr lang="en-US"/>
            <a:t>03</a:t>
          </a:r>
        </a:p>
      </dgm:t>
    </dgm:pt>
    <dgm:pt modelId="{1A5EC781-4016-4BAF-9FD3-12C682F48766}">
      <dgm:prSet/>
      <dgm:spPr/>
      <dgm:t>
        <a:bodyPr/>
        <a:lstStyle/>
        <a:p>
          <a:r>
            <a:rPr lang="en-US"/>
            <a:t>Need air supply to plant tank</a:t>
          </a:r>
        </a:p>
      </dgm:t>
    </dgm:pt>
    <dgm:pt modelId="{935907B9-6D19-4536-9EF2-F796AC50F675}" type="parTrans" cxnId="{79787698-E622-43DB-A5FD-7A4BC8BFF775}">
      <dgm:prSet/>
      <dgm:spPr/>
      <dgm:t>
        <a:bodyPr/>
        <a:lstStyle/>
        <a:p>
          <a:endParaRPr lang="en-US"/>
        </a:p>
      </dgm:t>
    </dgm:pt>
    <dgm:pt modelId="{805416E8-9458-40EE-9CC5-87AEFDEED135}" type="sibTrans" cxnId="{79787698-E622-43DB-A5FD-7A4BC8BFF775}">
      <dgm:prSet phldrT="04" phldr="0"/>
      <dgm:spPr/>
      <dgm:t>
        <a:bodyPr/>
        <a:lstStyle/>
        <a:p>
          <a:r>
            <a:rPr lang="en-US"/>
            <a:t>04</a:t>
          </a:r>
        </a:p>
      </dgm:t>
    </dgm:pt>
    <dgm:pt modelId="{CEF1EE87-20FF-4C52-91B8-A35C5B67B81B}" type="pres">
      <dgm:prSet presAssocID="{253C1B2A-2917-466C-9D0E-49112E30DFA6}" presName="Name0" presStyleCnt="0">
        <dgm:presLayoutVars>
          <dgm:animLvl val="lvl"/>
          <dgm:resizeHandles val="exact"/>
        </dgm:presLayoutVars>
      </dgm:prSet>
      <dgm:spPr/>
    </dgm:pt>
    <dgm:pt modelId="{3E1D4898-D5FC-4EEE-9F19-3642E46C33F2}" type="pres">
      <dgm:prSet presAssocID="{CA6AAA5A-76C8-47CF-AF10-BA4ACDCFC84C}" presName="compositeNode" presStyleCnt="0">
        <dgm:presLayoutVars>
          <dgm:bulletEnabled val="1"/>
        </dgm:presLayoutVars>
      </dgm:prSet>
      <dgm:spPr/>
    </dgm:pt>
    <dgm:pt modelId="{2AB9CA92-DAE2-4DE3-9FE2-3EA00FAD6031}" type="pres">
      <dgm:prSet presAssocID="{CA6AAA5A-76C8-47CF-AF10-BA4ACDCFC84C}" presName="bgRect" presStyleLbl="alignNode1" presStyleIdx="0" presStyleCnt="4"/>
      <dgm:spPr/>
    </dgm:pt>
    <dgm:pt modelId="{3AF90EC8-709D-4834-BF10-D253A901F229}" type="pres">
      <dgm:prSet presAssocID="{E70F5763-0315-49F4-9273-2A33742C43F9}" presName="sibTransNodeRect" presStyleLbl="alignNode1" presStyleIdx="0" presStyleCnt="4">
        <dgm:presLayoutVars>
          <dgm:chMax val="0"/>
          <dgm:bulletEnabled val="1"/>
        </dgm:presLayoutVars>
      </dgm:prSet>
      <dgm:spPr/>
    </dgm:pt>
    <dgm:pt modelId="{C49AC147-6317-48E7-AF56-1F5345BE6D33}" type="pres">
      <dgm:prSet presAssocID="{CA6AAA5A-76C8-47CF-AF10-BA4ACDCFC84C}" presName="nodeRect" presStyleLbl="alignNode1" presStyleIdx="0" presStyleCnt="4">
        <dgm:presLayoutVars>
          <dgm:bulletEnabled val="1"/>
        </dgm:presLayoutVars>
      </dgm:prSet>
      <dgm:spPr/>
    </dgm:pt>
    <dgm:pt modelId="{75B6AF4E-B691-4C50-AA15-85838430B49A}" type="pres">
      <dgm:prSet presAssocID="{E70F5763-0315-49F4-9273-2A33742C43F9}" presName="sibTrans" presStyleCnt="0"/>
      <dgm:spPr/>
    </dgm:pt>
    <dgm:pt modelId="{5FFD0866-3B39-48DA-A1B0-3A646DEC160D}" type="pres">
      <dgm:prSet presAssocID="{5A1A2D8C-7242-46DB-AD82-34DC085AAC1B}" presName="compositeNode" presStyleCnt="0">
        <dgm:presLayoutVars>
          <dgm:bulletEnabled val="1"/>
        </dgm:presLayoutVars>
      </dgm:prSet>
      <dgm:spPr/>
    </dgm:pt>
    <dgm:pt modelId="{A48DD317-4D50-4ECF-A8C8-DD33E1FF910D}" type="pres">
      <dgm:prSet presAssocID="{5A1A2D8C-7242-46DB-AD82-34DC085AAC1B}" presName="bgRect" presStyleLbl="alignNode1" presStyleIdx="1" presStyleCnt="4"/>
      <dgm:spPr/>
    </dgm:pt>
    <dgm:pt modelId="{744E8FCB-9CC1-4901-AA6C-CEA68B9ED96F}" type="pres">
      <dgm:prSet presAssocID="{E91B04DA-26E4-433A-84B2-EDF09DB216BC}" presName="sibTransNodeRect" presStyleLbl="alignNode1" presStyleIdx="1" presStyleCnt="4">
        <dgm:presLayoutVars>
          <dgm:chMax val="0"/>
          <dgm:bulletEnabled val="1"/>
        </dgm:presLayoutVars>
      </dgm:prSet>
      <dgm:spPr/>
    </dgm:pt>
    <dgm:pt modelId="{6EB96381-8C46-48F7-83CE-9530FF3E17FE}" type="pres">
      <dgm:prSet presAssocID="{5A1A2D8C-7242-46DB-AD82-34DC085AAC1B}" presName="nodeRect" presStyleLbl="alignNode1" presStyleIdx="1" presStyleCnt="4">
        <dgm:presLayoutVars>
          <dgm:bulletEnabled val="1"/>
        </dgm:presLayoutVars>
      </dgm:prSet>
      <dgm:spPr/>
    </dgm:pt>
    <dgm:pt modelId="{360D3D18-9033-4C3A-92AF-78EC34E24C2A}" type="pres">
      <dgm:prSet presAssocID="{E91B04DA-26E4-433A-84B2-EDF09DB216BC}" presName="sibTrans" presStyleCnt="0"/>
      <dgm:spPr/>
    </dgm:pt>
    <dgm:pt modelId="{4CAF3272-E597-4397-A3E6-B6028D786965}" type="pres">
      <dgm:prSet presAssocID="{7941B2DC-7270-4415-B2D6-A905EB539E37}" presName="compositeNode" presStyleCnt="0">
        <dgm:presLayoutVars>
          <dgm:bulletEnabled val="1"/>
        </dgm:presLayoutVars>
      </dgm:prSet>
      <dgm:spPr/>
    </dgm:pt>
    <dgm:pt modelId="{F16DB605-7776-4D77-836E-C0317E93AF86}" type="pres">
      <dgm:prSet presAssocID="{7941B2DC-7270-4415-B2D6-A905EB539E37}" presName="bgRect" presStyleLbl="alignNode1" presStyleIdx="2" presStyleCnt="4"/>
      <dgm:spPr/>
    </dgm:pt>
    <dgm:pt modelId="{A94480FD-8D44-4A76-B982-3DF89EB43E83}" type="pres">
      <dgm:prSet presAssocID="{0126CF43-03D8-4A96-998E-166FA358701E}" presName="sibTransNodeRect" presStyleLbl="alignNode1" presStyleIdx="2" presStyleCnt="4">
        <dgm:presLayoutVars>
          <dgm:chMax val="0"/>
          <dgm:bulletEnabled val="1"/>
        </dgm:presLayoutVars>
      </dgm:prSet>
      <dgm:spPr/>
    </dgm:pt>
    <dgm:pt modelId="{BDF4DE9F-2A1C-42B9-8555-7557A4282F06}" type="pres">
      <dgm:prSet presAssocID="{7941B2DC-7270-4415-B2D6-A905EB539E37}" presName="nodeRect" presStyleLbl="alignNode1" presStyleIdx="2" presStyleCnt="4">
        <dgm:presLayoutVars>
          <dgm:bulletEnabled val="1"/>
        </dgm:presLayoutVars>
      </dgm:prSet>
      <dgm:spPr/>
    </dgm:pt>
    <dgm:pt modelId="{73153414-2F16-4C36-AD23-7B27263B0877}" type="pres">
      <dgm:prSet presAssocID="{0126CF43-03D8-4A96-998E-166FA358701E}" presName="sibTrans" presStyleCnt="0"/>
      <dgm:spPr/>
    </dgm:pt>
    <dgm:pt modelId="{73B7B3D9-5E82-4F7B-A007-0EF9CA607E85}" type="pres">
      <dgm:prSet presAssocID="{1A5EC781-4016-4BAF-9FD3-12C682F48766}" presName="compositeNode" presStyleCnt="0">
        <dgm:presLayoutVars>
          <dgm:bulletEnabled val="1"/>
        </dgm:presLayoutVars>
      </dgm:prSet>
      <dgm:spPr/>
    </dgm:pt>
    <dgm:pt modelId="{C7838234-C37C-42BB-B6E3-FCA1EF6CBAEF}" type="pres">
      <dgm:prSet presAssocID="{1A5EC781-4016-4BAF-9FD3-12C682F48766}" presName="bgRect" presStyleLbl="alignNode1" presStyleIdx="3" presStyleCnt="4"/>
      <dgm:spPr/>
    </dgm:pt>
    <dgm:pt modelId="{1E1F767F-8201-42FA-A5E5-F6835E67C06D}" type="pres">
      <dgm:prSet presAssocID="{805416E8-9458-40EE-9CC5-87AEFDEED135}" presName="sibTransNodeRect" presStyleLbl="alignNode1" presStyleIdx="3" presStyleCnt="4">
        <dgm:presLayoutVars>
          <dgm:chMax val="0"/>
          <dgm:bulletEnabled val="1"/>
        </dgm:presLayoutVars>
      </dgm:prSet>
      <dgm:spPr/>
    </dgm:pt>
    <dgm:pt modelId="{2A502893-F198-4295-8A04-F90401A669FD}" type="pres">
      <dgm:prSet presAssocID="{1A5EC781-4016-4BAF-9FD3-12C682F48766}" presName="nodeRect" presStyleLbl="alignNode1" presStyleIdx="3" presStyleCnt="4">
        <dgm:presLayoutVars>
          <dgm:bulletEnabled val="1"/>
        </dgm:presLayoutVars>
      </dgm:prSet>
      <dgm:spPr/>
    </dgm:pt>
  </dgm:ptLst>
  <dgm:cxnLst>
    <dgm:cxn modelId="{1E78EC16-8149-4464-A797-161CDF537C68}" type="presOf" srcId="{CA6AAA5A-76C8-47CF-AF10-BA4ACDCFC84C}" destId="{C49AC147-6317-48E7-AF56-1F5345BE6D33}" srcOrd="1" destOrd="0" presId="urn:microsoft.com/office/officeart/2016/7/layout/LinearBlockProcessNumbered"/>
    <dgm:cxn modelId="{C46FC737-9226-4400-B01E-2E6276E98E96}" type="presOf" srcId="{0126CF43-03D8-4A96-998E-166FA358701E}" destId="{A94480FD-8D44-4A76-B982-3DF89EB43E83}" srcOrd="0" destOrd="0" presId="urn:microsoft.com/office/officeart/2016/7/layout/LinearBlockProcessNumbered"/>
    <dgm:cxn modelId="{8080BF6B-6AA3-4670-A638-A912CDC19CC3}" type="presOf" srcId="{E91B04DA-26E4-433A-84B2-EDF09DB216BC}" destId="{744E8FCB-9CC1-4901-AA6C-CEA68B9ED96F}" srcOrd="0" destOrd="0" presId="urn:microsoft.com/office/officeart/2016/7/layout/LinearBlockProcessNumbered"/>
    <dgm:cxn modelId="{14BC3C4C-4FD3-4E2E-B46E-EC03262821DB}" srcId="{253C1B2A-2917-466C-9D0E-49112E30DFA6}" destId="{5A1A2D8C-7242-46DB-AD82-34DC085AAC1B}" srcOrd="1" destOrd="0" parTransId="{B18F713C-3D45-4C12-B34F-5260240EB003}" sibTransId="{E91B04DA-26E4-433A-84B2-EDF09DB216BC}"/>
    <dgm:cxn modelId="{FC558A4D-475B-402B-AE67-43A2EE8FBF95}" type="presOf" srcId="{7941B2DC-7270-4415-B2D6-A905EB539E37}" destId="{F16DB605-7776-4D77-836E-C0317E93AF86}" srcOrd="0" destOrd="0" presId="urn:microsoft.com/office/officeart/2016/7/layout/LinearBlockProcessNumbered"/>
    <dgm:cxn modelId="{5B880F54-9757-45A9-A9DB-17B532982629}" type="presOf" srcId="{5A1A2D8C-7242-46DB-AD82-34DC085AAC1B}" destId="{A48DD317-4D50-4ECF-A8C8-DD33E1FF910D}" srcOrd="0" destOrd="0" presId="urn:microsoft.com/office/officeart/2016/7/layout/LinearBlockProcessNumbered"/>
    <dgm:cxn modelId="{81BD9E57-3FE0-42AE-9332-D9E7114C997A}" srcId="{253C1B2A-2917-466C-9D0E-49112E30DFA6}" destId="{CA6AAA5A-76C8-47CF-AF10-BA4ACDCFC84C}" srcOrd="0" destOrd="0" parTransId="{151FC22E-08C0-4F97-85FA-829C8159C961}" sibTransId="{E70F5763-0315-49F4-9273-2A33742C43F9}"/>
    <dgm:cxn modelId="{CD17FC77-375E-4104-AE06-A82BCF359488}" type="presOf" srcId="{1A5EC781-4016-4BAF-9FD3-12C682F48766}" destId="{2A502893-F198-4295-8A04-F90401A669FD}" srcOrd="1" destOrd="0" presId="urn:microsoft.com/office/officeart/2016/7/layout/LinearBlockProcessNumbered"/>
    <dgm:cxn modelId="{79787698-E622-43DB-A5FD-7A4BC8BFF775}" srcId="{253C1B2A-2917-466C-9D0E-49112E30DFA6}" destId="{1A5EC781-4016-4BAF-9FD3-12C682F48766}" srcOrd="3" destOrd="0" parTransId="{935907B9-6D19-4536-9EF2-F796AC50F675}" sibTransId="{805416E8-9458-40EE-9CC5-87AEFDEED135}"/>
    <dgm:cxn modelId="{50976FA7-E21E-43E0-83FD-B9EF9E9A7F2F}" type="presOf" srcId="{1A5EC781-4016-4BAF-9FD3-12C682F48766}" destId="{C7838234-C37C-42BB-B6E3-FCA1EF6CBAEF}" srcOrd="0" destOrd="0" presId="urn:microsoft.com/office/officeart/2016/7/layout/LinearBlockProcessNumbered"/>
    <dgm:cxn modelId="{6B7400AC-448D-450B-B040-A88E7CBF44D0}" type="presOf" srcId="{CA6AAA5A-76C8-47CF-AF10-BA4ACDCFC84C}" destId="{2AB9CA92-DAE2-4DE3-9FE2-3EA00FAD6031}" srcOrd="0" destOrd="0" presId="urn:microsoft.com/office/officeart/2016/7/layout/LinearBlockProcessNumbered"/>
    <dgm:cxn modelId="{AF6F9FBF-B181-49F7-A77D-3C3170948593}" srcId="{253C1B2A-2917-466C-9D0E-49112E30DFA6}" destId="{7941B2DC-7270-4415-B2D6-A905EB539E37}" srcOrd="2" destOrd="0" parTransId="{160E3C49-6C62-417B-B796-B47E076DF42B}" sibTransId="{0126CF43-03D8-4A96-998E-166FA358701E}"/>
    <dgm:cxn modelId="{EDD9F0C3-14CF-4886-AB59-823277B253EC}" type="presOf" srcId="{5A1A2D8C-7242-46DB-AD82-34DC085AAC1B}" destId="{6EB96381-8C46-48F7-83CE-9530FF3E17FE}" srcOrd="1" destOrd="0" presId="urn:microsoft.com/office/officeart/2016/7/layout/LinearBlockProcessNumbered"/>
    <dgm:cxn modelId="{96934DD0-74C6-427E-80E2-E998E04CC459}" type="presOf" srcId="{7941B2DC-7270-4415-B2D6-A905EB539E37}" destId="{BDF4DE9F-2A1C-42B9-8555-7557A4282F06}" srcOrd="1" destOrd="0" presId="urn:microsoft.com/office/officeart/2016/7/layout/LinearBlockProcessNumbered"/>
    <dgm:cxn modelId="{F1CC8CD1-E68D-4283-A7C3-0E3FC1D6FC3B}" type="presOf" srcId="{253C1B2A-2917-466C-9D0E-49112E30DFA6}" destId="{CEF1EE87-20FF-4C52-91B8-A35C5B67B81B}" srcOrd="0" destOrd="0" presId="urn:microsoft.com/office/officeart/2016/7/layout/LinearBlockProcessNumbered"/>
    <dgm:cxn modelId="{5C1E4CD4-57F1-4A8A-8F37-0745A4CF8698}" type="presOf" srcId="{E70F5763-0315-49F4-9273-2A33742C43F9}" destId="{3AF90EC8-709D-4834-BF10-D253A901F229}" srcOrd="0" destOrd="0" presId="urn:microsoft.com/office/officeart/2016/7/layout/LinearBlockProcessNumbered"/>
    <dgm:cxn modelId="{B2BE03F3-F23A-42E8-9FF4-D134E3DE7FB8}" type="presOf" srcId="{805416E8-9458-40EE-9CC5-87AEFDEED135}" destId="{1E1F767F-8201-42FA-A5E5-F6835E67C06D}" srcOrd="0" destOrd="0" presId="urn:microsoft.com/office/officeart/2016/7/layout/LinearBlockProcessNumbered"/>
    <dgm:cxn modelId="{0247E8D8-B385-4E29-850D-A805DE0E8BB3}" type="presParOf" srcId="{CEF1EE87-20FF-4C52-91B8-A35C5B67B81B}" destId="{3E1D4898-D5FC-4EEE-9F19-3642E46C33F2}" srcOrd="0" destOrd="0" presId="urn:microsoft.com/office/officeart/2016/7/layout/LinearBlockProcessNumbered"/>
    <dgm:cxn modelId="{909DE859-BD6E-40B3-B79F-CA3712162913}" type="presParOf" srcId="{3E1D4898-D5FC-4EEE-9F19-3642E46C33F2}" destId="{2AB9CA92-DAE2-4DE3-9FE2-3EA00FAD6031}" srcOrd="0" destOrd="0" presId="urn:microsoft.com/office/officeart/2016/7/layout/LinearBlockProcessNumbered"/>
    <dgm:cxn modelId="{336652A4-6FDD-4DF1-A632-B0C1C7233D75}" type="presParOf" srcId="{3E1D4898-D5FC-4EEE-9F19-3642E46C33F2}" destId="{3AF90EC8-709D-4834-BF10-D253A901F229}" srcOrd="1" destOrd="0" presId="urn:microsoft.com/office/officeart/2016/7/layout/LinearBlockProcessNumbered"/>
    <dgm:cxn modelId="{258B5805-FD0A-44D9-9B19-F4BE5800276B}" type="presParOf" srcId="{3E1D4898-D5FC-4EEE-9F19-3642E46C33F2}" destId="{C49AC147-6317-48E7-AF56-1F5345BE6D33}" srcOrd="2" destOrd="0" presId="urn:microsoft.com/office/officeart/2016/7/layout/LinearBlockProcessNumbered"/>
    <dgm:cxn modelId="{E7AA8A05-0B20-45EB-8EA4-B4EF7E8339D7}" type="presParOf" srcId="{CEF1EE87-20FF-4C52-91B8-A35C5B67B81B}" destId="{75B6AF4E-B691-4C50-AA15-85838430B49A}" srcOrd="1" destOrd="0" presId="urn:microsoft.com/office/officeart/2016/7/layout/LinearBlockProcessNumbered"/>
    <dgm:cxn modelId="{A503E96C-1B92-4230-8CAD-C99F8EF86F8C}" type="presParOf" srcId="{CEF1EE87-20FF-4C52-91B8-A35C5B67B81B}" destId="{5FFD0866-3B39-48DA-A1B0-3A646DEC160D}" srcOrd="2" destOrd="0" presId="urn:microsoft.com/office/officeart/2016/7/layout/LinearBlockProcessNumbered"/>
    <dgm:cxn modelId="{ABBC9997-B398-4282-A2AD-E33033849388}" type="presParOf" srcId="{5FFD0866-3B39-48DA-A1B0-3A646DEC160D}" destId="{A48DD317-4D50-4ECF-A8C8-DD33E1FF910D}" srcOrd="0" destOrd="0" presId="urn:microsoft.com/office/officeart/2016/7/layout/LinearBlockProcessNumbered"/>
    <dgm:cxn modelId="{B3CA24AB-B8CB-4AC5-A65B-92DF030399C0}" type="presParOf" srcId="{5FFD0866-3B39-48DA-A1B0-3A646DEC160D}" destId="{744E8FCB-9CC1-4901-AA6C-CEA68B9ED96F}" srcOrd="1" destOrd="0" presId="urn:microsoft.com/office/officeart/2016/7/layout/LinearBlockProcessNumbered"/>
    <dgm:cxn modelId="{34AB3224-FBF1-4547-8AA6-2F70355AED25}" type="presParOf" srcId="{5FFD0866-3B39-48DA-A1B0-3A646DEC160D}" destId="{6EB96381-8C46-48F7-83CE-9530FF3E17FE}" srcOrd="2" destOrd="0" presId="urn:microsoft.com/office/officeart/2016/7/layout/LinearBlockProcessNumbered"/>
    <dgm:cxn modelId="{FE23A743-BBFB-49C9-83B1-22AF690858AB}" type="presParOf" srcId="{CEF1EE87-20FF-4C52-91B8-A35C5B67B81B}" destId="{360D3D18-9033-4C3A-92AF-78EC34E24C2A}" srcOrd="3" destOrd="0" presId="urn:microsoft.com/office/officeart/2016/7/layout/LinearBlockProcessNumbered"/>
    <dgm:cxn modelId="{6C6CA1C0-1C3D-4060-9CA3-4DD986E40C4F}" type="presParOf" srcId="{CEF1EE87-20FF-4C52-91B8-A35C5B67B81B}" destId="{4CAF3272-E597-4397-A3E6-B6028D786965}" srcOrd="4" destOrd="0" presId="urn:microsoft.com/office/officeart/2016/7/layout/LinearBlockProcessNumbered"/>
    <dgm:cxn modelId="{20FD64FC-E48F-4E6C-B1BA-3BAF8587F03B}" type="presParOf" srcId="{4CAF3272-E597-4397-A3E6-B6028D786965}" destId="{F16DB605-7776-4D77-836E-C0317E93AF86}" srcOrd="0" destOrd="0" presId="urn:microsoft.com/office/officeart/2016/7/layout/LinearBlockProcessNumbered"/>
    <dgm:cxn modelId="{BE25690C-42BA-484D-8E4A-C902BC05B6D3}" type="presParOf" srcId="{4CAF3272-E597-4397-A3E6-B6028D786965}" destId="{A94480FD-8D44-4A76-B982-3DF89EB43E83}" srcOrd="1" destOrd="0" presId="urn:microsoft.com/office/officeart/2016/7/layout/LinearBlockProcessNumbered"/>
    <dgm:cxn modelId="{DAC48B09-C815-479F-B27B-B0670CD339FF}" type="presParOf" srcId="{4CAF3272-E597-4397-A3E6-B6028D786965}" destId="{BDF4DE9F-2A1C-42B9-8555-7557A4282F06}" srcOrd="2" destOrd="0" presId="urn:microsoft.com/office/officeart/2016/7/layout/LinearBlockProcessNumbered"/>
    <dgm:cxn modelId="{0624BEC9-52EF-45BD-AEBE-47482BA081BC}" type="presParOf" srcId="{CEF1EE87-20FF-4C52-91B8-A35C5B67B81B}" destId="{73153414-2F16-4C36-AD23-7B27263B0877}" srcOrd="5" destOrd="0" presId="urn:microsoft.com/office/officeart/2016/7/layout/LinearBlockProcessNumbered"/>
    <dgm:cxn modelId="{C7A76419-DD7A-4956-ABA0-42790EB90303}" type="presParOf" srcId="{CEF1EE87-20FF-4C52-91B8-A35C5B67B81B}" destId="{73B7B3D9-5E82-4F7B-A007-0EF9CA607E85}" srcOrd="6" destOrd="0" presId="urn:microsoft.com/office/officeart/2016/7/layout/LinearBlockProcessNumbered"/>
    <dgm:cxn modelId="{B34726C0-3331-4CE3-8DFD-BCF7E5843452}" type="presParOf" srcId="{73B7B3D9-5E82-4F7B-A007-0EF9CA607E85}" destId="{C7838234-C37C-42BB-B6E3-FCA1EF6CBAEF}" srcOrd="0" destOrd="0" presId="urn:microsoft.com/office/officeart/2016/7/layout/LinearBlockProcessNumbered"/>
    <dgm:cxn modelId="{A19957C2-1A47-4F90-9E5C-47211D65F564}" type="presParOf" srcId="{73B7B3D9-5E82-4F7B-A007-0EF9CA607E85}" destId="{1E1F767F-8201-42FA-A5E5-F6835E67C06D}" srcOrd="1" destOrd="0" presId="urn:microsoft.com/office/officeart/2016/7/layout/LinearBlockProcessNumbered"/>
    <dgm:cxn modelId="{B420FA8A-B28B-4195-9084-8CAFBEC9F2B0}" type="presParOf" srcId="{73B7B3D9-5E82-4F7B-A007-0EF9CA607E85}" destId="{2A502893-F198-4295-8A04-F90401A669F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291E8-E080-4A0F-8F0A-15BC6FDDE582}" type="doc">
      <dgm:prSet loTypeId="urn:microsoft.com/office/officeart/2005/8/layout/hierarchy1" loCatId="hierarchy" qsTypeId="urn:microsoft.com/office/officeart/2005/8/quickstyle/simple4" qsCatId="simple" csTypeId="urn:microsoft.com/office/officeart/2005/8/colors/accent6_1" csCatId="accent6" phldr="1"/>
      <dgm:spPr/>
      <dgm:t>
        <a:bodyPr/>
        <a:lstStyle/>
        <a:p>
          <a:endParaRPr lang="en-US"/>
        </a:p>
      </dgm:t>
    </dgm:pt>
    <dgm:pt modelId="{ECB4437A-1115-486F-A0F8-8DA13AADBA8F}">
      <dgm:prSet/>
      <dgm:spPr/>
      <dgm:t>
        <a:bodyPr/>
        <a:lstStyle/>
        <a:p>
          <a:r>
            <a:rPr lang="en-US"/>
            <a:t>Plants grown in long narrow channels </a:t>
          </a:r>
        </a:p>
      </dgm:t>
    </dgm:pt>
    <dgm:pt modelId="{29B9B29F-36A1-48BF-A14B-15A38421342F}" type="parTrans" cxnId="{A6EEB418-B69A-4B25-8657-9F6A0374404B}">
      <dgm:prSet/>
      <dgm:spPr/>
      <dgm:t>
        <a:bodyPr/>
        <a:lstStyle/>
        <a:p>
          <a:endParaRPr lang="en-US"/>
        </a:p>
      </dgm:t>
    </dgm:pt>
    <dgm:pt modelId="{12CCB50D-D3E2-4B82-9157-4ED95E35EB27}" type="sibTrans" cxnId="{A6EEB418-B69A-4B25-8657-9F6A0374404B}">
      <dgm:prSet/>
      <dgm:spPr/>
      <dgm:t>
        <a:bodyPr/>
        <a:lstStyle/>
        <a:p>
          <a:endParaRPr lang="en-US"/>
        </a:p>
      </dgm:t>
    </dgm:pt>
    <dgm:pt modelId="{28B6881F-8A21-4630-A3E4-F0AFFFB08838}">
      <dgm:prSet/>
      <dgm:spPr/>
      <dgm:t>
        <a:bodyPr/>
        <a:lstStyle/>
        <a:p>
          <a:r>
            <a:rPr lang="en-US"/>
            <a:t>Thin film of water continuously flows down the channel</a:t>
          </a:r>
        </a:p>
      </dgm:t>
    </dgm:pt>
    <dgm:pt modelId="{28E601C8-E80C-4CE5-86FE-89FE3CA48EE4}" type="parTrans" cxnId="{43A0F0DF-F575-4C76-90E7-6E62CE051207}">
      <dgm:prSet/>
      <dgm:spPr/>
      <dgm:t>
        <a:bodyPr/>
        <a:lstStyle/>
        <a:p>
          <a:endParaRPr lang="en-US"/>
        </a:p>
      </dgm:t>
    </dgm:pt>
    <dgm:pt modelId="{7FE65EB2-BC2B-4CB5-80A8-603B332E406D}" type="sibTrans" cxnId="{43A0F0DF-F575-4C76-90E7-6E62CE051207}">
      <dgm:prSet/>
      <dgm:spPr/>
      <dgm:t>
        <a:bodyPr/>
        <a:lstStyle/>
        <a:p>
          <a:endParaRPr lang="en-US"/>
        </a:p>
      </dgm:t>
    </dgm:pt>
    <dgm:pt modelId="{48C5BE68-2CDB-4BB9-AB89-03CBBC07FEC0}">
      <dgm:prSet/>
      <dgm:spPr/>
      <dgm:t>
        <a:bodyPr/>
        <a:lstStyle/>
        <a:p>
          <a:r>
            <a:rPr lang="en-US" dirty="0"/>
            <a:t>Must have separate filtration as beneficial bacteria do not have sufficient surface area to grow on.</a:t>
          </a:r>
        </a:p>
      </dgm:t>
    </dgm:pt>
    <dgm:pt modelId="{C9CBFBAE-06AA-48E6-BB42-1152ABDCC586}" type="parTrans" cxnId="{E683E8CE-118A-4AD1-8095-4CA7E630AE0D}">
      <dgm:prSet/>
      <dgm:spPr/>
      <dgm:t>
        <a:bodyPr/>
        <a:lstStyle/>
        <a:p>
          <a:endParaRPr lang="en-US"/>
        </a:p>
      </dgm:t>
    </dgm:pt>
    <dgm:pt modelId="{80737CB7-8A52-4DB4-B1D6-266340D2F7B5}" type="sibTrans" cxnId="{E683E8CE-118A-4AD1-8095-4CA7E630AE0D}">
      <dgm:prSet/>
      <dgm:spPr/>
      <dgm:t>
        <a:bodyPr/>
        <a:lstStyle/>
        <a:p>
          <a:endParaRPr lang="en-US"/>
        </a:p>
      </dgm:t>
    </dgm:pt>
    <dgm:pt modelId="{29BA8CFA-6D0F-441D-A552-4CDAB07ACA14}" type="pres">
      <dgm:prSet presAssocID="{A7B291E8-E080-4A0F-8F0A-15BC6FDDE582}" presName="hierChild1" presStyleCnt="0">
        <dgm:presLayoutVars>
          <dgm:chPref val="1"/>
          <dgm:dir/>
          <dgm:animOne val="branch"/>
          <dgm:animLvl val="lvl"/>
          <dgm:resizeHandles/>
        </dgm:presLayoutVars>
      </dgm:prSet>
      <dgm:spPr/>
    </dgm:pt>
    <dgm:pt modelId="{BB5BDFEF-2F58-4118-83A9-7C04B3966BF9}" type="pres">
      <dgm:prSet presAssocID="{ECB4437A-1115-486F-A0F8-8DA13AADBA8F}" presName="hierRoot1" presStyleCnt="0"/>
      <dgm:spPr/>
    </dgm:pt>
    <dgm:pt modelId="{921BAA13-C047-4625-A301-35C791AEA7CE}" type="pres">
      <dgm:prSet presAssocID="{ECB4437A-1115-486F-A0F8-8DA13AADBA8F}" presName="composite" presStyleCnt="0"/>
      <dgm:spPr/>
    </dgm:pt>
    <dgm:pt modelId="{7F32B64B-D2D5-4DAA-A213-CA161F1CC36A}" type="pres">
      <dgm:prSet presAssocID="{ECB4437A-1115-486F-A0F8-8DA13AADBA8F}" presName="background" presStyleLbl="node0" presStyleIdx="0" presStyleCnt="3"/>
      <dgm:spPr/>
    </dgm:pt>
    <dgm:pt modelId="{577C5504-172B-43FD-8523-7F5C94F91CD9}" type="pres">
      <dgm:prSet presAssocID="{ECB4437A-1115-486F-A0F8-8DA13AADBA8F}" presName="text" presStyleLbl="fgAcc0" presStyleIdx="0" presStyleCnt="3">
        <dgm:presLayoutVars>
          <dgm:chPref val="3"/>
        </dgm:presLayoutVars>
      </dgm:prSet>
      <dgm:spPr/>
    </dgm:pt>
    <dgm:pt modelId="{0E7D558E-D7E7-47F9-8684-A3A316E30A81}" type="pres">
      <dgm:prSet presAssocID="{ECB4437A-1115-486F-A0F8-8DA13AADBA8F}" presName="hierChild2" presStyleCnt="0"/>
      <dgm:spPr/>
    </dgm:pt>
    <dgm:pt modelId="{4C08F69A-307E-4F6A-8F46-F655A6886F0D}" type="pres">
      <dgm:prSet presAssocID="{28B6881F-8A21-4630-A3E4-F0AFFFB08838}" presName="hierRoot1" presStyleCnt="0"/>
      <dgm:spPr/>
    </dgm:pt>
    <dgm:pt modelId="{88272D90-FE9A-4D61-83A8-20965832C19D}" type="pres">
      <dgm:prSet presAssocID="{28B6881F-8A21-4630-A3E4-F0AFFFB08838}" presName="composite" presStyleCnt="0"/>
      <dgm:spPr/>
    </dgm:pt>
    <dgm:pt modelId="{A1604E1B-2781-4C26-9D72-4AF0F69DB999}" type="pres">
      <dgm:prSet presAssocID="{28B6881F-8A21-4630-A3E4-F0AFFFB08838}" presName="background" presStyleLbl="node0" presStyleIdx="1" presStyleCnt="3"/>
      <dgm:spPr/>
    </dgm:pt>
    <dgm:pt modelId="{07403E04-E960-4C12-BBED-D77E98DDC5F6}" type="pres">
      <dgm:prSet presAssocID="{28B6881F-8A21-4630-A3E4-F0AFFFB08838}" presName="text" presStyleLbl="fgAcc0" presStyleIdx="1" presStyleCnt="3">
        <dgm:presLayoutVars>
          <dgm:chPref val="3"/>
        </dgm:presLayoutVars>
      </dgm:prSet>
      <dgm:spPr/>
    </dgm:pt>
    <dgm:pt modelId="{027E2C93-D118-4778-8885-E4B8CDA2D9F1}" type="pres">
      <dgm:prSet presAssocID="{28B6881F-8A21-4630-A3E4-F0AFFFB08838}" presName="hierChild2" presStyleCnt="0"/>
      <dgm:spPr/>
    </dgm:pt>
    <dgm:pt modelId="{F15C5029-AF23-471E-BEA3-029CA28BE9CF}" type="pres">
      <dgm:prSet presAssocID="{48C5BE68-2CDB-4BB9-AB89-03CBBC07FEC0}" presName="hierRoot1" presStyleCnt="0"/>
      <dgm:spPr/>
    </dgm:pt>
    <dgm:pt modelId="{271E0DFA-7A1B-4D87-9886-681B8E25C402}" type="pres">
      <dgm:prSet presAssocID="{48C5BE68-2CDB-4BB9-AB89-03CBBC07FEC0}" presName="composite" presStyleCnt="0"/>
      <dgm:spPr/>
    </dgm:pt>
    <dgm:pt modelId="{8867A607-04FD-44B6-A39A-E1A70F9C25DF}" type="pres">
      <dgm:prSet presAssocID="{48C5BE68-2CDB-4BB9-AB89-03CBBC07FEC0}" presName="background" presStyleLbl="node0" presStyleIdx="2" presStyleCnt="3"/>
      <dgm:spPr/>
    </dgm:pt>
    <dgm:pt modelId="{95CEC844-5BBB-4D9E-80AC-6ADEA7247496}" type="pres">
      <dgm:prSet presAssocID="{48C5BE68-2CDB-4BB9-AB89-03CBBC07FEC0}" presName="text" presStyleLbl="fgAcc0" presStyleIdx="2" presStyleCnt="3">
        <dgm:presLayoutVars>
          <dgm:chPref val="3"/>
        </dgm:presLayoutVars>
      </dgm:prSet>
      <dgm:spPr/>
    </dgm:pt>
    <dgm:pt modelId="{DF5F0993-2B8D-4894-952E-194B41C7C938}" type="pres">
      <dgm:prSet presAssocID="{48C5BE68-2CDB-4BB9-AB89-03CBBC07FEC0}" presName="hierChild2" presStyleCnt="0"/>
      <dgm:spPr/>
    </dgm:pt>
  </dgm:ptLst>
  <dgm:cxnLst>
    <dgm:cxn modelId="{A6EEB418-B69A-4B25-8657-9F6A0374404B}" srcId="{A7B291E8-E080-4A0F-8F0A-15BC6FDDE582}" destId="{ECB4437A-1115-486F-A0F8-8DA13AADBA8F}" srcOrd="0" destOrd="0" parTransId="{29B9B29F-36A1-48BF-A14B-15A38421342F}" sibTransId="{12CCB50D-D3E2-4B82-9157-4ED95E35EB27}"/>
    <dgm:cxn modelId="{EE055424-7335-434E-B34C-A3E59A09D0C9}" type="presOf" srcId="{A7B291E8-E080-4A0F-8F0A-15BC6FDDE582}" destId="{29BA8CFA-6D0F-441D-A552-4CDAB07ACA14}" srcOrd="0" destOrd="0" presId="urn:microsoft.com/office/officeart/2005/8/layout/hierarchy1"/>
    <dgm:cxn modelId="{9E6EA728-4DE5-4567-81F8-7B948B106C72}" type="presOf" srcId="{48C5BE68-2CDB-4BB9-AB89-03CBBC07FEC0}" destId="{95CEC844-5BBB-4D9E-80AC-6ADEA7247496}" srcOrd="0" destOrd="0" presId="urn:microsoft.com/office/officeart/2005/8/layout/hierarchy1"/>
    <dgm:cxn modelId="{1CFE9B3F-5F24-4913-8C78-2BA5B833519B}" type="presOf" srcId="{28B6881F-8A21-4630-A3E4-F0AFFFB08838}" destId="{07403E04-E960-4C12-BBED-D77E98DDC5F6}" srcOrd="0" destOrd="0" presId="urn:microsoft.com/office/officeart/2005/8/layout/hierarchy1"/>
    <dgm:cxn modelId="{41547C87-3A46-4A57-9748-63B9385E7B01}" type="presOf" srcId="{ECB4437A-1115-486F-A0F8-8DA13AADBA8F}" destId="{577C5504-172B-43FD-8523-7F5C94F91CD9}" srcOrd="0" destOrd="0" presId="urn:microsoft.com/office/officeart/2005/8/layout/hierarchy1"/>
    <dgm:cxn modelId="{E683E8CE-118A-4AD1-8095-4CA7E630AE0D}" srcId="{A7B291E8-E080-4A0F-8F0A-15BC6FDDE582}" destId="{48C5BE68-2CDB-4BB9-AB89-03CBBC07FEC0}" srcOrd="2" destOrd="0" parTransId="{C9CBFBAE-06AA-48E6-BB42-1152ABDCC586}" sibTransId="{80737CB7-8A52-4DB4-B1D6-266340D2F7B5}"/>
    <dgm:cxn modelId="{43A0F0DF-F575-4C76-90E7-6E62CE051207}" srcId="{A7B291E8-E080-4A0F-8F0A-15BC6FDDE582}" destId="{28B6881F-8A21-4630-A3E4-F0AFFFB08838}" srcOrd="1" destOrd="0" parTransId="{28E601C8-E80C-4CE5-86FE-89FE3CA48EE4}" sibTransId="{7FE65EB2-BC2B-4CB5-80A8-603B332E406D}"/>
    <dgm:cxn modelId="{122A3F8A-DEF2-4522-8A2F-74E2D90CA9D4}" type="presParOf" srcId="{29BA8CFA-6D0F-441D-A552-4CDAB07ACA14}" destId="{BB5BDFEF-2F58-4118-83A9-7C04B3966BF9}" srcOrd="0" destOrd="0" presId="urn:microsoft.com/office/officeart/2005/8/layout/hierarchy1"/>
    <dgm:cxn modelId="{673A10D0-0F6E-4122-80AC-8919ED2650D0}" type="presParOf" srcId="{BB5BDFEF-2F58-4118-83A9-7C04B3966BF9}" destId="{921BAA13-C047-4625-A301-35C791AEA7CE}" srcOrd="0" destOrd="0" presId="urn:microsoft.com/office/officeart/2005/8/layout/hierarchy1"/>
    <dgm:cxn modelId="{4033C336-E406-4ABF-B486-417B29737B0D}" type="presParOf" srcId="{921BAA13-C047-4625-A301-35C791AEA7CE}" destId="{7F32B64B-D2D5-4DAA-A213-CA161F1CC36A}" srcOrd="0" destOrd="0" presId="urn:microsoft.com/office/officeart/2005/8/layout/hierarchy1"/>
    <dgm:cxn modelId="{10948259-6926-40E8-B20E-C600B422503E}" type="presParOf" srcId="{921BAA13-C047-4625-A301-35C791AEA7CE}" destId="{577C5504-172B-43FD-8523-7F5C94F91CD9}" srcOrd="1" destOrd="0" presId="urn:microsoft.com/office/officeart/2005/8/layout/hierarchy1"/>
    <dgm:cxn modelId="{34F0378E-426C-4E43-ACB3-77DBD3B159B6}" type="presParOf" srcId="{BB5BDFEF-2F58-4118-83A9-7C04B3966BF9}" destId="{0E7D558E-D7E7-47F9-8684-A3A316E30A81}" srcOrd="1" destOrd="0" presId="urn:microsoft.com/office/officeart/2005/8/layout/hierarchy1"/>
    <dgm:cxn modelId="{43B6F3C1-4B00-438A-A7D6-6CDDA792ACC4}" type="presParOf" srcId="{29BA8CFA-6D0F-441D-A552-4CDAB07ACA14}" destId="{4C08F69A-307E-4F6A-8F46-F655A6886F0D}" srcOrd="1" destOrd="0" presId="urn:microsoft.com/office/officeart/2005/8/layout/hierarchy1"/>
    <dgm:cxn modelId="{5B71DB7F-AF4F-448B-B3D2-C669B905FCE0}" type="presParOf" srcId="{4C08F69A-307E-4F6A-8F46-F655A6886F0D}" destId="{88272D90-FE9A-4D61-83A8-20965832C19D}" srcOrd="0" destOrd="0" presId="urn:microsoft.com/office/officeart/2005/8/layout/hierarchy1"/>
    <dgm:cxn modelId="{4FA935D7-7154-44C6-87A4-AFC3B02517B8}" type="presParOf" srcId="{88272D90-FE9A-4D61-83A8-20965832C19D}" destId="{A1604E1B-2781-4C26-9D72-4AF0F69DB999}" srcOrd="0" destOrd="0" presId="urn:microsoft.com/office/officeart/2005/8/layout/hierarchy1"/>
    <dgm:cxn modelId="{D041BB80-8949-4D2D-8506-C3BA0343E348}" type="presParOf" srcId="{88272D90-FE9A-4D61-83A8-20965832C19D}" destId="{07403E04-E960-4C12-BBED-D77E98DDC5F6}" srcOrd="1" destOrd="0" presId="urn:microsoft.com/office/officeart/2005/8/layout/hierarchy1"/>
    <dgm:cxn modelId="{097B1AA3-F62D-4E61-B4B5-885ED69439D5}" type="presParOf" srcId="{4C08F69A-307E-4F6A-8F46-F655A6886F0D}" destId="{027E2C93-D118-4778-8885-E4B8CDA2D9F1}" srcOrd="1" destOrd="0" presId="urn:microsoft.com/office/officeart/2005/8/layout/hierarchy1"/>
    <dgm:cxn modelId="{21348C76-2CD3-455F-BCDA-80D4F67F3871}" type="presParOf" srcId="{29BA8CFA-6D0F-441D-A552-4CDAB07ACA14}" destId="{F15C5029-AF23-471E-BEA3-029CA28BE9CF}" srcOrd="2" destOrd="0" presId="urn:microsoft.com/office/officeart/2005/8/layout/hierarchy1"/>
    <dgm:cxn modelId="{093FFB5C-3895-47A4-BD2D-9ABDF4CF4494}" type="presParOf" srcId="{F15C5029-AF23-471E-BEA3-029CA28BE9CF}" destId="{271E0DFA-7A1B-4D87-9886-681B8E25C402}" srcOrd="0" destOrd="0" presId="urn:microsoft.com/office/officeart/2005/8/layout/hierarchy1"/>
    <dgm:cxn modelId="{30B142C0-F118-4634-92B6-47F96184BDA5}" type="presParOf" srcId="{271E0DFA-7A1B-4D87-9886-681B8E25C402}" destId="{8867A607-04FD-44B6-A39A-E1A70F9C25DF}" srcOrd="0" destOrd="0" presId="urn:microsoft.com/office/officeart/2005/8/layout/hierarchy1"/>
    <dgm:cxn modelId="{53E5C55C-5684-42DA-A8F8-893C8D938835}" type="presParOf" srcId="{271E0DFA-7A1B-4D87-9886-681B8E25C402}" destId="{95CEC844-5BBB-4D9E-80AC-6ADEA7247496}" srcOrd="1" destOrd="0" presId="urn:microsoft.com/office/officeart/2005/8/layout/hierarchy1"/>
    <dgm:cxn modelId="{33A1A3F1-32FE-4315-83D0-1984A6363151}" type="presParOf" srcId="{F15C5029-AF23-471E-BEA3-029CA28BE9CF}" destId="{DF5F0993-2B8D-4894-952E-194B41C7C93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86E8A-5052-47C5-9ECD-EF8A40BB67B5}">
      <dsp:nvSpPr>
        <dsp:cNvPr id="0" name=""/>
        <dsp:cNvSpPr/>
      </dsp:nvSpPr>
      <dsp:spPr>
        <a:xfrm>
          <a:off x="0" y="2720"/>
          <a:ext cx="470177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E55494-CF7E-4E73-9707-F16AE82DB2A9}">
      <dsp:nvSpPr>
        <dsp:cNvPr id="0" name=""/>
        <dsp:cNvSpPr/>
      </dsp:nvSpPr>
      <dsp:spPr>
        <a:xfrm>
          <a:off x="0" y="2720"/>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Demand for more locally grown, organic foods</a:t>
          </a:r>
        </a:p>
        <a:p>
          <a:pPr marL="0" lvl="0" indent="0" algn="l" defTabSz="1333500">
            <a:lnSpc>
              <a:spcPct val="90000"/>
            </a:lnSpc>
            <a:spcBef>
              <a:spcPct val="0"/>
            </a:spcBef>
            <a:spcAft>
              <a:spcPct val="35000"/>
            </a:spcAft>
            <a:buNone/>
          </a:pPr>
          <a:r>
            <a:rPr lang="en-US" sz="3000" b="1" kern="1200" dirty="0">
              <a:solidFill>
                <a:srgbClr val="FFFF00"/>
              </a:solidFill>
            </a:rPr>
            <a:t>Supply chain issues!</a:t>
          </a:r>
        </a:p>
      </dsp:txBody>
      <dsp:txXfrm>
        <a:off x="0" y="2720"/>
        <a:ext cx="4701779" cy="1855561"/>
      </dsp:txXfrm>
    </dsp:sp>
    <dsp:sp modelId="{5D9B4F42-ABCB-422B-B26F-79515E42BC2D}">
      <dsp:nvSpPr>
        <dsp:cNvPr id="0" name=""/>
        <dsp:cNvSpPr/>
      </dsp:nvSpPr>
      <dsp:spPr>
        <a:xfrm>
          <a:off x="0" y="1858281"/>
          <a:ext cx="470177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42572-A2CD-47A3-9264-C0E987F1E4FD}">
      <dsp:nvSpPr>
        <dsp:cNvPr id="0" name=""/>
        <dsp:cNvSpPr/>
      </dsp:nvSpPr>
      <dsp:spPr>
        <a:xfrm>
          <a:off x="0" y="1858281"/>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Increasing demand for vegetables and fish for health reasons</a:t>
          </a:r>
        </a:p>
      </dsp:txBody>
      <dsp:txXfrm>
        <a:off x="0" y="1858281"/>
        <a:ext cx="4701779" cy="1855561"/>
      </dsp:txXfrm>
    </dsp:sp>
    <dsp:sp modelId="{56C6D794-F1F2-4E5B-9B49-1B7290C0E563}">
      <dsp:nvSpPr>
        <dsp:cNvPr id="0" name=""/>
        <dsp:cNvSpPr/>
      </dsp:nvSpPr>
      <dsp:spPr>
        <a:xfrm>
          <a:off x="0" y="3713843"/>
          <a:ext cx="470177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C0355-CCEC-4274-B836-2EF12311CF65}">
      <dsp:nvSpPr>
        <dsp:cNvPr id="0" name=""/>
        <dsp:cNvSpPr/>
      </dsp:nvSpPr>
      <dsp:spPr>
        <a:xfrm>
          <a:off x="0" y="3713843"/>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Need to increase economic and environmental efficiency (energy, water, land area, recycling of nutrients)</a:t>
          </a:r>
        </a:p>
      </dsp:txBody>
      <dsp:txXfrm>
        <a:off x="0" y="3713843"/>
        <a:ext cx="4701779" cy="1855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9CA92-DAE2-4DE3-9FE2-3EA00FAD6031}">
      <dsp:nvSpPr>
        <dsp:cNvPr id="0" name=""/>
        <dsp:cNvSpPr/>
      </dsp:nvSpPr>
      <dsp:spPr>
        <a:xfrm>
          <a:off x="154" y="961245"/>
          <a:ext cx="1859998" cy="2231997"/>
        </a:xfrm>
        <a:prstGeom prst="rect">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44550">
            <a:lnSpc>
              <a:spcPct val="90000"/>
            </a:lnSpc>
            <a:spcBef>
              <a:spcPct val="0"/>
            </a:spcBef>
            <a:spcAft>
              <a:spcPct val="35000"/>
            </a:spcAft>
            <a:buNone/>
          </a:pPr>
          <a:r>
            <a:rPr lang="en-US" sz="1900" kern="1200"/>
            <a:t>Plants grown on Polystyrene boards (rafts)</a:t>
          </a:r>
        </a:p>
      </dsp:txBody>
      <dsp:txXfrm>
        <a:off x="154" y="1854044"/>
        <a:ext cx="1859998" cy="1339198"/>
      </dsp:txXfrm>
    </dsp:sp>
    <dsp:sp modelId="{3AF90EC8-709D-4834-BF10-D253A901F229}">
      <dsp:nvSpPr>
        <dsp:cNvPr id="0" name=""/>
        <dsp:cNvSpPr/>
      </dsp:nvSpPr>
      <dsp:spPr>
        <a:xfrm>
          <a:off x="154" y="961245"/>
          <a:ext cx="1859998" cy="892799"/>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01</a:t>
          </a:r>
        </a:p>
      </dsp:txBody>
      <dsp:txXfrm>
        <a:off x="154" y="961245"/>
        <a:ext cx="1859998" cy="892799"/>
      </dsp:txXfrm>
    </dsp:sp>
    <dsp:sp modelId="{A48DD317-4D50-4ECF-A8C8-DD33E1FF910D}">
      <dsp:nvSpPr>
        <dsp:cNvPr id="0" name=""/>
        <dsp:cNvSpPr/>
      </dsp:nvSpPr>
      <dsp:spPr>
        <a:xfrm>
          <a:off x="2008951" y="961245"/>
          <a:ext cx="1859998" cy="2231997"/>
        </a:xfrm>
        <a:prstGeom prst="rect">
          <a:avLst/>
        </a:prstGeom>
        <a:gradFill rotWithShape="0">
          <a:gsLst>
            <a:gs pos="0">
              <a:schemeClr val="accent4">
                <a:shade val="80000"/>
                <a:hueOff val="0"/>
                <a:satOff val="0"/>
                <a:lumOff val="19461"/>
                <a:alphaOff val="0"/>
                <a:shade val="51000"/>
                <a:satMod val="130000"/>
              </a:schemeClr>
            </a:gs>
            <a:gs pos="80000">
              <a:schemeClr val="accent4">
                <a:shade val="80000"/>
                <a:hueOff val="0"/>
                <a:satOff val="0"/>
                <a:lumOff val="19461"/>
                <a:alphaOff val="0"/>
                <a:shade val="93000"/>
                <a:satMod val="130000"/>
              </a:schemeClr>
            </a:gs>
            <a:gs pos="100000">
              <a:schemeClr val="accent4">
                <a:shade val="80000"/>
                <a:hueOff val="0"/>
                <a:satOff val="0"/>
                <a:lumOff val="19461"/>
                <a:alphaOff val="0"/>
                <a:shade val="94000"/>
                <a:satMod val="135000"/>
              </a:schemeClr>
            </a:gs>
          </a:gsLst>
          <a:lin ang="16200000" scaled="0"/>
        </a:gradFill>
        <a:ln w="9525" cap="flat" cmpd="sng" algn="ctr">
          <a:solidFill>
            <a:schemeClr val="accent4">
              <a:shade val="80000"/>
              <a:hueOff val="0"/>
              <a:satOff val="0"/>
              <a:lumOff val="194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44550">
            <a:lnSpc>
              <a:spcPct val="90000"/>
            </a:lnSpc>
            <a:spcBef>
              <a:spcPct val="0"/>
            </a:spcBef>
            <a:spcAft>
              <a:spcPct val="35000"/>
            </a:spcAft>
            <a:buNone/>
          </a:pPr>
          <a:r>
            <a:rPr lang="en-US" sz="1900" kern="1200" dirty="0"/>
            <a:t>Need separate filtration component in system</a:t>
          </a:r>
        </a:p>
      </dsp:txBody>
      <dsp:txXfrm>
        <a:off x="2008951" y="1854044"/>
        <a:ext cx="1859998" cy="1339198"/>
      </dsp:txXfrm>
    </dsp:sp>
    <dsp:sp modelId="{744E8FCB-9CC1-4901-AA6C-CEA68B9ED96F}">
      <dsp:nvSpPr>
        <dsp:cNvPr id="0" name=""/>
        <dsp:cNvSpPr/>
      </dsp:nvSpPr>
      <dsp:spPr>
        <a:xfrm>
          <a:off x="2008951" y="961245"/>
          <a:ext cx="1859998" cy="892799"/>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02</a:t>
          </a:r>
        </a:p>
      </dsp:txBody>
      <dsp:txXfrm>
        <a:off x="2008951" y="961245"/>
        <a:ext cx="1859998" cy="892799"/>
      </dsp:txXfrm>
    </dsp:sp>
    <dsp:sp modelId="{F16DB605-7776-4D77-836E-C0317E93AF86}">
      <dsp:nvSpPr>
        <dsp:cNvPr id="0" name=""/>
        <dsp:cNvSpPr/>
      </dsp:nvSpPr>
      <dsp:spPr>
        <a:xfrm>
          <a:off x="4017749" y="961245"/>
          <a:ext cx="1859998" cy="2231997"/>
        </a:xfrm>
        <a:prstGeom prst="rect">
          <a:avLst/>
        </a:prstGeom>
        <a:gradFill rotWithShape="0">
          <a:gsLst>
            <a:gs pos="0">
              <a:schemeClr val="accent4">
                <a:shade val="80000"/>
                <a:hueOff val="0"/>
                <a:satOff val="0"/>
                <a:lumOff val="38922"/>
                <a:alphaOff val="0"/>
                <a:shade val="51000"/>
                <a:satMod val="130000"/>
              </a:schemeClr>
            </a:gs>
            <a:gs pos="80000">
              <a:schemeClr val="accent4">
                <a:shade val="80000"/>
                <a:hueOff val="0"/>
                <a:satOff val="0"/>
                <a:lumOff val="38922"/>
                <a:alphaOff val="0"/>
                <a:shade val="93000"/>
                <a:satMod val="130000"/>
              </a:schemeClr>
            </a:gs>
            <a:gs pos="100000">
              <a:schemeClr val="accent4">
                <a:shade val="80000"/>
                <a:hueOff val="0"/>
                <a:satOff val="0"/>
                <a:lumOff val="38922"/>
                <a:alphaOff val="0"/>
                <a:shade val="94000"/>
                <a:satMod val="135000"/>
              </a:schemeClr>
            </a:gs>
          </a:gsLst>
          <a:lin ang="16200000" scaled="0"/>
        </a:gradFill>
        <a:ln w="9525" cap="flat" cmpd="sng" algn="ctr">
          <a:solidFill>
            <a:schemeClr val="accent4">
              <a:shade val="80000"/>
              <a:hueOff val="0"/>
              <a:satOff val="0"/>
              <a:lumOff val="3892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44550">
            <a:lnSpc>
              <a:spcPct val="90000"/>
            </a:lnSpc>
            <a:spcBef>
              <a:spcPct val="0"/>
            </a:spcBef>
            <a:spcAft>
              <a:spcPct val="35000"/>
            </a:spcAft>
            <a:buNone/>
          </a:pPr>
          <a:r>
            <a:rPr lang="en-US" sz="1900" kern="1200"/>
            <a:t>Fish are in separate tank</a:t>
          </a:r>
        </a:p>
      </dsp:txBody>
      <dsp:txXfrm>
        <a:off x="4017749" y="1854044"/>
        <a:ext cx="1859998" cy="1339198"/>
      </dsp:txXfrm>
    </dsp:sp>
    <dsp:sp modelId="{A94480FD-8D44-4A76-B982-3DF89EB43E83}">
      <dsp:nvSpPr>
        <dsp:cNvPr id="0" name=""/>
        <dsp:cNvSpPr/>
      </dsp:nvSpPr>
      <dsp:spPr>
        <a:xfrm>
          <a:off x="4017749" y="961245"/>
          <a:ext cx="1859998" cy="892799"/>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03</a:t>
          </a:r>
        </a:p>
      </dsp:txBody>
      <dsp:txXfrm>
        <a:off x="4017749" y="961245"/>
        <a:ext cx="1859998" cy="892799"/>
      </dsp:txXfrm>
    </dsp:sp>
    <dsp:sp modelId="{C7838234-C37C-42BB-B6E3-FCA1EF6CBAEF}">
      <dsp:nvSpPr>
        <dsp:cNvPr id="0" name=""/>
        <dsp:cNvSpPr/>
      </dsp:nvSpPr>
      <dsp:spPr>
        <a:xfrm>
          <a:off x="6026547" y="961245"/>
          <a:ext cx="1859998" cy="2231997"/>
        </a:xfrm>
        <a:prstGeom prst="rect">
          <a:avLst/>
        </a:prstGeom>
        <a:gradFill rotWithShape="0">
          <a:gsLst>
            <a:gs pos="0">
              <a:schemeClr val="accent4">
                <a:shade val="80000"/>
                <a:hueOff val="0"/>
                <a:satOff val="0"/>
                <a:lumOff val="58383"/>
                <a:alphaOff val="0"/>
                <a:shade val="51000"/>
                <a:satMod val="130000"/>
              </a:schemeClr>
            </a:gs>
            <a:gs pos="80000">
              <a:schemeClr val="accent4">
                <a:shade val="80000"/>
                <a:hueOff val="0"/>
                <a:satOff val="0"/>
                <a:lumOff val="58383"/>
                <a:alphaOff val="0"/>
                <a:shade val="93000"/>
                <a:satMod val="130000"/>
              </a:schemeClr>
            </a:gs>
            <a:gs pos="100000">
              <a:schemeClr val="accent4">
                <a:shade val="80000"/>
                <a:hueOff val="0"/>
                <a:satOff val="0"/>
                <a:lumOff val="58383"/>
                <a:alphaOff val="0"/>
                <a:shade val="94000"/>
                <a:satMod val="135000"/>
              </a:schemeClr>
            </a:gs>
          </a:gsLst>
          <a:lin ang="16200000" scaled="0"/>
        </a:gradFill>
        <a:ln w="9525" cap="flat" cmpd="sng" algn="ctr">
          <a:solidFill>
            <a:schemeClr val="accent4">
              <a:shade val="80000"/>
              <a:hueOff val="0"/>
              <a:satOff val="0"/>
              <a:lumOff val="5838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44550">
            <a:lnSpc>
              <a:spcPct val="90000"/>
            </a:lnSpc>
            <a:spcBef>
              <a:spcPct val="0"/>
            </a:spcBef>
            <a:spcAft>
              <a:spcPct val="35000"/>
            </a:spcAft>
            <a:buNone/>
          </a:pPr>
          <a:r>
            <a:rPr lang="en-US" sz="1900" kern="1200"/>
            <a:t>Need air supply to plant tank</a:t>
          </a:r>
        </a:p>
      </dsp:txBody>
      <dsp:txXfrm>
        <a:off x="6026547" y="1854044"/>
        <a:ext cx="1859998" cy="1339198"/>
      </dsp:txXfrm>
    </dsp:sp>
    <dsp:sp modelId="{1E1F767F-8201-42FA-A5E5-F6835E67C06D}">
      <dsp:nvSpPr>
        <dsp:cNvPr id="0" name=""/>
        <dsp:cNvSpPr/>
      </dsp:nvSpPr>
      <dsp:spPr>
        <a:xfrm>
          <a:off x="6026547" y="961245"/>
          <a:ext cx="1859998" cy="892799"/>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04</a:t>
          </a:r>
        </a:p>
      </dsp:txBody>
      <dsp:txXfrm>
        <a:off x="6026547" y="961245"/>
        <a:ext cx="1859998" cy="892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2B64B-D2D5-4DAA-A213-CA161F1CC36A}">
      <dsp:nvSpPr>
        <dsp:cNvPr id="0" name=""/>
        <dsp:cNvSpPr/>
      </dsp:nvSpPr>
      <dsp:spPr>
        <a:xfrm>
          <a:off x="0" y="893174"/>
          <a:ext cx="2218134" cy="140851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7C5504-172B-43FD-8523-7F5C94F91CD9}">
      <dsp:nvSpPr>
        <dsp:cNvPr id="0" name=""/>
        <dsp:cNvSpPr/>
      </dsp:nvSpPr>
      <dsp:spPr>
        <a:xfrm>
          <a:off x="246459" y="1127310"/>
          <a:ext cx="2218134" cy="1408515"/>
        </a:xfrm>
        <a:prstGeom prst="roundRect">
          <a:avLst>
            <a:gd name="adj" fmla="val 10000"/>
          </a:avLst>
        </a:prstGeom>
        <a:solidFill>
          <a:schemeClr val="accent6">
            <a:alpha val="9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Plants grown in long narrow channels </a:t>
          </a:r>
        </a:p>
      </dsp:txBody>
      <dsp:txXfrm>
        <a:off x="287713" y="1168564"/>
        <a:ext cx="2135626" cy="1326007"/>
      </dsp:txXfrm>
    </dsp:sp>
    <dsp:sp modelId="{A1604E1B-2781-4C26-9D72-4AF0F69DB999}">
      <dsp:nvSpPr>
        <dsp:cNvPr id="0" name=""/>
        <dsp:cNvSpPr/>
      </dsp:nvSpPr>
      <dsp:spPr>
        <a:xfrm>
          <a:off x="2711053" y="893174"/>
          <a:ext cx="2218134" cy="140851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403E04-E960-4C12-BBED-D77E98DDC5F6}">
      <dsp:nvSpPr>
        <dsp:cNvPr id="0" name=""/>
        <dsp:cNvSpPr/>
      </dsp:nvSpPr>
      <dsp:spPr>
        <a:xfrm>
          <a:off x="2957512" y="1127310"/>
          <a:ext cx="2218134" cy="1408515"/>
        </a:xfrm>
        <a:prstGeom prst="roundRect">
          <a:avLst>
            <a:gd name="adj" fmla="val 10000"/>
          </a:avLst>
        </a:prstGeom>
        <a:solidFill>
          <a:schemeClr val="accent6">
            <a:alpha val="9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Thin film of water continuously flows down the channel</a:t>
          </a:r>
        </a:p>
      </dsp:txBody>
      <dsp:txXfrm>
        <a:off x="2998766" y="1168564"/>
        <a:ext cx="2135626" cy="1326007"/>
      </dsp:txXfrm>
    </dsp:sp>
    <dsp:sp modelId="{8867A607-04FD-44B6-A39A-E1A70F9C25DF}">
      <dsp:nvSpPr>
        <dsp:cNvPr id="0" name=""/>
        <dsp:cNvSpPr/>
      </dsp:nvSpPr>
      <dsp:spPr>
        <a:xfrm>
          <a:off x="5422106" y="893174"/>
          <a:ext cx="2218134" cy="140851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CEC844-5BBB-4D9E-80AC-6ADEA7247496}">
      <dsp:nvSpPr>
        <dsp:cNvPr id="0" name=""/>
        <dsp:cNvSpPr/>
      </dsp:nvSpPr>
      <dsp:spPr>
        <a:xfrm>
          <a:off x="5668565" y="1127310"/>
          <a:ext cx="2218134" cy="1408515"/>
        </a:xfrm>
        <a:prstGeom prst="roundRect">
          <a:avLst>
            <a:gd name="adj" fmla="val 10000"/>
          </a:avLst>
        </a:prstGeom>
        <a:solidFill>
          <a:schemeClr val="accent6">
            <a:alpha val="9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Must have separate filtration as beneficial bacteria do not have sufficient surface area to grow on.</a:t>
          </a:r>
        </a:p>
      </dsp:txBody>
      <dsp:txXfrm>
        <a:off x="5709819" y="1168564"/>
        <a:ext cx="2135626" cy="132600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DD1B10A-4F78-4851-9CEA-55516A0CDC73}" type="datetimeFigureOut">
              <a:rPr lang="en-US" smtClean="0"/>
              <a:pPr/>
              <a:t>10/6/2025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369D975-0D03-4A8A-B562-25783E3976C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Times New Roman"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Times New Roman" charset="0"/>
              </a:defRPr>
            </a:lvl1pPr>
          </a:lstStyle>
          <a:p>
            <a:pPr>
              <a:defRPr/>
            </a:pPr>
            <a:fld id="{ECEF2AAA-9AA8-42D2-94ED-669C09B72A64}" type="datetimeFigureOut">
              <a:rPr lang="en-US"/>
              <a:pPr>
                <a:defRPr/>
              </a:pPr>
              <a:t>10/6/2025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Times New Roman"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Times New Roman" charset="0"/>
              </a:defRPr>
            </a:lvl1pPr>
          </a:lstStyle>
          <a:p>
            <a:pPr>
              <a:defRPr/>
            </a:pPr>
            <a:fld id="{0F2DDA5F-C655-487C-A8A4-F7B853A1845E}" type="slidenum">
              <a:rPr lang="en-US"/>
              <a:pPr>
                <a:defRPr/>
              </a:pPr>
              <a:t>‹#›</a:t>
            </a:fld>
            <a:endParaRPr lang="en-US" dirty="0"/>
          </a:p>
        </p:txBody>
      </p:sp>
    </p:spTree>
    <p:extLst>
      <p:ext uri="{BB962C8B-B14F-4D97-AF65-F5344CB8AC3E}">
        <p14:creationId xmlns:p14="http://schemas.microsoft.com/office/powerpoint/2010/main" val="3123222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D5E695-59C6-444E-B548-77B8A20B7EA3}" type="slidenum">
              <a:rPr lang="en-US" smtClean="0">
                <a:latin typeface="Times New Roman" pitchFamily="18" charset="0"/>
              </a:rPr>
              <a:pPr/>
              <a:t>1</a:t>
            </a:fld>
            <a:endParaRPr lang="en-US" dirty="0">
              <a:latin typeface="Times New Roman" pitchFamily="18" charset="0"/>
            </a:endParaRPr>
          </a:p>
        </p:txBody>
      </p:sp>
    </p:spTree>
    <p:extLst>
      <p:ext uri="{BB962C8B-B14F-4D97-AF65-F5344CB8AC3E}">
        <p14:creationId xmlns:p14="http://schemas.microsoft.com/office/powerpoint/2010/main" val="163245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13</a:t>
            </a:fld>
            <a:endParaRPr lang="en-US">
              <a:latin typeface="Times New Roman" pitchFamily="18" charset="0"/>
            </a:endParaRPr>
          </a:p>
        </p:txBody>
      </p:sp>
    </p:spTree>
    <p:extLst>
      <p:ext uri="{BB962C8B-B14F-4D97-AF65-F5344CB8AC3E}">
        <p14:creationId xmlns:p14="http://schemas.microsoft.com/office/powerpoint/2010/main" val="47166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14</a:t>
            </a:fld>
            <a:endParaRPr lang="en-US">
              <a:latin typeface="Times New Roman" pitchFamily="18" charset="0"/>
            </a:endParaRPr>
          </a:p>
        </p:txBody>
      </p:sp>
    </p:spTree>
    <p:extLst>
      <p:ext uri="{BB962C8B-B14F-4D97-AF65-F5344CB8AC3E}">
        <p14:creationId xmlns:p14="http://schemas.microsoft.com/office/powerpoint/2010/main" val="422494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15</a:t>
            </a:fld>
            <a:endParaRPr lang="en-US">
              <a:latin typeface="Times New Roman" pitchFamily="18" charset="0"/>
            </a:endParaRPr>
          </a:p>
        </p:txBody>
      </p:sp>
    </p:spTree>
    <p:extLst>
      <p:ext uri="{BB962C8B-B14F-4D97-AF65-F5344CB8AC3E}">
        <p14:creationId xmlns:p14="http://schemas.microsoft.com/office/powerpoint/2010/main" val="48476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A725F1-294F-476E-9E1E-586950AA1F16}" type="slidenum">
              <a:rPr lang="en-US" smtClean="0">
                <a:latin typeface="Times New Roman" pitchFamily="18" charset="0"/>
              </a:rPr>
              <a:pPr/>
              <a:t>34</a:t>
            </a:fld>
            <a:endParaRPr lang="en-US" dirty="0">
              <a:latin typeface="Times New Roman" pitchFamily="18" charset="0"/>
            </a:endParaRPr>
          </a:p>
        </p:txBody>
      </p:sp>
    </p:spTree>
    <p:extLst>
      <p:ext uri="{BB962C8B-B14F-4D97-AF65-F5344CB8AC3E}">
        <p14:creationId xmlns:p14="http://schemas.microsoft.com/office/powerpoint/2010/main" val="368429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is possibly the most simple method of setting up a flood and drain system. The grow bed sits above the fish tank, water is pumped from the fish tank into the grow bed, then the water drains straight back into the fish tank below. The ultimate in simplicity. If there's a problem with the pump or power supply the water drains straight back into the fish tank. This style of system is compact and has very few disadvantages, the only minor disadvantage is that the water level in the fish tank fluctuates when flooding the beds. Also the pump is in the fish tank so if it's only a small pump with limited solid pumping capacity, solid wastes may clog up the pump, requiring periodic maintenance.</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C39906-429A-41EE-9FCE-4721363B7A79}" type="slidenum">
              <a:rPr lang="en-US" smtClean="0">
                <a:latin typeface="Times New Roman" pitchFamily="18" charset="0"/>
              </a:rPr>
              <a:pPr/>
              <a:t>35</a:t>
            </a:fld>
            <a:endParaRPr lang="en-US" dirty="0">
              <a:latin typeface="Times New Roman" pitchFamily="18" charset="0"/>
            </a:endParaRPr>
          </a:p>
        </p:txBody>
      </p:sp>
    </p:spTree>
    <p:extLst>
      <p:ext uri="{BB962C8B-B14F-4D97-AF65-F5344CB8AC3E}">
        <p14:creationId xmlns:p14="http://schemas.microsoft.com/office/powerpoint/2010/main" val="403526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a:defRPr/>
            </a:pPr>
            <a:r>
              <a:rPr lang="en-US" b="1" dirty="0"/>
              <a:t>Surface or dry zone</a:t>
            </a:r>
            <a:r>
              <a:rPr lang="en-US" dirty="0"/>
              <a:t>. --- The first 50mm is the light penetration and dry zone. Evaporation from the bed is minimized by the existence of a dry zone. Water waste minimization is a very important principle in Aquaponics systems. </a:t>
            </a:r>
            <a:br>
              <a:rPr lang="en-US" dirty="0"/>
            </a:br>
            <a:r>
              <a:rPr lang="en-US" dirty="0"/>
              <a:t>This dry zone also protects the plant base against collar rot. Additionally, by ensuring that this zone is kept dry, algae is prevented from forming on the surface of the grow bed media. Because this dry zone is present, moisture related plant diseases such as powdery mildew are minimized. </a:t>
            </a:r>
            <a:br>
              <a:rPr lang="en-US" dirty="0"/>
            </a:br>
            <a:endParaRPr lang="en-US" dirty="0"/>
          </a:p>
          <a:p>
            <a:pPr>
              <a:defRPr/>
            </a:pPr>
            <a:r>
              <a:rPr lang="en-US" b="1" dirty="0"/>
              <a:t>Root zone.</a:t>
            </a:r>
            <a:r>
              <a:rPr lang="en-US" dirty="0"/>
              <a:t> --- Most root growth and plant activity will occur in the next zone of approximately 150 - 200mm –in this zone, during the drain part of the flood and drain cycle, the water drains away completely, allowing for excellent and very efficient delivery of oxygen rich air to the roots, beneficial bacteria, soil microbes, and the resident earth/composting worms.</a:t>
            </a:r>
            <a:br>
              <a:rPr lang="en-US" dirty="0"/>
            </a:br>
            <a:endParaRPr lang="en-US" dirty="0"/>
          </a:p>
          <a:p>
            <a:pPr>
              <a:defRPr/>
            </a:pPr>
            <a:r>
              <a:rPr lang="en-US" dirty="0"/>
              <a:t>During the flood part of the cycle, the incoming water distributes moisture, nutrients and incoming solid fish waste particles throughout the growing zone. The worm population does most of its very important work in this zone, breaking down and reducing solid matter and thereby releasing nutrients and minerals to the system. worm Tea”, as it is commonly known, will be evenly mixed and distributed during each flood and drain cycle. “Worm Tea” and the fish are entirely compatible, No possible harm can come to the fish by the distribution of this wonderful nutrient material throughout the Aquaponics System.</a:t>
            </a:r>
            <a:br>
              <a:rPr lang="en-US" dirty="0"/>
            </a:br>
            <a:br>
              <a:rPr lang="en-US" dirty="0"/>
            </a:br>
            <a:r>
              <a:rPr lang="en-US" b="1" dirty="0"/>
              <a:t>Solid collection and Mineralization Zone</a:t>
            </a:r>
            <a:br>
              <a:rPr lang="en-US" dirty="0"/>
            </a:br>
            <a:r>
              <a:rPr lang="en-US" dirty="0"/>
              <a:t>This is the bottom 50plus mm of the grow bed. </a:t>
            </a:r>
            <a:br>
              <a:rPr lang="en-US" dirty="0"/>
            </a:br>
            <a:r>
              <a:rPr lang="en-US" dirty="0"/>
              <a:t>In this zone fish waste solids and worm castings are finally collected.</a:t>
            </a:r>
            <a:br>
              <a:rPr lang="en-US" dirty="0"/>
            </a:br>
            <a:endParaRPr lang="en-US" dirty="0"/>
          </a:p>
          <a:p>
            <a:pPr>
              <a:defRPr/>
            </a:pPr>
            <a:r>
              <a:rPr lang="en-US" dirty="0"/>
              <a:t>The solid material has been reduced by up to 60% by volume, by the action of the resident garden/composting worms, and microbial action. </a:t>
            </a:r>
            <a:br>
              <a:rPr lang="en-US" dirty="0"/>
            </a:br>
            <a:r>
              <a:rPr lang="en-US" dirty="0"/>
              <a:t>During each flood and drain cycle, what is left of the solids percolates down into this zone </a:t>
            </a:r>
            <a:br>
              <a:rPr lang="en-US" dirty="0"/>
            </a:br>
            <a:r>
              <a:rPr lang="en-US" dirty="0"/>
              <a:t>Further and final mineralization occurs in this area via bacterial and earth worm activity. Due to the excellent action of the flood and drain cycle, this bottom area is kept “fresh” and vital by the excellent delivery of oxygen rich water during the flood cycle.</a:t>
            </a:r>
            <a:br>
              <a:rPr lang="en-US" dirty="0"/>
            </a:br>
            <a:br>
              <a:rPr lang="en-US" dirty="0"/>
            </a:br>
            <a:r>
              <a:rPr lang="en-US" b="1" dirty="0"/>
              <a:t>Some water storage occurs in this bottom zone</a:t>
            </a:r>
            <a:r>
              <a:rPr lang="en-US" dirty="0"/>
              <a:t>.</a:t>
            </a:r>
            <a:br>
              <a:rPr lang="en-US" dirty="0"/>
            </a:br>
            <a:r>
              <a:rPr lang="en-US" dirty="0"/>
              <a:t>Should the flood and drain cycle stop for any reason, such as a mains power outage, the bed will slowly drain down and leave approx 50mm of water at the bottom of the grow bed.</a:t>
            </a:r>
            <a:br>
              <a:rPr lang="en-US" dirty="0"/>
            </a:br>
            <a:r>
              <a:rPr lang="en-US" dirty="0"/>
              <a:t>The stored water provides a safety buffer in the event of power outage or pump failure... This stored water ensures that the plants will survive for very long periods without water flow.</a:t>
            </a:r>
            <a:br>
              <a:rPr lang="en-US" dirty="0"/>
            </a:br>
            <a:endParaRPr lang="en-US" dirty="0"/>
          </a:p>
          <a:p>
            <a:pPr>
              <a:defRPr/>
            </a:pPr>
            <a:r>
              <a:rPr lang="en-US" dirty="0"/>
              <a:t>This means that we can simplify our safety backup system to circulate only the water in the fish tank, by the use of low wattage water pumps and/or aerators.</a:t>
            </a:r>
            <a:br>
              <a:rPr lang="en-US" dirty="0"/>
            </a:br>
            <a:r>
              <a:rPr lang="en-US" dirty="0"/>
              <a:t>We can safely operate the system in backup mode (no main power supply) for very long periods of time–simply using an average size car battery as a power source.</a:t>
            </a:r>
            <a:br>
              <a:rPr lang="en-US" dirty="0"/>
            </a:br>
            <a:endParaRPr lang="en-US" dirty="0"/>
          </a:p>
          <a:p>
            <a:pPr>
              <a:defRPr/>
            </a:pPr>
            <a:r>
              <a:rPr lang="en-US" dirty="0"/>
              <a:t>This inbuilt water storage zone will supply the plants with water and nutrient should we need to isolate the fish tank for maintenance purposes, or treatment of the fish.</a:t>
            </a:r>
          </a:p>
          <a:p>
            <a:pPr>
              <a:defRPr/>
            </a:pPr>
            <a:endParaRPr lang="en-US" dirty="0"/>
          </a:p>
          <a:p>
            <a:pPr>
              <a:defRPr/>
            </a:pPr>
            <a:endParaRPr lang="en-US" dirty="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011D7-495E-43D3-B4C5-01F9372A07D4}"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44847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style of system uses a pump in the sump tank that pumps water into the fish tank, the overflow pipe causes the water to flow out of the fish tank, when it exceeds a certain height, and into a grow bed where it drains back into the sump tank. A simple version of this system can be seen on the left, the black pipe pumps water into the fish tank, while water flows out of the white PVC pipe into the grow bed before draining back into the sump. This system was run with a timer on the pump and a restricted outlet on the drain, this allowed for a flooding and draining action in the grow bed.</a:t>
            </a:r>
          </a:p>
          <a:p>
            <a:r>
              <a:rPr lang="en-US" dirty="0"/>
              <a:t>CHIFT PIST systems have many advantages over other methods, and they have a few disadvantages. The main advantage of a CHIFT PIST system, is that it means there is no pump in the fish tank, the fish tank stays at a fairly constant height, and if there's ever a pump failure or blackout the fish tank will stay full. Disadvantages are that you need a sump tank with a large volume and a short height, to hold the water and you also need a tall or raised fish tank.</a:t>
            </a:r>
          </a:p>
          <a:p>
            <a:endParaRPr lang="en-US" dirty="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13E87F-51B7-45A3-9449-DE6508D837AA}" type="slidenum">
              <a:rPr lang="en-US" smtClean="0">
                <a:latin typeface="Times New Roman" pitchFamily="18" charset="0"/>
              </a:rPr>
              <a:pPr/>
              <a:t>45</a:t>
            </a:fld>
            <a:endParaRPr lang="en-US" dirty="0">
              <a:latin typeface="Times New Roman" pitchFamily="18" charset="0"/>
            </a:endParaRPr>
          </a:p>
        </p:txBody>
      </p:sp>
    </p:spTree>
    <p:extLst>
      <p:ext uri="{BB962C8B-B14F-4D97-AF65-F5344CB8AC3E}">
        <p14:creationId xmlns:p14="http://schemas.microsoft.com/office/powerpoint/2010/main" val="28842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3D62E22-612C-467D-A8F0-9CC0BE70936C}" type="slidenum">
              <a:rPr lang="en-US"/>
              <a:pPr/>
              <a:t>4</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557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11811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3251" name="Notes Placeholder 2"/>
          <p:cNvSpPr>
            <a:spLocks noGrp="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3252" name="Slide Number Placeholder 3"/>
          <p:cNvSpPr>
            <a:spLocks noGrp="1"/>
          </p:cNvSpPr>
          <p:nvPr>
            <p:ph type="sldNum" sz="quarter" idx="4294967295"/>
          </p:nvPr>
        </p:nvSpPr>
        <p:spPr bwMode="auto">
          <a:xfrm>
            <a:off x="3970938" y="8829967"/>
            <a:ext cx="303784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57066" indent="-291179">
              <a:defRPr sz="2400">
                <a:solidFill>
                  <a:schemeClr val="tx1"/>
                </a:solidFill>
                <a:latin typeface="Times New Roman" pitchFamily="18" charset="0"/>
              </a:defRPr>
            </a:lvl2pPr>
            <a:lvl3pPr marL="1164717" indent="-232943">
              <a:defRPr sz="2400">
                <a:solidFill>
                  <a:schemeClr val="tx1"/>
                </a:solidFill>
                <a:latin typeface="Times New Roman" pitchFamily="18" charset="0"/>
              </a:defRPr>
            </a:lvl3pPr>
            <a:lvl4pPr marL="1630604" indent="-232943">
              <a:defRPr sz="2400">
                <a:solidFill>
                  <a:schemeClr val="tx1"/>
                </a:solidFill>
                <a:latin typeface="Times New Roman" pitchFamily="18" charset="0"/>
              </a:defRPr>
            </a:lvl4pPr>
            <a:lvl5pPr marL="2096491" indent="-232943">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E531ADAB-0E52-4197-8967-DCF1EF8EEC0E}" type="slidenum">
              <a:rPr lang="en-US"/>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8</a:t>
            </a:fld>
            <a:endParaRPr lang="en-US">
              <a:latin typeface="Times New Roman" pitchFamily="18" charset="0"/>
            </a:endParaRPr>
          </a:p>
        </p:txBody>
      </p:sp>
    </p:spTree>
    <p:extLst>
      <p:ext uri="{BB962C8B-B14F-4D97-AF65-F5344CB8AC3E}">
        <p14:creationId xmlns:p14="http://schemas.microsoft.com/office/powerpoint/2010/main" val="191464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9</a:t>
            </a:fld>
            <a:endParaRPr lang="en-US">
              <a:latin typeface="Times New Roman" pitchFamily="18" charset="0"/>
            </a:endParaRPr>
          </a:p>
        </p:txBody>
      </p:sp>
    </p:spTree>
    <p:extLst>
      <p:ext uri="{BB962C8B-B14F-4D97-AF65-F5344CB8AC3E}">
        <p14:creationId xmlns:p14="http://schemas.microsoft.com/office/powerpoint/2010/main" val="362348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10</a:t>
            </a:fld>
            <a:endParaRPr lang="en-US">
              <a:latin typeface="Times New Roman" pitchFamily="18" charset="0"/>
            </a:endParaRPr>
          </a:p>
        </p:txBody>
      </p:sp>
    </p:spTree>
    <p:extLst>
      <p:ext uri="{BB962C8B-B14F-4D97-AF65-F5344CB8AC3E}">
        <p14:creationId xmlns:p14="http://schemas.microsoft.com/office/powerpoint/2010/main" val="85411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11</a:t>
            </a:fld>
            <a:endParaRPr lang="en-US">
              <a:latin typeface="Times New Roman" pitchFamily="18" charset="0"/>
            </a:endParaRPr>
          </a:p>
        </p:txBody>
      </p:sp>
    </p:spTree>
    <p:extLst>
      <p:ext uri="{BB962C8B-B14F-4D97-AF65-F5344CB8AC3E}">
        <p14:creationId xmlns:p14="http://schemas.microsoft.com/office/powerpoint/2010/main" val="3819591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Aquaponics utilizes the nutrient rich water from aquaculture that otherwise would have been a waste product or would need to be filtered in a costly manner.</a:t>
            </a:r>
            <a:br>
              <a:rPr lang="en-US"/>
            </a:br>
            <a:endParaRPr lang="en-US"/>
          </a:p>
          <a:p>
            <a:r>
              <a:rPr lang="en-US"/>
              <a:t>Aquaponics eliminates the cost and time involved with mixing traditional hydroponic nutrients.</a:t>
            </a:r>
            <a:br>
              <a:rPr lang="en-US"/>
            </a:br>
            <a:endParaRPr lang="en-US"/>
          </a:p>
          <a:p>
            <a:r>
              <a:rPr lang="en-US"/>
              <a:t>Aquaponics provides a truly organic, natural form of nutrients for the plants.</a:t>
            </a:r>
            <a:br>
              <a:rPr lang="en-US"/>
            </a:br>
            <a:endParaRPr lang="en-US"/>
          </a:p>
          <a:p>
            <a:r>
              <a:rPr lang="en-US"/>
              <a:t>By eliminating the soil in vegetable production, you eliminate all soil borne disease.</a:t>
            </a:r>
            <a:br>
              <a:rPr lang="en-US"/>
            </a:br>
            <a:endParaRPr lang="en-US"/>
          </a:p>
          <a:p>
            <a:r>
              <a:rPr lang="en-US"/>
              <a:t>Aquaponics uses a fraction of the water that traditional field production does because no water is wasted or consumed by weeds.</a:t>
            </a:r>
            <a:br>
              <a:rPr lang="en-US"/>
            </a:br>
            <a:endParaRPr lang="en-US"/>
          </a:p>
          <a:p>
            <a:r>
              <a:rPr lang="en-US"/>
              <a:t>In aquaponics, plant spacing can be very intensive, allowing you to grow more plants in a given space.</a:t>
            </a:r>
            <a:br>
              <a:rPr lang="en-US"/>
            </a:br>
            <a:endParaRPr lang="en-US"/>
          </a:p>
          <a:p>
            <a:r>
              <a:rPr lang="en-US"/>
              <a:t>With high stocking densities in the fish tank, plants will quickly grow and develop in an aquaponic system.</a:t>
            </a:r>
            <a:br>
              <a:rPr lang="en-US"/>
            </a:br>
            <a:endParaRPr lang="en-US"/>
          </a:p>
          <a:p>
            <a:r>
              <a:rPr lang="en-US"/>
              <a:t>In aquaponics there cannot be any pesticides or herbicides used, making the end product healthier and safer.</a:t>
            </a:r>
            <a:br>
              <a:rPr lang="en-US"/>
            </a:br>
            <a:endParaRPr lang="en-US"/>
          </a:p>
          <a:p>
            <a:r>
              <a:rPr lang="en-US"/>
              <a:t> If your climate permits or if you are growing in a greenhouse, you can grow crops in an aquaponic system year-round. </a:t>
            </a:r>
          </a:p>
          <a:p>
            <a:pPr eaLnBrk="1" hangingPunct="1"/>
            <a:endParaRPr lang="en-US"/>
          </a:p>
          <a:p>
            <a:pPr eaLnBrk="1" hangingPunct="1"/>
            <a:endParaRPr lang="en-US"/>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39857-BDDB-43F3-85F7-715FC716D9FC}" type="slidenum">
              <a:rPr lang="en-US" smtClean="0">
                <a:latin typeface="Times New Roman" pitchFamily="18" charset="0"/>
              </a:rPr>
              <a:pPr/>
              <a:t>12</a:t>
            </a:fld>
            <a:endParaRPr lang="en-US">
              <a:latin typeface="Times New Roman" pitchFamily="18" charset="0"/>
            </a:endParaRPr>
          </a:p>
        </p:txBody>
      </p:sp>
    </p:spTree>
    <p:extLst>
      <p:ext uri="{BB962C8B-B14F-4D97-AF65-F5344CB8AC3E}">
        <p14:creationId xmlns:p14="http://schemas.microsoft.com/office/powerpoint/2010/main" val="1413691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ACCFAA-A7D9-4920-AA2A-55C7C9268F3B}" type="slidenum">
              <a:rPr lang="en-US"/>
              <a:pPr>
                <a:defRPr/>
              </a:pPr>
              <a:t>‹#›</a:t>
            </a:fld>
            <a:endParaRPr lang="en-US" dirty="0"/>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0236AA-CBE9-4209-96A9-38373502A8DD}" type="slidenum">
              <a:rPr lang="en-US"/>
              <a:pPr>
                <a:defRPr/>
              </a:pPr>
              <a:t>‹#›</a:t>
            </a:fld>
            <a:endParaRPr lang="en-US" dirty="0"/>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3BB63B-6156-4557-BE12-1C84804C57DC}" type="slidenum">
              <a:rPr lang="en-US"/>
              <a:pPr>
                <a:defRPr/>
              </a:pPr>
              <a:t>‹#›</a:t>
            </a:fld>
            <a:endParaRPr lang="en-US" dirty="0"/>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8D5F0FB7-A539-4301-9785-E2C4910400CA}" type="slidenum">
              <a:rPr lang="en-US"/>
              <a:pPr>
                <a:defRPr/>
              </a:pPr>
              <a:t>‹#›</a:t>
            </a:fld>
            <a:endParaRPr lang="en-US" dirty="0"/>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5B96-90C1-4D26-8613-8DF0E956662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418305-3165-4C0B-837C-2D4DB2908C0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DAE74B-6B74-4D96-8076-45C1B3F2D20E}"/>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281671A4-E642-4790-A2DB-C972037E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CBE79-04FF-490A-8792-E81D92A7CFF1}"/>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75620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480A-58DE-4146-92C3-C6A85278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E11C7-625D-40EC-BAA4-C2C6935BD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14185-69BF-448C-900A-6D46FB270640}"/>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895C186C-4514-4343-BF5D-35F753E67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37DA2-0A93-4525-9382-410CBD9A604A}"/>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08272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6FF9-C117-40EC-9123-BF8EA996813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D7AE199-0D66-4B6A-A639-17FBB758D69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49D2F-2E29-4CB0-A247-D2DC225F23F7}"/>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F2D4ECF7-4C8E-4D06-AD6D-9DCCA6B7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010EA-F3C8-48C8-A41B-660A3EC19B2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775430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3CC3-0D08-4AD6-B91C-1AAD122DB3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7D590-94D2-4EE5-8CC6-3E079067957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DC274A-72E5-4FDE-936E-CC1BFCC593E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B2BDC-BC60-41F5-866A-46820C25725C}"/>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6" name="Footer Placeholder 5">
            <a:extLst>
              <a:ext uri="{FF2B5EF4-FFF2-40B4-BE49-F238E27FC236}">
                <a16:creationId xmlns:a16="http://schemas.microsoft.com/office/drawing/2014/main" id="{720FE8E2-1AF3-4E78-B497-5F7F65E80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EFA2D-65FE-4309-94B5-CF38403EB16F}"/>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855854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88FE-7901-4342-8A1E-3658F96DF6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7B4DA-A1CA-4A8F-921C-32FA3875DA4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933D3-4F02-4D6B-B6A6-7CA4A08E2D6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CF318E-61E3-4214-9BBF-FEF1DB2A90D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73CF777-5D35-4354-86D2-CFBA9477414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0DF8C0-9874-4589-A4CB-7BFC061B240B}"/>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8" name="Footer Placeholder 7">
            <a:extLst>
              <a:ext uri="{FF2B5EF4-FFF2-40B4-BE49-F238E27FC236}">
                <a16:creationId xmlns:a16="http://schemas.microsoft.com/office/drawing/2014/main" id="{8A7F8193-67AB-4E69-8F36-8C4353C96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9439C-AD7A-4469-859E-3B657C86CE62}"/>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00068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B94F-3CF8-4FAC-8A3F-4DCE682DD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1D26DC-BBAC-4ABF-AD24-BF3E1EDDE508}"/>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4" name="Footer Placeholder 3">
            <a:extLst>
              <a:ext uri="{FF2B5EF4-FFF2-40B4-BE49-F238E27FC236}">
                <a16:creationId xmlns:a16="http://schemas.microsoft.com/office/drawing/2014/main" id="{D6902451-8AAA-48AB-8C2F-85E23BC44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7E3FE-45AF-438E-94BB-1A99FAAEA077}"/>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394779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71F52-65AC-49C8-A258-5190636BF92E}"/>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3" name="Footer Placeholder 2">
            <a:extLst>
              <a:ext uri="{FF2B5EF4-FFF2-40B4-BE49-F238E27FC236}">
                <a16:creationId xmlns:a16="http://schemas.microsoft.com/office/drawing/2014/main" id="{E49F053F-2840-4230-BA15-C9A3C81CEA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11C3C-BDAD-480E-B69E-DF411F266002}"/>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26627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D69ED7-0161-4479-BB93-62005C212A36}" type="slidenum">
              <a:rPr lang="en-US"/>
              <a:pPr>
                <a:defRPr/>
              </a:pPr>
              <a:t>‹#›</a:t>
            </a:fld>
            <a:endParaRPr lang="en-US" dirty="0"/>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E34D-AA83-42CE-A4AC-1434B501AC0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6D77CE-D22A-491E-83F9-8C0E0A986DF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F30023-99D4-4DD4-891D-06106E3DEB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7C4636-EB6B-4198-B682-A2129752D7D4}"/>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6" name="Footer Placeholder 5">
            <a:extLst>
              <a:ext uri="{FF2B5EF4-FFF2-40B4-BE49-F238E27FC236}">
                <a16:creationId xmlns:a16="http://schemas.microsoft.com/office/drawing/2014/main" id="{8D84AB72-A086-447C-A679-EF7E1780F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3DD66-3CBC-44D9-868F-3A3A7144547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667626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8B16-9113-42B3-BCCD-D865C9154F9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AE63CF-B0AC-46D0-A2EC-DD904C9859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25630D5-E033-43EB-932A-C64B3D850C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BAC3DD8-0157-4CE2-9390-971F5A850026}"/>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6" name="Footer Placeholder 5">
            <a:extLst>
              <a:ext uri="{FF2B5EF4-FFF2-40B4-BE49-F238E27FC236}">
                <a16:creationId xmlns:a16="http://schemas.microsoft.com/office/drawing/2014/main" id="{9B4E2EFB-8815-40D1-A0C7-2FECF303C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FFF6B-FF7E-491E-ADFC-9A34D577482B}"/>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607590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DF37-40A3-4272-BDCC-9AA2CC44F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FE97B-DB38-4258-81A4-BCDD9B4F1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663EF-A83E-4241-9201-D42720D87ED1}"/>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9C9659C5-81A5-4344-83E6-58E4AE560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DD1FB-5541-4D15-99AC-DBDD1B29A81F}"/>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824699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BCB64-3C4F-4E5B-8C4E-38A9F71BC5E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261A9-151F-495F-B0B3-7841626351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85774-5AF8-4825-B112-90F007A420FA}"/>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20F754E9-57C4-4723-AE50-69252DB9F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1DF17-9168-4BDB-8ECB-C51876C5B8B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531078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0" name="Rectangle 9"/>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6" y="4682063"/>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EA0C0817-A112-4847-8014-A94B7D2A4EA3}" type="datetime1">
              <a:rPr lang="en-US" smtClean="0"/>
              <a:t>10/6/2025</a:t>
            </a:fld>
            <a:endParaRPr lang="en-US" dirty="0"/>
          </a:p>
        </p:txBody>
      </p:sp>
      <p:sp>
        <p:nvSpPr>
          <p:cNvPr id="21" name="Footer Placeholder 20"/>
          <p:cNvSpPr>
            <a:spLocks noGrp="1"/>
          </p:cNvSpPr>
          <p:nvPr>
            <p:ph type="ftr" sz="quarter" idx="11"/>
          </p:nvPr>
        </p:nvSpPr>
        <p:spPr>
          <a:xfrm>
            <a:off x="1221826" y="5177408"/>
            <a:ext cx="4297721"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0"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061154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7051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23" name="Rectangle 22"/>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247" algn="l"/>
              </a:tabLst>
              <a:defRPr sz="1350">
                <a:solidFill>
                  <a:schemeClr val="tx1">
                    <a:lumMod val="95000"/>
                    <a:lumOff val="5000"/>
                  </a:schemeClr>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3"/>
            <a:ext cx="1165860" cy="498781"/>
          </a:xfrm>
        </p:spPr>
        <p:txBody>
          <a:bodyPr/>
          <a:lstStyle>
            <a:lvl1pPr algn="ctr">
              <a:defRPr lang="en-US" sz="975" kern="1200" spc="0" baseline="0">
                <a:solidFill>
                  <a:srgbClr val="FFFFFF"/>
                </a:solidFill>
                <a:latin typeface="+mn-lt"/>
                <a:ea typeface="+mn-ea"/>
                <a:cs typeface="+mn-cs"/>
              </a:defRPr>
            </a:lvl1pPr>
          </a:lstStyle>
          <a:p>
            <a:fld id="{D9C646AA-F36E-4540-911D-FFFC0A0EF24A}" type="datetime1">
              <a:rPr lang="en-US" smtClean="0"/>
              <a:t>10/6/2025</a:t>
            </a:fld>
            <a:endParaRPr lang="en-US" dirty="0"/>
          </a:p>
        </p:txBody>
      </p:sp>
      <p:sp>
        <p:nvSpPr>
          <p:cNvPr id="5" name="Footer Placeholder 4"/>
          <p:cNvSpPr>
            <a:spLocks noGrp="1"/>
          </p:cNvSpPr>
          <p:nvPr>
            <p:ph type="ftr" sz="quarter" idx="11"/>
          </p:nvPr>
        </p:nvSpPr>
        <p:spPr>
          <a:xfrm>
            <a:off x="1221868" y="5177408"/>
            <a:ext cx="4245101"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157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65292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44034" y="2792472"/>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45741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116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12E1B83-2BCB-4D81-AC49-48D378DE07D4}" type="slidenum">
              <a:rPr lang="en-US"/>
              <a:pPr>
                <a:defRPr/>
              </a:pPr>
              <a:t>‹#›</a:t>
            </a:fld>
            <a:endParaRPr lang="en-US" dirty="0"/>
          </a:p>
        </p:txBody>
      </p:sp>
    </p:spTree>
  </p:cSld>
  <p:clrMapOvr>
    <a:masterClrMapping/>
  </p:clrMapOvr>
  <p:transition spd="med">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43622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800"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7E8D12A6-918A-48BD-8CB9-CA713993B0EA}" type="datetime1">
              <a:rPr lang="en-US" smtClean="0"/>
              <a:t>10/6/2025</a:t>
            </a:fld>
            <a:endParaRPr lang="en-US"/>
          </a:p>
        </p:txBody>
      </p:sp>
      <p:sp>
        <p:nvSpPr>
          <p:cNvPr id="9" name="Footer Placeholder 8"/>
          <p:cNvSpPr>
            <a:spLocks noGrp="1"/>
          </p:cNvSpPr>
          <p:nvPr>
            <p:ph type="ftr" sz="quarter" idx="11"/>
          </p:nvPr>
        </p:nvSpPr>
        <p:spPr>
          <a:xfrm>
            <a:off x="514351" y="6035040"/>
            <a:ext cx="3438525"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72700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0" y="237744"/>
            <a:ext cx="5772151"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10/6/2025</a:t>
            </a:fld>
            <a:endParaRPr lang="en-US" dirty="0"/>
          </a:p>
        </p:txBody>
      </p:sp>
      <p:sp>
        <p:nvSpPr>
          <p:cNvPr id="6" name="Footer Placeholder 5"/>
          <p:cNvSpPr>
            <a:spLocks noGrp="1"/>
          </p:cNvSpPr>
          <p:nvPr>
            <p:ph type="ftr" sz="quarter" idx="11"/>
          </p:nvPr>
        </p:nvSpPr>
        <p:spPr>
          <a:xfrm>
            <a:off x="459486" y="6035040"/>
            <a:ext cx="3441002" cy="365760"/>
          </a:xfrm>
        </p:spPr>
        <p:txBody>
          <a:bodyPr/>
          <a:lstStyle>
            <a:lvl1pPr marL="0" algn="r" defTabSz="685800"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7"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6357937"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342653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295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32778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D6EC-33EC-485E-88EB-6F87AD80D9C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C90497F-E6A7-4863-9500-7A8792EEFA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53819D-9E01-4053-8E69-2254AB86C323}"/>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5" name="Footer Placeholder 4">
            <a:extLst>
              <a:ext uri="{FF2B5EF4-FFF2-40B4-BE49-F238E27FC236}">
                <a16:creationId xmlns:a16="http://schemas.microsoft.com/office/drawing/2014/main" id="{F1E8BC30-1C3D-4FB9-989C-93FA1175E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D5065-488D-476C-B9C1-6031DD98F3C1}"/>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4056995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473A-C566-4454-ADFF-F90B40E36E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4B1A6-3D95-407A-9A39-1BA7F33DEB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33525-4B7D-44FC-9356-20B8C1B5FF5E}"/>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5" name="Footer Placeholder 4">
            <a:extLst>
              <a:ext uri="{FF2B5EF4-FFF2-40B4-BE49-F238E27FC236}">
                <a16:creationId xmlns:a16="http://schemas.microsoft.com/office/drawing/2014/main" id="{C8ADCBA9-4D00-48D4-9A19-EE8CFA587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B2C32-A2BF-4255-B3FB-BAC8F9D8CBB2}"/>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2608744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67D6-BB17-40CA-841F-1925A1B1859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366655E-8CDA-4841-B423-4D7E3B310C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859EAF-44B6-47FB-96C9-61D1ABAC81AE}"/>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5" name="Footer Placeholder 4">
            <a:extLst>
              <a:ext uri="{FF2B5EF4-FFF2-40B4-BE49-F238E27FC236}">
                <a16:creationId xmlns:a16="http://schemas.microsoft.com/office/drawing/2014/main" id="{4AE2B12D-DB47-4B55-A191-F63F9EFA4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4A91-C607-433E-9DC4-50718A047CCA}"/>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3982504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F993-E26D-4F7E-9E6A-054D33A55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1F911-DFC5-419D-A63E-AF533F25F38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9B6F5-41E5-4B78-9DDD-F7934B36205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BAB0E-9681-40A4-9DD5-556FA0156738}"/>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6" name="Footer Placeholder 5">
            <a:extLst>
              <a:ext uri="{FF2B5EF4-FFF2-40B4-BE49-F238E27FC236}">
                <a16:creationId xmlns:a16="http://schemas.microsoft.com/office/drawing/2014/main" id="{2E8551A2-25EA-47CF-AAD2-6C0DE3EA6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0389D-25D5-40D6-B7CC-4B309CBFA4E6}"/>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1673737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E26C-7B8F-4042-B531-C44B48142DA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7E2220-9387-4127-BD4A-C2AEE2FCE5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9F631BC-8289-4CE1-B6FD-979F76C81D4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DEF0D6-6236-46EA-B0CA-7A8101F43BC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2F9001B-4D74-4ED2-91B6-DEE80EC822C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59A3FD-7CB4-4BAF-B6B3-E77B62FE870D}"/>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8" name="Footer Placeholder 7">
            <a:extLst>
              <a:ext uri="{FF2B5EF4-FFF2-40B4-BE49-F238E27FC236}">
                <a16:creationId xmlns:a16="http://schemas.microsoft.com/office/drawing/2014/main" id="{D62B2FA9-240D-4724-A13B-0C28E120E4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2A711-1A2C-42D6-99E2-47299965A339}"/>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277231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D67C05-8358-4B12-B821-D742CEAF2C68}" type="slidenum">
              <a:rPr lang="en-US"/>
              <a:pPr>
                <a:defRPr/>
              </a:pPr>
              <a:t>‹#›</a:t>
            </a:fld>
            <a:endParaRPr lang="en-US" dirty="0"/>
          </a:p>
        </p:txBody>
      </p:sp>
    </p:spTree>
  </p:cSld>
  <p:clrMapOvr>
    <a:masterClrMapping/>
  </p:clrMapOvr>
  <p:transition spd="med">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7818-A2FC-405E-849E-4C6B7C8406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0C0E9-4717-49BE-BB9F-A37222CFC547}"/>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4" name="Footer Placeholder 3">
            <a:extLst>
              <a:ext uri="{FF2B5EF4-FFF2-40B4-BE49-F238E27FC236}">
                <a16:creationId xmlns:a16="http://schemas.microsoft.com/office/drawing/2014/main" id="{4D6D7AF7-B141-4B15-B384-5B5405492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146AB5-EEC5-4F11-A271-BAD84CA2E649}"/>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1987319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3B450C-5230-4012-8B1A-C58395B78CD3}"/>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3" name="Footer Placeholder 2">
            <a:extLst>
              <a:ext uri="{FF2B5EF4-FFF2-40B4-BE49-F238E27FC236}">
                <a16:creationId xmlns:a16="http://schemas.microsoft.com/office/drawing/2014/main" id="{FC2FA2B0-AA86-49E0-9954-A47A2EDC2A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590D2-2677-49A2-AE09-D7D28BE2815B}"/>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2803306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DFBD-85CA-4BC3-A039-0F69590948A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65A026A-40D9-4133-9DBD-76615286ED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AFCF0A-A63D-4A2B-ACFD-CB367A4FF7F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91D0595-BC19-4B37-AC4D-60056C41B190}"/>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6" name="Footer Placeholder 5">
            <a:extLst>
              <a:ext uri="{FF2B5EF4-FFF2-40B4-BE49-F238E27FC236}">
                <a16:creationId xmlns:a16="http://schemas.microsoft.com/office/drawing/2014/main" id="{FB0451E0-BB8B-47AB-91CF-35CEA1C7A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013A9-BD6F-4D5C-98C0-84F16B15B8F0}"/>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3125411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11296-6EF0-4C64-9A4F-3988F0D3266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6B8E4F-47CA-402A-BF8B-4E50711EDD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985E93D-ACA2-4B7B-BB2D-A04F6D038C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CEF27EE-875B-4F34-A510-5F519C245E1F}"/>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6" name="Footer Placeholder 5">
            <a:extLst>
              <a:ext uri="{FF2B5EF4-FFF2-40B4-BE49-F238E27FC236}">
                <a16:creationId xmlns:a16="http://schemas.microsoft.com/office/drawing/2014/main" id="{206806B9-D977-42A1-8D69-EFB78CF201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522244-E89E-43B8-B900-47FC5472FB90}"/>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2070092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1D4D-FF37-4693-A8BC-1F21317A4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78E9AD-E5E6-475C-8F8F-4789D8D7FC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C3E72-29C3-4371-AE81-5A2B009F5BC8}"/>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5" name="Footer Placeholder 4">
            <a:extLst>
              <a:ext uri="{FF2B5EF4-FFF2-40B4-BE49-F238E27FC236}">
                <a16:creationId xmlns:a16="http://schemas.microsoft.com/office/drawing/2014/main" id="{232865E1-72B4-4CAB-AD06-52946E40D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D982C-2978-4986-B8ED-400FB6E71E8F}"/>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1048126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F9995-8989-497F-AC08-CDDEB009DB2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A12A3-0F57-4C4A-9266-628C9299540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776B5-9A0A-4C04-9B2D-813446ACBF22}"/>
              </a:ext>
            </a:extLst>
          </p:cNvPr>
          <p:cNvSpPr>
            <a:spLocks noGrp="1"/>
          </p:cNvSpPr>
          <p:nvPr>
            <p:ph type="dt" sz="half" idx="10"/>
          </p:nvPr>
        </p:nvSpPr>
        <p:spPr/>
        <p:txBody>
          <a:bodyPr/>
          <a:lstStyle/>
          <a:p>
            <a:fld id="{FDF392D0-59BB-415E-A495-DE207F8AF01F}" type="datetimeFigureOut">
              <a:rPr lang="en-US" smtClean="0"/>
              <a:t>10/6/2025</a:t>
            </a:fld>
            <a:endParaRPr lang="en-US"/>
          </a:p>
        </p:txBody>
      </p:sp>
      <p:sp>
        <p:nvSpPr>
          <p:cNvPr id="5" name="Footer Placeholder 4">
            <a:extLst>
              <a:ext uri="{FF2B5EF4-FFF2-40B4-BE49-F238E27FC236}">
                <a16:creationId xmlns:a16="http://schemas.microsoft.com/office/drawing/2014/main" id="{1D5B1570-1BF4-4AAC-AC49-871B00A70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03CFA-C059-4D28-92DD-B2F2265AD0AF}"/>
              </a:ext>
            </a:extLst>
          </p:cNvPr>
          <p:cNvSpPr>
            <a:spLocks noGrp="1"/>
          </p:cNvSpPr>
          <p:nvPr>
            <p:ph type="sldNum" sz="quarter" idx="12"/>
          </p:nvPr>
        </p:nvSpPr>
        <p:spPr/>
        <p:txBody>
          <a:bodyPr/>
          <a:lstStyle/>
          <a:p>
            <a:fld id="{990FEF05-2E48-4D97-9DE8-3833BAA837C1}" type="slidenum">
              <a:rPr lang="en-US" smtClean="0"/>
              <a:t>‹#›</a:t>
            </a:fld>
            <a:endParaRPr lang="en-US"/>
          </a:p>
        </p:txBody>
      </p:sp>
    </p:spTree>
    <p:extLst>
      <p:ext uri="{BB962C8B-B14F-4D97-AF65-F5344CB8AC3E}">
        <p14:creationId xmlns:p14="http://schemas.microsoft.com/office/powerpoint/2010/main" val="3174170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ACCFAA-A7D9-4920-AA2A-55C7C9268F3B}" type="slidenum">
              <a:rPr lang="en-US"/>
              <a:pPr>
                <a:defRPr/>
              </a:pPr>
              <a:t>‹#›</a:t>
            </a:fld>
            <a:endParaRPr lang="en-US" dirty="0"/>
          </a:p>
        </p:txBody>
      </p:sp>
    </p:spTree>
    <p:extLst>
      <p:ext uri="{BB962C8B-B14F-4D97-AF65-F5344CB8AC3E}">
        <p14:creationId xmlns:p14="http://schemas.microsoft.com/office/powerpoint/2010/main" val="2033465032"/>
      </p:ext>
    </p:extLst>
  </p:cSld>
  <p:clrMapOvr>
    <a:masterClrMapping/>
  </p:clrMapOvr>
  <p:transition spd="med">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D69ED7-0161-4479-BB93-62005C212A36}" type="slidenum">
              <a:rPr lang="en-US"/>
              <a:pPr>
                <a:defRPr/>
              </a:pPr>
              <a:t>‹#›</a:t>
            </a:fld>
            <a:endParaRPr lang="en-US" dirty="0"/>
          </a:p>
        </p:txBody>
      </p:sp>
    </p:spTree>
    <p:extLst>
      <p:ext uri="{BB962C8B-B14F-4D97-AF65-F5344CB8AC3E}">
        <p14:creationId xmlns:p14="http://schemas.microsoft.com/office/powerpoint/2010/main" val="4081751541"/>
      </p:ext>
    </p:extLst>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12E1B83-2BCB-4D81-AC49-48D378DE07D4}" type="slidenum">
              <a:rPr lang="en-US"/>
              <a:pPr>
                <a:defRPr/>
              </a:pPr>
              <a:t>‹#›</a:t>
            </a:fld>
            <a:endParaRPr lang="en-US" dirty="0"/>
          </a:p>
        </p:txBody>
      </p:sp>
    </p:spTree>
    <p:extLst>
      <p:ext uri="{BB962C8B-B14F-4D97-AF65-F5344CB8AC3E}">
        <p14:creationId xmlns:p14="http://schemas.microsoft.com/office/powerpoint/2010/main" val="236283318"/>
      </p:ext>
    </p:extLst>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D67C05-8358-4B12-B821-D742CEAF2C68}" type="slidenum">
              <a:rPr lang="en-US"/>
              <a:pPr>
                <a:defRPr/>
              </a:pPr>
              <a:t>‹#›</a:t>
            </a:fld>
            <a:endParaRPr lang="en-US" dirty="0"/>
          </a:p>
        </p:txBody>
      </p:sp>
    </p:spTree>
    <p:extLst>
      <p:ext uri="{BB962C8B-B14F-4D97-AF65-F5344CB8AC3E}">
        <p14:creationId xmlns:p14="http://schemas.microsoft.com/office/powerpoint/2010/main" val="2274324964"/>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A840FAE-A4FD-41E7-8D45-DAE1A7B4B103}" type="slidenum">
              <a:rPr lang="en-US"/>
              <a:pPr>
                <a:defRPr/>
              </a:pPr>
              <a:t>‹#›</a:t>
            </a:fld>
            <a:endParaRPr lang="en-US" dirty="0"/>
          </a:p>
        </p:txBody>
      </p:sp>
    </p:spTree>
  </p:cSld>
  <p:clrMapOvr>
    <a:masterClrMapping/>
  </p:clrMapOvr>
  <p:transition spd="med">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A840FAE-A4FD-41E7-8D45-DAE1A7B4B103}" type="slidenum">
              <a:rPr lang="en-US"/>
              <a:pPr>
                <a:defRPr/>
              </a:pPr>
              <a:t>‹#›</a:t>
            </a:fld>
            <a:endParaRPr lang="en-US" dirty="0"/>
          </a:p>
        </p:txBody>
      </p:sp>
    </p:spTree>
    <p:extLst>
      <p:ext uri="{BB962C8B-B14F-4D97-AF65-F5344CB8AC3E}">
        <p14:creationId xmlns:p14="http://schemas.microsoft.com/office/powerpoint/2010/main" val="2521252613"/>
      </p:ext>
    </p:extLst>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C467BD5-9F48-4C21-992D-56AFF2B8E5E2}" type="slidenum">
              <a:rPr lang="en-US"/>
              <a:pPr>
                <a:defRPr/>
              </a:pPr>
              <a:t>‹#›</a:t>
            </a:fld>
            <a:endParaRPr lang="en-US" dirty="0"/>
          </a:p>
        </p:txBody>
      </p:sp>
    </p:spTree>
    <p:extLst>
      <p:ext uri="{BB962C8B-B14F-4D97-AF65-F5344CB8AC3E}">
        <p14:creationId xmlns:p14="http://schemas.microsoft.com/office/powerpoint/2010/main" val="2019162682"/>
      </p:ext>
    </p:extLst>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BA5D0E-B419-4AD0-B9DA-EA5F67FD0460}" type="slidenum">
              <a:rPr lang="en-US"/>
              <a:pPr>
                <a:defRPr/>
              </a:pPr>
              <a:t>‹#›</a:t>
            </a:fld>
            <a:endParaRPr lang="en-US" dirty="0"/>
          </a:p>
        </p:txBody>
      </p:sp>
    </p:spTree>
    <p:extLst>
      <p:ext uri="{BB962C8B-B14F-4D97-AF65-F5344CB8AC3E}">
        <p14:creationId xmlns:p14="http://schemas.microsoft.com/office/powerpoint/2010/main" val="363563575"/>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2DEDC79-D355-432C-96E9-B55DC20BEFAF}" type="slidenum">
              <a:rPr lang="en-US"/>
              <a:pPr>
                <a:defRPr/>
              </a:pPr>
              <a:t>‹#›</a:t>
            </a:fld>
            <a:endParaRPr lang="en-US" dirty="0"/>
          </a:p>
        </p:txBody>
      </p:sp>
    </p:spTree>
    <p:extLst>
      <p:ext uri="{BB962C8B-B14F-4D97-AF65-F5344CB8AC3E}">
        <p14:creationId xmlns:p14="http://schemas.microsoft.com/office/powerpoint/2010/main" val="1885795044"/>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BE2471F-DF5A-4A93-880E-0BCE5D60DA3F}" type="slidenum">
              <a:rPr lang="en-US"/>
              <a:pPr>
                <a:defRPr/>
              </a:pPr>
              <a:t>‹#›</a:t>
            </a:fld>
            <a:endParaRPr lang="en-US" dirty="0"/>
          </a:p>
        </p:txBody>
      </p:sp>
    </p:spTree>
    <p:extLst>
      <p:ext uri="{BB962C8B-B14F-4D97-AF65-F5344CB8AC3E}">
        <p14:creationId xmlns:p14="http://schemas.microsoft.com/office/powerpoint/2010/main" val="3069540395"/>
      </p:ext>
    </p:extLst>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0236AA-CBE9-4209-96A9-38373502A8DD}" type="slidenum">
              <a:rPr lang="en-US"/>
              <a:pPr>
                <a:defRPr/>
              </a:pPr>
              <a:t>‹#›</a:t>
            </a:fld>
            <a:endParaRPr lang="en-US" dirty="0"/>
          </a:p>
        </p:txBody>
      </p:sp>
    </p:spTree>
    <p:extLst>
      <p:ext uri="{BB962C8B-B14F-4D97-AF65-F5344CB8AC3E}">
        <p14:creationId xmlns:p14="http://schemas.microsoft.com/office/powerpoint/2010/main" val="1839073811"/>
      </p:ext>
    </p:extLst>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3BB63B-6156-4557-BE12-1C84804C57DC}" type="slidenum">
              <a:rPr lang="en-US"/>
              <a:pPr>
                <a:defRPr/>
              </a:pPr>
              <a:t>‹#›</a:t>
            </a:fld>
            <a:endParaRPr lang="en-US" dirty="0"/>
          </a:p>
        </p:txBody>
      </p:sp>
    </p:spTree>
    <p:extLst>
      <p:ext uri="{BB962C8B-B14F-4D97-AF65-F5344CB8AC3E}">
        <p14:creationId xmlns:p14="http://schemas.microsoft.com/office/powerpoint/2010/main" val="2244521245"/>
      </p:ext>
    </p:extLst>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8D5F0FB7-A539-4301-9785-E2C4910400CA}" type="slidenum">
              <a:rPr lang="en-US"/>
              <a:pPr>
                <a:defRPr/>
              </a:pPr>
              <a:t>‹#›</a:t>
            </a:fld>
            <a:endParaRPr lang="en-US" dirty="0"/>
          </a:p>
        </p:txBody>
      </p:sp>
    </p:spTree>
    <p:extLst>
      <p:ext uri="{BB962C8B-B14F-4D97-AF65-F5344CB8AC3E}">
        <p14:creationId xmlns:p14="http://schemas.microsoft.com/office/powerpoint/2010/main" val="1631954957"/>
      </p:ext>
    </p:extLst>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CECA-D91B-406C-A954-3B44D923840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85B84E3-C498-477A-9BB6-8B8CFFC8E0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7E9B7B-38BC-4103-97E7-C32997ED1383}"/>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5" name="Footer Placeholder 4">
            <a:extLst>
              <a:ext uri="{FF2B5EF4-FFF2-40B4-BE49-F238E27FC236}">
                <a16:creationId xmlns:a16="http://schemas.microsoft.com/office/drawing/2014/main" id="{D353262B-5891-47EE-B50F-98546FEFF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C2F9-F6A9-4DA1-B86C-49258265597B}"/>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855122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016B-D098-411B-A9D7-DAD3CEB4F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D27FF-A131-4D62-8E10-5C6F99759B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5D093-D33C-4EEA-9190-FADAE4085E38}"/>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5" name="Footer Placeholder 4">
            <a:extLst>
              <a:ext uri="{FF2B5EF4-FFF2-40B4-BE49-F238E27FC236}">
                <a16:creationId xmlns:a16="http://schemas.microsoft.com/office/drawing/2014/main" id="{5B736525-3D4D-4149-81C1-4A57F86CE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9E47A-B5D7-4D39-8536-ECD70877AF6B}"/>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98272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C467BD5-9F48-4C21-992D-56AFF2B8E5E2}" type="slidenum">
              <a:rPr lang="en-US"/>
              <a:pPr>
                <a:defRPr/>
              </a:pPr>
              <a:t>‹#›</a:t>
            </a:fld>
            <a:endParaRPr lang="en-US" dirty="0"/>
          </a:p>
        </p:txBody>
      </p:sp>
    </p:spTree>
  </p:cSld>
  <p:clrMapOvr>
    <a:masterClrMapping/>
  </p:clrMapOvr>
  <p:transition spd="med">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F6EE-F23D-40C1-AF04-CF1C19E7D93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E17B89-E5BE-4EC5-AE84-4A78489107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8D3BD-E233-46D6-9AB9-EA9A58F4CF05}"/>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5" name="Footer Placeholder 4">
            <a:extLst>
              <a:ext uri="{FF2B5EF4-FFF2-40B4-BE49-F238E27FC236}">
                <a16:creationId xmlns:a16="http://schemas.microsoft.com/office/drawing/2014/main" id="{9BE6C59D-B11D-496D-A1F8-8D54C79BD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211E1-FB57-43EB-9ED7-1BEFE7C5AD43}"/>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1725485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FB7A-ED0C-49AD-A6F1-0017F886F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3D27F-E71D-444B-8BAC-C0AD932AC3D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747D65-246B-4D50-9DFB-B5916D5883E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BA34A-61EA-4401-B2D4-E2A37F3CCCFF}"/>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6" name="Footer Placeholder 5">
            <a:extLst>
              <a:ext uri="{FF2B5EF4-FFF2-40B4-BE49-F238E27FC236}">
                <a16:creationId xmlns:a16="http://schemas.microsoft.com/office/drawing/2014/main" id="{1DE97C98-C232-4CB5-85CB-FDE45D971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0EF59-D9EB-4211-B0FB-38D9EDDBD4EF}"/>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288802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37AB4-D971-4DE4-B7A8-F647CDA562F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77DE3-6D29-4262-906A-797035C3BBB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8CD7A-54C4-4DC3-8C1C-9D26E6FAC53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318133-7C96-47B8-BE6E-3C96F9EFE9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C66EAF-BBA6-4EFD-A07C-DF2674BEE23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D9517A-E45D-4FD9-ADF8-3B85C9F00E87}"/>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8" name="Footer Placeholder 7">
            <a:extLst>
              <a:ext uri="{FF2B5EF4-FFF2-40B4-BE49-F238E27FC236}">
                <a16:creationId xmlns:a16="http://schemas.microsoft.com/office/drawing/2014/main" id="{EA2B28E0-8772-4A70-BC62-F16D486965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5DB2A8-2071-4364-A358-BBF54D45B1C1}"/>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042788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C366-3350-40FD-AAD0-1EED44091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AF85B5-C719-430E-9D97-47974EBE1E96}"/>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4" name="Footer Placeholder 3">
            <a:extLst>
              <a:ext uri="{FF2B5EF4-FFF2-40B4-BE49-F238E27FC236}">
                <a16:creationId xmlns:a16="http://schemas.microsoft.com/office/drawing/2014/main" id="{AC93AE62-F34D-46A0-83E9-65CF098326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BA890-EFBB-4B1F-B66F-100C6124B440}"/>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697937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144DF-217F-4074-9F63-6F2AC6F24FAE}"/>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3" name="Footer Placeholder 2">
            <a:extLst>
              <a:ext uri="{FF2B5EF4-FFF2-40B4-BE49-F238E27FC236}">
                <a16:creationId xmlns:a16="http://schemas.microsoft.com/office/drawing/2014/main" id="{94EBB1B6-B9DD-4F58-BF1F-A301786A7B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4136F-EA90-4AC7-AFD7-28F1F7735ACA}"/>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800611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16E1-2590-436A-80EF-758DA4F7A5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D85FEB-36B3-4A7A-8642-D69EFB7780E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0ABA85-DA8F-498C-B452-19DF43C9F8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921F80-F1CC-48FB-8540-A203D90C7961}"/>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6" name="Footer Placeholder 5">
            <a:extLst>
              <a:ext uri="{FF2B5EF4-FFF2-40B4-BE49-F238E27FC236}">
                <a16:creationId xmlns:a16="http://schemas.microsoft.com/office/drawing/2014/main" id="{5C6E1515-84F7-48D1-B813-CC645D3FD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3C0E1-4D8C-413F-B68F-05DB57D000EE}"/>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2698334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1848-B13F-473B-A9ED-DAE9F896F80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DC52818-EC16-4786-A037-BDB6D2828E9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E5662E8-D595-4144-970F-80572DE4EB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4722C4-D5E1-430F-8362-D6B0BC8D6FC0}"/>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6" name="Footer Placeholder 5">
            <a:extLst>
              <a:ext uri="{FF2B5EF4-FFF2-40B4-BE49-F238E27FC236}">
                <a16:creationId xmlns:a16="http://schemas.microsoft.com/office/drawing/2014/main" id="{DBC577C1-6E5D-4F92-A0C9-634EB9135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56BF-109C-4AD2-94BE-10A0E509EA33}"/>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5418171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17CF-493D-4D2D-AF61-6FB32E0AA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8E44-B49E-47BC-BA73-16F674FC62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1BCCE-F888-47E0-BF2B-5ED7D9C729A8}"/>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5" name="Footer Placeholder 4">
            <a:extLst>
              <a:ext uri="{FF2B5EF4-FFF2-40B4-BE49-F238E27FC236}">
                <a16:creationId xmlns:a16="http://schemas.microsoft.com/office/drawing/2014/main" id="{B305FDDF-A1DE-4D64-8A02-FCEC94E4A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DF552-13F1-4A00-AF09-1047A2BCFB1D}"/>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4065005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DC5DC0-86B8-408D-81C7-04109875FD2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75203E-88B6-4B38-ADC5-FD8E726B8F3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1DB90-B994-4974-BD25-FC076A41A0D4}"/>
              </a:ext>
            </a:extLst>
          </p:cNvPr>
          <p:cNvSpPr>
            <a:spLocks noGrp="1"/>
          </p:cNvSpPr>
          <p:nvPr>
            <p:ph type="dt" sz="half" idx="10"/>
          </p:nvPr>
        </p:nvSpPr>
        <p:spPr/>
        <p:txBody>
          <a:bodyPr/>
          <a:lstStyle/>
          <a:p>
            <a:fld id="{F2D084DC-984D-4C16-9B0E-34F2E9840021}" type="datetimeFigureOut">
              <a:rPr lang="en-US" smtClean="0"/>
              <a:t>10/6/2025</a:t>
            </a:fld>
            <a:endParaRPr lang="en-US"/>
          </a:p>
        </p:txBody>
      </p:sp>
      <p:sp>
        <p:nvSpPr>
          <p:cNvPr id="5" name="Footer Placeholder 4">
            <a:extLst>
              <a:ext uri="{FF2B5EF4-FFF2-40B4-BE49-F238E27FC236}">
                <a16:creationId xmlns:a16="http://schemas.microsoft.com/office/drawing/2014/main" id="{ECB89F0A-24AF-4301-AF5A-6367659C9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B7C0C-64DA-452F-BA9F-516E21A01FA6}"/>
              </a:ext>
            </a:extLst>
          </p:cNvPr>
          <p:cNvSpPr>
            <a:spLocks noGrp="1"/>
          </p:cNvSpPr>
          <p:nvPr>
            <p:ph type="sldNum" sz="quarter" idx="12"/>
          </p:nvPr>
        </p:nvSpPr>
        <p:spPr/>
        <p:txBody>
          <a:bodyPr/>
          <a:lstStyle/>
          <a:p>
            <a:fld id="{B0EE33C2-7964-460E-B159-5725F77C7403}" type="slidenum">
              <a:rPr lang="en-US" smtClean="0"/>
              <a:t>‹#›</a:t>
            </a:fld>
            <a:endParaRPr lang="en-US"/>
          </a:p>
        </p:txBody>
      </p:sp>
    </p:spTree>
    <p:extLst>
      <p:ext uri="{BB962C8B-B14F-4D97-AF65-F5344CB8AC3E}">
        <p14:creationId xmlns:p14="http://schemas.microsoft.com/office/powerpoint/2010/main" val="156163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BA5D0E-B419-4AD0-B9DA-EA5F67FD0460}" type="slidenum">
              <a:rPr lang="en-US"/>
              <a:pPr>
                <a:defRPr/>
              </a:pPr>
              <a:t>‹#›</a:t>
            </a:fld>
            <a:endParaRPr lang="en-US" dirty="0"/>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2DEDC79-D355-432C-96E9-B55DC20BEFAF}" type="slidenum">
              <a:rPr lang="en-US"/>
              <a:pPr>
                <a:defRPr/>
              </a:pPr>
              <a:t>‹#›</a:t>
            </a:fld>
            <a:endParaRPr lang="en-US" dirty="0"/>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BE2471F-DF5A-4A93-880E-0BCE5D60DA3F}" type="slidenum">
              <a:rPr lang="en-US"/>
              <a:pPr>
                <a:defRPr/>
              </a:pPr>
              <a:t>‹#›</a:t>
            </a:fld>
            <a:endParaRPr lang="en-US" dirty="0"/>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EA555AB-7B97-464A-887B-1D31C971FBB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8FC3D-5C6E-4507-822D-E60C45B9C99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E1FE4-9CC3-4AEF-B727-F42069B5C1B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6E931-513D-4476-BE8B-14553648B4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C2121E6E-812D-46C1-BB4A-C902BCC79D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FC291D-BC12-4ABF-AC42-3EFA9FB773D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715D1F-7324-4931-9B4E-103BC08E44BC}" type="slidenum">
              <a:rPr lang="en-US" smtClean="0"/>
              <a:t>‹#›</a:t>
            </a:fld>
            <a:endParaRPr lang="en-US"/>
          </a:p>
        </p:txBody>
      </p:sp>
    </p:spTree>
    <p:extLst>
      <p:ext uri="{BB962C8B-B14F-4D97-AF65-F5344CB8AC3E}">
        <p14:creationId xmlns:p14="http://schemas.microsoft.com/office/powerpoint/2010/main" val="36419043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2596" y="6035040"/>
            <a:ext cx="2169784" cy="36576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F6FA2B21-3FCD-4721-B95C-427943F61125}" type="datetime1">
              <a:rPr lang="en-US" smtClean="0"/>
              <a:t>10/6/2025</a:t>
            </a:fld>
            <a:endParaRPr lang="en-US"/>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75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6956264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685800" rtl="0" eaLnBrk="1" latinLnBrk="0" hangingPunct="1">
        <a:lnSpc>
          <a:spcPct val="90000"/>
        </a:lnSpc>
        <a:spcBef>
          <a:spcPct val="0"/>
        </a:spcBef>
        <a:buNone/>
        <a:defRPr lang="en-US" sz="3300" b="1" i="0" kern="1200" cap="none" spc="-53"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FA1054-1A43-4186-A198-1FF77F62CB2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A3B1E9-BCF3-46F8-810B-32935F066F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1B23D-41A2-4F4B-8ED6-72EA5255E7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F392D0-59BB-415E-A495-DE207F8AF01F}" type="datetimeFigureOut">
              <a:rPr lang="en-US" smtClean="0"/>
              <a:t>10/6/2025</a:t>
            </a:fld>
            <a:endParaRPr lang="en-US"/>
          </a:p>
        </p:txBody>
      </p:sp>
      <p:sp>
        <p:nvSpPr>
          <p:cNvPr id="5" name="Footer Placeholder 4">
            <a:extLst>
              <a:ext uri="{FF2B5EF4-FFF2-40B4-BE49-F238E27FC236}">
                <a16:creationId xmlns:a16="http://schemas.microsoft.com/office/drawing/2014/main" id="{599E6A48-C80F-4895-B809-DCAB427767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DA8B1A-852F-45F4-B8D0-FB39A8CC9F3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0FEF05-2E48-4D97-9DE8-3833BAA837C1}" type="slidenum">
              <a:rPr lang="en-US" smtClean="0"/>
              <a:t>‹#›</a:t>
            </a:fld>
            <a:endParaRPr lang="en-US"/>
          </a:p>
        </p:txBody>
      </p:sp>
    </p:spTree>
    <p:extLst>
      <p:ext uri="{BB962C8B-B14F-4D97-AF65-F5344CB8AC3E}">
        <p14:creationId xmlns:p14="http://schemas.microsoft.com/office/powerpoint/2010/main" val="42459740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EA555AB-7B97-464A-887B-1D31C971FBB8}" type="slidenum">
              <a:rPr lang="en-US"/>
              <a:pPr>
                <a:defRPr/>
              </a:pPr>
              <a:t>‹#›</a:t>
            </a:fld>
            <a:endParaRPr lang="en-US" dirty="0"/>
          </a:p>
        </p:txBody>
      </p:sp>
    </p:spTree>
    <p:extLst>
      <p:ext uri="{BB962C8B-B14F-4D97-AF65-F5344CB8AC3E}">
        <p14:creationId xmlns:p14="http://schemas.microsoft.com/office/powerpoint/2010/main" val="25127593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med">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2F6FA"/>
            </a:gs>
            <a:gs pos="46000">
              <a:srgbClr val="62F6FA"/>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C17DF-3987-419C-A79C-C96B901FE1C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0BB01-F924-44EC-A320-196E803FC2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11951-2131-4331-8897-C5B4D9FA87C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2D084DC-984D-4C16-9B0E-34F2E9840021}" type="datetimeFigureOut">
              <a:rPr lang="en-US" smtClean="0"/>
              <a:t>10/6/2025</a:t>
            </a:fld>
            <a:endParaRPr lang="en-US"/>
          </a:p>
        </p:txBody>
      </p:sp>
      <p:sp>
        <p:nvSpPr>
          <p:cNvPr id="5" name="Footer Placeholder 4">
            <a:extLst>
              <a:ext uri="{FF2B5EF4-FFF2-40B4-BE49-F238E27FC236}">
                <a16:creationId xmlns:a16="http://schemas.microsoft.com/office/drawing/2014/main" id="{212CC721-5A06-4284-B366-B89F565136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A06B4A-7D50-4C13-A6F5-6CBA794B149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EE33C2-7964-460E-B159-5725F77C7403}" type="slidenum">
              <a:rPr lang="en-US" smtClean="0"/>
              <a:t>‹#›</a:t>
            </a:fld>
            <a:endParaRPr lang="en-US"/>
          </a:p>
        </p:txBody>
      </p:sp>
    </p:spTree>
    <p:extLst>
      <p:ext uri="{BB962C8B-B14F-4D97-AF65-F5344CB8AC3E}">
        <p14:creationId xmlns:p14="http://schemas.microsoft.com/office/powerpoint/2010/main" val="394979085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www.google.com/url?sa=i&amp;rct=j&amp;q=&amp;esrc=s&amp;source=images&amp;cd=&amp;cad=rja&amp;docid=GWARtgqnXhhdaM&amp;tbnid=PXLpK_YxfJ1f9M:&amp;ved=0CAUQjRw&amp;url=http://iflizwerequeen.com/tag/aquaponics&amp;ei=Ufz8Uo2YHaXNsQSS6YKgDQ&amp;bvm=bv.61190604,d.aWc&amp;psig=AFQjCNF9JnqyfU4t9vOXW8DPmcfo9mkSrw&amp;ust=1392397496091795"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dl.dropboxusercontent.com/u/73701010/FloatingRaft1.swf"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www.google.com/url?sa=i&amp;rct=j&amp;q=&amp;esrc=s&amp;source=images&amp;cd=&amp;cad=rja&amp;docid=tSGHBNGh8pIQFM&amp;tbnid=HVoWO7LvTFf02M:&amp;ved=0CAUQjRw&amp;url=http://www.aquaponiclynx.com/&amp;ei=V_v8UrOBLPPlsATS54LQBQ&amp;bvm=bv.61190604,d.aWc&amp;psig=AFQjCNF9JnqyfU4t9vOXW8DPmcfo9mkSrw&amp;ust=1392397496091795" TargetMode="External"/><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www.google.com/url?sa=i&amp;rct=j&amp;q=&amp;esrc=s&amp;source=images&amp;cd=&amp;cad=rja&amp;docid=BGpAYdJd8NpnjM&amp;tbnid=MrrfcLcqlkLNoM:&amp;ved=0CAUQjRw&amp;url=http://urbangreensurvival.blogspot.com/p/aquaponics.html&amp;ei=fvv8Uukm4qmwBL7WgbAM&amp;bvm=bv.61190604,d.aWc&amp;psig=AFQjCNF9JnqyfU4t9vOXW8DPmcfo9mkSrw&amp;ust=1392397496091795" TargetMode="External"/><Relationship Id="rId10" Type="http://schemas.openxmlformats.org/officeDocument/2006/relationships/image" Target="../media/image71.jpeg"/><Relationship Id="rId4" Type="http://schemas.openxmlformats.org/officeDocument/2006/relationships/image" Target="../media/image67.jpeg"/><Relationship Id="rId9" Type="http://schemas.openxmlformats.org/officeDocument/2006/relationships/hyperlink" Target="http://www.google.com/url?sa=i&amp;rct=j&amp;q=&amp;esrc=s&amp;source=images&amp;cd=&amp;cad=rja&amp;docid=yTJH3BAowSFe5M&amp;tbnid=mX22HjZDrH60XM:&amp;ved=0CAUQjRw&amp;url=http://aquaponicsplan.com/how-to-grow-vegetables-year-round-with-indoor-aquaponics/&amp;ei=Fvz8Uq_JEKiosQTipoDoCA&amp;bvm=bv.61190604,d.aWc&amp;psig=AFQjCNF9JnqyfU4t9vOXW8DPmcfo9mkSrw&amp;ust=139239749609179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59.xml"/><Relationship Id="rId1" Type="http://schemas.openxmlformats.org/officeDocument/2006/relationships/video" Target="https://www.youtube.com/embed/lyrvcCqv5V0?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hyperlink" Target="http://www.google.com/url?sa=i&amp;rct=j&amp;q=&amp;esrc=s&amp;source=images&amp;cd=&amp;cad=rja&amp;docid=DHqCTpT_cAlrwM&amp;tbnid=9TG7h74FWUSo9M:&amp;ved=0CAUQjRw&amp;url=http://net-cyber-pages.com/2013/02/vegetables-aquaponic/&amp;ei=t_v8UoruPLChsASfqYGIDg&amp;bvm=bv.61190604,d.aWc&amp;psig=AFQjCNF9JnqyfU4t9vOXW8DPmcfo9mkSrw&amp;ust=1392397496091795" TargetMode="Externa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google.com/url?sa=i&amp;rct=j&amp;q=&amp;esrc=s&amp;source=images&amp;cd=&amp;cad=rja&amp;docid=GWARtgqnXhhdaM&amp;tbnid=PXLpK_YxfJ1f9M:&amp;ved=0CAUQjRw&amp;url=http://iflizwerequeen.com/tag/aquaponics&amp;ei=Ufz8Uo2YHaXNsQSS6YKgDQ&amp;bvm=bv.61190604,d.aWc&amp;psig=AFQjCNF9JnqyfU4t9vOXW8DPmcfo9mkSrw&amp;ust=1392397496091795"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6.xml"/><Relationship Id="rId5" Type="http://schemas.openxmlformats.org/officeDocument/2006/relationships/image" Target="../media/image125.png"/><Relationship Id="rId4" Type="http://schemas.openxmlformats.org/officeDocument/2006/relationships/image" Target="../media/image124.jpeg"/></Relationships>
</file>

<file path=ppt/slides/_rels/slide6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www.time.com/time/magazine/0,9263,7601080428,00.html" TargetMode="Externa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6.xml"/><Relationship Id="rId5" Type="http://schemas.openxmlformats.org/officeDocument/2006/relationships/image" Target="../media/image134.jpeg"/><Relationship Id="rId4" Type="http://schemas.openxmlformats.org/officeDocument/2006/relationships/image" Target="../media/image133.pn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Users\Owner\Downloads\photo 3 (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3" name="Rectangle 2">
            <a:extLst>
              <a:ext uri="{FF2B5EF4-FFF2-40B4-BE49-F238E27FC236}">
                <a16:creationId xmlns:a16="http://schemas.microsoft.com/office/drawing/2014/main" id="{178C1E76-EED4-4364-BA02-127FC621121B}"/>
              </a:ext>
            </a:extLst>
          </p:cNvPr>
          <p:cNvSpPr/>
          <p:nvPr/>
        </p:nvSpPr>
        <p:spPr>
          <a:xfrm>
            <a:off x="0" y="3913187"/>
            <a:ext cx="9144000" cy="1470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Text Box 4"/>
          <p:cNvSpPr txBox="1">
            <a:spLocks noChangeArrowheads="1"/>
          </p:cNvSpPr>
          <p:nvPr/>
        </p:nvSpPr>
        <p:spPr bwMode="auto">
          <a:xfrm>
            <a:off x="609600" y="838200"/>
            <a:ext cx="80010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2052" name="Text Box 7"/>
          <p:cNvSpPr txBox="1">
            <a:spLocks noChangeArrowheads="1"/>
          </p:cNvSpPr>
          <p:nvPr/>
        </p:nvSpPr>
        <p:spPr bwMode="auto">
          <a:xfrm>
            <a:off x="609600" y="4191000"/>
            <a:ext cx="21336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2056" name="Title 9"/>
          <p:cNvSpPr>
            <a:spLocks noGrp="1"/>
          </p:cNvSpPr>
          <p:nvPr>
            <p:ph type="ctrTitle"/>
          </p:nvPr>
        </p:nvSpPr>
        <p:spPr>
          <a:xfrm>
            <a:off x="704850" y="331787"/>
            <a:ext cx="7734300" cy="1470025"/>
          </a:xfrm>
        </p:spPr>
        <p:txBody>
          <a:bodyPr/>
          <a:lstStyle/>
          <a:p>
            <a:r>
              <a:rPr lang="en-US" sz="5000" b="1" dirty="0">
                <a:solidFill>
                  <a:schemeClr val="bg1"/>
                </a:solidFill>
                <a:effectLst>
                  <a:outerShdw blurRad="38100" dist="38100" dir="2700000" algn="tl">
                    <a:srgbClr val="000000">
                      <a:alpha val="43137"/>
                    </a:srgbClr>
                  </a:outerShdw>
                </a:effectLst>
              </a:rPr>
              <a:t>Introduction to Aquaponics and System Design</a:t>
            </a:r>
          </a:p>
        </p:txBody>
      </p:sp>
      <p:sp>
        <p:nvSpPr>
          <p:cNvPr id="2057" name="Subtitle 10"/>
          <p:cNvSpPr>
            <a:spLocks noGrp="1"/>
          </p:cNvSpPr>
          <p:nvPr>
            <p:ph type="subTitle" idx="1"/>
          </p:nvPr>
        </p:nvSpPr>
        <p:spPr>
          <a:xfrm>
            <a:off x="381000" y="4000499"/>
            <a:ext cx="7848600" cy="1295400"/>
          </a:xfrm>
        </p:spPr>
        <p:txBody>
          <a:bodyPr/>
          <a:lstStyle/>
          <a:p>
            <a:r>
              <a:rPr lang="en-US" b="1" dirty="0">
                <a:solidFill>
                  <a:schemeClr val="bg1"/>
                </a:solidFill>
                <a:effectLst>
                  <a:outerShdw blurRad="38100" dist="38100" dir="2700000" algn="tl">
                    <a:srgbClr val="000000">
                      <a:alpha val="43137"/>
                    </a:srgbClr>
                  </a:outerShdw>
                </a:effectLst>
              </a:rPr>
              <a:t>Matt “Rex” Recsetar, PhD</a:t>
            </a:r>
          </a:p>
          <a:p>
            <a:r>
              <a:rPr lang="en-US" sz="2400" b="1" dirty="0">
                <a:solidFill>
                  <a:schemeClr val="bg1"/>
                </a:solidFill>
                <a:effectLst>
                  <a:outerShdw blurRad="38100" dist="38100" dir="2700000" algn="tl">
                    <a:srgbClr val="000000">
                      <a:alpha val="43137"/>
                    </a:srgbClr>
                  </a:outerShdw>
                </a:effectLst>
              </a:rPr>
              <a:t>Assistant Professor</a:t>
            </a:r>
            <a:r>
              <a:rPr lang="en-US" sz="2000" b="1" dirty="0">
                <a:solidFill>
                  <a:schemeClr val="bg1"/>
                </a:solidFill>
                <a:effectLst>
                  <a:outerShdw blurRad="38100" dist="38100" dir="2700000" algn="tl">
                    <a:srgbClr val="000000">
                      <a:alpha val="43137"/>
                    </a:srgbClr>
                  </a:outerShdw>
                </a:effectLst>
              </a:rPr>
              <a:t>, Extension Specialist</a:t>
            </a:r>
          </a:p>
        </p:txBody>
      </p:sp>
      <p:pic>
        <p:nvPicPr>
          <p:cNvPr id="6" name="Picture 5">
            <a:extLst>
              <a:ext uri="{FF2B5EF4-FFF2-40B4-BE49-F238E27FC236}">
                <a16:creationId xmlns:a16="http://schemas.microsoft.com/office/drawing/2014/main" id="{28197B30-59D6-4ECA-BA73-359FFF886DBC}"/>
              </a:ext>
            </a:extLst>
          </p:cNvPr>
          <p:cNvPicPr>
            <a:picLocks noChangeAspect="1"/>
          </p:cNvPicPr>
          <p:nvPr/>
        </p:nvPicPr>
        <p:blipFill>
          <a:blip r:embed="rId5"/>
          <a:stretch>
            <a:fillRect/>
          </a:stretch>
        </p:blipFill>
        <p:spPr>
          <a:xfrm>
            <a:off x="0" y="5577157"/>
            <a:ext cx="3276599" cy="1296082"/>
          </a:xfrm>
          <a:prstGeom prst="rect">
            <a:avLst/>
          </a:prstGeom>
        </p:spPr>
      </p:pic>
      <p:sp>
        <p:nvSpPr>
          <p:cNvPr id="7" name="TextBox 6">
            <a:extLst>
              <a:ext uri="{FF2B5EF4-FFF2-40B4-BE49-F238E27FC236}">
                <a16:creationId xmlns:a16="http://schemas.microsoft.com/office/drawing/2014/main" id="{953D128F-EDDE-4B3D-8283-85065B821D83}"/>
              </a:ext>
            </a:extLst>
          </p:cNvPr>
          <p:cNvSpPr txBox="1"/>
          <p:nvPr/>
        </p:nvSpPr>
        <p:spPr>
          <a:xfrm>
            <a:off x="3233591" y="6527505"/>
            <a:ext cx="2074607" cy="307777"/>
          </a:xfrm>
          <a:prstGeom prst="rect">
            <a:avLst/>
          </a:prstGeom>
          <a:noFill/>
        </p:spPr>
        <p:txBody>
          <a:bodyPr wrap="none" rtlCol="0">
            <a:spAutoFit/>
          </a:bodyPr>
          <a:lstStyle/>
          <a:p>
            <a:r>
              <a:rPr lang="en-US" sz="1400" dirty="0">
                <a:solidFill>
                  <a:schemeClr val="bg1"/>
                </a:solidFill>
              </a:rPr>
              <a:t>© 2025 Matthew Recsetar</a:t>
            </a:r>
          </a:p>
        </p:txBody>
      </p:sp>
      <p:pic>
        <p:nvPicPr>
          <p:cNvPr id="5" name="Picture 4">
            <a:extLst>
              <a:ext uri="{FF2B5EF4-FFF2-40B4-BE49-F238E27FC236}">
                <a16:creationId xmlns:a16="http://schemas.microsoft.com/office/drawing/2014/main" id="{7A1A17AE-BE98-49F5-8A5D-D786912B59B4}"/>
              </a:ext>
            </a:extLst>
          </p:cNvPr>
          <p:cNvPicPr>
            <a:picLocks noChangeAspect="1"/>
          </p:cNvPicPr>
          <p:nvPr/>
        </p:nvPicPr>
        <p:blipFill>
          <a:blip r:embed="rId6"/>
          <a:stretch>
            <a:fillRect/>
          </a:stretch>
        </p:blipFill>
        <p:spPr>
          <a:xfrm>
            <a:off x="5638800" y="5580043"/>
            <a:ext cx="3515139" cy="1293195"/>
          </a:xfrm>
          <a:prstGeom prst="rect">
            <a:avLst/>
          </a:prstGeom>
        </p:spPr>
      </p:pic>
    </p:spTree>
  </p:cSld>
  <p:clrMapOvr>
    <a:overrideClrMapping bg1="lt1" tx1="dk1" bg2="lt2" tx2="dk2" accent1="accent1" accent2="accent2" accent3="accent3" accent4="accent4" accent5="accent5" accent6="accent6" hlink="hlink" folHlink="folHlink"/>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86644449-C684-49A4-94AD-C73E13B2C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42237"/>
            <a:ext cx="5715000" cy="3983126"/>
          </a:xfrm>
          <a:prstGeom prst="rect">
            <a:avLst/>
          </a:prstGeom>
        </p:spPr>
      </p:pic>
      <p:sp>
        <p:nvSpPr>
          <p:cNvPr id="5122" name="Title 2"/>
          <p:cNvSpPr>
            <a:spLocks noGrp="1"/>
          </p:cNvSpPr>
          <p:nvPr>
            <p:ph type="title"/>
          </p:nvPr>
        </p:nvSpPr>
        <p:spPr>
          <a:xfrm>
            <a:off x="685800" y="0"/>
            <a:ext cx="7772400" cy="1143000"/>
          </a:xfrm>
        </p:spPr>
        <p:txBody>
          <a:bodyPr/>
          <a:lstStyle/>
          <a:p>
            <a:r>
              <a:rPr lang="en-US" b="1" dirty="0">
                <a:solidFill>
                  <a:srgbClr val="FFFF00"/>
                </a:solidFill>
              </a:rPr>
              <a:t>Advantages of Aquaponics</a:t>
            </a:r>
          </a:p>
        </p:txBody>
      </p:sp>
      <p:sp>
        <p:nvSpPr>
          <p:cNvPr id="5123" name="Content Placeholder 3"/>
          <p:cNvSpPr>
            <a:spLocks noGrp="1"/>
          </p:cNvSpPr>
          <p:nvPr>
            <p:ph idx="1"/>
          </p:nvPr>
        </p:nvSpPr>
        <p:spPr>
          <a:xfrm>
            <a:off x="76200" y="1143000"/>
            <a:ext cx="8915400" cy="5562600"/>
          </a:xfrm>
        </p:spPr>
        <p:txBody>
          <a:bodyPr/>
          <a:lstStyle/>
          <a:p>
            <a:pPr>
              <a:spcBef>
                <a:spcPct val="0"/>
              </a:spcBef>
            </a:pPr>
            <a:r>
              <a:rPr lang="en-US" sz="2400" b="1" dirty="0">
                <a:solidFill>
                  <a:schemeClr val="bg1"/>
                </a:solidFill>
                <a:latin typeface="Comic Sans MS" pitchFamily="66" charset="0"/>
              </a:rPr>
              <a:t>Nutrient rich water (no fertilizers needed)</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marL="0" indent="0">
              <a:spcBef>
                <a:spcPct val="0"/>
              </a:spcBef>
              <a:buNone/>
            </a:pPr>
            <a:r>
              <a:rPr lang="en-US" sz="2400" b="1" dirty="0">
                <a:solidFill>
                  <a:schemeClr val="bg1"/>
                </a:solidFill>
                <a:latin typeface="Comic Sans MS" pitchFamily="66" charset="0"/>
              </a:rPr>
              <a:t>*Provides organic nutrients for plants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sp>
        <p:nvSpPr>
          <p:cNvPr id="6" name="Oval 5">
            <a:extLst>
              <a:ext uri="{FF2B5EF4-FFF2-40B4-BE49-F238E27FC236}">
                <a16:creationId xmlns:a16="http://schemas.microsoft.com/office/drawing/2014/main" id="{38F53324-E489-437B-90DF-1975E55A9A5C}"/>
              </a:ext>
            </a:extLst>
          </p:cNvPr>
          <p:cNvSpPr/>
          <p:nvPr/>
        </p:nvSpPr>
        <p:spPr>
          <a:xfrm>
            <a:off x="5791200" y="3478530"/>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47A6512-8478-403D-AC83-01002B4E5908}"/>
              </a:ext>
            </a:extLst>
          </p:cNvPr>
          <p:cNvSpPr/>
          <p:nvPr/>
        </p:nvSpPr>
        <p:spPr>
          <a:xfrm>
            <a:off x="5715000" y="4495800"/>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99027B-E75C-47F4-AD93-50FCA05F12AD}"/>
              </a:ext>
            </a:extLst>
          </p:cNvPr>
          <p:cNvSpPr/>
          <p:nvPr/>
        </p:nvSpPr>
        <p:spPr>
          <a:xfrm>
            <a:off x="5715000" y="5410200"/>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811348"/>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86644449-C684-49A4-94AD-C73E13B2C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42237"/>
            <a:ext cx="5715000" cy="3983126"/>
          </a:xfrm>
          <a:prstGeom prst="rect">
            <a:avLst/>
          </a:prstGeom>
        </p:spPr>
      </p:pic>
      <p:sp>
        <p:nvSpPr>
          <p:cNvPr id="5122" name="Title 2"/>
          <p:cNvSpPr>
            <a:spLocks noGrp="1"/>
          </p:cNvSpPr>
          <p:nvPr>
            <p:ph type="title"/>
          </p:nvPr>
        </p:nvSpPr>
        <p:spPr>
          <a:xfrm>
            <a:off x="685800" y="0"/>
            <a:ext cx="7772400" cy="1143000"/>
          </a:xfrm>
        </p:spPr>
        <p:txBody>
          <a:bodyPr/>
          <a:lstStyle/>
          <a:p>
            <a:r>
              <a:rPr lang="en-US" b="1" dirty="0">
                <a:solidFill>
                  <a:srgbClr val="FFFF00"/>
                </a:solidFill>
              </a:rPr>
              <a:t>Advantages of Aquaponics</a:t>
            </a:r>
          </a:p>
        </p:txBody>
      </p:sp>
      <p:sp>
        <p:nvSpPr>
          <p:cNvPr id="5123" name="Content Placeholder 3"/>
          <p:cNvSpPr>
            <a:spLocks noGrp="1"/>
          </p:cNvSpPr>
          <p:nvPr>
            <p:ph idx="1"/>
          </p:nvPr>
        </p:nvSpPr>
        <p:spPr>
          <a:xfrm>
            <a:off x="76200" y="1143000"/>
            <a:ext cx="8915400" cy="5562600"/>
          </a:xfrm>
        </p:spPr>
        <p:txBody>
          <a:bodyPr/>
          <a:lstStyle/>
          <a:p>
            <a:pPr>
              <a:spcBef>
                <a:spcPct val="0"/>
              </a:spcBef>
            </a:pPr>
            <a:r>
              <a:rPr lang="en-US" sz="2400" b="1" dirty="0">
                <a:solidFill>
                  <a:schemeClr val="bg1"/>
                </a:solidFill>
                <a:latin typeface="Comic Sans MS" pitchFamily="66" charset="0"/>
              </a:rPr>
              <a:t>Nutrient rich water (no fertilizers needed)</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marL="0" indent="0">
              <a:spcBef>
                <a:spcPct val="0"/>
              </a:spcBef>
              <a:buNone/>
            </a:pPr>
            <a:r>
              <a:rPr lang="en-US" sz="2400" b="1" dirty="0">
                <a:solidFill>
                  <a:schemeClr val="bg1"/>
                </a:solidFill>
                <a:latin typeface="Comic Sans MS" pitchFamily="66" charset="0"/>
              </a:rPr>
              <a:t>*Provides organic nutrients for plants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sp>
        <p:nvSpPr>
          <p:cNvPr id="6" name="Oval 5">
            <a:extLst>
              <a:ext uri="{FF2B5EF4-FFF2-40B4-BE49-F238E27FC236}">
                <a16:creationId xmlns:a16="http://schemas.microsoft.com/office/drawing/2014/main" id="{38F53324-E489-437B-90DF-1975E55A9A5C}"/>
              </a:ext>
            </a:extLst>
          </p:cNvPr>
          <p:cNvSpPr/>
          <p:nvPr/>
        </p:nvSpPr>
        <p:spPr>
          <a:xfrm>
            <a:off x="5791200" y="3478530"/>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47A6512-8478-403D-AC83-01002B4E5908}"/>
              </a:ext>
            </a:extLst>
          </p:cNvPr>
          <p:cNvSpPr/>
          <p:nvPr/>
        </p:nvSpPr>
        <p:spPr>
          <a:xfrm>
            <a:off x="5715000" y="4495800"/>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99027B-E75C-47F4-AD93-50FCA05F12AD}"/>
              </a:ext>
            </a:extLst>
          </p:cNvPr>
          <p:cNvSpPr/>
          <p:nvPr/>
        </p:nvSpPr>
        <p:spPr>
          <a:xfrm>
            <a:off x="5715000" y="5410200"/>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B873EF-6864-4418-883D-DBE1C485B1E2}"/>
              </a:ext>
            </a:extLst>
          </p:cNvPr>
          <p:cNvSpPr/>
          <p:nvPr/>
        </p:nvSpPr>
        <p:spPr>
          <a:xfrm>
            <a:off x="5730240" y="3009900"/>
            <a:ext cx="762000" cy="30480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B04484-7665-4171-B350-61D741BA0E1D}"/>
              </a:ext>
            </a:extLst>
          </p:cNvPr>
          <p:cNvSpPr/>
          <p:nvPr/>
        </p:nvSpPr>
        <p:spPr>
          <a:xfrm>
            <a:off x="5760720" y="3223261"/>
            <a:ext cx="762000" cy="30480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124F71-09C0-481D-B696-F11F29E614A9}"/>
              </a:ext>
            </a:extLst>
          </p:cNvPr>
          <p:cNvSpPr/>
          <p:nvPr/>
        </p:nvSpPr>
        <p:spPr>
          <a:xfrm>
            <a:off x="5684520" y="5138318"/>
            <a:ext cx="762000" cy="30480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331217"/>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685800" y="0"/>
            <a:ext cx="7772400" cy="1143000"/>
          </a:xfrm>
        </p:spPr>
        <p:txBody>
          <a:bodyPr/>
          <a:lstStyle/>
          <a:p>
            <a:r>
              <a:rPr lang="en-US" b="1" dirty="0">
                <a:solidFill>
                  <a:srgbClr val="FFFF00"/>
                </a:solidFill>
              </a:rPr>
              <a:t>Advantages of Aquaponics</a:t>
            </a:r>
          </a:p>
        </p:txBody>
      </p:sp>
      <p:sp>
        <p:nvSpPr>
          <p:cNvPr id="5123" name="Content Placeholder 3"/>
          <p:cNvSpPr>
            <a:spLocks noGrp="1"/>
          </p:cNvSpPr>
          <p:nvPr>
            <p:ph idx="1"/>
          </p:nvPr>
        </p:nvSpPr>
        <p:spPr>
          <a:xfrm>
            <a:off x="228600" y="1143000"/>
            <a:ext cx="8915400" cy="5562600"/>
          </a:xfrm>
        </p:spPr>
        <p:txBody>
          <a:bodyPr/>
          <a:lstStyle/>
          <a:p>
            <a:pPr>
              <a:spcBef>
                <a:spcPct val="0"/>
              </a:spcBef>
            </a:pPr>
            <a:endParaRPr lang="en-US" sz="2400" b="1" dirty="0">
              <a:solidFill>
                <a:schemeClr val="bg1"/>
              </a:solidFill>
              <a:latin typeface="Comic Sans MS" pitchFamily="66" charset="0"/>
            </a:endParaRPr>
          </a:p>
          <a:p>
            <a:pPr>
              <a:spcBef>
                <a:spcPct val="0"/>
              </a:spcBef>
            </a:pPr>
            <a:r>
              <a:rPr lang="en-US" sz="2400" b="1" dirty="0">
                <a:solidFill>
                  <a:schemeClr val="bg1"/>
                </a:solidFill>
                <a:latin typeface="Comic Sans MS" pitchFamily="66" charset="0"/>
              </a:rPr>
              <a:t>Eliminates soil borne diseases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r>
              <a:rPr lang="en-US" sz="2400" b="1" dirty="0">
                <a:solidFill>
                  <a:schemeClr val="bg1"/>
                </a:solidFill>
                <a:latin typeface="Comic Sans MS" pitchFamily="66" charset="0"/>
              </a:rPr>
              <a:t>Diverse and complex bacterial load in system has an antagonistic effect on many fish and plant pathogens thus limiting or eliminating many disease problems and even promoting plant health.  </a:t>
            </a:r>
            <a:endParaRPr lang="en-US" sz="20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pic>
        <p:nvPicPr>
          <p:cNvPr id="2" name="Picture 1">
            <a:extLst>
              <a:ext uri="{FF2B5EF4-FFF2-40B4-BE49-F238E27FC236}">
                <a16:creationId xmlns:a16="http://schemas.microsoft.com/office/drawing/2014/main" id="{14BAA18C-7441-42BD-AEC7-D2AC660205EC}"/>
              </a:ext>
            </a:extLst>
          </p:cNvPr>
          <p:cNvPicPr>
            <a:picLocks noChangeAspect="1"/>
          </p:cNvPicPr>
          <p:nvPr/>
        </p:nvPicPr>
        <p:blipFill>
          <a:blip r:embed="rId3"/>
          <a:stretch>
            <a:fillRect/>
          </a:stretch>
        </p:blipFill>
        <p:spPr>
          <a:xfrm>
            <a:off x="5608320" y="1101431"/>
            <a:ext cx="2971800" cy="2172380"/>
          </a:xfrm>
          <a:prstGeom prst="rect">
            <a:avLst/>
          </a:prstGeom>
        </p:spPr>
      </p:pic>
      <p:pic>
        <p:nvPicPr>
          <p:cNvPr id="7" name="Picture 6">
            <a:extLst>
              <a:ext uri="{FF2B5EF4-FFF2-40B4-BE49-F238E27FC236}">
                <a16:creationId xmlns:a16="http://schemas.microsoft.com/office/drawing/2014/main" id="{89B25B78-51DD-45B5-8EB2-B9C03EB41884}"/>
              </a:ext>
            </a:extLst>
          </p:cNvPr>
          <p:cNvPicPr>
            <a:picLocks noChangeAspect="1"/>
          </p:cNvPicPr>
          <p:nvPr/>
        </p:nvPicPr>
        <p:blipFill rotWithShape="1">
          <a:blip r:embed="rId4"/>
          <a:srcRect t="25790" r="-1" b="8213"/>
          <a:stretch/>
        </p:blipFill>
        <p:spPr>
          <a:xfrm>
            <a:off x="5227319" y="4648200"/>
            <a:ext cx="3386667" cy="1905000"/>
          </a:xfrm>
          <a:prstGeom prst="rect">
            <a:avLst/>
          </a:prstGeom>
        </p:spPr>
      </p:pic>
    </p:spTree>
    <p:extLst>
      <p:ext uri="{BB962C8B-B14F-4D97-AF65-F5344CB8AC3E}">
        <p14:creationId xmlns:p14="http://schemas.microsoft.com/office/powerpoint/2010/main" val="2638206772"/>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685800" y="0"/>
            <a:ext cx="7772400" cy="1143000"/>
          </a:xfrm>
        </p:spPr>
        <p:txBody>
          <a:bodyPr/>
          <a:lstStyle/>
          <a:p>
            <a:r>
              <a:rPr lang="en-US" sz="5000" b="1" dirty="0">
                <a:solidFill>
                  <a:srgbClr val="FFFF00"/>
                </a:solidFill>
              </a:rPr>
              <a:t>Advantages of Aquaponics</a:t>
            </a:r>
          </a:p>
        </p:txBody>
      </p:sp>
      <p:sp>
        <p:nvSpPr>
          <p:cNvPr id="5123" name="Content Placeholder 3"/>
          <p:cNvSpPr>
            <a:spLocks noGrp="1"/>
          </p:cNvSpPr>
          <p:nvPr>
            <p:ph idx="1"/>
          </p:nvPr>
        </p:nvSpPr>
        <p:spPr>
          <a:xfrm>
            <a:off x="228600" y="1143000"/>
            <a:ext cx="8915400" cy="5562600"/>
          </a:xfrm>
        </p:spPr>
        <p:txBody>
          <a:bodyPr/>
          <a:lstStyle/>
          <a:p>
            <a:pPr>
              <a:spcBef>
                <a:spcPct val="0"/>
              </a:spcBef>
            </a:pPr>
            <a:r>
              <a:rPr lang="en-US" sz="2400" b="1" dirty="0">
                <a:solidFill>
                  <a:schemeClr val="bg1"/>
                </a:solidFill>
                <a:latin typeface="Comic Sans MS" pitchFamily="66" charset="0"/>
              </a:rPr>
              <a:t>Plant spacing can be more intensive</a:t>
            </a:r>
          </a:p>
          <a:p>
            <a:pPr marL="0" indent="0">
              <a:spcBef>
                <a:spcPct val="0"/>
              </a:spcBef>
              <a:buNone/>
            </a:pPr>
            <a:endParaRPr lang="en-US" sz="2400" b="1" dirty="0">
              <a:solidFill>
                <a:schemeClr val="bg1"/>
              </a:solidFill>
              <a:latin typeface="Comic Sans MS" pitchFamily="66" charset="0"/>
            </a:endParaRPr>
          </a:p>
          <a:p>
            <a:pPr lvl="1">
              <a:spcBef>
                <a:spcPct val="0"/>
              </a:spcBef>
            </a:pPr>
            <a:r>
              <a:rPr lang="en-US" sz="2400" b="1" dirty="0">
                <a:solidFill>
                  <a:schemeClr val="bg1"/>
                </a:solidFill>
                <a:latin typeface="Comic Sans MS" pitchFamily="66" charset="0"/>
              </a:rPr>
              <a:t>Up to 30 times greater production in same area as row cropping</a:t>
            </a:r>
          </a:p>
          <a:p>
            <a:pPr marL="457200" lvl="1" indent="0">
              <a:spcBef>
                <a:spcPct val="0"/>
              </a:spcBef>
              <a:buNone/>
            </a:pPr>
            <a:endParaRPr lang="en-US" sz="2400" b="1" dirty="0">
              <a:solidFill>
                <a:schemeClr val="bg1"/>
              </a:solidFill>
              <a:latin typeface="Comic Sans MS" pitchFamily="66" charset="0"/>
            </a:endParaRPr>
          </a:p>
          <a:p>
            <a:pPr lvl="1">
              <a:spcBef>
                <a:spcPct val="0"/>
              </a:spcBef>
            </a:pPr>
            <a:r>
              <a:rPr lang="en-US" sz="2400" b="1" dirty="0">
                <a:solidFill>
                  <a:schemeClr val="bg1"/>
                </a:solidFill>
                <a:latin typeface="Comic Sans MS" pitchFamily="66" charset="0"/>
              </a:rPr>
              <a:t>Ability to go vertical when space is limited</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pic>
        <p:nvPicPr>
          <p:cNvPr id="3" name="Picture 2">
            <a:extLst>
              <a:ext uri="{FF2B5EF4-FFF2-40B4-BE49-F238E27FC236}">
                <a16:creationId xmlns:a16="http://schemas.microsoft.com/office/drawing/2014/main" id="{10985405-6E9C-496C-8B5F-3A6035845B17}"/>
              </a:ext>
            </a:extLst>
          </p:cNvPr>
          <p:cNvPicPr>
            <a:picLocks noChangeAspect="1"/>
          </p:cNvPicPr>
          <p:nvPr/>
        </p:nvPicPr>
        <p:blipFill>
          <a:blip r:embed="rId3"/>
          <a:stretch>
            <a:fillRect/>
          </a:stretch>
        </p:blipFill>
        <p:spPr>
          <a:xfrm>
            <a:off x="441497" y="4081462"/>
            <a:ext cx="3200400" cy="2133600"/>
          </a:xfrm>
          <a:prstGeom prst="rect">
            <a:avLst/>
          </a:prstGeom>
        </p:spPr>
      </p:pic>
      <p:pic>
        <p:nvPicPr>
          <p:cNvPr id="5" name="Picture 4">
            <a:extLst>
              <a:ext uri="{FF2B5EF4-FFF2-40B4-BE49-F238E27FC236}">
                <a16:creationId xmlns:a16="http://schemas.microsoft.com/office/drawing/2014/main" id="{AF0C7B4F-C238-4325-95C0-B9C6773EDB39}"/>
              </a:ext>
            </a:extLst>
          </p:cNvPr>
          <p:cNvPicPr>
            <a:picLocks noChangeAspect="1"/>
          </p:cNvPicPr>
          <p:nvPr/>
        </p:nvPicPr>
        <p:blipFill>
          <a:blip r:embed="rId4"/>
          <a:stretch>
            <a:fillRect/>
          </a:stretch>
        </p:blipFill>
        <p:spPr>
          <a:xfrm>
            <a:off x="4019472" y="3717131"/>
            <a:ext cx="4750266" cy="2862262"/>
          </a:xfrm>
          <a:prstGeom prst="rect">
            <a:avLst/>
          </a:prstGeom>
        </p:spPr>
      </p:pic>
    </p:spTree>
    <p:extLst>
      <p:ext uri="{BB962C8B-B14F-4D97-AF65-F5344CB8AC3E}">
        <p14:creationId xmlns:p14="http://schemas.microsoft.com/office/powerpoint/2010/main" val="931700336"/>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685800" y="0"/>
            <a:ext cx="7772400" cy="1143000"/>
          </a:xfrm>
        </p:spPr>
        <p:txBody>
          <a:bodyPr/>
          <a:lstStyle/>
          <a:p>
            <a:r>
              <a:rPr lang="en-US" b="1" dirty="0">
                <a:solidFill>
                  <a:srgbClr val="FFFF00"/>
                </a:solidFill>
              </a:rPr>
              <a:t>Advantages of Aquaponics</a:t>
            </a:r>
          </a:p>
        </p:txBody>
      </p:sp>
      <p:sp>
        <p:nvSpPr>
          <p:cNvPr id="5123" name="Content Placeholder 3"/>
          <p:cNvSpPr>
            <a:spLocks noGrp="1"/>
          </p:cNvSpPr>
          <p:nvPr>
            <p:ph idx="1"/>
          </p:nvPr>
        </p:nvSpPr>
        <p:spPr>
          <a:xfrm>
            <a:off x="228600" y="1143000"/>
            <a:ext cx="8915400" cy="5562600"/>
          </a:xfrm>
        </p:spPr>
        <p:txBody>
          <a:bodyPr/>
          <a:lstStyle/>
          <a:p>
            <a:pPr>
              <a:spcBef>
                <a:spcPct val="0"/>
              </a:spcBef>
            </a:pPr>
            <a:r>
              <a:rPr lang="en-US" sz="2400" b="1" dirty="0">
                <a:solidFill>
                  <a:schemeClr val="bg1"/>
                </a:solidFill>
                <a:latin typeface="Comic Sans MS" pitchFamily="66" charset="0"/>
              </a:rPr>
              <a:t>Cannot use pesticides or herbicides – healthier and safer end-products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r>
              <a:rPr lang="en-US" sz="2400" b="1" dirty="0">
                <a:solidFill>
                  <a:schemeClr val="bg1"/>
                </a:solidFill>
                <a:latin typeface="Comic Sans MS" pitchFamily="66" charset="0"/>
              </a:rPr>
              <a:t>Grow almost anywhere</a:t>
            </a: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pic>
        <p:nvPicPr>
          <p:cNvPr id="3" name="Picture 2">
            <a:extLst>
              <a:ext uri="{FF2B5EF4-FFF2-40B4-BE49-F238E27FC236}">
                <a16:creationId xmlns:a16="http://schemas.microsoft.com/office/drawing/2014/main" id="{460BFF59-9533-492E-8771-F70B3DB78CC9}"/>
              </a:ext>
            </a:extLst>
          </p:cNvPr>
          <p:cNvPicPr>
            <a:picLocks noChangeAspect="1"/>
          </p:cNvPicPr>
          <p:nvPr/>
        </p:nvPicPr>
        <p:blipFill>
          <a:blip r:embed="rId3"/>
          <a:stretch>
            <a:fillRect/>
          </a:stretch>
        </p:blipFill>
        <p:spPr>
          <a:xfrm>
            <a:off x="3816856" y="1784964"/>
            <a:ext cx="1905000" cy="1903326"/>
          </a:xfrm>
          <a:prstGeom prst="rect">
            <a:avLst/>
          </a:prstGeom>
        </p:spPr>
      </p:pic>
      <p:pic>
        <p:nvPicPr>
          <p:cNvPr id="4" name="Picture 3">
            <a:extLst>
              <a:ext uri="{FF2B5EF4-FFF2-40B4-BE49-F238E27FC236}">
                <a16:creationId xmlns:a16="http://schemas.microsoft.com/office/drawing/2014/main" id="{6C3D82A9-5EDA-4A5F-832C-97FE08C9EC2A}"/>
              </a:ext>
            </a:extLst>
          </p:cNvPr>
          <p:cNvPicPr>
            <a:picLocks noChangeAspect="1"/>
          </p:cNvPicPr>
          <p:nvPr/>
        </p:nvPicPr>
        <p:blipFill>
          <a:blip r:embed="rId4"/>
          <a:stretch>
            <a:fillRect/>
          </a:stretch>
        </p:blipFill>
        <p:spPr>
          <a:xfrm>
            <a:off x="5891495" y="3688290"/>
            <a:ext cx="3082866" cy="3014205"/>
          </a:xfrm>
          <a:prstGeom prst="rect">
            <a:avLst/>
          </a:prstGeom>
        </p:spPr>
      </p:pic>
      <p:pic>
        <p:nvPicPr>
          <p:cNvPr id="5" name="Picture 4">
            <a:extLst>
              <a:ext uri="{FF2B5EF4-FFF2-40B4-BE49-F238E27FC236}">
                <a16:creationId xmlns:a16="http://schemas.microsoft.com/office/drawing/2014/main" id="{EAB398EE-B1AA-4A68-AD02-BE4996AAFDCB}"/>
              </a:ext>
            </a:extLst>
          </p:cNvPr>
          <p:cNvPicPr>
            <a:picLocks noChangeAspect="1"/>
          </p:cNvPicPr>
          <p:nvPr/>
        </p:nvPicPr>
        <p:blipFill>
          <a:blip r:embed="rId5"/>
          <a:stretch>
            <a:fillRect/>
          </a:stretch>
        </p:blipFill>
        <p:spPr>
          <a:xfrm>
            <a:off x="1415321" y="4362450"/>
            <a:ext cx="3124200" cy="2343150"/>
          </a:xfrm>
          <a:prstGeom prst="rect">
            <a:avLst/>
          </a:prstGeom>
        </p:spPr>
      </p:pic>
      <p:pic>
        <p:nvPicPr>
          <p:cNvPr id="9" name="Picture 8">
            <a:extLst>
              <a:ext uri="{FF2B5EF4-FFF2-40B4-BE49-F238E27FC236}">
                <a16:creationId xmlns:a16="http://schemas.microsoft.com/office/drawing/2014/main" id="{5D320B03-0670-4C5C-91FC-3F491908558D}"/>
              </a:ext>
            </a:extLst>
          </p:cNvPr>
          <p:cNvPicPr>
            <a:picLocks noChangeAspect="1"/>
          </p:cNvPicPr>
          <p:nvPr/>
        </p:nvPicPr>
        <p:blipFill>
          <a:blip r:embed="rId6"/>
          <a:stretch>
            <a:fillRect/>
          </a:stretch>
        </p:blipFill>
        <p:spPr>
          <a:xfrm>
            <a:off x="896782" y="2286000"/>
            <a:ext cx="2133785" cy="1213209"/>
          </a:xfrm>
          <a:prstGeom prst="rect">
            <a:avLst/>
          </a:prstGeom>
        </p:spPr>
      </p:pic>
      <p:pic>
        <p:nvPicPr>
          <p:cNvPr id="2" name="Picture 1">
            <a:extLst>
              <a:ext uri="{FF2B5EF4-FFF2-40B4-BE49-F238E27FC236}">
                <a16:creationId xmlns:a16="http://schemas.microsoft.com/office/drawing/2014/main" id="{4CFEA62B-9C65-37F3-CA55-E2B091CA8912}"/>
              </a:ext>
            </a:extLst>
          </p:cNvPr>
          <p:cNvPicPr>
            <a:picLocks noChangeAspect="1"/>
          </p:cNvPicPr>
          <p:nvPr/>
        </p:nvPicPr>
        <p:blipFill>
          <a:blip r:embed="rId7"/>
          <a:stretch>
            <a:fillRect/>
          </a:stretch>
        </p:blipFill>
        <p:spPr>
          <a:xfrm>
            <a:off x="6618823" y="1895073"/>
            <a:ext cx="1675197" cy="1621591"/>
          </a:xfrm>
          <a:prstGeom prst="rect">
            <a:avLst/>
          </a:prstGeom>
        </p:spPr>
      </p:pic>
    </p:spTree>
    <p:extLst>
      <p:ext uri="{BB962C8B-B14F-4D97-AF65-F5344CB8AC3E}">
        <p14:creationId xmlns:p14="http://schemas.microsoft.com/office/powerpoint/2010/main" val="2345290838"/>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685800" y="0"/>
            <a:ext cx="7772400" cy="1143000"/>
          </a:xfrm>
        </p:spPr>
        <p:txBody>
          <a:bodyPr/>
          <a:lstStyle/>
          <a:p>
            <a:r>
              <a:rPr lang="en-US" b="1" dirty="0">
                <a:solidFill>
                  <a:srgbClr val="FFFF00"/>
                </a:solidFill>
              </a:rPr>
              <a:t>Advantages of Aquaponics</a:t>
            </a:r>
          </a:p>
        </p:txBody>
      </p:sp>
      <p:sp>
        <p:nvSpPr>
          <p:cNvPr id="5123" name="Content Placeholder 3"/>
          <p:cNvSpPr>
            <a:spLocks noGrp="1"/>
          </p:cNvSpPr>
          <p:nvPr>
            <p:ph idx="1"/>
          </p:nvPr>
        </p:nvSpPr>
        <p:spPr>
          <a:xfrm>
            <a:off x="228600" y="914400"/>
            <a:ext cx="8915400" cy="5791200"/>
          </a:xfrm>
        </p:spPr>
        <p:txBody>
          <a:bodyPr/>
          <a:lstStyle/>
          <a:p>
            <a:pPr>
              <a:spcBef>
                <a:spcPct val="0"/>
              </a:spcBef>
            </a:pPr>
            <a:r>
              <a:rPr lang="en-US" sz="2400" b="1" dirty="0">
                <a:solidFill>
                  <a:schemeClr val="bg1"/>
                </a:solidFill>
                <a:latin typeface="Comic Sans MS" pitchFamily="66" charset="0"/>
              </a:rPr>
              <a:t>No soil to till, lower carbon footprint</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r>
              <a:rPr lang="en-US" sz="2400" b="1" dirty="0">
                <a:solidFill>
                  <a:schemeClr val="bg1"/>
                </a:solidFill>
                <a:latin typeface="Comic Sans MS" pitchFamily="66" charset="0"/>
              </a:rPr>
              <a:t>Waist height; predation-less; </a:t>
            </a:r>
          </a:p>
          <a:p>
            <a:pPr marL="0" indent="0">
              <a:spcBef>
                <a:spcPct val="0"/>
              </a:spcBef>
              <a:buNone/>
            </a:pPr>
            <a:r>
              <a:rPr lang="en-US" sz="2400" b="1" dirty="0">
                <a:solidFill>
                  <a:schemeClr val="bg1"/>
                </a:solidFill>
                <a:latin typeface="Comic Sans MS" pitchFamily="66" charset="0"/>
              </a:rPr>
              <a:t>better on backs of workers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r>
              <a:rPr lang="en-US" sz="2400" b="1" dirty="0">
                <a:solidFill>
                  <a:schemeClr val="bg1"/>
                </a:solidFill>
                <a:latin typeface="Comic Sans MS" pitchFamily="66" charset="0"/>
              </a:rPr>
              <a:t>Can raise fish for food, aesthetics (ornamentals), baitfish or just for nutrients</a:t>
            </a: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pic>
        <p:nvPicPr>
          <p:cNvPr id="2" name="Picture 1">
            <a:extLst>
              <a:ext uri="{FF2B5EF4-FFF2-40B4-BE49-F238E27FC236}">
                <a16:creationId xmlns:a16="http://schemas.microsoft.com/office/drawing/2014/main" id="{6280BD73-75C4-4F49-B78E-7D2891EFDF42}"/>
              </a:ext>
            </a:extLst>
          </p:cNvPr>
          <p:cNvPicPr>
            <a:picLocks noChangeAspect="1"/>
          </p:cNvPicPr>
          <p:nvPr/>
        </p:nvPicPr>
        <p:blipFill>
          <a:blip r:embed="rId3"/>
          <a:stretch>
            <a:fillRect/>
          </a:stretch>
        </p:blipFill>
        <p:spPr>
          <a:xfrm>
            <a:off x="5410200" y="2456708"/>
            <a:ext cx="3185340" cy="3005138"/>
          </a:xfrm>
          <a:prstGeom prst="rect">
            <a:avLst/>
          </a:prstGeom>
        </p:spPr>
      </p:pic>
      <p:pic>
        <p:nvPicPr>
          <p:cNvPr id="3" name="Picture 2">
            <a:extLst>
              <a:ext uri="{FF2B5EF4-FFF2-40B4-BE49-F238E27FC236}">
                <a16:creationId xmlns:a16="http://schemas.microsoft.com/office/drawing/2014/main" id="{D1CB107E-FE1E-4054-8382-A9501F0BE974}"/>
              </a:ext>
            </a:extLst>
          </p:cNvPr>
          <p:cNvPicPr>
            <a:picLocks noChangeAspect="1"/>
          </p:cNvPicPr>
          <p:nvPr/>
        </p:nvPicPr>
        <p:blipFill>
          <a:blip r:embed="rId4"/>
          <a:stretch>
            <a:fillRect/>
          </a:stretch>
        </p:blipFill>
        <p:spPr>
          <a:xfrm>
            <a:off x="685800" y="1651845"/>
            <a:ext cx="2838450" cy="1609725"/>
          </a:xfrm>
          <a:prstGeom prst="rect">
            <a:avLst/>
          </a:prstGeom>
        </p:spPr>
      </p:pic>
    </p:spTree>
    <p:extLst>
      <p:ext uri="{BB962C8B-B14F-4D97-AF65-F5344CB8AC3E}">
        <p14:creationId xmlns:p14="http://schemas.microsoft.com/office/powerpoint/2010/main" val="3222854918"/>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9698" name="Picture 2" descr="http://www.baby-m.net/wp-content/uploads/2009/12/no-money.jpg"/>
          <p:cNvPicPr>
            <a:picLocks noChangeAspect="1" noChangeArrowheads="1"/>
          </p:cNvPicPr>
          <p:nvPr/>
        </p:nvPicPr>
        <p:blipFill>
          <a:blip r:embed="rId2" cstate="print"/>
          <a:srcRect/>
          <a:stretch>
            <a:fillRect/>
          </a:stretch>
        </p:blipFill>
        <p:spPr bwMode="auto">
          <a:xfrm>
            <a:off x="240030" y="367994"/>
            <a:ext cx="4091937" cy="3877111"/>
          </a:xfrm>
          <a:prstGeom prst="rect">
            <a:avLst/>
          </a:prstGeom>
          <a:noFill/>
        </p:spPr>
      </p:pic>
      <p:pic>
        <p:nvPicPr>
          <p:cNvPr id="29700" name="Picture 4" descr="http://ts2.mm.bing.net/th?id=HN.608021198711425159&amp;pid=1.7"/>
          <p:cNvPicPr>
            <a:picLocks noChangeAspect="1" noChangeArrowheads="1"/>
          </p:cNvPicPr>
          <p:nvPr/>
        </p:nvPicPr>
        <p:blipFill>
          <a:blip r:embed="rId3" cstate="print"/>
          <a:srcRect/>
          <a:stretch>
            <a:fillRect/>
          </a:stretch>
        </p:blipFill>
        <p:spPr bwMode="auto">
          <a:xfrm>
            <a:off x="4812032" y="676594"/>
            <a:ext cx="4091938" cy="3259910"/>
          </a:xfrm>
          <a:prstGeom prst="rect">
            <a:avLst/>
          </a:prstGeom>
          <a:noFill/>
        </p:spPr>
      </p:pic>
      <p:sp>
        <p:nvSpPr>
          <p:cNvPr id="3074" name="Title 1"/>
          <p:cNvSpPr>
            <a:spLocks noGrp="1"/>
          </p:cNvSpPr>
          <p:nvPr>
            <p:ph type="ctrTitle"/>
          </p:nvPr>
        </p:nvSpPr>
        <p:spPr>
          <a:xfrm>
            <a:off x="395653" y="4756638"/>
            <a:ext cx="8354891" cy="930447"/>
          </a:xfrm>
        </p:spPr>
        <p:txBody>
          <a:bodyPr>
            <a:normAutofit fontScale="90000"/>
          </a:bodyPr>
          <a:lstStyle/>
          <a:p>
            <a:pPr>
              <a:lnSpc>
                <a:spcPct val="90000"/>
              </a:lnSpc>
            </a:pPr>
            <a:r>
              <a:rPr lang="en-US" sz="2900" dirty="0">
                <a:solidFill>
                  <a:schemeClr val="bg1"/>
                </a:solidFill>
              </a:rPr>
              <a:t>Currently </a:t>
            </a:r>
            <a:r>
              <a:rPr lang="en-US" sz="2900" b="1" dirty="0">
                <a:solidFill>
                  <a:schemeClr val="bg1"/>
                </a:solidFill>
              </a:rPr>
              <a:t>only a few</a:t>
            </a:r>
            <a:r>
              <a:rPr lang="en-US" sz="2900" dirty="0">
                <a:solidFill>
                  <a:schemeClr val="bg1"/>
                </a:solidFill>
              </a:rPr>
              <a:t> Commercially Viable Aquaponic Businesses Exist…As I say this, there are probably even less</a:t>
            </a:r>
          </a:p>
        </p:txBody>
      </p:sp>
    </p:spTree>
    <p:extLst>
      <p:ext uri="{BB962C8B-B14F-4D97-AF65-F5344CB8AC3E}">
        <p14:creationId xmlns:p14="http://schemas.microsoft.com/office/powerpoint/2010/main" val="1306447635"/>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AE924E-4984-4D6F-B010-F64FB2E895C4}"/>
              </a:ext>
            </a:extLst>
          </p:cNvPr>
          <p:cNvPicPr>
            <a:picLocks noChangeAspect="1"/>
          </p:cNvPicPr>
          <p:nvPr/>
        </p:nvPicPr>
        <p:blipFill rotWithShape="1">
          <a:blip r:embed="rId2"/>
          <a:srcRect l="19697" b="909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CE18F-198A-49F1-B266-A436233A9102}"/>
              </a:ext>
            </a:extLst>
          </p:cNvPr>
          <p:cNvSpPr>
            <a:spLocks noGrp="1"/>
          </p:cNvSpPr>
          <p:nvPr>
            <p:ph type="title"/>
          </p:nvPr>
        </p:nvSpPr>
        <p:spPr>
          <a:xfrm>
            <a:off x="5812488" y="640263"/>
            <a:ext cx="2819430" cy="1344975"/>
          </a:xfrm>
        </p:spPr>
        <p:txBody>
          <a:bodyPr>
            <a:normAutofit/>
          </a:bodyPr>
          <a:lstStyle/>
          <a:p>
            <a:r>
              <a:rPr lang="en-US" sz="4000" b="1" dirty="0"/>
              <a:t>Small Scale Aquaponics</a:t>
            </a:r>
          </a:p>
        </p:txBody>
      </p:sp>
      <p:sp>
        <p:nvSpPr>
          <p:cNvPr id="3" name="Content Placeholder 2">
            <a:extLst>
              <a:ext uri="{FF2B5EF4-FFF2-40B4-BE49-F238E27FC236}">
                <a16:creationId xmlns:a16="http://schemas.microsoft.com/office/drawing/2014/main" id="{4E17FF37-638E-4A63-96EB-BDAEEE5040B9}"/>
              </a:ext>
            </a:extLst>
          </p:cNvPr>
          <p:cNvSpPr>
            <a:spLocks noGrp="1"/>
          </p:cNvSpPr>
          <p:nvPr>
            <p:ph idx="1"/>
          </p:nvPr>
        </p:nvSpPr>
        <p:spPr>
          <a:xfrm>
            <a:off x="5619048" y="2121762"/>
            <a:ext cx="3249230" cy="3974237"/>
          </a:xfrm>
        </p:spPr>
        <p:txBody>
          <a:bodyPr>
            <a:normAutofit lnSpcReduction="10000"/>
          </a:bodyPr>
          <a:lstStyle/>
          <a:p>
            <a:r>
              <a:rPr lang="en-US" sz="2000" dirty="0"/>
              <a:t>Can supplement healthy food for your family, friends and neighbors!</a:t>
            </a:r>
          </a:p>
          <a:p>
            <a:endParaRPr lang="en-US" sz="1600" dirty="0"/>
          </a:p>
          <a:p>
            <a:r>
              <a:rPr lang="en-US" sz="2000" dirty="0"/>
              <a:t>Once you are up and running it is easy enough to manage and maintain!</a:t>
            </a:r>
          </a:p>
          <a:p>
            <a:endParaRPr lang="en-US" sz="2000" dirty="0"/>
          </a:p>
          <a:p>
            <a:r>
              <a:rPr lang="en-US" sz="2000" dirty="0"/>
              <a:t>Fun and therapeutic activity!</a:t>
            </a:r>
          </a:p>
          <a:p>
            <a:endParaRPr lang="en-US" sz="2000" dirty="0"/>
          </a:p>
          <a:p>
            <a:r>
              <a:rPr lang="en-US" sz="2000" dirty="0"/>
              <a:t>Great teaching tool!</a:t>
            </a:r>
          </a:p>
          <a:p>
            <a:endParaRPr lang="en-US" sz="2000" dirty="0"/>
          </a:p>
          <a:p>
            <a:endParaRPr lang="en-US" sz="1600" dirty="0"/>
          </a:p>
        </p:txBody>
      </p:sp>
    </p:spTree>
    <p:extLst>
      <p:ext uri="{BB962C8B-B14F-4D97-AF65-F5344CB8AC3E}">
        <p14:creationId xmlns:p14="http://schemas.microsoft.com/office/powerpoint/2010/main" val="1877139158"/>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edenaeternaproject.org/images/TristrinsIBCsystem.JPG"/>
          <p:cNvPicPr>
            <a:picLocks noChangeAspect="1" noChangeArrowheads="1"/>
          </p:cNvPicPr>
          <p:nvPr/>
        </p:nvPicPr>
        <p:blipFill rotWithShape="1">
          <a:blip r:embed="rId2" cstate="print"/>
          <a:srcRect t="240" r="6" b="11099"/>
          <a:stretch/>
        </p:blipFill>
        <p:spPr bwMode="auto">
          <a:xfrm>
            <a:off x="20" y="1"/>
            <a:ext cx="3050602" cy="2258568"/>
          </a:xfrm>
          <a:prstGeom prst="rect">
            <a:avLst/>
          </a:prstGeom>
          <a:noFill/>
        </p:spPr>
      </p:pic>
      <p:pic>
        <p:nvPicPr>
          <p:cNvPr id="66564" name="Picture 4" descr="http://naturallyearthfriendly.com/wp-content/uploads/2012/01/aquaponics-system-design.jpg"/>
          <p:cNvPicPr>
            <a:picLocks noChangeAspect="1" noChangeArrowheads="1"/>
          </p:cNvPicPr>
          <p:nvPr/>
        </p:nvPicPr>
        <p:blipFill rotWithShape="1">
          <a:blip r:embed="rId3" cstate="print"/>
          <a:srcRect l="9842" r="-1" b="-1"/>
          <a:stretch/>
        </p:blipFill>
        <p:spPr bwMode="auto">
          <a:xfrm>
            <a:off x="20" y="2299716"/>
            <a:ext cx="3050602" cy="2258568"/>
          </a:xfrm>
          <a:prstGeom prst="rect">
            <a:avLst/>
          </a:prstGeom>
          <a:noFill/>
        </p:spPr>
      </p:pic>
      <p:pic>
        <p:nvPicPr>
          <p:cNvPr id="66568" name="Picture 8" descr="http://www.livingmandala.com/Living_Mandala/Aquaponics_Course_files/tray.jpg"/>
          <p:cNvPicPr>
            <a:picLocks noChangeAspect="1" noChangeArrowheads="1"/>
          </p:cNvPicPr>
          <p:nvPr/>
        </p:nvPicPr>
        <p:blipFill rotWithShape="1">
          <a:blip r:embed="rId4" cstate="print"/>
          <a:srcRect r="6" b="1619"/>
          <a:stretch/>
        </p:blipFill>
        <p:spPr bwMode="auto">
          <a:xfrm>
            <a:off x="20" y="4599432"/>
            <a:ext cx="3050602" cy="2258568"/>
          </a:xfrm>
          <a:prstGeom prst="rect">
            <a:avLst/>
          </a:prstGeom>
          <a:noFill/>
        </p:spPr>
      </p:pic>
      <p:cxnSp>
        <p:nvCxnSpPr>
          <p:cNvPr id="77" name="Straight Connector 76">
            <a:extLst>
              <a:ext uri="{FF2B5EF4-FFF2-40B4-BE49-F238E27FC236}">
                <a16:creationId xmlns:a16="http://schemas.microsoft.com/office/drawing/2014/main" id="{EABEAC19-ED41-498D-B459-DB53D5BECC0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72143"/>
            <a:ext cx="304824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932DF5-8421-492A-8D03-BBD9C31515B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5075"/>
            <a:ext cx="304824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EA1EE36-BDB4-4DA2-A0C9-0BA4331E7FF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79018" y="639400"/>
            <a:ext cx="5073492" cy="5578521"/>
          </a:xfrm>
          <a:prstGeom prst="rect">
            <a:avLst/>
          </a:prstGeom>
          <a:solidFill>
            <a:schemeClr val="tx1">
              <a:lumMod val="75000"/>
              <a:lumOff val="25000"/>
            </a:schemeClr>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6" name="AutoShape 6" descr="data:image/jpeg;base64,/9j/4AAQSkZJRgABAQAAAQABAAD/2wCEAAkGBhQSEBMUExIWFRUVGRgaFxgXFxgYGBcaFRgYFhoXGhgcGyYeFxokGhoXHy8gIycpLCwsGB8xNTAqNSYrLCkBCQoKDgwOGg8PGiwkHyQpKSwpLCwpLCwpKSwsLCwsKSkpLCwsKSwpKSksLCksLCwsLCksKSwsLCksKSwpLCwsLP/AABEIAMMBAwMBIgACEQEDEQH/xAAcAAABBQEBAQAAAAAAAAAAAAAFAAMEBgcCAQj/xABIEAABAwIDBQUFBQUIAAQHAAABAgMRACEEEjEFBkFRYRMicYGRBzKhscEjQlLR8BRicrPhCBUzNXSCkvEkVKKyFjRDZMLi8v/EABkBAAMBAQEAAAAAAAAAAAAAAAABAgMEBf/EAC8RAAICAQMDAgMHBQAAAAAAAAABAhEDEiExBBNBIlEFMmEUIzNxkaHBQ1KB0fD/2gAMAwEAAhEDEQA/AMNq3ezPCdpi1pmPslH0W3VRq6eyoD9sc59iuPHO2PlNTN1FsDQv7hRYqvB4wJ8YGsTTp2O0PdCRMDn86b2ljwhMEKmDYAyfQGPGoeGeQrs1qJStJBCFKIzHRUJ42gA9TXJByn5L2J/YMpXl7VOfgkET4xXqsGJ/xYA14f8AQobitmOOhl5nJ2mYSlxaDmglKFExc/dm3AchQXfdTrDSkmyXFAJM3ykFSxH4bZR0B61t2pN7MTdELebf7Ksow3A3cI1I4pTytqape0ttPYhWZ51azwzEmPAaJ8qiuKvXFdFKOyILHsPaRMJVqdDz4T1vVi2QXpWhnVxCkqgEkpV7w9068z6ioe5m6ysahDYOUgqIWPuAKiT5ketaDsTdR3DPJ7TCrxOUHI40UhtZPuqWCQtu2qb6G9KeNr/J0Y8u1MZw6g5gmWFnvNnMpJ1EzlBHLKT61ynZjSb2joPj6GKIb0bG7FhDySntWsxey6FKlFS0QLdwEKHRJjWhWzN1cRjFKU07KLSmwieZJvxvFYvE0vSyJS1OyYhtEW4/GTpyp1zAJTJABvPKSI48eF6K7P8AZU4P8XFkDkgSY8TafI0cwvs6waFAqS46ocXHFEf8UwPKKXbfuTZnjG0ApxaUgkptCQSbTwuakYptTcdslbZWJSFDLYGNCZ1i9a7gsE22mGm0tjklIT8qibR3cYfcS46jMpIyjgImb8Tx48aO0nySZGh85sqJPICVHwgCaJt7tYtSFOFspQlKlEr7khKSTCTc2HKtUwWCaaENtpR/CkA+cCTTzreZJSRZQIM8QRBp9mHgVHzY/vJxBnSiGxd28biQC2ytSVTCiChI5d5UCL1tOydyMJh7oZSVcFL75HhNh6TR2rUIpBRljPsjfKBnxCAs6gZiAI/FFz5c65V7E1KUFKxVxyH9K1TNyr0CqSS8DMsHsLQSM2KVHGEjTpNZpvXuqvD4x9llLi221wlSrkgJBkwADc/CvpR/HBJgCb948E2nzOggTreKpu9bGDkvPjvEfiVKo0ASIBP6mi0PSYSnY78/4av6Vbd0Ny3cQoKfCkMJMGIzuRcpTyHNR0m19LBsDY5xjpUhpLWHSbn3lE8EJUo3UeJ0FaG1slIDSQhQgG8hOVIBABgzcEkRXN1M9K0xW5NFMZ3Ca9JiCCTySZESNNb1I/8Ah7DpKcqfugnMqCYJKrD3RbrbnVwa2UhKSoKWoJugTaTyTp5m80w/soKcaBzAAElKe6mZAEkHUCbDrXmt5UrsHZQ8Ts4IeZyoypX2qR9pM5WnFJOXUEEJgi0iqyXHQoE3GpHeHOB41fdobOyv4GCYDqkSTJWCCmZN1ajoJMa1VHsKZug+JBjwmvR6ZXjTkJK+QthNspDCQJGWAQdbnXrWCL1NXzHtqwrxLcqDggAqkC8nqYMR41QlamuxvwCSR5SpUqRQqt/syTOMVafslW/3oqoVa/ZzP7UsCZLShbU95FqiauLQGtHEn8RjzkfGK8KkqF1gfxcj0oclKogzrxt08aWEwSnFQ2lSj+4lR87WrljiKsM7L2H2il9mSSkFRCSUg+WmYnz61Qt4cX+0r+2TOSQACoRrfW5ua1LdjEIwankPqCXSEqykjMEAEybnxjXQ1me8uMQ9i33G7IWpRTHEcD5xPnVOVbJnLnnXDKntrdDs0B9tRUzbMDBWiTFx95M8fUUQ3d3b/bVoZaLYKz7wFk5ZVmKdUxExxvpJBt2xsElxgJWJSsEEHQhRIqvbi4o4fFoCrFpwoVa8SUKqek6l5FKL5QYsjktzTPZlsheFhlxKUqacfQrLEKCm23EmR7wiIJ/OiW39t4ZtxY/aEFK+9CFSpKgZVBTMGYcHXMPvUH38xTycOyUEgLDgcKYIyrygAngSJE8iRWcuu2I9PgKMvWPbShTzVsjSGtusvlSe1bWtQyqABCXsogKTIsVJhKk62HWhm6IdwOIxLaHApLawhM3zIKUuonS+VSfMmqUziCntCmPsymFTxCrQOVj6zVvwW3jiEoWUhFsttDBjNzPK94A5Vz9T1WRYXTpkPM6NU2PtZL6OSx7yeXUcwaIZqzRjaCkKSpJyqHEfq4qzYXeZYTKkJV4EpPnrWGD4pClHNs/fwzWGZNblkSK9y9axnb292KRj+1Li0JkZWwo5csxlgWPjF5p1/wBrWJcTkRkSVWzBIzpMnmYgiLxOtehHqsbVrgO/E2MCvaznZG3cQhIWXS5xIVKx6/lRjE7+hLYWnDOOGQCApIgyRxuRI5Vjh+JYMjabp/UpZYstk1VN69/W8KS2gdq8OH3EE/iPP90eZFD9q7+unDAttFp1QM5jm7McxYSrxFutZepJzgkzJuepPH508vWwpqDInl/tNV2bvm6cq3AFJOoAy+aevjRk7zoc7rXeUbBMgHqVSRlHxPTWsxc2p2LItKpIAPTXx4etd7H2mFgHKA5m4c9QZ4D8q8rD1fUwtveNmUc0lyW5G9yFhzskqW41ILZytrtyST7vUT61U9k7Ke2m+pxxRDST3laAAX7NA0n5am9dbxbq4jt3sQhICV3nME9xKAXFAE8YVp9an7K37LSOwbYDgZzH3lIKkjqEEGCoJ530vXsY+olemt6OqORydMv2CYQyhKUoCUps2gGZtz9ZNSS5EW76+YmPP5VVd3N9Ri1PLUyUttpUr3jPcJTASQJJIOmhgU3sz2iNKdJfKW05VlOYGUqSR9kolMBQ6GDUPHNu3/31/wBGnBZdpYtAKGlKbSswqFxBPSevGDXrpQrERIzoSPxWzSbxAOmlVbZ++JdU6XsOyEhOdAU4krWpMKSkJGYnQQYtHShuB3/xBU52mEQ0ENrccOYpUm8ApSUlSiSRprfgKcoNrb6fog5JW9ZKXsIoODKMQnKknvKlQEECwSL+vGq9t/DZX3E5vdWuRM/eOnA2qHtfexGJdQAyElpbZKwMxUM6ZBVxuQQTrBtRzetsDFOAJVcggggghSQZ1n/uujH6Matctkx5ZRt8GQWkkSYV1tIPzis3Na3t/BZsMufuidfwn+vxrJDXQnsUzylSpUCFWi+w3ZaH9ouIcJyjDrNjEw40IJ5XrOq0v2As5tpuD/7dz+Y1QBuX9yYNpNmkmOcr+KjAokxiJSMiUpSdP/5Fq7Gz0kQrvDlwqn+0neJWFZS2yVNrXoUECANbRYQRoRc1lkmsa1MUpKKszn2iNH+8sQVLBlQIII93KABbQiCI6Gg+HaJgghUdb63BBv503g2c7yQpWUKVClcYPvecTrXeLZS0oQsnMJFh7pmCTNj0j+vnJ6naPPlvuEW9qKaUE3hpMR1tJ6AXNMY90KdS8lPfWkG0QSnn+9lj4U5vLtIg5EpS2lxKS4UgyuEhBmTpaYHFRqI+ycoWUlppQKmQo5iQIkk2nMb2AEmwAqO2sOTWtvAK1uiWveR9JUCRlV7ydAoawoAwTI15iheNeBUlSQQlRETzBhXjem3HpS6qwylGUAn7ySOPhPnSZc7TDEZmkrYJUkKVkU4hfvJB0JSpIUJM94gTatYYNLsKtnmCxanWgwhElS82YDvEGBB6SAZ4edXt/BJwuHbSSAUzE3z8TYfq9Z1snHLZUCleUlMEpPBWoMaeHCi2J3gzpAW5mCZiZJExadeGlc/UYZzkkuAZcWdqIWxmSRKSRlOoKhYdRKfnRc7UDSDnIFhfyvWd7IX2ilJHIEjnkUkyOsSPOmNubWW4txxaospITymxA6SY6wTXLl+Ha2q4ErDe2sYcXKmUk9mCQq19JsdYBn9RVXDyQTJIzTOX6CoeG2g6AUIUqCIygkAza8cKZU+lJyqmeJABv58BXbh6btrR4/cej3LtubvelkIadjJpmH3ZJOZXQTw4GeFXjazyWchPulQk/r1rGSZEpM8rXq17vbxl7DnCvTKY7JeumjZ66hPpyrzur6FSl3Ir81/I09qLdtJGbLeJ48wfpVYwyB25ChGW6genH0r3GbVLbaGQpSYnUfvKFyfduBA6npXO1mVFaET3wnK6rn3la9MvHjWWDppR9PuSQsXiio/IcgTI+Zq6+zvYDbqVOLuQrLEwDYW+NUEYhOYSeImLwOQ8BV5RiVMtqSwvs0ri6IHgoHn1rvyZoYHFSWxUWk7ZYt6FkrCEEpH7K9lkTCjCDI6aUE2qEowbGFZSO1WO86SUZVyiCTGh7wzDTLQHH7bxPaoW++pSEggnTUCykgakjXQzRDauI+ybdSQZCYPMGFfnU5evljyJ41s9jTvU7QP3phrNhpUG2kolcKAdecu4tZIzq7uZKRcCeU1AwiUtuNJxCwtkKL6koKiFd0ZE3HvKMA8IPSndq4toYwBzKM6Uk5ogKg2UTzTF/CknBtu5lpdQlKIAzSO0M3KRBJQm8c/Wuj7VLIk0qVDeaU9jzEYFx/tcVnQzmKikXJzEiRABKU3Ek/isDVk2Pvgh9jscayW3UJKEvQrs12sHOCeGsjiIqtnbxZZdbbXm7XuqlGiIBmD9+eMmI9JG52LlRQTJiTN5E3+dS+rlgx6oq35IWTS9gexsxLCFhxvK6oBeUxOULTCgZgozRljobzNX7eggvKPAobVNrdwAyNeQ9aYxQT2akLSlSNcqhIsAbEd5Huj3SOFNbY3naWUqUAgAJSUkhVhooCxPURXTD4rh6mEVVNG+PJHVbBG0cD2jakQBIIEkC8W424ViKhevoTBYxD3+CoE8vdUBxkG8dYr58c1PjXdilfB1Sp7o5pUqVakCrUf7PH+au/6Zz+YzWXVqH9nr/NHY/wDLOfzGaAPosmse9qbyTiVBarNhcQJKi4lCm2+hCsxP7o8K1fHu9m0tcZsiSqMwQDAmCo2SOtfNO8+3HMRiXHXRClESIyhMAACDcQIF71hmxuaSMcr2oi/t+UBJAyzJj3v60sewW1JXMtKsVATHQjmKYYw5UZg+QnXib0VwiyhJbc7zRBBSpMESdQdDc86zhjUXTOaqJW3Epcaw6zooJubQCJn4VDxm0gtqFuypB7oMmxtE8rA+VNbaVlSylJzIQmB4ydesRQxt7MQMoJ/XpV5OnjN22ImKWHGiltCitN1mZCgCbgcAM16G5TyoxgVKRm7NSFSCCJJjN3Z04Hxrv9gLbDsquDrpBgkRx1NEVSpFAJ1sxKdRw8OVJLpUjNFhE+PKouFxpSrvEkcePn4zRbFJSWfs4yrBkTcFMaD0qZItxrkJbnmMSgm0ggCZsQf6VC3ww6v2hY4WPhI4eYrndR7LiAORBHSDB+Hyqzby7ICsShdoIg+IP5E+lapekn5ZAHZuGyNuO2+zED+MxHp9aDNpzuJTNyf1NW11ot4IIIHaOAuHoSoKHmAAPWqlu61OJngJN/SstFWVFcsMrfCVKiSoEJB10EH6R400pORRMCR4GD4868DC1KSG0lS1KNuZVwrltlaypJTlyRmuLSY89a5NJjKL5D+8jC3D2mnaJBJItmUCpQ9TU58KThVOLPfcQhNp0AA9VU3tLAF13DIBjuCSNYhP9T5U/vY4AkJmEoufHQV1dvSm/wBBoBYrYrzZTmAAUJScwKSIBmx5H4GkMY4iChwwdL6j+GTagb+PLqspdJSiyEkqIA/dHAdKKbO3VfcylkBc6ZVJv0uRfoa45QSX3jRVBDC7fdBgwqZFxcSOlWLFbwYT9kYLbQStKpdZlYSlWudGoIJvlm3IUA2VhD2wQtMKEyCIIsaF7RQUZiQYBI6Ty8TSjihWyHtRZXNtJdDjrbKG4y5lkBTi1KsEpP3RAJJvAFoJFR8AgrJJy5Ui4zZSRMQm9z0qLh0IaaAdmMnaKjXMpSUJERe2blpXWBxbDvaOuAoYRZtGbvrIFyYuVG2lhPQms80WvyREhp2M6u7lkmEnUdD1ojukcuMSDYLSseeUn6R51XsZtkuLKlCNLiSbWBUeJiL0e3TzlTjhAKUJgk6ys92OtjUvE2qfklLcW2N4VuEwcqdIGp8T+VCFFMHiTTL5hRBOhI/XWl2ykIcCW5KgAVGZSmZMDgCQBPSnHBGCqI6Ji8UEQQqCIggwR1ms+WbmrI5jSARlF9TF/Wq0qvR6WDimdWHyeUqVKuw3FWo/2eP81d/0zn8xmsurUP7PH+au/wCmc/mM0Ab3vB/8s4OYAPgSAayfbW5SX3+0KoBABSBqRxnwj0rZz+rVV9sbiIedLjeIfYKrqS2ZQTzCVCEnnFulWpJKmjOUb3KK1ukyEgKbSoD8SQdfGu3N0sOoFPZwDwSpSR8FCtDwm7DTbYStxxw/jUQCfJKQPhVGx+1HGsQ8yptJ7M2NwVAkZTxiQatPH5FpZXn/AGdsXyqcT0C5+CgaHr9nY4PKn95IOvgaPDfhA/xGVpvHdIV+VSsNvRhnDAKgeRQeHUTS0QlumS4vyinN7jvIu240q9pzA31FhcdKaxm7+NUkpLQUnmlxB08SDV+b2lhibPNz1UE/OKmstpN0qBHQg/KpWFeCXH3MWxe6WIEyw4P9hP8A7ZrzZayyrK82chEKzJII6gkCK21zDg0w4yTrpHlSfT0LxRkDmBDS0OtOJW3Jj8VxcHhx/pR7Fb0oLaVKSSoaJniLEzyq3bR3fbdSRGUzOZKUgz6d4dDQvC7itBRLhLnKwSPQVnpnF7cEuDbKhtHayXTnBIXOXJwyFIObNpOaRHEEcqH4VKW5JISTwuYBOnWtAd3Gw94C0lX4Vj4SDHlQ5z2YNK9190fxBKvyrN4ZNj0lbUo5C40rMU3BQe8kjQxqKG4ParuYhK1DtCnNoZIsDpwk1bj7MHUKCmsUAoaSgj5KNqcG5rqHUrU00tYPvoUUhX7xSUxPGl2HFcFKNBvBrTn7SbhAA87/AJVS999oyA2DdZzK8BoPX5Uad2Li2yQhslBnQpOUm8RmnjQTF7rYkqClMuLJmSE8LAACrbbV0RFVyVVGGUL1eNydrIaBDrgSXDblbu3MQPGhy9m9ktOdpYAIzEpJtInpztUHaO2M63irvSVZJtlEnLoRpXFng88XCSHL1GkbSxzLuJZdS4FulKkuwQRCAMiraEyqeZTVf2tgO0LaBop8qV0SnWPT41Wt3VLaVmJlJT4xej520m5TcmY89a1w41CNN3XkT2IW8Kwt9QnupEnwToPEkmh+MxYKEAWS2kJNgJUZJA53tflUfFoKVBVypRJPGSekUkuFViATytMnXzqGlJ6iaCDWPw4ZyELUo+8U2F+EnWOcUe3TV9iog2No49wqiSNbGqUtRCiLiOFXHddyMMRxOaPWnixq/wBwpID7HY7Rxx0mQFGPEnSjmM3XeSVjtkwogKHeImAoZZgTBF7fGo2HaQ2hDYNklJVESoyCQeU3vS29vspxwLahKQCLWJjUzwGkeArn6hTctMCmrWx1jtx3shU39pGqTCVC3C8Hwms2UL0Y2rvG88Mq3VFPKbemlBjXV0mPJCP3jTZvii0tzylSpV2Goq1H+zx/mrv+mc/mM1l1ah/Z6J/vR2P/ACzn8xmgD6Lmm85OnqfpXob53pygDhLfmape/uzRnDqR3lIyr5Qk90+NyPACrvQTeRjMBOkKzeBBP0pPgaMYx2FBChx1FDcAgh5AFiSZ8IMirFjsL3/lUIsZXWzlkZhBtKZt4xUw4aG+bAu1cMSJHCZp0Yf7No8QkAnTrRx3Bj0PysZ50y8xr1vWTuqLVXZD2e88lacrywj7wzKNhqLmBpRnYm8C+3h91Ra0mEymRZU5ZI4HxoWkQIpkLyrmJ4QfCnrmvItMfYte294Qy6gNrQ62oiVC8AmLZYBI/KmHN7MsyzIHFKotwsR9arGJGbKBU90SOfP0q1mmS8cWGW982FCSlafIGPQ1KY3iwqr9oBOkgjx4VRThsqMsyZJ/L4RXCGrGdBIH+4yaa6iXsS8KNLa2iwrR1H/IfWpKMpFlBXgZrGi1lJIJ0sPHjXeFxSg40CSZUmRPM/o1quq90S8H1NcawYRMcTPmSST6muwi9vOs+dfdQRldWLfiJ+E1yverEtkDMVT1/MGmupj7CeFmiLaqPiMGlQ7yEq8UpPzFUhHtCdHvDTmkH4ipbXtEB94IPqPrV97GyO1IOPbBYUCDhmiP4APWBUNW6eHTJS0Gzwgqt5EwR0r1nfZKgT2cxrlV5cqeb3uZXqhY8QKlvE1TYaJexBf3PaUIKl/7YH0+tCsT7OWblLrg8Qk/QVaUbZYP3iPEGnBj2jo4PiPmKlY8fiiXF+xUU7m92FOhwcMyIUP9wVMVwvdx5AAbU3lHAlYPPWDV0hs6LSZ/eH50lYIHQzQsS8E6TLMdh3WXFFafeOtyk3BsbTaxB4GoGPdL+cqJLilAyNCNIi0cIgcK1t/Z9jIBFVTa+DQFFKUpHEwAPlWMsLi7LhFt7FdwWGbSiOzg21Fz51T1a1oCmgLRWfq1qzqkqPKVKlTIFWo/2eP81d/0zn8xmsurUf7PH+au/wCmc/mM0AfRdKlTT2ISnVQHiaTdAOZqCbd2sgNuCRMWmOs21kaeJofvFve22hzItJIFjeAqYiRr5VS39rKdcUSskmTFrAxYHxisHmV0gONqrHvAco8CI1PWKF4nFhJvpr4iAbdZ4VZNn7tqxjmWciJ76jr3T3ggfeMkCdB10qr71tt4d1xvMVIbKhmtmIkiOpBOW3jW0fqMkreGkiTHxE8/GmiARFVpW205kOTMcIOqTEX4ZVD4UX/vVOZSQZICpTxEJJtzBi3nQ0NDqkSY4j6zEedcKbvXjmJEhU+9BA6DW360ppzEwSPwkfEfnU6bCx7JHnTqdPQ/Go770JJB4gX6xXmCxcqUIIieHCQJ6a0nEExrEM/lTITaKIPi1QH+f61rJRKsiYpqoTKZeRf7wPoaKOrFpHD9fSo+Fw2VwKTcEjXhzA5fOmohYafbsKhYjDhQHTSiKhaKaCNaVBYDxGz1XtIPK9DFbPUpUJSSTpb58qthRlvwHw8akIQNf+qNNbhqB+zdlhhqNVG6iOfADoPqTXbaL+UVLcvTIb41D3ZS4BmLwbyD3CFD9439eNRE4/EpMHDrPVNxVi7MnzpxrCidPXherRLI2AUtSZWko6Egn4U662fuqUONlHhwqS4mvEN39KSY62OW9o6Q58THrQvaTDlyLg3Khe3M8pjj1qjpzocdCVLTlKh3SQAQSADHhV43AxilJUNSoSokySUm0k+NauM3tEjXp8EROZcAAkk90C5PHQfLWqArWvpbd/ZyGwtSG0JWVrBIF7LUIGuURFhavmt3U+Jp43ZeRnFKlSrUyFWn/wBntUbUdtP/AIZf81mswrRPYdtFLO0XFKIEsLSJ5lbR+QNJulYH0Zi9oJQ3mkaesVmm8e8jjrkJcNlcIiFWsk38JvrrFMb27yLWr/EUNbgSm0iMok8dehoRgsH2q0JyuKK1ZUhKSnMoCYvewn41xTm5ukF+EdtNZlxny2vmMAG08ISIjhVt2DuPn+0xBIZFwlQyrWNSpRMFtBnTUjlxO7M3ZYwwS4772oSoggKgf81DhMgcANaA70b8YZRyrWVo4IaIVJB1WdFeGmutaQxqPPI1E63j3wbSns2lIQhIICkkzl/CnLcCBMC+nnj22cTm7Q/vq9FjT1TPnRfb+1EvEKaGRMwBYLJAAiQAIiKrm1HekSoz4wK2UXdsuJDwztyk+6RPWRpHjpTzO1YcbWomVIF+MzB8/f8AUUNL2VQPUfMUw8O7l4tkjyJ/OfUVYmy8YhwkI/EAY0MgKyqnnbKfKljHADPA91UcxF462qBgcR/4dpSpzJJJ8JE+sA/7qbc2kUrvGWBFtCEi/jzFUkQSnceSMio7yZHTQHy94+XjS2ftAJzKUTnWm4BJH2abETzTfr5iQzmLT2hEd5KXBqYkpIIjxJ40xsnGySFyZKSCeljpwg6aWpVYF9QsKTM6gH1AMj1oXinQAQowDAnlJ/Q/7p3AufYrH4UkAp5AWAnlAqv4/F9qwoDulKhqYBsYOb09KjSOwp2shItpHIcLa6wfga7wW0U9opMe7e3Gq21jO62SqSkzzuJMmegin9n4kqWozYIVCb2OYX6g+etOhF57TT4x1ptSiPPT4z9KF7O2jIVf3VqSeU+8D4RIqbj3SESL6cf1GkeJrOtyrHsO/IsZ1HO6Zn40+VSOtBsDig433QUyTMRIkxN9L/Mc6kLxRAUY0gpFpVPH1ptCsnxNdJRNDsNj8wSY+9E8LQZHkTU4P3V0ifA6XrNxKTOwm3651MQjgD40IdfJEBSRJMTOkZjwn3fryo1sr7VLa4IC48PHpYE+Ap0Fjn7NXaNnnWOtHcBs7NAi4MHx5VbcDs1tu5AMGb8IE1mk7LvY+W9orWh7FJFwHVZrxBC1AEjj9K0L2Q7srxKVEKSlKReZJObSB5Vme3ZGKxGb3u1cnxzqrc/YMmGneoR9a61tujBqyTs58ha0LaWSHDdKcybJExFvPQTeK+dnNT4mvpsJbDjmdBKw4spKQtRAUEjVIiZEEG9fMjvvHxNZYlVmszilSpVsZiqx7jtFWIUBf7MmL3hSDFiJ8KrlWr2cqIxhIUEwhUkibZkgwIIJvxtx4QU4uSpCZpex9iLxBKW7vEpKkkQhsTIKyBKSBFtTNhR3bW38NsWUpSHsY4mSTYJB0HEpRPAXMXJNVDEe0pzCnssMoJk3GVKgCfvKJBKln9cqrr61YhxTzzhccWZUpWthAERYAWA0pRwqAJ2jrFbbxGKcCnH1LsQBmIQlKjmKQPHn05AV5iW8kZgJ5Kknpbh502pcTltyphQPK54mtBjwnKIM3JJsJsI+tqFbWRATyv6/9RRRK4ETfWu8LjQlYzjumypEi9pI4QYPrTUVJ0F0VNgHtUECYUknkIIN6sO2mkB1fdAzA3AA1mp28DACToBVRDilpAUomOJ5aR8q6JQWH0vchS1bk/DY+5T9wggniJ+94jWo2OXlGTiCZI4CE/P61Hxb4SMqf0KZxuIUSJMhQSfMJifnXK3ZR0pw9pPMf+5H9a5KoNcuq0/hT8hXK1XtVx2Ey2bu4gLQ5J7xCQROp59SQPnQVp3tGnNAqE8zmhUieWp8a92DjMilSRBEk8bcr8JJqGXcmZBFiTPkY/M+MVD5KOmsOcoiNeYsDI1J5mpbTyUd1BlQGVauEmE25iSRw060KDxPdkkcPHgYp1wwpw+B+KTSAN7vvS4pBMBUKHWQAR6x6GjKtohS8qvcKVg3vaDp4GbcjVT2Y9ldT4LHkpJI+NSmcT7hm2VZI/iSvN8ZHpSaAPPjJKUzKlq6ZlIGUARwzZTPQ1BVtMZAoKgAhOkgqEC3QJ/Om8fjR2/vKjsm1JP7waKwT4kmfGhGLWEobQIsSowIiYgcyYv59KKAtGz4yk6iC43yBLZMR4FQjwrzC7SN1ZrltYidVIKsp8xfTiKDbJx3upJgJVAJ4BSchvw0SZ0selSXkHtG0qsVNulYA90nMhUjmMl/OlQBLYeMC0dkZUpKFKAnvHKkhWTgYAUI1uSKNDePstnNtuK/+ooE8VNpCSCpIF7uJgWkJEqqhbDxxOJaBtmXE65c5gwOUEyOPxqYvHqewriMx77q1AFRJt2IE/7ZooZsjG3JcbQmZesVSdUAOo4iym+50JTNxR3H7wQ20QQe0TMhQWIygkAiyrmAeIrGNibUlaXASrI87BkSnM1AUYvEISRexQaI7Z24stbKTPeDTSjYQZWhNhzyk+lLSOyibz4Xs8W8JmVlQPML7w+fwrcvYaPsl9UI+ZrEt5MSFrMqzKC3BoLJzmB/T862j2P41LTJKp/wwYSCowkmTAvAHKqJLHjFlKnO+kqzKsVR948OH9NK+XHNT41f/aBiQdpYzIQQXCQZkQoBQIPIzPnWfmpjHS2XJ2eUqVKrIFU3ZWKWhSshglJB8CQbelQqJ7vpHa3EwCfiB9aa5AO4HCHLeJ/XGpgdy24fGvFuA6CY/XhUdawqb9IBmrYh5zEgAfqKYViRwIqK+g5oEgc+HD4xTiEpQmef6+NIZ66vr4nj/Wm1q7iuMg+GlhUVxwKVIPy8fKm3XiTAH5ePhQhHf7U4tCULWVxziABoJ1MVFxDgQCBTruICEwNeJoU65JpSk5AlR4twmu3jZA5J+ZJ+tNCnH1So8hYeAsKkZ68qVE/rSuJrmlTsCVgffi9woeqSK5xypXPNKT6pFc4RcLSY4/O1dY0QRGkD/wBMp+lIBpk94fq//dPOq7gPMAf8Z/8A1qMDTqzKfP6X+lAD2CupJ5SD6Ej9dKTX3eiT8ZMelN4JcLHn8q4acg+RHqCPrQASdxEutE6ANg9QUJEehIoc65OusknzipAcugnRKQfEpkAecAVCJoAdW8Z8z+utHxtFKuzJUouhst+XeClTxJSpKfJU8KrVTsM7lcQoXmZHKQUq+EmgDzYqoxLJ/CtKv+JB+lPYJ4gKQDchSo65SIHWDUXZzoS82pRgJUCTE6GdKaK4VIN9Z660AFt28UrtOySYLiVoSToFOAAeExlnhmmiOLxwdfZTEAJKUWAAh0qTbkBA8qEbMxH26HCBOYEQABKbgwP3strTeul4iXUHKBlOfnb3lT0sbcqAIe0nAp5xQmCtRBOsFRI+FbX7JmSp7D2UUpbczEZgBKU5SSNJIjWsMUZNfQ/sXPcP8CaAAO9PZYTF4hH7Kyv7XuqWmVBK0lca97KQrXgUidKxZZua2j2lvr/vJ6QlKUhISqB3szaVHnJsB51iytaiPLCzylSpVYConsADtTP4T8xQypuylws+B+lNAWYugAfr/qm1mLgCTxoY9tONOGnKn8I+VgyI+tOUklZLdK2dqcM8h438qZdzEzBgegFTkIB11rlSqw7zfgxeb2BrUaJ06cdKcccCEzxqUcNY5ReKAYrEZjWqyKS2NISUtxt53MaarrLXNBoKnEIriKda4fCOJoA9LH6/XGmympSwQJ4kcD8Iph0W+tADdSMcfcPNM+qlH51GqQ8oltvpmHxCv/yPrQBGpz7vn8x/SkhonQE+FPJwioIynSeenytNArGmD3vI/I03NeoVBkcKQTNAz0rtHxring0DXmWKVjobp5ZSUJM94SCI4TIIPmR5DnZivYpiPKVKlQA+wtSSkpJF7Hl+pqU0ftACYlJTJ/eSUj6VFZAkT/3U7GrgIJAkaSI4z6cINIAYK+h/Ywe6r+BNfPj6klRKQQDeOU6jrevoP2MaK/gTTENe1DZgViFOGAAlBEG5UkgrzgERCCiOnjXz64Lnxr6W34U2MUvtbpU0IgwRMpPIRHMx62+aFa1lD5pDPKVKlWoCp3DzNqaqTgVAKvpH5UASWMHOt6IJfCRHSmFEESCPXTyppbsefypTSaM500PK2gq0C4402lxa+Nd4ZGYZiLfMeFNBwpCxzEehms0jJRR05tFYSWwY5njyN6Zw2GETE/Wo2YlRJNzU7AugazbpIBEi8cJINJqlsW1S2O3lAa68h+rVEVgiuCkAZjEdacdYOuYGnWsTkEcfeH9KpbLYUbQJIohs/BBXeVMaCNTGtNPpC1E8TJtU3ZjKlIJ0SkxPMm8fGnKW1lybrYkLQhuQhEkGJImomJJdTHGSRy5RXbzyidTB4jVX9K9VGYxwj5caytozVgxGBWeEeNqeOEUERr3gbXixB+lTi6dCAfCpmzki7iROUSQYhJBFzzHlxoeSS8Fa2e7K2cDGbuoufGATXWIZykFJjn4cz0o3sSH25jLBWCOWbLp0I4cxTO0sPAbAEZ+H8JII8dPWvP8AtEu40zlbdgJ/Cg99aQokm8RfW8a61MwWycI+MmYsuFJyrKvsyv7oUkjug6FQNuRoji8Gns8pNkgARxVqSBxoN/d/e1IANzwAHL9cK3x57XJpHI15Aj4UlSkqEFJII6i1R1KojtNxKnFKCQAYgAcrfShzoFdsHe52p2rOCa8pU42yVaCa0EcpFKKeXgljUfGuf2ZXKixWjvDHj5TMRTjijF+ExPXppTDZI0rp50kRM0hjAr6G9jJ97+BNfPIrd/ZjttvDJlzN3koACRM2+FUlfAmHvaLtVtnEt520k5cwc4pAmyhIzCdCLpKh5fNazc19H7+YNrH5VJXlKEqSDF0kgk5rHuyE/o183qF6yj8zKZ5SpUq0EKnGj8qVKkxPg9Ub12lUpvzpUqXgnwGGjBIrx9ArylQcr5IpQCbilgh3j4fUUqVS+DbwevK7w61xOvSI6d4ClSqIcDjwRFq4UWwzhDCQDbvHz/QFe0q0lwOXB42ZTPG/zqWR3RXlKuOXkxBeKso07g/e8aVKtnwD4LXuae+70SD55henHrutg6Aux/6T86VKvIl+NL8v4MCFgFlSpJkyfhy5UP2ms2HA0qVb4/xAjyAcZTDw0pUq9aJ6MflOEi9FmkAaV5SqmZ5ODteletilSrNmDI+PQAJGsx8DQ9Rr2lWiOmHynArU9hnut+CaVKtYchMui0ApEz/inieCK+eXNT40qVYf1JGr4RzSpUqsk//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3907631" y="948738"/>
            <a:ext cx="4464844" cy="1150260"/>
          </a:xfrm>
        </p:spPr>
        <p:txBody>
          <a:bodyPr>
            <a:normAutofit fontScale="90000"/>
          </a:bodyPr>
          <a:lstStyle/>
          <a:p>
            <a:pPr>
              <a:lnSpc>
                <a:spcPct val="90000"/>
              </a:lnSpc>
            </a:pPr>
            <a:r>
              <a:rPr lang="en-US" sz="3500" b="1" dirty="0">
                <a:solidFill>
                  <a:schemeClr val="bg1"/>
                </a:solidFill>
              </a:rPr>
              <a:t>Three Main Aquaponic System Types</a:t>
            </a:r>
          </a:p>
        </p:txBody>
      </p:sp>
      <p:sp>
        <p:nvSpPr>
          <p:cNvPr id="3" name="Content Placeholder 2"/>
          <p:cNvSpPr>
            <a:spLocks noGrp="1"/>
          </p:cNvSpPr>
          <p:nvPr>
            <p:ph idx="1"/>
          </p:nvPr>
        </p:nvSpPr>
        <p:spPr>
          <a:xfrm>
            <a:off x="4014788" y="2168212"/>
            <a:ext cx="4357687" cy="3670614"/>
          </a:xfrm>
        </p:spPr>
        <p:txBody>
          <a:bodyPr>
            <a:normAutofit/>
          </a:bodyPr>
          <a:lstStyle/>
          <a:p>
            <a:pPr>
              <a:lnSpc>
                <a:spcPct val="150000"/>
              </a:lnSpc>
            </a:pPr>
            <a:r>
              <a:rPr lang="en-US" sz="2000" b="1" dirty="0">
                <a:solidFill>
                  <a:schemeClr val="bg1"/>
                </a:solidFill>
              </a:rPr>
              <a:t>Deep Water Culture (DWC) or Raft System</a:t>
            </a:r>
          </a:p>
          <a:p>
            <a:pPr>
              <a:lnSpc>
                <a:spcPct val="150000"/>
              </a:lnSpc>
            </a:pPr>
            <a:r>
              <a:rPr lang="en-US" sz="2000" b="1" dirty="0">
                <a:solidFill>
                  <a:schemeClr val="bg1"/>
                </a:solidFill>
              </a:rPr>
              <a:t>Nutrient Film Technique (NFT)</a:t>
            </a:r>
          </a:p>
          <a:p>
            <a:pPr>
              <a:lnSpc>
                <a:spcPct val="150000"/>
              </a:lnSpc>
            </a:pPr>
            <a:r>
              <a:rPr lang="en-US" sz="2000" b="1" dirty="0">
                <a:solidFill>
                  <a:schemeClr val="bg1"/>
                </a:solidFill>
              </a:rPr>
              <a:t>Media Bed System </a:t>
            </a:r>
          </a:p>
          <a:p>
            <a:pPr lvl="1">
              <a:lnSpc>
                <a:spcPct val="150000"/>
              </a:lnSpc>
            </a:pPr>
            <a:r>
              <a:rPr lang="en-US" sz="1800" dirty="0">
                <a:solidFill>
                  <a:schemeClr val="bg1"/>
                </a:solidFill>
              </a:rPr>
              <a:t>Can be Flood and Drain or Ebb and Flow system, flow through or standing water level</a:t>
            </a:r>
          </a:p>
        </p:txBody>
      </p:sp>
    </p:spTree>
    <p:extLst>
      <p:ext uri="{BB962C8B-B14F-4D97-AF65-F5344CB8AC3E}">
        <p14:creationId xmlns:p14="http://schemas.microsoft.com/office/powerpoint/2010/main" val="3281416071"/>
      </p:ext>
    </p:extLst>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72">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9"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0"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514" name="AutoShape 2" descr="http://iflizwerequeen.com/wp-content/uploads/2013/05/aquaponic-systems.jpg">
            <a:hlinkClick r:id="rId2"/>
          </p:cNvPr>
          <p:cNvSpPr>
            <a:spLocks noChangeAspect="1" noChangeArrowheads="1"/>
          </p:cNvSpPr>
          <p:nvPr/>
        </p:nvSpPr>
        <p:spPr bwMode="auto">
          <a:xfrm>
            <a:off x="155575" y="-2560638"/>
            <a:ext cx="7115175" cy="53340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 name="Title 3"/>
          <p:cNvSpPr>
            <a:spLocks noGrp="1"/>
          </p:cNvSpPr>
          <p:nvPr>
            <p:ph type="title"/>
          </p:nvPr>
        </p:nvSpPr>
        <p:spPr>
          <a:xfrm>
            <a:off x="624751" y="365125"/>
            <a:ext cx="7890527" cy="1325563"/>
          </a:xfrm>
        </p:spPr>
        <p:txBody>
          <a:bodyPr>
            <a:normAutofit/>
          </a:bodyPr>
          <a:lstStyle/>
          <a:p>
            <a:pPr>
              <a:lnSpc>
                <a:spcPct val="90000"/>
              </a:lnSpc>
            </a:pPr>
            <a:r>
              <a:rPr lang="en-US"/>
              <a:t>Deep Water Culture or Floating Raft Systems</a:t>
            </a:r>
          </a:p>
        </p:txBody>
      </p:sp>
      <p:graphicFrame>
        <p:nvGraphicFramePr>
          <p:cNvPr id="64521" name="Content Placeholder 4"/>
          <p:cNvGraphicFramePr>
            <a:graphicFrameLocks noGrp="1"/>
          </p:cNvGraphicFramePr>
          <p:nvPr>
            <p:ph idx="1"/>
            <p:extLst>
              <p:ext uri="{D42A27DB-BD31-4B8C-83A1-F6EECF244321}">
                <p14:modId xmlns:p14="http://schemas.microsoft.com/office/powerpoint/2010/main" val="896008404"/>
              </p:ext>
            </p:extLst>
          </p:nvPr>
        </p:nvGraphicFramePr>
        <p:xfrm>
          <a:off x="628578" y="892100"/>
          <a:ext cx="7886700" cy="415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3" descr="C:\Users\Owner\Downloads\photo (15).JPG">
            <a:extLst>
              <a:ext uri="{FF2B5EF4-FFF2-40B4-BE49-F238E27FC236}">
                <a16:creationId xmlns:a16="http://schemas.microsoft.com/office/drawing/2014/main" id="{9A873B1C-5A95-47C7-8C20-47F5AEC6AD37}"/>
              </a:ext>
            </a:extLst>
          </p:cNvPr>
          <p:cNvPicPr>
            <a:picLocks noChangeAspect="1" noChangeArrowheads="1"/>
          </p:cNvPicPr>
          <p:nvPr/>
        </p:nvPicPr>
        <p:blipFill rotWithShape="1">
          <a:blip r:embed="rId8" cstate="print"/>
          <a:srcRect b="9179"/>
          <a:stretch/>
        </p:blipFill>
        <p:spPr bwMode="auto">
          <a:xfrm>
            <a:off x="1410348" y="4248002"/>
            <a:ext cx="6019368" cy="2457599"/>
          </a:xfrm>
          <a:prstGeom prst="rect">
            <a:avLst/>
          </a:prstGeom>
          <a:noFill/>
        </p:spPr>
      </p:pic>
    </p:spTree>
    <p:extLst>
      <p:ext uri="{BB962C8B-B14F-4D97-AF65-F5344CB8AC3E}">
        <p14:creationId xmlns:p14="http://schemas.microsoft.com/office/powerpoint/2010/main" val="2708827398"/>
      </p:ext>
    </p:extLst>
  </p:cSld>
  <p:clrMapOvr>
    <a:overrideClrMapping bg1="dk1" tx1="lt1" bg2="dk2" tx2="lt2" accent1="accent1" accent2="accent2" accent3="accent3" accent4="accent4" accent5="accent5" accent6="accent6" hlink="hlink" folHlink="folHlink"/>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134">
            <a:extLst>
              <a:ext uri="{FF2B5EF4-FFF2-40B4-BE49-F238E27FC236}">
                <a16:creationId xmlns:a16="http://schemas.microsoft.com/office/drawing/2014/main"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864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9">
            <a:extLst>
              <a:ext uri="{FF2B5EF4-FFF2-40B4-BE49-F238E27FC236}">
                <a16:creationId xmlns:a16="http://schemas.microsoft.com/office/drawing/2014/main"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2" descr="fish tank copy"/>
          <p:cNvPicPr>
            <a:picLocks noChangeAspect="1" noChangeArrowheads="1"/>
          </p:cNvPicPr>
          <p:nvPr/>
        </p:nvPicPr>
        <p:blipFill>
          <a:blip r:embed="rId2" cstate="print"/>
          <a:srcRect/>
          <a:stretch>
            <a:fillRect/>
          </a:stretch>
        </p:blipFill>
        <p:spPr bwMode="auto">
          <a:xfrm>
            <a:off x="778002" y="803049"/>
            <a:ext cx="1921002" cy="2470743"/>
          </a:xfrm>
          <a:prstGeom prst="rect">
            <a:avLst/>
          </a:prstGeom>
          <a:noFill/>
          <a:effectLst/>
        </p:spPr>
      </p:pic>
      <p:pic>
        <p:nvPicPr>
          <p:cNvPr id="20482" name="Picture 2" descr="http://imagineglobalaquaponics.com/wp-content/uploads/2012/08/aztec.jpg"/>
          <p:cNvPicPr>
            <a:picLocks noChangeAspect="1" noChangeArrowheads="1"/>
          </p:cNvPicPr>
          <p:nvPr/>
        </p:nvPicPr>
        <p:blipFill>
          <a:blip r:embed="rId3" cstate="print"/>
          <a:srcRect/>
          <a:stretch>
            <a:fillRect/>
          </a:stretch>
        </p:blipFill>
        <p:spPr bwMode="auto">
          <a:xfrm>
            <a:off x="603504" y="3602295"/>
            <a:ext cx="2269997" cy="2156497"/>
          </a:xfrm>
          <a:prstGeom prst="rect">
            <a:avLst/>
          </a:prstGeom>
          <a:noFill/>
        </p:spPr>
      </p:pic>
      <p:sp>
        <p:nvSpPr>
          <p:cNvPr id="4098" name="Title 1"/>
          <p:cNvSpPr>
            <a:spLocks noGrp="1"/>
          </p:cNvSpPr>
          <p:nvPr>
            <p:ph type="title"/>
          </p:nvPr>
        </p:nvSpPr>
        <p:spPr>
          <a:xfrm>
            <a:off x="3837658" y="629266"/>
            <a:ext cx="4817137" cy="1676603"/>
          </a:xfrm>
        </p:spPr>
        <p:txBody>
          <a:bodyPr vert="horz" lIns="91440" tIns="45720" rIns="91440" bIns="45720" rtlCol="0" anchor="ctr">
            <a:normAutofit/>
          </a:bodyPr>
          <a:lstStyle/>
          <a:p>
            <a:pPr algn="l" eaLnBrk="1" hangingPunct="1">
              <a:lnSpc>
                <a:spcPct val="90000"/>
              </a:lnSpc>
            </a:pPr>
            <a:r>
              <a:rPr lang="en-US" sz="3700" b="1" kern="1200" dirty="0">
                <a:solidFill>
                  <a:schemeClr val="tx1"/>
                </a:solidFill>
              </a:rPr>
              <a:t>What is Aquaponics? </a:t>
            </a:r>
            <a:br>
              <a:rPr lang="en-US" sz="3700" b="1" kern="1200" dirty="0">
                <a:solidFill>
                  <a:schemeClr val="tx1"/>
                </a:solidFill>
              </a:rPr>
            </a:br>
            <a:endParaRPr lang="en-US" sz="3700" kern="1200" dirty="0">
              <a:solidFill>
                <a:schemeClr val="tx1"/>
              </a:solidFill>
            </a:endParaRPr>
          </a:p>
        </p:txBody>
      </p:sp>
      <p:sp>
        <p:nvSpPr>
          <p:cNvPr id="4099" name="Content Placeholder 5"/>
          <p:cNvSpPr>
            <a:spLocks noGrp="1"/>
          </p:cNvSpPr>
          <p:nvPr>
            <p:ph sz="half" idx="2"/>
          </p:nvPr>
        </p:nvSpPr>
        <p:spPr>
          <a:xfrm>
            <a:off x="3717036" y="2438400"/>
            <a:ext cx="5198364" cy="378541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sz="2000" kern="1200" dirty="0"/>
              <a:t>Aquaculture: farming of aquatic organisms under controlled conditions</a:t>
            </a:r>
          </a:p>
          <a:p>
            <a:pPr marL="114300" indent="0" eaLnBrk="1" hangingPunct="1">
              <a:lnSpc>
                <a:spcPct val="90000"/>
              </a:lnSpc>
              <a:buNone/>
            </a:pPr>
            <a:endParaRPr lang="en-US" sz="2000" kern="1200" dirty="0"/>
          </a:p>
          <a:p>
            <a:pPr indent="-228600" eaLnBrk="1" hangingPunct="1">
              <a:lnSpc>
                <a:spcPct val="90000"/>
              </a:lnSpc>
              <a:buFont typeface="Arial" panose="020B0604020202020204" pitchFamily="34" charset="0"/>
              <a:buChar char="•"/>
            </a:pPr>
            <a:r>
              <a:rPr lang="en-US" sz="2000" kern="1200" dirty="0"/>
              <a:t>Hydroponics: cultivation of plants in nutrient-rich soilless systems</a:t>
            </a:r>
          </a:p>
          <a:p>
            <a:pPr marL="114300" indent="0" eaLnBrk="1" hangingPunct="1">
              <a:lnSpc>
                <a:spcPct val="90000"/>
              </a:lnSpc>
              <a:buNone/>
            </a:pPr>
            <a:endParaRPr lang="en-US" sz="2000" kern="1200" dirty="0"/>
          </a:p>
          <a:p>
            <a:pPr indent="-228600" eaLnBrk="1" hangingPunct="1">
              <a:lnSpc>
                <a:spcPct val="90000"/>
              </a:lnSpc>
              <a:buFont typeface="Arial" panose="020B0604020202020204" pitchFamily="34" charset="0"/>
              <a:buChar char="•"/>
            </a:pPr>
            <a:r>
              <a:rPr lang="en-US" sz="2000" kern="1200" dirty="0"/>
              <a:t>Modern aquaponics: ~40 years</a:t>
            </a:r>
          </a:p>
          <a:p>
            <a:pPr lvl="1" indent="-228600" eaLnBrk="1" hangingPunct="1">
              <a:lnSpc>
                <a:spcPct val="90000"/>
              </a:lnSpc>
              <a:buFont typeface="Arial" panose="020B0604020202020204" pitchFamily="34" charset="0"/>
              <a:buChar char="•"/>
            </a:pPr>
            <a:r>
              <a:rPr lang="en-US" sz="1600" kern="1200" dirty="0"/>
              <a:t>James </a:t>
            </a:r>
            <a:r>
              <a:rPr lang="en-US" sz="1600" kern="1200" dirty="0" err="1"/>
              <a:t>Rakocy</a:t>
            </a:r>
            <a:r>
              <a:rPr lang="en-US" sz="1600" kern="1200" dirty="0"/>
              <a:t> (University of Virgin Islands)</a:t>
            </a:r>
          </a:p>
        </p:txBody>
      </p:sp>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8063-6001-4C80-A3A0-E9E14640954E}"/>
              </a:ext>
            </a:extLst>
          </p:cNvPr>
          <p:cNvSpPr>
            <a:spLocks noGrp="1"/>
          </p:cNvSpPr>
          <p:nvPr>
            <p:ph type="title"/>
          </p:nvPr>
        </p:nvSpPr>
        <p:spPr>
          <a:xfrm>
            <a:off x="800100" y="574186"/>
            <a:ext cx="7543800" cy="1028700"/>
          </a:xfrm>
        </p:spPr>
        <p:txBody>
          <a:bodyPr/>
          <a:lstStyle/>
          <a:p>
            <a:r>
              <a:rPr lang="en-US" dirty="0"/>
              <a:t>DWC Floating Raft Boards</a:t>
            </a:r>
          </a:p>
        </p:txBody>
      </p:sp>
      <p:sp>
        <p:nvSpPr>
          <p:cNvPr id="3" name="Content Placeholder 2">
            <a:extLst>
              <a:ext uri="{FF2B5EF4-FFF2-40B4-BE49-F238E27FC236}">
                <a16:creationId xmlns:a16="http://schemas.microsoft.com/office/drawing/2014/main" id="{18196877-B93F-49E1-B2B1-EF67278CD70C}"/>
              </a:ext>
            </a:extLst>
          </p:cNvPr>
          <p:cNvSpPr>
            <a:spLocks noGrp="1"/>
          </p:cNvSpPr>
          <p:nvPr>
            <p:ph idx="1"/>
          </p:nvPr>
        </p:nvSpPr>
        <p:spPr>
          <a:xfrm>
            <a:off x="451925" y="1676400"/>
            <a:ext cx="6101275" cy="3578714"/>
          </a:xfrm>
        </p:spPr>
        <p:txBody>
          <a:bodyPr>
            <a:noAutofit/>
          </a:bodyPr>
          <a:lstStyle/>
          <a:p>
            <a:r>
              <a:rPr lang="en-US" sz="2000" dirty="0"/>
              <a:t>Typically come in 4’x2’ sections</a:t>
            </a:r>
          </a:p>
          <a:p>
            <a:endParaRPr lang="en-US" sz="2000" dirty="0"/>
          </a:p>
          <a:p>
            <a:r>
              <a:rPr lang="en-US" sz="2000" dirty="0"/>
              <a:t>Boards may have varying hole sizes and hole numbers per board</a:t>
            </a:r>
          </a:p>
          <a:p>
            <a:pPr lvl="1"/>
            <a:r>
              <a:rPr lang="en-US" sz="2000" dirty="0"/>
              <a:t>Holes for root plug (1” square holes) or net pots (circular)</a:t>
            </a:r>
          </a:p>
          <a:p>
            <a:pPr lvl="1"/>
            <a:r>
              <a:rPr lang="en-US" sz="2000" dirty="0"/>
              <a:t>18, 28, 36 and 72 holes per board depending on desired plant density</a:t>
            </a:r>
          </a:p>
          <a:p>
            <a:pPr lvl="2"/>
            <a:r>
              <a:rPr lang="en-US" sz="2000" dirty="0"/>
              <a:t>Gives growers many options for crop variety </a:t>
            </a:r>
          </a:p>
          <a:p>
            <a:pPr lvl="2"/>
            <a:endParaRPr lang="en-US" sz="2000" dirty="0"/>
          </a:p>
          <a:p>
            <a:r>
              <a:rPr lang="en-US" sz="2000" dirty="0"/>
              <a:t>Can also make rafts out of </a:t>
            </a:r>
          </a:p>
          <a:p>
            <a:pPr marL="0" indent="0">
              <a:buNone/>
            </a:pPr>
            <a:r>
              <a:rPr lang="en-US" sz="2000" dirty="0"/>
              <a:t>insulation foam board and cut holes</a:t>
            </a:r>
          </a:p>
          <a:p>
            <a:pPr marL="0" indent="0">
              <a:buNone/>
            </a:pPr>
            <a:r>
              <a:rPr lang="en-US" sz="2000" dirty="0"/>
              <a:t>with hole saw</a:t>
            </a:r>
          </a:p>
          <a:p>
            <a:pPr lvl="1"/>
            <a:endParaRPr lang="en-US" sz="2000" dirty="0"/>
          </a:p>
        </p:txBody>
      </p:sp>
      <p:pic>
        <p:nvPicPr>
          <p:cNvPr id="5" name="Picture 4">
            <a:extLst>
              <a:ext uri="{FF2B5EF4-FFF2-40B4-BE49-F238E27FC236}">
                <a16:creationId xmlns:a16="http://schemas.microsoft.com/office/drawing/2014/main" id="{CA447F1A-3015-47EE-9503-F049520D0517}"/>
              </a:ext>
            </a:extLst>
          </p:cNvPr>
          <p:cNvPicPr>
            <a:picLocks noChangeAspect="1"/>
          </p:cNvPicPr>
          <p:nvPr/>
        </p:nvPicPr>
        <p:blipFill>
          <a:blip r:embed="rId2"/>
          <a:stretch>
            <a:fillRect/>
          </a:stretch>
        </p:blipFill>
        <p:spPr>
          <a:xfrm>
            <a:off x="6318592" y="1428750"/>
            <a:ext cx="2457450" cy="4000500"/>
          </a:xfrm>
          <a:prstGeom prst="rect">
            <a:avLst/>
          </a:prstGeom>
        </p:spPr>
      </p:pic>
      <p:pic>
        <p:nvPicPr>
          <p:cNvPr id="7" name="Picture 6">
            <a:extLst>
              <a:ext uri="{FF2B5EF4-FFF2-40B4-BE49-F238E27FC236}">
                <a16:creationId xmlns:a16="http://schemas.microsoft.com/office/drawing/2014/main" id="{60079C82-28A9-4D82-81CF-007911C385DF}"/>
              </a:ext>
            </a:extLst>
          </p:cNvPr>
          <p:cNvPicPr>
            <a:picLocks noChangeAspect="1"/>
          </p:cNvPicPr>
          <p:nvPr/>
        </p:nvPicPr>
        <p:blipFill>
          <a:blip r:embed="rId3"/>
          <a:stretch>
            <a:fillRect/>
          </a:stretch>
        </p:blipFill>
        <p:spPr>
          <a:xfrm>
            <a:off x="4343400" y="4876800"/>
            <a:ext cx="2486025" cy="1528763"/>
          </a:xfrm>
          <a:prstGeom prst="rect">
            <a:avLst/>
          </a:prstGeom>
        </p:spPr>
      </p:pic>
      <p:sp>
        <p:nvSpPr>
          <p:cNvPr id="4" name="TextBox 3">
            <a:extLst>
              <a:ext uri="{FF2B5EF4-FFF2-40B4-BE49-F238E27FC236}">
                <a16:creationId xmlns:a16="http://schemas.microsoft.com/office/drawing/2014/main" id="{DA6C4507-540E-4C9F-8307-1C1BA4FD9E7F}"/>
              </a:ext>
            </a:extLst>
          </p:cNvPr>
          <p:cNvSpPr txBox="1"/>
          <p:nvPr/>
        </p:nvSpPr>
        <p:spPr>
          <a:xfrm flipH="1">
            <a:off x="6553200" y="1101788"/>
            <a:ext cx="1975192" cy="338554"/>
          </a:xfrm>
          <a:prstGeom prst="rect">
            <a:avLst/>
          </a:prstGeom>
          <a:noFill/>
        </p:spPr>
        <p:txBody>
          <a:bodyPr wrap="square" rtlCol="0">
            <a:spAutoFit/>
          </a:bodyPr>
          <a:lstStyle/>
          <a:p>
            <a:r>
              <a:rPr lang="en-US" sz="1600" dirty="0"/>
              <a:t>Beaver boards</a:t>
            </a:r>
          </a:p>
        </p:txBody>
      </p:sp>
    </p:spTree>
    <p:extLst>
      <p:ext uri="{BB962C8B-B14F-4D97-AF65-F5344CB8AC3E}">
        <p14:creationId xmlns:p14="http://schemas.microsoft.com/office/powerpoint/2010/main" val="2004168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45FC-45C3-44A0-9680-1C65AAFCCCDF}"/>
              </a:ext>
            </a:extLst>
          </p:cNvPr>
          <p:cNvSpPr>
            <a:spLocks noGrp="1"/>
          </p:cNvSpPr>
          <p:nvPr>
            <p:ph type="title"/>
          </p:nvPr>
        </p:nvSpPr>
        <p:spPr/>
        <p:txBody>
          <a:bodyPr/>
          <a:lstStyle/>
          <a:p>
            <a:r>
              <a:rPr lang="en-US" dirty="0"/>
              <a:t>Deep Water Culture Rafts</a:t>
            </a:r>
          </a:p>
        </p:txBody>
      </p:sp>
      <p:sp>
        <p:nvSpPr>
          <p:cNvPr id="3" name="Content Placeholder 2">
            <a:extLst>
              <a:ext uri="{FF2B5EF4-FFF2-40B4-BE49-F238E27FC236}">
                <a16:creationId xmlns:a16="http://schemas.microsoft.com/office/drawing/2014/main" id="{14AF1098-5554-4B28-9F3C-FD7E1A502123}"/>
              </a:ext>
            </a:extLst>
          </p:cNvPr>
          <p:cNvSpPr>
            <a:spLocks noGrp="1"/>
          </p:cNvSpPr>
          <p:nvPr>
            <p:ph idx="1"/>
          </p:nvPr>
        </p:nvSpPr>
        <p:spPr/>
        <p:txBody>
          <a:bodyPr>
            <a:normAutofit/>
          </a:bodyPr>
          <a:lstStyle/>
          <a:p>
            <a:r>
              <a:rPr lang="en-US" sz="2100" dirty="0"/>
              <a:t>Plants grown on and supported by a floating raft</a:t>
            </a:r>
          </a:p>
          <a:p>
            <a:pPr lvl="1"/>
            <a:r>
              <a:rPr lang="en-US" sz="1950" dirty="0"/>
              <a:t>Food grade Polystyrene boards</a:t>
            </a:r>
          </a:p>
          <a:p>
            <a:pPr lvl="1"/>
            <a:r>
              <a:rPr lang="en-US" sz="1950" dirty="0"/>
              <a:t>Various hole spacing depending on desired plant density</a:t>
            </a:r>
          </a:p>
          <a:p>
            <a:endParaRPr lang="en-US" sz="2100" dirty="0"/>
          </a:p>
          <a:p>
            <a:endParaRPr lang="en-US" sz="2100" dirty="0"/>
          </a:p>
          <a:p>
            <a:r>
              <a:rPr lang="en-US" sz="2100" dirty="0"/>
              <a:t>Precut holes (square or circle) for:</a:t>
            </a:r>
          </a:p>
          <a:p>
            <a:pPr lvl="1"/>
            <a:r>
              <a:rPr lang="en-US" sz="1950" dirty="0"/>
              <a:t>root plugs </a:t>
            </a:r>
          </a:p>
          <a:p>
            <a:pPr marL="205740" lvl="1" indent="0">
              <a:buNone/>
            </a:pPr>
            <a:r>
              <a:rPr lang="en-US" sz="1950" dirty="0"/>
              <a:t>or </a:t>
            </a:r>
          </a:p>
          <a:p>
            <a:pPr lvl="1"/>
            <a:r>
              <a:rPr lang="en-US" sz="1950" dirty="0"/>
              <a:t>net pots</a:t>
            </a:r>
          </a:p>
        </p:txBody>
      </p:sp>
      <p:pic>
        <p:nvPicPr>
          <p:cNvPr id="4" name="Picture 3" descr="a picture of a polystyrene floating raft board">
            <a:extLst>
              <a:ext uri="{FF2B5EF4-FFF2-40B4-BE49-F238E27FC236}">
                <a16:creationId xmlns:a16="http://schemas.microsoft.com/office/drawing/2014/main" id="{72CDB293-480F-4279-B08E-8619EEF9E8C4}"/>
              </a:ext>
            </a:extLst>
          </p:cNvPr>
          <p:cNvPicPr>
            <a:picLocks noChangeAspect="1"/>
          </p:cNvPicPr>
          <p:nvPr/>
        </p:nvPicPr>
        <p:blipFill>
          <a:blip r:embed="rId2"/>
          <a:stretch>
            <a:fillRect/>
          </a:stretch>
        </p:blipFill>
        <p:spPr>
          <a:xfrm>
            <a:off x="6604943" y="642594"/>
            <a:ext cx="2193971" cy="2108899"/>
          </a:xfrm>
          <a:prstGeom prst="rect">
            <a:avLst/>
          </a:prstGeom>
        </p:spPr>
      </p:pic>
      <p:pic>
        <p:nvPicPr>
          <p:cNvPr id="5" name="Picture 4" descr="A picture of a net pot">
            <a:extLst>
              <a:ext uri="{FF2B5EF4-FFF2-40B4-BE49-F238E27FC236}">
                <a16:creationId xmlns:a16="http://schemas.microsoft.com/office/drawing/2014/main" id="{78A92482-02F9-49B1-8888-253351B6AD52}"/>
              </a:ext>
            </a:extLst>
          </p:cNvPr>
          <p:cNvPicPr>
            <a:picLocks noChangeAspect="1"/>
          </p:cNvPicPr>
          <p:nvPr/>
        </p:nvPicPr>
        <p:blipFill>
          <a:blip r:embed="rId3"/>
          <a:stretch>
            <a:fillRect/>
          </a:stretch>
        </p:blipFill>
        <p:spPr>
          <a:xfrm>
            <a:off x="5677810" y="3712999"/>
            <a:ext cx="1865991" cy="1938521"/>
          </a:xfrm>
          <a:prstGeom prst="rect">
            <a:avLst/>
          </a:prstGeom>
        </p:spPr>
      </p:pic>
      <p:pic>
        <p:nvPicPr>
          <p:cNvPr id="7" name="Picture 6">
            <a:extLst>
              <a:ext uri="{FF2B5EF4-FFF2-40B4-BE49-F238E27FC236}">
                <a16:creationId xmlns:a16="http://schemas.microsoft.com/office/drawing/2014/main" id="{403B3406-28F0-DF06-A536-9C6DB930DC1B}"/>
              </a:ext>
            </a:extLst>
          </p:cNvPr>
          <p:cNvPicPr>
            <a:picLocks noChangeAspect="1"/>
          </p:cNvPicPr>
          <p:nvPr/>
        </p:nvPicPr>
        <p:blipFill>
          <a:blip r:embed="rId4"/>
          <a:stretch>
            <a:fillRect/>
          </a:stretch>
        </p:blipFill>
        <p:spPr>
          <a:xfrm>
            <a:off x="3702010" y="4569652"/>
            <a:ext cx="1865991" cy="1029709"/>
          </a:xfrm>
          <a:prstGeom prst="rect">
            <a:avLst/>
          </a:prstGeom>
        </p:spPr>
      </p:pic>
    </p:spTree>
    <p:extLst>
      <p:ext uri="{BB962C8B-B14F-4D97-AF65-F5344CB8AC3E}">
        <p14:creationId xmlns:p14="http://schemas.microsoft.com/office/powerpoint/2010/main" val="172960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5176-42F9-4F37-BEE6-BDC3AEEEDA07}"/>
              </a:ext>
            </a:extLst>
          </p:cNvPr>
          <p:cNvSpPr>
            <a:spLocks noGrp="1"/>
          </p:cNvSpPr>
          <p:nvPr>
            <p:ph type="title"/>
          </p:nvPr>
        </p:nvSpPr>
        <p:spPr/>
        <p:txBody>
          <a:bodyPr/>
          <a:lstStyle/>
          <a:p>
            <a:r>
              <a:rPr lang="en-US" dirty="0"/>
              <a:t>Types of Root Plugs</a:t>
            </a:r>
          </a:p>
        </p:txBody>
      </p:sp>
      <p:sp>
        <p:nvSpPr>
          <p:cNvPr id="3" name="Content Placeholder 2">
            <a:extLst>
              <a:ext uri="{FF2B5EF4-FFF2-40B4-BE49-F238E27FC236}">
                <a16:creationId xmlns:a16="http://schemas.microsoft.com/office/drawing/2014/main" id="{5A9D35AC-9051-46F9-B4CB-72499DCD4240}"/>
              </a:ext>
            </a:extLst>
          </p:cNvPr>
          <p:cNvSpPr>
            <a:spLocks noGrp="1"/>
          </p:cNvSpPr>
          <p:nvPr>
            <p:ph idx="1"/>
          </p:nvPr>
        </p:nvSpPr>
        <p:spPr>
          <a:xfrm>
            <a:off x="800100" y="2228850"/>
            <a:ext cx="7543800" cy="3388659"/>
          </a:xfrm>
        </p:spPr>
        <p:txBody>
          <a:bodyPr>
            <a:normAutofit lnSpcReduction="10000"/>
          </a:bodyPr>
          <a:lstStyle/>
          <a:p>
            <a:r>
              <a:rPr lang="en-US" sz="1800" dirty="0"/>
              <a:t>Peat</a:t>
            </a:r>
          </a:p>
          <a:p>
            <a:pPr lvl="1"/>
            <a:r>
              <a:rPr lang="en-US" sz="1650" dirty="0" err="1"/>
              <a:t>Ie</a:t>
            </a:r>
            <a:r>
              <a:rPr lang="en-US" sz="1650" dirty="0"/>
              <a:t>. Root Riot, Rapid Rooter, </a:t>
            </a:r>
            <a:r>
              <a:rPr lang="en-US" sz="1650" dirty="0" err="1"/>
              <a:t>Root!t</a:t>
            </a:r>
            <a:r>
              <a:rPr lang="en-US" sz="1650" dirty="0"/>
              <a:t>,  </a:t>
            </a:r>
            <a:r>
              <a:rPr lang="en-US" sz="1650" dirty="0" err="1"/>
              <a:t>Accelaroot</a:t>
            </a:r>
            <a:endParaRPr lang="en-US" sz="1650" dirty="0"/>
          </a:p>
          <a:p>
            <a:endParaRPr lang="en-US" sz="1800" dirty="0"/>
          </a:p>
          <a:p>
            <a:r>
              <a:rPr lang="en-US" sz="1800" dirty="0"/>
              <a:t>Oasis </a:t>
            </a:r>
            <a:r>
              <a:rPr lang="en-US" sz="1800" dirty="0" err="1"/>
              <a:t>Horticubes</a:t>
            </a:r>
            <a:r>
              <a:rPr lang="en-US" sz="1800" dirty="0"/>
              <a:t>®</a:t>
            </a:r>
          </a:p>
          <a:p>
            <a:endParaRPr lang="en-US" sz="1800" dirty="0"/>
          </a:p>
          <a:p>
            <a:endParaRPr lang="en-US" sz="1800" dirty="0"/>
          </a:p>
          <a:p>
            <a:r>
              <a:rPr lang="en-US" sz="1800" dirty="0"/>
              <a:t>Rockwool</a:t>
            </a:r>
          </a:p>
          <a:p>
            <a:endParaRPr lang="en-US" sz="1800" dirty="0"/>
          </a:p>
          <a:p>
            <a:endParaRPr lang="en-US" sz="1800" dirty="0"/>
          </a:p>
          <a:p>
            <a:r>
              <a:rPr lang="en-US" sz="1800" dirty="0"/>
              <a:t>Coco coir</a:t>
            </a:r>
          </a:p>
        </p:txBody>
      </p:sp>
      <p:pic>
        <p:nvPicPr>
          <p:cNvPr id="4" name="Picture 3" descr="A picture of peat germination cubes">
            <a:extLst>
              <a:ext uri="{FF2B5EF4-FFF2-40B4-BE49-F238E27FC236}">
                <a16:creationId xmlns:a16="http://schemas.microsoft.com/office/drawing/2014/main" id="{C5F9569F-9697-4027-B610-F5EF7DDBFB91}"/>
              </a:ext>
            </a:extLst>
          </p:cNvPr>
          <p:cNvPicPr>
            <a:picLocks noChangeAspect="1"/>
          </p:cNvPicPr>
          <p:nvPr/>
        </p:nvPicPr>
        <p:blipFill>
          <a:blip r:embed="rId2"/>
          <a:stretch>
            <a:fillRect/>
          </a:stretch>
        </p:blipFill>
        <p:spPr>
          <a:xfrm>
            <a:off x="5607844" y="1853545"/>
            <a:ext cx="2736056" cy="1357313"/>
          </a:xfrm>
          <a:prstGeom prst="rect">
            <a:avLst/>
          </a:prstGeom>
        </p:spPr>
      </p:pic>
      <p:pic>
        <p:nvPicPr>
          <p:cNvPr id="5" name="Picture 4" descr="A picture of Oasis root plugs">
            <a:extLst>
              <a:ext uri="{FF2B5EF4-FFF2-40B4-BE49-F238E27FC236}">
                <a16:creationId xmlns:a16="http://schemas.microsoft.com/office/drawing/2014/main" id="{7FE3E153-04A3-4B2B-9090-5EB6DAAEA861}"/>
              </a:ext>
            </a:extLst>
          </p:cNvPr>
          <p:cNvPicPr>
            <a:picLocks noChangeAspect="1"/>
          </p:cNvPicPr>
          <p:nvPr/>
        </p:nvPicPr>
        <p:blipFill>
          <a:blip r:embed="rId3"/>
          <a:stretch>
            <a:fillRect/>
          </a:stretch>
        </p:blipFill>
        <p:spPr>
          <a:xfrm>
            <a:off x="3240322" y="2876927"/>
            <a:ext cx="1493855" cy="1240863"/>
          </a:xfrm>
          <a:prstGeom prst="rect">
            <a:avLst/>
          </a:prstGeom>
        </p:spPr>
      </p:pic>
      <p:pic>
        <p:nvPicPr>
          <p:cNvPr id="6" name="Picture 5" descr="A picture of rockwool root plugs">
            <a:extLst>
              <a:ext uri="{FF2B5EF4-FFF2-40B4-BE49-F238E27FC236}">
                <a16:creationId xmlns:a16="http://schemas.microsoft.com/office/drawing/2014/main" id="{20ED5CE8-2571-49EB-B274-AAFBF8683C91}"/>
              </a:ext>
            </a:extLst>
          </p:cNvPr>
          <p:cNvPicPr>
            <a:picLocks noChangeAspect="1"/>
          </p:cNvPicPr>
          <p:nvPr/>
        </p:nvPicPr>
        <p:blipFill>
          <a:blip r:embed="rId4"/>
          <a:stretch>
            <a:fillRect/>
          </a:stretch>
        </p:blipFill>
        <p:spPr>
          <a:xfrm>
            <a:off x="5446990" y="3307843"/>
            <a:ext cx="2184096" cy="1712580"/>
          </a:xfrm>
          <a:prstGeom prst="rect">
            <a:avLst/>
          </a:prstGeom>
        </p:spPr>
      </p:pic>
      <p:pic>
        <p:nvPicPr>
          <p:cNvPr id="7" name="Picture 6" descr="a picture of coco coir root plugs">
            <a:extLst>
              <a:ext uri="{FF2B5EF4-FFF2-40B4-BE49-F238E27FC236}">
                <a16:creationId xmlns:a16="http://schemas.microsoft.com/office/drawing/2014/main" id="{B9E750BB-C968-47A4-8BE7-ECF985F15D5F}"/>
              </a:ext>
            </a:extLst>
          </p:cNvPr>
          <p:cNvPicPr>
            <a:picLocks noChangeAspect="1"/>
          </p:cNvPicPr>
          <p:nvPr/>
        </p:nvPicPr>
        <p:blipFill>
          <a:blip r:embed="rId5"/>
          <a:stretch>
            <a:fillRect/>
          </a:stretch>
        </p:blipFill>
        <p:spPr>
          <a:xfrm>
            <a:off x="2442383" y="4648924"/>
            <a:ext cx="2509257" cy="968585"/>
          </a:xfrm>
          <a:prstGeom prst="rect">
            <a:avLst/>
          </a:prstGeom>
        </p:spPr>
      </p:pic>
    </p:spTree>
    <p:extLst>
      <p:ext uri="{BB962C8B-B14F-4D97-AF65-F5344CB8AC3E}">
        <p14:creationId xmlns:p14="http://schemas.microsoft.com/office/powerpoint/2010/main" val="391545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6019800"/>
            <a:ext cx="5562600" cy="461665"/>
          </a:xfrm>
          <a:prstGeom prst="rect">
            <a:avLst/>
          </a:prstGeom>
        </p:spPr>
        <p:txBody>
          <a:bodyPr wrap="square">
            <a:spAutoFit/>
          </a:bodyPr>
          <a:lstStyle/>
          <a:p>
            <a:r>
              <a:rPr lang="en-US" dirty="0">
                <a:hlinkClick r:id="rId2">
                  <a:extLst>
                    <a:ext uri="{A12FA001-AC4F-418D-AE19-62706E023703}">
                      <ahyp:hlinkClr xmlns:ahyp="http://schemas.microsoft.com/office/drawing/2018/hyperlinkcolor" val="tx"/>
                    </a:ext>
                  </a:extLst>
                </a:hlinkClick>
              </a:rPr>
              <a:t>FLOATING RAFT SYSTEM DIAGRAM</a:t>
            </a:r>
            <a:endParaRPr lang="en-US" dirty="0"/>
          </a:p>
        </p:txBody>
      </p:sp>
      <p:pic>
        <p:nvPicPr>
          <p:cNvPr id="77826" name="Picture 2" descr="http://www.microponics.net.au/wp-content/uploads/2010/05/Raft-System.jpg"/>
          <p:cNvPicPr>
            <a:picLocks noChangeAspect="1" noChangeArrowheads="1"/>
          </p:cNvPicPr>
          <p:nvPr/>
        </p:nvPicPr>
        <p:blipFill>
          <a:blip r:embed="rId3" cstate="print"/>
          <a:srcRect/>
          <a:stretch>
            <a:fillRect/>
          </a:stretch>
        </p:blipFill>
        <p:spPr bwMode="auto">
          <a:xfrm>
            <a:off x="381000" y="1066800"/>
            <a:ext cx="8445019" cy="4191000"/>
          </a:xfrm>
          <a:prstGeom prst="rect">
            <a:avLst/>
          </a:prstGeom>
          <a:noFill/>
        </p:spPr>
      </p:pic>
    </p:spTree>
    <p:extLst>
      <p:ext uri="{BB962C8B-B14F-4D97-AF65-F5344CB8AC3E}">
        <p14:creationId xmlns:p14="http://schemas.microsoft.com/office/powerpoint/2010/main" val="547147742"/>
      </p:ext>
    </p:extLst>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Gill Sans MT" panose="02020404030301010803"/>
            </a:endParaRPr>
          </a:p>
        </p:txBody>
      </p:sp>
      <p:sp useBgFill="1">
        <p:nvSpPr>
          <p:cNvPr id="34"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defTabSz="685800" fontAlgn="auto">
              <a:spcBef>
                <a:spcPts val="0"/>
              </a:spcBef>
              <a:spcAft>
                <a:spcPts val="0"/>
              </a:spcAft>
            </a:pPr>
            <a:endParaRPr lang="en-US" sz="1350">
              <a:solidFill>
                <a:srgbClr val="FFFFFF"/>
              </a:solidFill>
              <a:latin typeface="Gill Sans MT" panose="02020404030301010803"/>
            </a:endParaRPr>
          </a:p>
        </p:txBody>
      </p:sp>
      <p:sp>
        <p:nvSpPr>
          <p:cNvPr id="35"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txBody>
          <a:bodyPr/>
          <a:lstStyle/>
          <a:p>
            <a:pPr defTabSz="685800" fontAlgn="auto">
              <a:spcBef>
                <a:spcPts val="0"/>
              </a:spcBef>
              <a:spcAft>
                <a:spcPts val="0"/>
              </a:spcAft>
            </a:pPr>
            <a:endParaRPr lang="en-US" sz="1350">
              <a:solidFill>
                <a:srgbClr val="FFFFFF"/>
              </a:solidFill>
              <a:latin typeface="Gill Sans MT" panose="02020404030301010803"/>
            </a:endParaRPr>
          </a:p>
        </p:txBody>
      </p:sp>
      <p:sp>
        <p:nvSpPr>
          <p:cNvPr id="3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fontAlgn="auto">
              <a:spcBef>
                <a:spcPts val="0"/>
              </a:spcBef>
              <a:spcAft>
                <a:spcPts val="0"/>
              </a:spcAft>
            </a:pPr>
            <a:endParaRPr lang="en-US" sz="1350">
              <a:solidFill>
                <a:srgbClr val="FFFFFF"/>
              </a:solidFill>
              <a:latin typeface="Gill Sans MT" panose="02020404030301010803"/>
            </a:endParaRPr>
          </a:p>
        </p:txBody>
      </p:sp>
      <p:grpSp>
        <p:nvGrpSpPr>
          <p:cNvPr id="37"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635" y="1808047"/>
            <a:ext cx="1268730" cy="461951"/>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38"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Gill Sans MT" panose="02020404030301010803"/>
            </a:endParaRPr>
          </a:p>
        </p:txBody>
      </p:sp>
      <p:pic>
        <p:nvPicPr>
          <p:cNvPr id="4" name="Picture 3" descr="A picture of the UVI system fish tanks">
            <a:extLst>
              <a:ext uri="{FF2B5EF4-FFF2-40B4-BE49-F238E27FC236}">
                <a16:creationId xmlns:a16="http://schemas.microsoft.com/office/drawing/2014/main" id="{FF5442C3-0A29-4FA3-9B38-FC0CC15EC06D}"/>
              </a:ext>
            </a:extLst>
          </p:cNvPr>
          <p:cNvPicPr>
            <a:picLocks noChangeAspect="1"/>
          </p:cNvPicPr>
          <p:nvPr/>
        </p:nvPicPr>
        <p:blipFill rotWithShape="1">
          <a:blip r:embed="rId2"/>
          <a:srcRect b="10197"/>
          <a:stretch/>
        </p:blipFill>
        <p:spPr>
          <a:xfrm>
            <a:off x="4566643" y="850339"/>
            <a:ext cx="4571998" cy="3397547"/>
          </a:xfrm>
          <a:prstGeom prst="rect">
            <a:avLst/>
          </a:prstGeom>
        </p:spPr>
      </p:pic>
      <p:pic>
        <p:nvPicPr>
          <p:cNvPr id="5" name="Picture 4" descr="A picture of the UVI system deep water culture beds.">
            <a:extLst>
              <a:ext uri="{FF2B5EF4-FFF2-40B4-BE49-F238E27FC236}">
                <a16:creationId xmlns:a16="http://schemas.microsoft.com/office/drawing/2014/main" id="{051CC19B-F4FC-4163-82F7-634673345704}"/>
              </a:ext>
            </a:extLst>
          </p:cNvPr>
          <p:cNvPicPr>
            <a:picLocks noChangeAspect="1"/>
          </p:cNvPicPr>
          <p:nvPr/>
        </p:nvPicPr>
        <p:blipFill rotWithShape="1">
          <a:blip r:embed="rId3"/>
          <a:srcRect l="4595" r="1209" b="1"/>
          <a:stretch/>
        </p:blipFill>
        <p:spPr>
          <a:xfrm>
            <a:off x="-5354" y="843418"/>
            <a:ext cx="4571997" cy="3397547"/>
          </a:xfrm>
          <a:prstGeom prst="rect">
            <a:avLst/>
          </a:prstGeom>
        </p:spPr>
      </p:pic>
      <p:sp>
        <p:nvSpPr>
          <p:cNvPr id="39"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4806"/>
            <a:ext cx="9144000" cy="1745944"/>
          </a:xfrm>
          <a:prstGeom prst="rect">
            <a:avLst/>
          </a:prstGeom>
          <a:solidFill>
            <a:schemeClr val="bg1">
              <a:lumMod val="75000"/>
              <a:lumOff val="25000"/>
            </a:schemeClr>
          </a:solidFill>
          <a:ln w="6350" cap="sq" cmpd="sng" algn="ctr">
            <a:noFill/>
            <a:prstDash val="solid"/>
            <a:miter lim="800000"/>
          </a:ln>
          <a:effectLst/>
        </p:spPr>
        <p:txBody>
          <a:bodyPr/>
          <a:lstStyle/>
          <a:p>
            <a:pPr defTabSz="685800" fontAlgn="auto">
              <a:spcBef>
                <a:spcPts val="0"/>
              </a:spcBef>
              <a:spcAft>
                <a:spcPts val="0"/>
              </a:spcAft>
            </a:pPr>
            <a:endParaRPr lang="en-US" sz="1350">
              <a:solidFill>
                <a:srgbClr val="FFFFFF"/>
              </a:solidFill>
              <a:latin typeface="Gill Sans MT" panose="02020404030301010803"/>
            </a:endParaRPr>
          </a:p>
        </p:txBody>
      </p:sp>
      <p:sp>
        <p:nvSpPr>
          <p:cNvPr id="40"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587" y="4376826"/>
            <a:ext cx="8894826" cy="1501902"/>
          </a:xfrm>
          <a:prstGeom prst="rect">
            <a:avLst/>
          </a:prstGeom>
          <a:noFill/>
          <a:ln w="6350" cap="sq" cmpd="sng" algn="ctr">
            <a:solidFill>
              <a:schemeClr val="tx1"/>
            </a:solidFill>
            <a:prstDash val="solid"/>
            <a:miter lim="800000"/>
          </a:ln>
          <a:effectLst>
            <a:softEdge rad="0"/>
          </a:effectLst>
        </p:spPr>
        <p:txBody>
          <a:bodyPr/>
          <a:lstStyle/>
          <a:p>
            <a:pPr defTabSz="685800" fontAlgn="auto">
              <a:spcBef>
                <a:spcPts val="0"/>
              </a:spcBef>
              <a:spcAft>
                <a:spcPts val="0"/>
              </a:spcAft>
            </a:pPr>
            <a:endParaRPr lang="en-US" sz="1350">
              <a:solidFill>
                <a:srgbClr val="FFFFFF"/>
              </a:solidFill>
              <a:latin typeface="Gill Sans MT" panose="02020404030301010803"/>
            </a:endParaRPr>
          </a:p>
        </p:txBody>
      </p:sp>
      <p:sp>
        <p:nvSpPr>
          <p:cNvPr id="2" name="Title 1">
            <a:extLst>
              <a:ext uri="{FF2B5EF4-FFF2-40B4-BE49-F238E27FC236}">
                <a16:creationId xmlns:a16="http://schemas.microsoft.com/office/drawing/2014/main" id="{BF9CA36E-D549-4486-9DA5-42CA384F8EC0}"/>
              </a:ext>
            </a:extLst>
          </p:cNvPr>
          <p:cNvSpPr>
            <a:spLocks noGrp="1"/>
          </p:cNvSpPr>
          <p:nvPr>
            <p:ph type="title"/>
          </p:nvPr>
        </p:nvSpPr>
        <p:spPr>
          <a:xfrm>
            <a:off x="279542" y="4574859"/>
            <a:ext cx="8579561" cy="1303870"/>
          </a:xfrm>
        </p:spPr>
        <p:txBody>
          <a:bodyPr vert="horz" lIns="68580" tIns="34290" rIns="68580" bIns="34290" rtlCol="0" anchor="ctr">
            <a:normAutofit/>
          </a:bodyPr>
          <a:lstStyle/>
          <a:p>
            <a:pPr algn="ctr">
              <a:lnSpc>
                <a:spcPct val="83000"/>
              </a:lnSpc>
            </a:pPr>
            <a:r>
              <a:rPr lang="en-US" b="0" cap="all" spc="-75" dirty="0">
                <a:solidFill>
                  <a:schemeClr val="tx1"/>
                </a:solidFill>
              </a:rPr>
              <a:t>UVI System</a:t>
            </a:r>
            <a:br>
              <a:rPr lang="en-US" b="0" cap="all" spc="-75" dirty="0">
                <a:solidFill>
                  <a:schemeClr val="tx1"/>
                </a:solidFill>
              </a:rPr>
            </a:br>
            <a:br>
              <a:rPr lang="en-US" sz="1500" b="0" cap="all" spc="-75" dirty="0">
                <a:solidFill>
                  <a:schemeClr val="tx1"/>
                </a:solidFill>
              </a:rPr>
            </a:br>
            <a:r>
              <a:rPr lang="en-US" sz="1500" b="0" cap="all" spc="-75" dirty="0">
                <a:solidFill>
                  <a:schemeClr val="tx1"/>
                </a:solidFill>
              </a:rPr>
              <a:t>University of  Virgin Islands</a:t>
            </a:r>
            <a:endParaRPr lang="en-US" b="0" cap="all" spc="-75" dirty="0">
              <a:solidFill>
                <a:schemeClr val="tx1"/>
              </a:solidFill>
            </a:endParaRPr>
          </a:p>
        </p:txBody>
      </p:sp>
    </p:spTree>
    <p:extLst>
      <p:ext uri="{BB962C8B-B14F-4D97-AF65-F5344CB8AC3E}">
        <p14:creationId xmlns:p14="http://schemas.microsoft.com/office/powerpoint/2010/main" val="316394115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EF0169-00B7-4675-AF48-BD3CC8FEE576}"/>
              </a:ext>
            </a:extLst>
          </p:cNvPr>
          <p:cNvPicPr>
            <a:picLocks noChangeAspect="1"/>
          </p:cNvPicPr>
          <p:nvPr/>
        </p:nvPicPr>
        <p:blipFill rotWithShape="1">
          <a:blip r:embed="rId2"/>
          <a:srcRect r="1809" b="1"/>
          <a:stretch/>
        </p:blipFill>
        <p:spPr>
          <a:xfrm>
            <a:off x="342900" y="457200"/>
            <a:ext cx="8458200" cy="5943600"/>
          </a:xfrm>
          <a:prstGeom prst="rect">
            <a:avLst/>
          </a:prstGeom>
        </p:spPr>
      </p:pic>
      <p:sp>
        <p:nvSpPr>
          <p:cNvPr id="4" name="TextBox 3">
            <a:extLst>
              <a:ext uri="{FF2B5EF4-FFF2-40B4-BE49-F238E27FC236}">
                <a16:creationId xmlns:a16="http://schemas.microsoft.com/office/drawing/2014/main" id="{9CC5B393-B6DF-4CD9-9A07-F322A3B5E5DB}"/>
              </a:ext>
            </a:extLst>
          </p:cNvPr>
          <p:cNvSpPr txBox="1"/>
          <p:nvPr/>
        </p:nvSpPr>
        <p:spPr>
          <a:xfrm flipH="1">
            <a:off x="4572000" y="6393462"/>
            <a:ext cx="4571426" cy="461665"/>
          </a:xfrm>
          <a:prstGeom prst="rect">
            <a:avLst/>
          </a:prstGeom>
          <a:noFill/>
        </p:spPr>
        <p:txBody>
          <a:bodyPr wrap="square" rtlCol="0">
            <a:spAutoFit/>
          </a:bodyPr>
          <a:lstStyle/>
          <a:p>
            <a:r>
              <a:rPr lang="en-US" dirty="0">
                <a:solidFill>
                  <a:schemeClr val="bg1"/>
                </a:solidFill>
              </a:rPr>
              <a:t>Merchant’s Garden (Tucson, AZ)</a:t>
            </a:r>
          </a:p>
        </p:txBody>
      </p:sp>
    </p:spTree>
    <p:extLst>
      <p:ext uri="{BB962C8B-B14F-4D97-AF65-F5344CB8AC3E}">
        <p14:creationId xmlns:p14="http://schemas.microsoft.com/office/powerpoint/2010/main" val="1109723346"/>
      </p:ext>
    </p:extLst>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04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descr="http://api.ning.com/files/z68e6dMVJwWT3fyswt10*fYnNjEt2YmJrzgY4Z9J9ioFLmJnkzaz7JAt8qPFX5lxKpHtcK6YllE6gHTqF3cOtC8UQZppvUyz/IMG_0848.JPG"/>
          <p:cNvPicPr>
            <a:picLocks noChangeAspect="1" noChangeArrowheads="1"/>
          </p:cNvPicPr>
          <p:nvPr/>
        </p:nvPicPr>
        <p:blipFill rotWithShape="1">
          <a:blip r:embed="rId2" cstate="print"/>
          <a:srcRect t="9179"/>
          <a:stretch/>
        </p:blipFill>
        <p:spPr bwMode="auto">
          <a:xfrm>
            <a:off x="482600" y="643467"/>
            <a:ext cx="8178799" cy="5571066"/>
          </a:xfrm>
          <a:prstGeom prst="rect">
            <a:avLst/>
          </a:prstGeom>
          <a:noFill/>
        </p:spPr>
      </p:pic>
      <p:sp>
        <p:nvSpPr>
          <p:cNvPr id="73" name="Rectangle 7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706336"/>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BAADB-AD80-4BF2-9CAE-7F45A703B831}"/>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eaLnBrk="1" hangingPunct="1">
              <a:lnSpc>
                <a:spcPct val="90000"/>
              </a:lnSpc>
            </a:pPr>
            <a:r>
              <a:rPr lang="en-US" sz="4200" kern="1200" dirty="0">
                <a:solidFill>
                  <a:srgbClr val="FFFFFF"/>
                </a:solidFill>
                <a:latin typeface="+mj-lt"/>
                <a:ea typeface="+mj-ea"/>
                <a:cs typeface="+mj-cs"/>
              </a:rPr>
              <a:t>NFT Systems</a:t>
            </a:r>
          </a:p>
        </p:txBody>
      </p:sp>
      <p:cxnSp>
        <p:nvCxnSpPr>
          <p:cNvPr id="73" name="Straight Connector 7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indoor, building, window, sitting&#10;&#10;Description automatically generated">
            <a:extLst>
              <a:ext uri="{FF2B5EF4-FFF2-40B4-BE49-F238E27FC236}">
                <a16:creationId xmlns:a16="http://schemas.microsoft.com/office/drawing/2014/main" id="{3A88B435-A0C5-40F2-BA9E-CACAAF0FD9F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842" r="-2" b="7210"/>
          <a:stretch/>
        </p:blipFill>
        <p:spPr>
          <a:xfrm rot="5400000">
            <a:off x="-1308871" y="1868830"/>
            <a:ext cx="6214534" cy="3120339"/>
          </a:xfrm>
          <a:prstGeom prst="rect">
            <a:avLst/>
          </a:prstGeom>
        </p:spPr>
      </p:pic>
      <p:pic>
        <p:nvPicPr>
          <p:cNvPr id="2050" name="Picture 2" descr="Image result for nft system">
            <a:extLst>
              <a:ext uri="{FF2B5EF4-FFF2-40B4-BE49-F238E27FC236}">
                <a16:creationId xmlns:a16="http://schemas.microsoft.com/office/drawing/2014/main" id="{600A9312-4D44-4F86-9BC6-72937631987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169" b="2730"/>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7F4455-9709-481B-91AB-4A045B561323}"/>
              </a:ext>
            </a:extLst>
          </p:cNvPr>
          <p:cNvSpPr txBox="1"/>
          <p:nvPr/>
        </p:nvSpPr>
        <p:spPr>
          <a:xfrm>
            <a:off x="293571" y="5229769"/>
            <a:ext cx="2819400" cy="1200329"/>
          </a:xfrm>
          <a:prstGeom prst="rect">
            <a:avLst/>
          </a:prstGeom>
          <a:noFill/>
        </p:spPr>
        <p:txBody>
          <a:bodyPr wrap="square" rtlCol="0">
            <a:spAutoFit/>
          </a:bodyPr>
          <a:lstStyle/>
          <a:p>
            <a:r>
              <a:rPr lang="en-US" b="1" dirty="0">
                <a:solidFill>
                  <a:schemeClr val="bg1"/>
                </a:solidFill>
                <a:highlight>
                  <a:srgbClr val="008000"/>
                </a:highlight>
              </a:rPr>
              <a:t>Cats in the </a:t>
            </a:r>
            <a:r>
              <a:rPr lang="en-US" b="1" dirty="0" err="1">
                <a:solidFill>
                  <a:schemeClr val="bg1"/>
                </a:solidFill>
                <a:highlight>
                  <a:srgbClr val="008000"/>
                </a:highlight>
              </a:rPr>
              <a:t>Greenbox</a:t>
            </a:r>
            <a:r>
              <a:rPr lang="en-US" b="1" dirty="0">
                <a:solidFill>
                  <a:schemeClr val="bg1"/>
                </a:solidFill>
                <a:highlight>
                  <a:srgbClr val="008000"/>
                </a:highlight>
              </a:rPr>
              <a:t> NFT System (</a:t>
            </a:r>
            <a:r>
              <a:rPr lang="en-US" b="1" dirty="0" err="1">
                <a:solidFill>
                  <a:schemeClr val="bg1"/>
                </a:solidFill>
                <a:highlight>
                  <a:srgbClr val="008000"/>
                </a:highlight>
              </a:rPr>
              <a:t>UArizona</a:t>
            </a:r>
            <a:r>
              <a:rPr lang="en-US" b="1" dirty="0">
                <a:solidFill>
                  <a:schemeClr val="bg1"/>
                </a:solidFill>
                <a:highlight>
                  <a:srgbClr val="008000"/>
                </a:highlight>
              </a:rPr>
              <a:t>)</a:t>
            </a:r>
          </a:p>
        </p:txBody>
      </p:sp>
    </p:spTree>
    <p:extLst>
      <p:ext uri="{BB962C8B-B14F-4D97-AF65-F5344CB8AC3E}">
        <p14:creationId xmlns:p14="http://schemas.microsoft.com/office/powerpoint/2010/main" val="3501183658"/>
      </p:ext>
    </p:extLst>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365125"/>
            <a:ext cx="7890527" cy="1325563"/>
          </a:xfrm>
        </p:spPr>
        <p:txBody>
          <a:bodyPr>
            <a:normAutofit/>
          </a:bodyPr>
          <a:lstStyle/>
          <a:p>
            <a:r>
              <a:rPr lang="en-US"/>
              <a:t>Nutrient Film Technique</a:t>
            </a:r>
          </a:p>
        </p:txBody>
      </p:sp>
      <p:graphicFrame>
        <p:nvGraphicFramePr>
          <p:cNvPr id="19" name="Content Placeholder 2"/>
          <p:cNvGraphicFramePr>
            <a:graphicFrameLocks noGrp="1"/>
          </p:cNvGraphicFramePr>
          <p:nvPr>
            <p:ph idx="1"/>
            <p:extLst>
              <p:ext uri="{D42A27DB-BD31-4B8C-83A1-F6EECF244321}">
                <p14:modId xmlns:p14="http://schemas.microsoft.com/office/powerpoint/2010/main" val="3539949738"/>
              </p:ext>
            </p:extLst>
          </p:nvPr>
        </p:nvGraphicFramePr>
        <p:xfrm>
          <a:off x="628578" y="685800"/>
          <a:ext cx="78867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8" descr="http://www.hydroponicsworld.co.za/telica/wp-content/uploads/2013/01/NFT-diagram2.jpg">
            <a:extLst>
              <a:ext uri="{FF2B5EF4-FFF2-40B4-BE49-F238E27FC236}">
                <a16:creationId xmlns:a16="http://schemas.microsoft.com/office/drawing/2014/main" id="{4ECC037A-97BA-451A-A5B9-7B6595870AE5}"/>
              </a:ext>
            </a:extLst>
          </p:cNvPr>
          <p:cNvPicPr>
            <a:picLocks noChangeAspect="1" noChangeArrowheads="1"/>
          </p:cNvPicPr>
          <p:nvPr/>
        </p:nvPicPr>
        <p:blipFill>
          <a:blip r:embed="rId7" cstate="print"/>
          <a:srcRect/>
          <a:stretch>
            <a:fillRect/>
          </a:stretch>
        </p:blipFill>
        <p:spPr bwMode="auto">
          <a:xfrm>
            <a:off x="1331111" y="3429000"/>
            <a:ext cx="6481778" cy="3321911"/>
          </a:xfrm>
          <a:prstGeom prst="rect">
            <a:avLst/>
          </a:prstGeom>
          <a:noFill/>
        </p:spPr>
      </p:pic>
    </p:spTree>
    <p:extLst>
      <p:ext uri="{BB962C8B-B14F-4D97-AF65-F5344CB8AC3E}">
        <p14:creationId xmlns:p14="http://schemas.microsoft.com/office/powerpoint/2010/main" val="2949880377"/>
      </p:ext>
    </p:extLst>
  </p:cSld>
  <p:clrMapOvr>
    <a:overrideClrMapping bg1="dk1" tx1="lt1" bg2="dk2" tx2="lt2" accent1="accent1" accent2="accent2" accent3="accent3" accent4="accent4" accent5="accent5" accent6="accent6" hlink="hlink" folHlink="folHlink"/>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90B357-E37F-4A49-A2E6-68AEFA9C2009}"/>
              </a:ext>
            </a:extLst>
          </p:cNvPr>
          <p:cNvPicPr>
            <a:picLocks noGrp="1" noChangeAspect="1"/>
          </p:cNvPicPr>
          <p:nvPr>
            <p:ph idx="1"/>
          </p:nvPr>
        </p:nvPicPr>
        <p:blipFill rotWithShape="1">
          <a:blip r:embed="rId2"/>
          <a:srcRect r="1" b="392"/>
          <a:stretch/>
        </p:blipFill>
        <p:spPr>
          <a:xfrm>
            <a:off x="6647" y="816598"/>
            <a:ext cx="9137353" cy="5224804"/>
          </a:xfrm>
          <a:prstGeom prst="rect">
            <a:avLst/>
          </a:prstGeom>
          <a:ln w="19050">
            <a:solidFill>
              <a:schemeClr val="tx1"/>
            </a:solidFill>
            <a:miter lim="800000"/>
          </a:ln>
        </p:spPr>
      </p:pic>
      <p:sp>
        <p:nvSpPr>
          <p:cNvPr id="2" name="TextBox 1">
            <a:extLst>
              <a:ext uri="{FF2B5EF4-FFF2-40B4-BE49-F238E27FC236}">
                <a16:creationId xmlns:a16="http://schemas.microsoft.com/office/drawing/2014/main" id="{AC6B0392-B93A-4CF6-981C-49E465BEE90A}"/>
              </a:ext>
            </a:extLst>
          </p:cNvPr>
          <p:cNvSpPr txBox="1"/>
          <p:nvPr/>
        </p:nvSpPr>
        <p:spPr>
          <a:xfrm>
            <a:off x="2931807" y="3276600"/>
            <a:ext cx="1640193" cy="338554"/>
          </a:xfrm>
          <a:prstGeom prst="rect">
            <a:avLst/>
          </a:prstGeom>
          <a:noFill/>
        </p:spPr>
        <p:txBody>
          <a:bodyPr wrap="none" rtlCol="0">
            <a:spAutoFit/>
          </a:bodyPr>
          <a:lstStyle/>
          <a:p>
            <a:r>
              <a:rPr lang="en-US" sz="1600" b="1" dirty="0">
                <a:solidFill>
                  <a:schemeClr val="bg1"/>
                </a:solidFill>
              </a:rPr>
              <a:t>*Solids Removal</a:t>
            </a:r>
          </a:p>
        </p:txBody>
      </p:sp>
      <p:sp>
        <p:nvSpPr>
          <p:cNvPr id="5" name="TextBox 4">
            <a:extLst>
              <a:ext uri="{FF2B5EF4-FFF2-40B4-BE49-F238E27FC236}">
                <a16:creationId xmlns:a16="http://schemas.microsoft.com/office/drawing/2014/main" id="{B8E26E11-4693-4890-BCC3-FDCA153E4388}"/>
              </a:ext>
            </a:extLst>
          </p:cNvPr>
          <p:cNvSpPr txBox="1"/>
          <p:nvPr/>
        </p:nvSpPr>
        <p:spPr>
          <a:xfrm>
            <a:off x="7315200" y="3259723"/>
            <a:ext cx="1640193" cy="338554"/>
          </a:xfrm>
          <a:prstGeom prst="rect">
            <a:avLst/>
          </a:prstGeom>
          <a:noFill/>
        </p:spPr>
        <p:txBody>
          <a:bodyPr wrap="none" rtlCol="0">
            <a:spAutoFit/>
          </a:bodyPr>
          <a:lstStyle/>
          <a:p>
            <a:r>
              <a:rPr lang="en-US" sz="1600" b="1" dirty="0">
                <a:solidFill>
                  <a:schemeClr val="bg1"/>
                </a:solidFill>
              </a:rPr>
              <a:t>*Solids Removal</a:t>
            </a:r>
          </a:p>
        </p:txBody>
      </p:sp>
    </p:spTree>
    <p:extLst>
      <p:ext uri="{BB962C8B-B14F-4D97-AF65-F5344CB8AC3E}">
        <p14:creationId xmlns:p14="http://schemas.microsoft.com/office/powerpoint/2010/main" val="280022791"/>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3200" y="2895600"/>
            <a:ext cx="3886200" cy="1143000"/>
          </a:xfrm>
          <a:prstGeom prst="rect">
            <a:avLst/>
          </a:prstGeom>
        </p:spPr>
        <p:txBody>
          <a:bodyPr/>
          <a:lstStyle/>
          <a:p>
            <a:pPr algn="ctr" eaLnBrk="0" hangingPunct="0">
              <a:defRPr/>
            </a:pPr>
            <a:r>
              <a:rPr lang="en-US" sz="4400" kern="0" dirty="0">
                <a:solidFill>
                  <a:srgbClr val="FFFF00"/>
                </a:solidFill>
                <a:latin typeface="+mj-lt"/>
                <a:ea typeface="+mj-ea"/>
                <a:cs typeface="+mj-cs"/>
              </a:rPr>
              <a:t>The Aquaponic Cycle</a:t>
            </a:r>
          </a:p>
        </p:txBody>
      </p:sp>
      <p:pic>
        <p:nvPicPr>
          <p:cNvPr id="7171" name="Picture 2" descr="http://bestizy.com/plog-content/images/cliparts/animals/fish_clipart_black_and_white_free.png"/>
          <p:cNvPicPr>
            <a:picLocks noChangeAspect="1" noChangeArrowheads="1"/>
          </p:cNvPicPr>
          <p:nvPr/>
        </p:nvPicPr>
        <p:blipFill>
          <a:blip r:embed="rId2" cstate="print"/>
          <a:srcRect/>
          <a:stretch>
            <a:fillRect/>
          </a:stretch>
        </p:blipFill>
        <p:spPr bwMode="auto">
          <a:xfrm>
            <a:off x="2895600" y="304800"/>
            <a:ext cx="3543300" cy="1933575"/>
          </a:xfrm>
          <a:prstGeom prst="rect">
            <a:avLst/>
          </a:prstGeom>
          <a:noFill/>
          <a:ln w="9525">
            <a:noFill/>
            <a:miter lim="800000"/>
            <a:headEnd/>
            <a:tailEnd/>
          </a:ln>
        </p:spPr>
      </p:pic>
      <p:pic>
        <p:nvPicPr>
          <p:cNvPr id="7172" name="Picture 4" descr="Veggies"/>
          <p:cNvPicPr>
            <a:picLocks noChangeAspect="1" noChangeArrowheads="1"/>
          </p:cNvPicPr>
          <p:nvPr/>
        </p:nvPicPr>
        <p:blipFill>
          <a:blip r:embed="rId3" cstate="print"/>
          <a:srcRect/>
          <a:stretch>
            <a:fillRect/>
          </a:stretch>
        </p:blipFill>
        <p:spPr bwMode="auto">
          <a:xfrm>
            <a:off x="7010400" y="4038600"/>
            <a:ext cx="1733550" cy="2247900"/>
          </a:xfrm>
          <a:prstGeom prst="rect">
            <a:avLst/>
          </a:prstGeom>
          <a:noFill/>
          <a:ln w="9525">
            <a:noFill/>
            <a:miter lim="800000"/>
            <a:headEnd/>
            <a:tailEnd/>
          </a:ln>
        </p:spPr>
      </p:pic>
      <p:pic>
        <p:nvPicPr>
          <p:cNvPr id="7173" name="Picture 10" descr="http://www.clker.com/cliparts/i/w/Z/G/h/J/modified-funny-bacteria-md.png"/>
          <p:cNvPicPr>
            <a:picLocks noChangeAspect="1" noChangeArrowheads="1"/>
          </p:cNvPicPr>
          <p:nvPr/>
        </p:nvPicPr>
        <p:blipFill>
          <a:blip r:embed="rId4" cstate="print"/>
          <a:srcRect/>
          <a:stretch>
            <a:fillRect/>
          </a:stretch>
        </p:blipFill>
        <p:spPr bwMode="auto">
          <a:xfrm>
            <a:off x="1970088" y="5715000"/>
            <a:ext cx="592137" cy="933450"/>
          </a:xfrm>
          <a:prstGeom prst="rect">
            <a:avLst/>
          </a:prstGeom>
          <a:noFill/>
          <a:ln w="9525">
            <a:noFill/>
            <a:miter lim="800000"/>
            <a:headEnd/>
            <a:tailEnd/>
          </a:ln>
        </p:spPr>
      </p:pic>
      <p:pic>
        <p:nvPicPr>
          <p:cNvPr id="7174" name="Picture 6" descr="http://www.clker.com/cliparts/i/w/Z/G/h/J/modified-funny-bacteria-md.png"/>
          <p:cNvPicPr>
            <a:picLocks noChangeAspect="1" noChangeArrowheads="1"/>
          </p:cNvPicPr>
          <p:nvPr/>
        </p:nvPicPr>
        <p:blipFill>
          <a:blip r:embed="rId4" cstate="print"/>
          <a:srcRect/>
          <a:stretch>
            <a:fillRect/>
          </a:stretch>
        </p:blipFill>
        <p:spPr bwMode="auto">
          <a:xfrm>
            <a:off x="1447800" y="5638800"/>
            <a:ext cx="592138" cy="933450"/>
          </a:xfrm>
          <a:prstGeom prst="rect">
            <a:avLst/>
          </a:prstGeom>
          <a:noFill/>
          <a:ln w="9525">
            <a:noFill/>
            <a:miter lim="800000"/>
            <a:headEnd/>
            <a:tailEnd/>
          </a:ln>
        </p:spPr>
      </p:pic>
      <p:pic>
        <p:nvPicPr>
          <p:cNvPr id="7175" name="Picture 10" descr="http://www.clker.com/cliparts/i/w/Z/G/h/J/modified-funny-bacteria-md.png"/>
          <p:cNvPicPr>
            <a:picLocks noChangeAspect="1" noChangeArrowheads="1"/>
          </p:cNvPicPr>
          <p:nvPr/>
        </p:nvPicPr>
        <p:blipFill>
          <a:blip r:embed="rId4" cstate="print"/>
          <a:srcRect/>
          <a:stretch>
            <a:fillRect/>
          </a:stretch>
        </p:blipFill>
        <p:spPr bwMode="auto">
          <a:xfrm>
            <a:off x="1600200" y="5181600"/>
            <a:ext cx="592138" cy="933450"/>
          </a:xfrm>
          <a:prstGeom prst="rect">
            <a:avLst/>
          </a:prstGeom>
          <a:noFill/>
          <a:ln w="9525">
            <a:noFill/>
            <a:miter lim="800000"/>
            <a:headEnd/>
            <a:tailEnd/>
          </a:ln>
        </p:spPr>
      </p:pic>
      <p:pic>
        <p:nvPicPr>
          <p:cNvPr id="7176" name="Picture 10" descr="http://www.clker.com/cliparts/i/w/Z/G/h/J/modified-funny-bacteria-md.png"/>
          <p:cNvPicPr>
            <a:picLocks noChangeAspect="1" noChangeArrowheads="1"/>
          </p:cNvPicPr>
          <p:nvPr/>
        </p:nvPicPr>
        <p:blipFill>
          <a:blip r:embed="rId4" cstate="print"/>
          <a:srcRect/>
          <a:stretch>
            <a:fillRect/>
          </a:stretch>
        </p:blipFill>
        <p:spPr bwMode="auto">
          <a:xfrm>
            <a:off x="1143000" y="5562600"/>
            <a:ext cx="592138" cy="933450"/>
          </a:xfrm>
          <a:prstGeom prst="rect">
            <a:avLst/>
          </a:prstGeom>
          <a:noFill/>
          <a:ln w="9525">
            <a:noFill/>
            <a:miter lim="800000"/>
            <a:headEnd/>
            <a:tailEnd/>
          </a:ln>
        </p:spPr>
      </p:pic>
      <p:sp>
        <p:nvSpPr>
          <p:cNvPr id="7177" name="TextBox 9"/>
          <p:cNvSpPr txBox="1">
            <a:spLocks noChangeArrowheads="1"/>
          </p:cNvSpPr>
          <p:nvPr/>
        </p:nvSpPr>
        <p:spPr bwMode="auto">
          <a:xfrm>
            <a:off x="990600" y="2743200"/>
            <a:ext cx="1524000" cy="1200150"/>
          </a:xfrm>
          <a:prstGeom prst="rect">
            <a:avLst/>
          </a:prstGeom>
          <a:noFill/>
          <a:ln w="9525">
            <a:noFill/>
            <a:miter lim="800000"/>
            <a:headEnd/>
            <a:tailEnd/>
          </a:ln>
        </p:spPr>
        <p:txBody>
          <a:bodyPr>
            <a:spAutoFit/>
          </a:bodyPr>
          <a:lstStyle/>
          <a:p>
            <a:r>
              <a:rPr lang="en-US" dirty="0">
                <a:solidFill>
                  <a:schemeClr val="bg1"/>
                </a:solidFill>
              </a:rPr>
              <a:t>Fish produce wastes</a:t>
            </a:r>
          </a:p>
        </p:txBody>
      </p:sp>
      <p:sp>
        <p:nvSpPr>
          <p:cNvPr id="11" name="Bent-Up Arrow 10"/>
          <p:cNvSpPr/>
          <p:nvPr/>
        </p:nvSpPr>
        <p:spPr>
          <a:xfrm rot="10800000">
            <a:off x="914400" y="914400"/>
            <a:ext cx="1828800" cy="1752600"/>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Up Arrow 11"/>
          <p:cNvSpPr/>
          <p:nvPr/>
        </p:nvSpPr>
        <p:spPr>
          <a:xfrm rot="10800000">
            <a:off x="914400" y="4191000"/>
            <a:ext cx="1143000" cy="990600"/>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80" name="TextBox 12"/>
          <p:cNvSpPr txBox="1">
            <a:spLocks noChangeArrowheads="1"/>
          </p:cNvSpPr>
          <p:nvPr/>
        </p:nvSpPr>
        <p:spPr bwMode="auto">
          <a:xfrm>
            <a:off x="3124200" y="5029200"/>
            <a:ext cx="2743200" cy="1200150"/>
          </a:xfrm>
          <a:prstGeom prst="rect">
            <a:avLst/>
          </a:prstGeom>
          <a:noFill/>
          <a:ln w="9525">
            <a:noFill/>
            <a:miter lim="800000"/>
            <a:headEnd/>
            <a:tailEnd/>
          </a:ln>
        </p:spPr>
        <p:txBody>
          <a:bodyPr>
            <a:spAutoFit/>
          </a:bodyPr>
          <a:lstStyle/>
          <a:p>
            <a:r>
              <a:rPr lang="en-US" dirty="0">
                <a:solidFill>
                  <a:schemeClr val="bg1"/>
                </a:solidFill>
              </a:rPr>
              <a:t>Bacteria converts wastes to fertilizer </a:t>
            </a:r>
            <a:r>
              <a:rPr lang="en-US">
                <a:solidFill>
                  <a:schemeClr val="bg1"/>
                </a:solidFill>
              </a:rPr>
              <a:t>for plants</a:t>
            </a:r>
            <a:endParaRPr lang="en-US" dirty="0">
              <a:solidFill>
                <a:schemeClr val="bg1"/>
              </a:solidFill>
            </a:endParaRPr>
          </a:p>
        </p:txBody>
      </p:sp>
      <p:sp>
        <p:nvSpPr>
          <p:cNvPr id="14" name="Up Arrow 13"/>
          <p:cNvSpPr/>
          <p:nvPr/>
        </p:nvSpPr>
        <p:spPr>
          <a:xfrm rot="5400000">
            <a:off x="5715000" y="4953000"/>
            <a:ext cx="1143000" cy="990600"/>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82" name="TextBox 14"/>
          <p:cNvSpPr txBox="1">
            <a:spLocks noChangeArrowheads="1"/>
          </p:cNvSpPr>
          <p:nvPr/>
        </p:nvSpPr>
        <p:spPr bwMode="auto">
          <a:xfrm>
            <a:off x="7010400" y="2373312"/>
            <a:ext cx="1752600" cy="1570038"/>
          </a:xfrm>
          <a:prstGeom prst="rect">
            <a:avLst/>
          </a:prstGeom>
          <a:noFill/>
          <a:ln w="9525">
            <a:noFill/>
            <a:miter lim="800000"/>
            <a:headEnd/>
            <a:tailEnd/>
          </a:ln>
        </p:spPr>
        <p:txBody>
          <a:bodyPr>
            <a:spAutoFit/>
          </a:bodyPr>
          <a:lstStyle/>
          <a:p>
            <a:r>
              <a:rPr lang="en-US" dirty="0">
                <a:solidFill>
                  <a:schemeClr val="bg1"/>
                </a:solidFill>
              </a:rPr>
              <a:t>Plants filter water that is returned to the fish</a:t>
            </a:r>
          </a:p>
        </p:txBody>
      </p:sp>
      <p:sp>
        <p:nvSpPr>
          <p:cNvPr id="16" name="Bent-Up Arrow 15"/>
          <p:cNvSpPr/>
          <p:nvPr/>
        </p:nvSpPr>
        <p:spPr>
          <a:xfrm rot="16200000">
            <a:off x="6553200" y="914400"/>
            <a:ext cx="1524000" cy="1295400"/>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4757"/>
            <a:ext cx="9144000" cy="5145993"/>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8840066" cy="51435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2686050" cy="51435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60B687E-8EF0-4DB3-AB63-C9ECDB136931}"/>
              </a:ext>
            </a:extLst>
          </p:cNvPr>
          <p:cNvSpPr>
            <a:spLocks noGrp="1"/>
          </p:cNvSpPr>
          <p:nvPr>
            <p:ph type="title"/>
          </p:nvPr>
        </p:nvSpPr>
        <p:spPr>
          <a:xfrm>
            <a:off x="624751" y="1083270"/>
            <a:ext cx="7890527" cy="994172"/>
          </a:xfrm>
        </p:spPr>
        <p:txBody>
          <a:bodyPr>
            <a:normAutofit/>
          </a:bodyPr>
          <a:lstStyle/>
          <a:p>
            <a:r>
              <a:rPr lang="en-US" sz="4500" b="1" dirty="0"/>
              <a:t>NFT Channels</a:t>
            </a:r>
          </a:p>
        </p:txBody>
      </p:sp>
      <p:sp>
        <p:nvSpPr>
          <p:cNvPr id="3" name="Content Placeholder 2">
            <a:extLst>
              <a:ext uri="{FF2B5EF4-FFF2-40B4-BE49-F238E27FC236}">
                <a16:creationId xmlns:a16="http://schemas.microsoft.com/office/drawing/2014/main" id="{4E67E077-7C02-4F48-8C2D-87F79502E715}"/>
              </a:ext>
            </a:extLst>
          </p:cNvPr>
          <p:cNvSpPr>
            <a:spLocks noGrp="1"/>
          </p:cNvSpPr>
          <p:nvPr>
            <p:ph idx="1"/>
          </p:nvPr>
        </p:nvSpPr>
        <p:spPr>
          <a:xfrm>
            <a:off x="628651" y="2241061"/>
            <a:ext cx="3702050" cy="2988866"/>
          </a:xfrm>
        </p:spPr>
        <p:txBody>
          <a:bodyPr>
            <a:normAutofit/>
          </a:bodyPr>
          <a:lstStyle/>
          <a:p>
            <a:r>
              <a:rPr lang="en-US" sz="1800" dirty="0"/>
              <a:t>Gutters or pipes with holes designed for root plugs or net pots filled with a variety of media</a:t>
            </a:r>
          </a:p>
          <a:p>
            <a:endParaRPr lang="en-US" sz="1800" dirty="0"/>
          </a:p>
          <a:p>
            <a:r>
              <a:rPr lang="en-US" sz="1800" dirty="0"/>
              <a:t>Use of net pots helps avoid risk of plants falling into channel</a:t>
            </a:r>
          </a:p>
        </p:txBody>
      </p:sp>
      <p:pic>
        <p:nvPicPr>
          <p:cNvPr id="4" name="Picture 3">
            <a:extLst>
              <a:ext uri="{FF2B5EF4-FFF2-40B4-BE49-F238E27FC236}">
                <a16:creationId xmlns:a16="http://schemas.microsoft.com/office/drawing/2014/main" id="{6289A011-FB51-4A65-8FB8-2913D62D3CC6}"/>
              </a:ext>
            </a:extLst>
          </p:cNvPr>
          <p:cNvPicPr>
            <a:picLocks noChangeAspect="1"/>
          </p:cNvPicPr>
          <p:nvPr/>
        </p:nvPicPr>
        <p:blipFill>
          <a:blip r:embed="rId2"/>
          <a:stretch>
            <a:fillRect/>
          </a:stretch>
        </p:blipFill>
        <p:spPr>
          <a:xfrm>
            <a:off x="4813300" y="1193440"/>
            <a:ext cx="3701978" cy="2441390"/>
          </a:xfrm>
          <a:prstGeom prst="rect">
            <a:avLst/>
          </a:prstGeom>
        </p:spPr>
      </p:pic>
      <p:pic>
        <p:nvPicPr>
          <p:cNvPr id="5" name="Picture 4">
            <a:extLst>
              <a:ext uri="{FF2B5EF4-FFF2-40B4-BE49-F238E27FC236}">
                <a16:creationId xmlns:a16="http://schemas.microsoft.com/office/drawing/2014/main" id="{1711E4E8-6183-4310-A343-29FCE33631DC}"/>
              </a:ext>
            </a:extLst>
          </p:cNvPr>
          <p:cNvPicPr>
            <a:picLocks noChangeAspect="1"/>
          </p:cNvPicPr>
          <p:nvPr/>
        </p:nvPicPr>
        <p:blipFill>
          <a:blip r:embed="rId3"/>
          <a:stretch>
            <a:fillRect/>
          </a:stretch>
        </p:blipFill>
        <p:spPr>
          <a:xfrm>
            <a:off x="4813300" y="3864607"/>
            <a:ext cx="3701978" cy="1946319"/>
          </a:xfrm>
          <a:prstGeom prst="rect">
            <a:avLst/>
          </a:prstGeom>
        </p:spPr>
      </p:pic>
      <p:pic>
        <p:nvPicPr>
          <p:cNvPr id="6" name="Picture 5">
            <a:extLst>
              <a:ext uri="{FF2B5EF4-FFF2-40B4-BE49-F238E27FC236}">
                <a16:creationId xmlns:a16="http://schemas.microsoft.com/office/drawing/2014/main" id="{78981E9F-9793-4FF8-8CFF-650CEFB36960}"/>
              </a:ext>
            </a:extLst>
          </p:cNvPr>
          <p:cNvPicPr>
            <a:picLocks noChangeAspect="1"/>
          </p:cNvPicPr>
          <p:nvPr/>
        </p:nvPicPr>
        <p:blipFill>
          <a:blip r:embed="rId4"/>
          <a:stretch>
            <a:fillRect/>
          </a:stretch>
        </p:blipFill>
        <p:spPr>
          <a:xfrm>
            <a:off x="1190482" y="4202896"/>
            <a:ext cx="2500167" cy="1571835"/>
          </a:xfrm>
          <a:prstGeom prst="rect">
            <a:avLst/>
          </a:prstGeom>
        </p:spPr>
      </p:pic>
    </p:spTree>
    <p:extLst>
      <p:ext uri="{BB962C8B-B14F-4D97-AF65-F5344CB8AC3E}">
        <p14:creationId xmlns:p14="http://schemas.microsoft.com/office/powerpoint/2010/main" val="262717912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10B7-D877-4804-95AF-95674F582489}"/>
              </a:ext>
            </a:extLst>
          </p:cNvPr>
          <p:cNvSpPr>
            <a:spLocks noGrp="1"/>
          </p:cNvSpPr>
          <p:nvPr>
            <p:ph type="title"/>
          </p:nvPr>
        </p:nvSpPr>
        <p:spPr>
          <a:xfrm>
            <a:off x="486697" y="1329200"/>
            <a:ext cx="2629121" cy="1216741"/>
          </a:xfrm>
        </p:spPr>
        <p:txBody>
          <a:bodyPr>
            <a:normAutofit/>
          </a:bodyPr>
          <a:lstStyle/>
          <a:p>
            <a:r>
              <a:rPr lang="en-US" sz="3750" b="1" dirty="0"/>
              <a:t>Slope of NFT Channels</a:t>
            </a:r>
          </a:p>
        </p:txBody>
      </p:sp>
      <p:sp>
        <p:nvSpPr>
          <p:cNvPr id="3" name="Content Placeholder 2">
            <a:extLst>
              <a:ext uri="{FF2B5EF4-FFF2-40B4-BE49-F238E27FC236}">
                <a16:creationId xmlns:a16="http://schemas.microsoft.com/office/drawing/2014/main" id="{D7B8A97A-6530-48AC-878D-896267EB8A35}"/>
              </a:ext>
            </a:extLst>
          </p:cNvPr>
          <p:cNvSpPr>
            <a:spLocks noGrp="1"/>
          </p:cNvSpPr>
          <p:nvPr>
            <p:ph idx="1"/>
          </p:nvPr>
        </p:nvSpPr>
        <p:spPr>
          <a:xfrm>
            <a:off x="486698" y="2686051"/>
            <a:ext cx="2629121" cy="2839064"/>
          </a:xfrm>
        </p:spPr>
        <p:txBody>
          <a:bodyPr>
            <a:normAutofit/>
          </a:bodyPr>
          <a:lstStyle/>
          <a:p>
            <a:r>
              <a:rPr lang="en-US" sz="1275"/>
              <a:t>1:30 to 1:40</a:t>
            </a:r>
          </a:p>
          <a:p>
            <a:pPr lvl="1"/>
            <a:r>
              <a:rPr lang="en-US" sz="1275"/>
              <a:t>Meaning for every 30-40” of length there should be 1” of drop</a:t>
            </a:r>
          </a:p>
          <a:p>
            <a:pPr marL="0" indent="0">
              <a:buNone/>
            </a:pPr>
            <a:r>
              <a:rPr lang="en-US" sz="1275" u="sng"/>
              <a:t>Example:</a:t>
            </a:r>
          </a:p>
          <a:p>
            <a:r>
              <a:rPr lang="en-US" sz="1275"/>
              <a:t>10-foot channel = 120 inches</a:t>
            </a:r>
          </a:p>
          <a:p>
            <a:r>
              <a:rPr lang="en-US" sz="1275"/>
              <a:t>120 inches / 40 = 3 inches of drop</a:t>
            </a:r>
          </a:p>
          <a:p>
            <a:endParaRPr lang="en-US" sz="1275"/>
          </a:p>
          <a:p>
            <a:pPr marL="0" indent="0">
              <a:buNone/>
            </a:pPr>
            <a:r>
              <a:rPr lang="en-US" sz="1275"/>
              <a:t>Why not more slope or less?</a:t>
            </a:r>
          </a:p>
          <a:p>
            <a:r>
              <a:rPr lang="en-US" sz="1275"/>
              <a:t>Keep water flowing</a:t>
            </a:r>
          </a:p>
          <a:p>
            <a:r>
              <a:rPr lang="en-US" sz="1275"/>
              <a:t>Prevent water backing up</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85725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1275589"/>
            <a:ext cx="4938074"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5" name="Picture 4" descr="picture showing slope in NFT system">
            <a:extLst>
              <a:ext uri="{FF2B5EF4-FFF2-40B4-BE49-F238E27FC236}">
                <a16:creationId xmlns:a16="http://schemas.microsoft.com/office/drawing/2014/main" id="{6A61A4D9-82C1-4EE5-A55C-E2CEACE278F3}"/>
              </a:ext>
            </a:extLst>
          </p:cNvPr>
          <p:cNvPicPr>
            <a:picLocks noChangeAspect="1"/>
          </p:cNvPicPr>
          <p:nvPr/>
        </p:nvPicPr>
        <p:blipFill>
          <a:blip r:embed="rId2"/>
          <a:stretch>
            <a:fillRect/>
          </a:stretch>
        </p:blipFill>
        <p:spPr>
          <a:xfrm>
            <a:off x="4054397" y="2451523"/>
            <a:ext cx="4514498" cy="1952520"/>
          </a:xfrm>
          <a:prstGeom prst="rect">
            <a:avLst/>
          </a:prstGeom>
          <a:effectLst/>
        </p:spPr>
      </p:pic>
      <p:cxnSp>
        <p:nvCxnSpPr>
          <p:cNvPr id="7" name="Straight Arrow Connector 6">
            <a:extLst>
              <a:ext uri="{FF2B5EF4-FFF2-40B4-BE49-F238E27FC236}">
                <a16:creationId xmlns:a16="http://schemas.microsoft.com/office/drawing/2014/main" id="{7D1623B5-02FE-43E8-A2AD-BE13C3CC5CD9}"/>
              </a:ext>
            </a:extLst>
          </p:cNvPr>
          <p:cNvCxnSpPr/>
          <p:nvPr/>
        </p:nvCxnSpPr>
        <p:spPr>
          <a:xfrm>
            <a:off x="4409768" y="3674192"/>
            <a:ext cx="3974690" cy="0"/>
          </a:xfrm>
          <a:prstGeom prst="straightConnector1">
            <a:avLst/>
          </a:prstGeom>
          <a:ln w="127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E5610EA-508D-4938-AEE4-25DB5AE2E38D}"/>
              </a:ext>
            </a:extLst>
          </p:cNvPr>
          <p:cNvSpPr txBox="1"/>
          <p:nvPr/>
        </p:nvSpPr>
        <p:spPr>
          <a:xfrm>
            <a:off x="6135329" y="3674192"/>
            <a:ext cx="433132"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rPr>
              <a:t>40”</a:t>
            </a:r>
          </a:p>
        </p:txBody>
      </p:sp>
      <p:cxnSp>
        <p:nvCxnSpPr>
          <p:cNvPr id="11" name="Straight Arrow Connector 10">
            <a:extLst>
              <a:ext uri="{FF2B5EF4-FFF2-40B4-BE49-F238E27FC236}">
                <a16:creationId xmlns:a16="http://schemas.microsoft.com/office/drawing/2014/main" id="{720FA16A-1D52-442A-A77B-7CE48C986225}"/>
              </a:ext>
            </a:extLst>
          </p:cNvPr>
          <p:cNvCxnSpPr>
            <a:cxnSpLocks/>
          </p:cNvCxnSpPr>
          <p:nvPr/>
        </p:nvCxnSpPr>
        <p:spPr>
          <a:xfrm>
            <a:off x="8321777" y="3371851"/>
            <a:ext cx="0" cy="302342"/>
          </a:xfrm>
          <a:prstGeom prst="straightConnector1">
            <a:avLst/>
          </a:prstGeom>
          <a:ln w="127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8D8CEC-8C40-43B5-9D86-76F7B3A98655}"/>
              </a:ext>
            </a:extLst>
          </p:cNvPr>
          <p:cNvSpPr txBox="1"/>
          <p:nvPr/>
        </p:nvSpPr>
        <p:spPr>
          <a:xfrm>
            <a:off x="8053972" y="3417325"/>
            <a:ext cx="344966"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rPr>
              <a:t>1”</a:t>
            </a:r>
          </a:p>
        </p:txBody>
      </p:sp>
    </p:spTree>
    <p:extLst>
      <p:ext uri="{BB962C8B-B14F-4D97-AF65-F5344CB8AC3E}">
        <p14:creationId xmlns:p14="http://schemas.microsoft.com/office/powerpoint/2010/main" val="644028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keyboard on a table&#10;&#10;Description automatically generated with low confidence">
            <a:extLst>
              <a:ext uri="{FF2B5EF4-FFF2-40B4-BE49-F238E27FC236}">
                <a16:creationId xmlns:a16="http://schemas.microsoft.com/office/drawing/2014/main" id="{DBB0D1F4-984E-49AD-B290-41906D9A2EB7}"/>
              </a:ext>
            </a:extLst>
          </p:cNvPr>
          <p:cNvPicPr>
            <a:picLocks noChangeAspect="1"/>
          </p:cNvPicPr>
          <p:nvPr/>
        </p:nvPicPr>
        <p:blipFill rotWithShape="1">
          <a:blip r:embed="rId2"/>
          <a:srcRect l="14492" r="14152" b="3"/>
          <a:stretch/>
        </p:blipFill>
        <p:spPr>
          <a:xfrm>
            <a:off x="4632324" y="10"/>
            <a:ext cx="4511676"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a:extLst>
              <a:ext uri="{FF2B5EF4-FFF2-40B4-BE49-F238E27FC236}">
                <a16:creationId xmlns:a16="http://schemas.microsoft.com/office/drawing/2014/main" id="{E8917EA3-F19E-4D42-B05E-32F084790C89}"/>
              </a:ext>
            </a:extLst>
          </p:cNvPr>
          <p:cNvPicPr>
            <a:picLocks noChangeAspect="1"/>
          </p:cNvPicPr>
          <p:nvPr/>
        </p:nvPicPr>
        <p:blipFill rotWithShape="1">
          <a:blip r:embed="rId3"/>
          <a:srcRect t="11156" r="3" b="5935"/>
          <a:stretch/>
        </p:blipFill>
        <p:spPr>
          <a:xfrm>
            <a:off x="20" y="4069976"/>
            <a:ext cx="2651478" cy="2788023"/>
          </a:xfrm>
          <a:prstGeom prst="rect">
            <a:avLst/>
          </a:prstGeom>
        </p:spPr>
      </p:pic>
      <p:pic>
        <p:nvPicPr>
          <p:cNvPr id="8" name="Picture 7">
            <a:extLst>
              <a:ext uri="{FF2B5EF4-FFF2-40B4-BE49-F238E27FC236}">
                <a16:creationId xmlns:a16="http://schemas.microsoft.com/office/drawing/2014/main" id="{1A05A38F-D148-4C0B-956A-28FA1D70E32D}"/>
              </a:ext>
            </a:extLst>
          </p:cNvPr>
          <p:cNvPicPr>
            <a:picLocks noChangeAspect="1"/>
          </p:cNvPicPr>
          <p:nvPr/>
        </p:nvPicPr>
        <p:blipFill rotWithShape="1">
          <a:blip r:embed="rId4"/>
          <a:srcRect l="13354" r="15395" b="-2"/>
          <a:stretch/>
        </p:blipFill>
        <p:spPr>
          <a:xfrm>
            <a:off x="2772149" y="3257176"/>
            <a:ext cx="3591820" cy="3600824"/>
          </a:xfrm>
          <a:prstGeom prst="rect">
            <a:avLst/>
          </a:prstGeom>
        </p:spPr>
      </p:pic>
      <p:pic>
        <p:nvPicPr>
          <p:cNvPr id="4" name="Picture 3">
            <a:extLst>
              <a:ext uri="{FF2B5EF4-FFF2-40B4-BE49-F238E27FC236}">
                <a16:creationId xmlns:a16="http://schemas.microsoft.com/office/drawing/2014/main" id="{BCAEC3D1-BFA4-419A-B788-6E3ED9A7D50E}"/>
              </a:ext>
            </a:extLst>
          </p:cNvPr>
          <p:cNvPicPr>
            <a:picLocks noChangeAspect="1"/>
          </p:cNvPicPr>
          <p:nvPr/>
        </p:nvPicPr>
        <p:blipFill rotWithShape="1">
          <a:blip r:embed="rId5"/>
          <a:srcRect l="34136" r="10044" b="-2"/>
          <a:stretch/>
        </p:blipFill>
        <p:spPr>
          <a:xfrm>
            <a:off x="20" y="10"/>
            <a:ext cx="4511656"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6" name="Picture 5">
            <a:extLst>
              <a:ext uri="{FF2B5EF4-FFF2-40B4-BE49-F238E27FC236}">
                <a16:creationId xmlns:a16="http://schemas.microsoft.com/office/drawing/2014/main" id="{CADFF3BD-8DA9-453A-A486-393071FF4EFC}"/>
              </a:ext>
            </a:extLst>
          </p:cNvPr>
          <p:cNvPicPr>
            <a:picLocks noChangeAspect="1"/>
          </p:cNvPicPr>
          <p:nvPr/>
        </p:nvPicPr>
        <p:blipFill rotWithShape="1">
          <a:blip r:embed="rId6"/>
          <a:srcRect r="-4" b="11003"/>
          <a:stretch/>
        </p:blipFill>
        <p:spPr>
          <a:xfrm>
            <a:off x="6484620" y="4069976"/>
            <a:ext cx="2659380" cy="2788024"/>
          </a:xfrm>
          <a:prstGeom prst="rect">
            <a:avLst/>
          </a:prstGeom>
        </p:spPr>
      </p:pic>
    </p:spTree>
    <p:extLst>
      <p:ext uri="{BB962C8B-B14F-4D97-AF65-F5344CB8AC3E}">
        <p14:creationId xmlns:p14="http://schemas.microsoft.com/office/powerpoint/2010/main" val="335129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62F6FA"/>
            </a:gs>
            <a:gs pos="46000">
              <a:srgbClr val="00B0F0"/>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934355-7611-4FBE-A851-A0805B1C4A8B}"/>
              </a:ext>
            </a:extLst>
          </p:cNvPr>
          <p:cNvPicPr>
            <a:picLocks noGrp="1" noChangeAspect="1"/>
          </p:cNvPicPr>
          <p:nvPr>
            <p:ph idx="1"/>
          </p:nvPr>
        </p:nvPicPr>
        <p:blipFill rotWithShape="1">
          <a:blip r:embed="rId2"/>
          <a:srcRect t="1970" b="21239"/>
          <a:stretch/>
        </p:blipFill>
        <p:spPr>
          <a:xfrm>
            <a:off x="15" y="857257"/>
            <a:ext cx="9143985" cy="5143493"/>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735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3723C3A-C3C9-4A3A-8377-FFCA23C0B55A}"/>
              </a:ext>
            </a:extLst>
          </p:cNvPr>
          <p:cNvSpPr>
            <a:spLocks noGrp="1"/>
          </p:cNvSpPr>
          <p:nvPr>
            <p:ph type="title"/>
          </p:nvPr>
        </p:nvSpPr>
        <p:spPr>
          <a:xfrm>
            <a:off x="392907" y="4845180"/>
            <a:ext cx="8408194" cy="558627"/>
          </a:xfrm>
        </p:spPr>
        <p:txBody>
          <a:bodyPr vert="horz" lIns="68580" tIns="34290" rIns="68580" bIns="34290" rtlCol="0" anchor="ctr">
            <a:normAutofit/>
          </a:bodyPr>
          <a:lstStyle/>
          <a:p>
            <a:pPr algn="ctr"/>
            <a:r>
              <a:rPr lang="en-US" sz="3000" b="1" dirty="0" err="1">
                <a:solidFill>
                  <a:srgbClr val="FFFFFF"/>
                </a:solidFill>
                <a:effectLst>
                  <a:outerShdw blurRad="38100" dist="38100" dir="2700000" algn="tl">
                    <a:srgbClr val="000000">
                      <a:alpha val="43137"/>
                    </a:srgbClr>
                  </a:outerShdw>
                </a:effectLst>
              </a:rPr>
              <a:t>Amhydro</a:t>
            </a:r>
            <a:r>
              <a:rPr lang="en-US" sz="3000" b="1" dirty="0">
                <a:solidFill>
                  <a:srgbClr val="FFFFFF"/>
                </a:solidFill>
                <a:effectLst>
                  <a:outerShdw blurRad="38100" dist="38100" dir="2700000" algn="tl">
                    <a:srgbClr val="000000">
                      <a:alpha val="43137"/>
                    </a:srgbClr>
                  </a:outerShdw>
                </a:effectLst>
              </a:rPr>
              <a:t> system</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848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2" descr="https://encrypted-tbn2.gstatic.com/images?q=tbn:ANd9GcSHen4snz1K3Dqufxh1eFLfRM_eMWci1GAVsberyp1JR0BzYuZw">
            <a:hlinkClick r:id="rId3"/>
          </p:cNvPr>
          <p:cNvPicPr>
            <a:picLocks noChangeAspect="1" noChangeArrowheads="1"/>
          </p:cNvPicPr>
          <p:nvPr/>
        </p:nvPicPr>
        <p:blipFill rotWithShape="1">
          <a:blip r:embed="rId4" cstate="print"/>
          <a:srcRect t="7725" r="3" b="7728"/>
          <a:stretch/>
        </p:blipFill>
        <p:spPr bwMode="auto">
          <a:xfrm>
            <a:off x="20" y="10"/>
            <a:ext cx="3002259" cy="3388883"/>
          </a:xfrm>
          <a:prstGeom prst="rect">
            <a:avLst/>
          </a:prstGeom>
          <a:noFill/>
        </p:spPr>
      </p:pic>
      <p:pic>
        <p:nvPicPr>
          <p:cNvPr id="9" name="Picture 4" descr="http://4.bp.blogspot.com/_qPYitgyeMkc/TJAe-xwuk-I/AAAAAAAAKaQ/-8ZRksPwtXA/s1600/Aquaponics%2Bset%2Bup%2B(2).jpg">
            <a:hlinkClick r:id="rId5"/>
          </p:cNvPr>
          <p:cNvPicPr>
            <a:picLocks noChangeAspect="1" noChangeArrowheads="1"/>
          </p:cNvPicPr>
          <p:nvPr/>
        </p:nvPicPr>
        <p:blipFill rotWithShape="1">
          <a:blip r:embed="rId6" cstate="print"/>
          <a:srcRect l="8854" r="24700" b="-3"/>
          <a:stretch/>
        </p:blipFill>
        <p:spPr bwMode="auto">
          <a:xfrm>
            <a:off x="20" y="3469102"/>
            <a:ext cx="3002259" cy="3388893"/>
          </a:xfrm>
          <a:prstGeom prst="rect">
            <a:avLst/>
          </a:prstGeom>
          <a:noFill/>
        </p:spPr>
      </p:pic>
      <p:pic>
        <p:nvPicPr>
          <p:cNvPr id="3" name="Picture 2">
            <a:extLst>
              <a:ext uri="{FF2B5EF4-FFF2-40B4-BE49-F238E27FC236}">
                <a16:creationId xmlns:a16="http://schemas.microsoft.com/office/drawing/2014/main" id="{2D244334-DA38-45FF-8AE4-9A9C8373B972}"/>
              </a:ext>
            </a:extLst>
          </p:cNvPr>
          <p:cNvPicPr>
            <a:picLocks noChangeAspect="1"/>
          </p:cNvPicPr>
          <p:nvPr/>
        </p:nvPicPr>
        <p:blipFill rotWithShape="1">
          <a:blip r:embed="rId7"/>
          <a:srcRect l="16781"/>
          <a:stretch/>
        </p:blipFill>
        <p:spPr>
          <a:xfrm>
            <a:off x="3070859" y="10"/>
            <a:ext cx="3010535" cy="6857990"/>
          </a:xfrm>
          <a:prstGeom prst="rect">
            <a:avLst/>
          </a:prstGeom>
        </p:spPr>
      </p:pic>
      <p:pic>
        <p:nvPicPr>
          <p:cNvPr id="20486" name="Picture 4" descr="hydro-garden-sept-2008"/>
          <p:cNvPicPr>
            <a:picLocks noChangeAspect="1" noChangeArrowheads="1"/>
          </p:cNvPicPr>
          <p:nvPr/>
        </p:nvPicPr>
        <p:blipFill rotWithShape="1">
          <a:blip r:embed="rId8" cstate="print"/>
          <a:srcRect l="14816" r="18632" b="4"/>
          <a:stretch/>
        </p:blipFill>
        <p:spPr bwMode="auto">
          <a:xfrm>
            <a:off x="6141720" y="10"/>
            <a:ext cx="3002279" cy="3383270"/>
          </a:xfrm>
          <a:prstGeom prst="rect">
            <a:avLst/>
          </a:prstGeom>
          <a:noFill/>
        </p:spPr>
      </p:pic>
      <p:pic>
        <p:nvPicPr>
          <p:cNvPr id="10" name="Picture 4" descr="http://aquaponicsplan.com/wp-content/uploads/2013/05/aquaponics-indoor-1.jpg">
            <a:hlinkClick r:id="rId9"/>
          </p:cNvPr>
          <p:cNvPicPr>
            <a:picLocks noChangeAspect="1" noChangeArrowheads="1"/>
          </p:cNvPicPr>
          <p:nvPr/>
        </p:nvPicPr>
        <p:blipFill rotWithShape="1">
          <a:blip r:embed="rId10" cstate="print"/>
          <a:srcRect t="24380" r="-3" b="4592"/>
          <a:stretch/>
        </p:blipFill>
        <p:spPr bwMode="auto">
          <a:xfrm>
            <a:off x="6149974" y="3469102"/>
            <a:ext cx="2994026" cy="3388893"/>
          </a:xfrm>
          <a:prstGeom prst="rect">
            <a:avLst/>
          </a:prstGeom>
          <a:noFill/>
        </p:spPr>
      </p:pic>
    </p:spTree>
    <p:extLst>
      <p:ext uri="{BB962C8B-B14F-4D97-AF65-F5344CB8AC3E}">
        <p14:creationId xmlns:p14="http://schemas.microsoft.com/office/powerpoint/2010/main" val="3987035818"/>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77006"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3074" name="Picture 2" descr="http://4.bp.blogspot.com/-8Gv9dJiOIQw/UWwQPMkvWeI/AAAAAAAACik/CSEwoA_S5is/s1600/IBC+aquaponics.jpeg"/>
          <p:cNvPicPr>
            <a:picLocks noChangeAspect="1" noChangeArrowheads="1"/>
          </p:cNvPicPr>
          <p:nvPr/>
        </p:nvPicPr>
        <p:blipFill rotWithShape="1">
          <a:blip r:embed="rId3" cstate="print"/>
          <a:srcRect l="10796" r="25912" b="1"/>
          <a:stretch/>
        </p:blipFill>
        <p:spPr bwMode="auto">
          <a:xfrm>
            <a:off x="3957066" y="640082"/>
            <a:ext cx="4707187" cy="5577838"/>
          </a:xfrm>
          <a:prstGeom prst="rect">
            <a:avLst/>
          </a:prstGeom>
          <a:noFill/>
          <a:effectLst/>
        </p:spPr>
      </p:pic>
      <p:sp>
        <p:nvSpPr>
          <p:cNvPr id="18434" name="Title 1"/>
          <p:cNvSpPr>
            <a:spLocks noGrp="1"/>
          </p:cNvSpPr>
          <p:nvPr>
            <p:ph type="title"/>
          </p:nvPr>
        </p:nvSpPr>
        <p:spPr>
          <a:xfrm>
            <a:off x="228600" y="304801"/>
            <a:ext cx="3008376" cy="1676400"/>
          </a:xfrm>
        </p:spPr>
        <p:txBody>
          <a:bodyPr>
            <a:noAutofit/>
          </a:bodyPr>
          <a:lstStyle/>
          <a:p>
            <a:r>
              <a:rPr lang="en-US" b="1" dirty="0">
                <a:solidFill>
                  <a:schemeClr val="bg1"/>
                </a:solidFill>
              </a:rPr>
              <a:t>Media Bed System</a:t>
            </a:r>
            <a:endParaRPr lang="en-US" dirty="0">
              <a:solidFill>
                <a:schemeClr val="bg1"/>
              </a:solidFill>
            </a:endParaRPr>
          </a:p>
        </p:txBody>
      </p:sp>
      <p:sp>
        <p:nvSpPr>
          <p:cNvPr id="18435" name="Content Placeholder 2"/>
          <p:cNvSpPr>
            <a:spLocks noGrp="1"/>
          </p:cNvSpPr>
          <p:nvPr>
            <p:ph idx="1"/>
          </p:nvPr>
        </p:nvSpPr>
        <p:spPr>
          <a:xfrm>
            <a:off x="76200" y="2209800"/>
            <a:ext cx="3276600" cy="4495800"/>
          </a:xfrm>
        </p:spPr>
        <p:txBody>
          <a:bodyPr>
            <a:normAutofit/>
          </a:bodyPr>
          <a:lstStyle/>
          <a:p>
            <a:pPr>
              <a:spcBef>
                <a:spcPts val="1800"/>
              </a:spcBef>
            </a:pPr>
            <a:r>
              <a:rPr lang="en-US" sz="2000" dirty="0">
                <a:solidFill>
                  <a:schemeClr val="bg1"/>
                </a:solidFill>
              </a:rPr>
              <a:t>Can be simple or complex </a:t>
            </a:r>
          </a:p>
          <a:p>
            <a:pPr>
              <a:spcBef>
                <a:spcPts val="1800"/>
              </a:spcBef>
            </a:pPr>
            <a:r>
              <a:rPr lang="en-US" sz="2000" dirty="0">
                <a:solidFill>
                  <a:schemeClr val="bg1"/>
                </a:solidFill>
              </a:rPr>
              <a:t>Grow bed generally at least waste height</a:t>
            </a:r>
          </a:p>
          <a:p>
            <a:pPr>
              <a:spcBef>
                <a:spcPts val="1800"/>
              </a:spcBef>
            </a:pPr>
            <a:r>
              <a:rPr lang="en-US" sz="2000" dirty="0">
                <a:solidFill>
                  <a:schemeClr val="bg1"/>
                </a:solidFill>
              </a:rPr>
              <a:t>Grow bed above fish tank if no sump</a:t>
            </a:r>
          </a:p>
          <a:p>
            <a:pPr>
              <a:spcBef>
                <a:spcPts val="1800"/>
              </a:spcBef>
            </a:pPr>
            <a:r>
              <a:rPr lang="en-US" sz="2000" dirty="0">
                <a:solidFill>
                  <a:schemeClr val="bg1"/>
                </a:solidFill>
              </a:rPr>
              <a:t>Pump water to grow bed – water drains back into fish tank</a:t>
            </a:r>
          </a:p>
          <a:p>
            <a:endParaRPr lang="en-US" sz="2000" dirty="0">
              <a:solidFill>
                <a:schemeClr val="bg1"/>
              </a:solidFill>
            </a:endParaRPr>
          </a:p>
          <a:p>
            <a:r>
              <a:rPr lang="en-US" sz="2000" dirty="0">
                <a:solidFill>
                  <a:schemeClr val="bg1"/>
                </a:solidFill>
              </a:rPr>
              <a:t>Allow for widest variety of crops</a:t>
            </a:r>
          </a:p>
        </p:txBody>
      </p:sp>
    </p:spTree>
    <p:extLst>
      <p:ext uri="{BB962C8B-B14F-4D97-AF65-F5344CB8AC3E}">
        <p14:creationId xmlns:p14="http://schemas.microsoft.com/office/powerpoint/2010/main" val="1379423569"/>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B5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http://www.aquaponicssystems.net/wp-content/uploads/2012/10/flood-drain.jpg"/>
          <p:cNvPicPr>
            <a:picLocks noChangeAspect="1" noChangeArrowheads="1"/>
          </p:cNvPicPr>
          <p:nvPr/>
        </p:nvPicPr>
        <p:blipFill>
          <a:blip r:embed="rId2" cstate="print"/>
          <a:srcRect/>
          <a:stretch>
            <a:fillRect/>
          </a:stretch>
        </p:blipFill>
        <p:spPr bwMode="auto">
          <a:xfrm>
            <a:off x="795006" y="643467"/>
            <a:ext cx="7553987" cy="5571066"/>
          </a:xfrm>
          <a:prstGeom prst="rect">
            <a:avLst/>
          </a:prstGeom>
          <a:noFill/>
        </p:spPr>
      </p:pic>
    </p:spTree>
    <p:extLst>
      <p:ext uri="{BB962C8B-B14F-4D97-AF65-F5344CB8AC3E}">
        <p14:creationId xmlns:p14="http://schemas.microsoft.com/office/powerpoint/2010/main" val="1093044944"/>
      </p:ext>
    </p:extLst>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GrowBedZones1.jpg"/>
          <p:cNvPicPr>
            <a:picLocks noChangeAspect="1"/>
          </p:cNvPicPr>
          <p:nvPr/>
        </p:nvPicPr>
        <p:blipFill>
          <a:blip r:embed="rId3" cstate="print"/>
          <a:srcRect/>
          <a:stretch>
            <a:fillRect/>
          </a:stretch>
        </p:blipFill>
        <p:spPr bwMode="auto">
          <a:xfrm>
            <a:off x="2438400" y="914400"/>
            <a:ext cx="6450013" cy="3986213"/>
          </a:xfrm>
          <a:prstGeom prst="rect">
            <a:avLst/>
          </a:prstGeom>
          <a:noFill/>
          <a:ln w="9525">
            <a:noFill/>
            <a:miter lim="800000"/>
            <a:headEnd/>
            <a:tailEnd/>
          </a:ln>
        </p:spPr>
      </p:pic>
      <p:sp>
        <p:nvSpPr>
          <p:cNvPr id="12291" name="TextBox 2"/>
          <p:cNvSpPr txBox="1">
            <a:spLocks noChangeArrowheads="1"/>
          </p:cNvSpPr>
          <p:nvPr/>
        </p:nvSpPr>
        <p:spPr bwMode="auto">
          <a:xfrm>
            <a:off x="228600" y="1931988"/>
            <a:ext cx="2286000" cy="46196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Dry zone</a:t>
            </a:r>
          </a:p>
        </p:txBody>
      </p:sp>
      <p:sp>
        <p:nvSpPr>
          <p:cNvPr id="12292" name="TextBox 3"/>
          <p:cNvSpPr txBox="1">
            <a:spLocks noChangeArrowheads="1"/>
          </p:cNvSpPr>
          <p:nvPr/>
        </p:nvSpPr>
        <p:spPr bwMode="auto">
          <a:xfrm>
            <a:off x="228600" y="2971800"/>
            <a:ext cx="2286000" cy="4619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Root zone</a:t>
            </a:r>
          </a:p>
        </p:txBody>
      </p:sp>
      <p:sp>
        <p:nvSpPr>
          <p:cNvPr id="12293" name="TextBox 4"/>
          <p:cNvSpPr txBox="1">
            <a:spLocks noChangeArrowheads="1"/>
          </p:cNvSpPr>
          <p:nvPr/>
        </p:nvSpPr>
        <p:spPr bwMode="auto">
          <a:xfrm>
            <a:off x="228600" y="3733800"/>
            <a:ext cx="2286000" cy="8302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Solids collection zone</a:t>
            </a:r>
          </a:p>
        </p:txBody>
      </p:sp>
      <p:sp>
        <p:nvSpPr>
          <p:cNvPr id="6" name="Right Arrow 5"/>
          <p:cNvSpPr/>
          <p:nvPr/>
        </p:nvSpPr>
        <p:spPr>
          <a:xfrm>
            <a:off x="1524000" y="2057400"/>
            <a:ext cx="1447800" cy="304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Right Arrow 6"/>
          <p:cNvSpPr/>
          <p:nvPr/>
        </p:nvSpPr>
        <p:spPr>
          <a:xfrm>
            <a:off x="1600200" y="3048000"/>
            <a:ext cx="1447800" cy="304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ight Arrow 7"/>
          <p:cNvSpPr/>
          <p:nvPr/>
        </p:nvSpPr>
        <p:spPr>
          <a:xfrm>
            <a:off x="2438400" y="3886200"/>
            <a:ext cx="914400" cy="304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B8AE-D5AA-41B9-BCA7-695638F9113B}"/>
              </a:ext>
            </a:extLst>
          </p:cNvPr>
          <p:cNvSpPr>
            <a:spLocks noGrp="1"/>
          </p:cNvSpPr>
          <p:nvPr>
            <p:ph type="title"/>
          </p:nvPr>
        </p:nvSpPr>
        <p:spPr>
          <a:xfrm>
            <a:off x="528066" y="4291229"/>
            <a:ext cx="2737277" cy="1285875"/>
          </a:xfrm>
        </p:spPr>
        <p:txBody>
          <a:bodyPr>
            <a:normAutofit/>
          </a:bodyPr>
          <a:lstStyle/>
          <a:p>
            <a:r>
              <a:rPr lang="en-US" sz="3000" b="1" dirty="0"/>
              <a:t>Media Bed Considerations</a:t>
            </a:r>
          </a:p>
        </p:txBody>
      </p:sp>
      <p:pic>
        <p:nvPicPr>
          <p:cNvPr id="6" name="Picture 5" descr="A close up of a plant&#10;&#10;Description automatically generated">
            <a:extLst>
              <a:ext uri="{FF2B5EF4-FFF2-40B4-BE49-F238E27FC236}">
                <a16:creationId xmlns:a16="http://schemas.microsoft.com/office/drawing/2014/main" id="{FBF5352E-81A0-4444-B2FD-64507D632F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755" b="3"/>
          <a:stretch/>
        </p:blipFill>
        <p:spPr>
          <a:xfrm rot="5400000">
            <a:off x="484732" y="1178324"/>
            <a:ext cx="3038258" cy="2951591"/>
          </a:xfrm>
          <a:prstGeom prst="rect">
            <a:avLst/>
          </a:prstGeom>
        </p:spPr>
      </p:pic>
      <p:pic>
        <p:nvPicPr>
          <p:cNvPr id="4" name="Picture 3">
            <a:extLst>
              <a:ext uri="{FF2B5EF4-FFF2-40B4-BE49-F238E27FC236}">
                <a16:creationId xmlns:a16="http://schemas.microsoft.com/office/drawing/2014/main" id="{6DA9C724-025A-44D5-9DEF-A1DF0362C004}"/>
              </a:ext>
            </a:extLst>
          </p:cNvPr>
          <p:cNvPicPr>
            <a:picLocks noChangeAspect="1"/>
          </p:cNvPicPr>
          <p:nvPr/>
        </p:nvPicPr>
        <p:blipFill rotWithShape="1">
          <a:blip r:embed="rId3"/>
          <a:srcRect l="3024" r="6956" b="1"/>
          <a:stretch/>
        </p:blipFill>
        <p:spPr>
          <a:xfrm>
            <a:off x="4662412" y="1122567"/>
            <a:ext cx="3348527" cy="3038258"/>
          </a:xfrm>
          <a:prstGeom prst="rect">
            <a:avLst/>
          </a:prstGeom>
        </p:spPr>
      </p:pic>
      <p:sp>
        <p:nvSpPr>
          <p:cNvPr id="3" name="Content Placeholder 2">
            <a:extLst>
              <a:ext uri="{FF2B5EF4-FFF2-40B4-BE49-F238E27FC236}">
                <a16:creationId xmlns:a16="http://schemas.microsoft.com/office/drawing/2014/main" id="{180FD95F-9999-4B9D-BF1F-0740E0D642ED}"/>
              </a:ext>
            </a:extLst>
          </p:cNvPr>
          <p:cNvSpPr>
            <a:spLocks noGrp="1"/>
          </p:cNvSpPr>
          <p:nvPr>
            <p:ph idx="1"/>
          </p:nvPr>
        </p:nvSpPr>
        <p:spPr>
          <a:xfrm>
            <a:off x="3628743" y="4291229"/>
            <a:ext cx="5136279" cy="1285875"/>
          </a:xfrm>
        </p:spPr>
        <p:txBody>
          <a:bodyPr anchor="ctr">
            <a:normAutofit fontScale="92500" lnSpcReduction="20000"/>
          </a:bodyPr>
          <a:lstStyle/>
          <a:p>
            <a:r>
              <a:rPr lang="en-US" sz="1800" dirty="0"/>
              <a:t>Inflow manifold to disperse flow</a:t>
            </a:r>
          </a:p>
          <a:p>
            <a:pPr lvl="1"/>
            <a:r>
              <a:rPr lang="en-US" sz="1500" dirty="0"/>
              <a:t>Especially if you have a square grow bed (i.e. IBC Tote)</a:t>
            </a:r>
          </a:p>
          <a:p>
            <a:r>
              <a:rPr lang="en-US" sz="1800" dirty="0"/>
              <a:t>Air diffusers in bed</a:t>
            </a:r>
          </a:p>
          <a:p>
            <a:pPr lvl="1"/>
            <a:r>
              <a:rPr lang="en-US" sz="1500" dirty="0"/>
              <a:t>You do not want anaerobic zones</a:t>
            </a:r>
          </a:p>
          <a:p>
            <a:r>
              <a:rPr lang="en-US" sz="1800" dirty="0"/>
              <a:t>Drain placement (center or opposite end as inlet)</a:t>
            </a:r>
          </a:p>
        </p:txBody>
      </p:sp>
    </p:spTree>
    <p:extLst>
      <p:ext uri="{BB962C8B-B14F-4D97-AF65-F5344CB8AC3E}">
        <p14:creationId xmlns:p14="http://schemas.microsoft.com/office/powerpoint/2010/main" val="4157994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62F6FA"/>
            </a:gs>
            <a:gs pos="46000">
              <a:srgbClr val="62F6FA"/>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4" y="1194916"/>
            <a:ext cx="2521610" cy="293364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Calibri" panose="020F0502020204030204"/>
            </a:endParaRPr>
          </a:p>
        </p:txBody>
      </p:sp>
      <p:sp>
        <p:nvSpPr>
          <p:cNvPr id="2" name="Title 1">
            <a:extLst>
              <a:ext uri="{FF2B5EF4-FFF2-40B4-BE49-F238E27FC236}">
                <a16:creationId xmlns:a16="http://schemas.microsoft.com/office/drawing/2014/main" id="{78C2800F-BED1-4782-BE5C-94E977F6D26B}"/>
              </a:ext>
            </a:extLst>
          </p:cNvPr>
          <p:cNvSpPr>
            <a:spLocks noGrp="1"/>
          </p:cNvSpPr>
          <p:nvPr>
            <p:ph type="title"/>
          </p:nvPr>
        </p:nvSpPr>
        <p:spPr>
          <a:xfrm>
            <a:off x="581026" y="1428750"/>
            <a:ext cx="2078754" cy="2422934"/>
          </a:xfrm>
        </p:spPr>
        <p:txBody>
          <a:bodyPr>
            <a:normAutofit/>
          </a:bodyPr>
          <a:lstStyle/>
          <a:p>
            <a:r>
              <a:rPr lang="en-US" sz="3150" b="1" dirty="0">
                <a:solidFill>
                  <a:srgbClr val="FFFFFF"/>
                </a:solidFill>
              </a:rPr>
              <a:t>Flood and Drain (Ebb and Flow)</a:t>
            </a:r>
          </a:p>
        </p:txBody>
      </p:sp>
      <p:sp>
        <p:nvSpPr>
          <p:cNvPr id="21"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1069" y="1191345"/>
            <a:ext cx="3063737" cy="446788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EEB36DF-32DC-421D-886B-21300C45BFAC}"/>
              </a:ext>
            </a:extLst>
          </p:cNvPr>
          <p:cNvSpPr>
            <a:spLocks noGrp="1"/>
          </p:cNvSpPr>
          <p:nvPr>
            <p:ph idx="1"/>
          </p:nvPr>
        </p:nvSpPr>
        <p:spPr>
          <a:xfrm>
            <a:off x="3102636" y="838200"/>
            <a:ext cx="2952170" cy="5410200"/>
          </a:xfrm>
        </p:spPr>
        <p:txBody>
          <a:bodyPr anchor="ctr">
            <a:normAutofit/>
          </a:bodyPr>
          <a:lstStyle/>
          <a:p>
            <a:r>
              <a:rPr lang="en-US" sz="1700" dirty="0"/>
              <a:t>Recommended but can function without</a:t>
            </a:r>
          </a:p>
          <a:p>
            <a:r>
              <a:rPr lang="en-US" sz="1700" dirty="0"/>
              <a:t>Allows for root aeration </a:t>
            </a:r>
          </a:p>
          <a:p>
            <a:r>
              <a:rPr lang="en-US" sz="1700" dirty="0"/>
              <a:t>Helps prevent anaerobic conditions and short-circuiting in grow bed</a:t>
            </a:r>
          </a:p>
          <a:p>
            <a:r>
              <a:rPr lang="en-US" sz="1700" dirty="0"/>
              <a:t>Even distribution of nutrients</a:t>
            </a:r>
          </a:p>
          <a:p>
            <a:endParaRPr lang="en-US" sz="1500" dirty="0"/>
          </a:p>
          <a:p>
            <a:pPr marL="0" indent="0">
              <a:buNone/>
            </a:pPr>
            <a:r>
              <a:rPr lang="en-US" sz="1500" dirty="0"/>
              <a:t>How?</a:t>
            </a:r>
          </a:p>
          <a:p>
            <a:r>
              <a:rPr lang="en-US" sz="1500" dirty="0"/>
              <a:t>Bell Siphons</a:t>
            </a:r>
          </a:p>
          <a:p>
            <a:r>
              <a:rPr lang="en-US" sz="1500" dirty="0"/>
              <a:t>U-siphons</a:t>
            </a:r>
          </a:p>
          <a:p>
            <a:r>
              <a:rPr lang="en-US" sz="1500" dirty="0"/>
              <a:t>Solenoid Valves</a:t>
            </a:r>
          </a:p>
          <a:p>
            <a:r>
              <a:rPr lang="en-US" sz="1500" dirty="0"/>
              <a:t>Timers</a:t>
            </a:r>
          </a:p>
          <a:p>
            <a:pPr lvl="1"/>
            <a:r>
              <a:rPr lang="en-US" sz="1400" dirty="0"/>
              <a:t>For pumps and solenoid valves</a:t>
            </a:r>
          </a:p>
        </p:txBody>
      </p:sp>
      <p:pic>
        <p:nvPicPr>
          <p:cNvPr id="7" name="Picture 6">
            <a:extLst>
              <a:ext uri="{FF2B5EF4-FFF2-40B4-BE49-F238E27FC236}">
                <a16:creationId xmlns:a16="http://schemas.microsoft.com/office/drawing/2014/main" id="{35C69643-6D66-4467-B7E9-CD949E4E08FA}"/>
              </a:ext>
            </a:extLst>
          </p:cNvPr>
          <p:cNvPicPr>
            <a:picLocks noChangeAspect="1"/>
          </p:cNvPicPr>
          <p:nvPr/>
        </p:nvPicPr>
        <p:blipFill rotWithShape="1">
          <a:blip r:embed="rId2"/>
          <a:srcRect t="18107" r="-1" b="20271"/>
          <a:stretch/>
        </p:blipFill>
        <p:spPr>
          <a:xfrm>
            <a:off x="6246031" y="3807899"/>
            <a:ext cx="2605221" cy="1412748"/>
          </a:xfrm>
          <a:prstGeom prst="rect">
            <a:avLst/>
          </a:prstGeom>
        </p:spPr>
      </p:pic>
      <p:pic>
        <p:nvPicPr>
          <p:cNvPr id="6" name="Picture 5">
            <a:extLst>
              <a:ext uri="{FF2B5EF4-FFF2-40B4-BE49-F238E27FC236}">
                <a16:creationId xmlns:a16="http://schemas.microsoft.com/office/drawing/2014/main" id="{4389A9AD-6742-4481-8C2A-E1F3262964F4}"/>
              </a:ext>
            </a:extLst>
          </p:cNvPr>
          <p:cNvPicPr>
            <a:picLocks noChangeAspect="1"/>
          </p:cNvPicPr>
          <p:nvPr/>
        </p:nvPicPr>
        <p:blipFill rotWithShape="1">
          <a:blip r:embed="rId3"/>
          <a:srcRect t="22516" b="25154"/>
          <a:stretch/>
        </p:blipFill>
        <p:spPr>
          <a:xfrm>
            <a:off x="6275848" y="231042"/>
            <a:ext cx="2605220" cy="1412748"/>
          </a:xfrm>
          <a:prstGeom prst="rect">
            <a:avLst/>
          </a:prstGeom>
        </p:spPr>
      </p:pic>
      <p:sp>
        <p:nvSpPr>
          <p:cNvPr id="22" name="Rectangle 15">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245102"/>
            <a:ext cx="2521610" cy="1417839"/>
          </a:xfrm>
          <a:prstGeom prst="rect">
            <a:avLst/>
          </a:prstGeom>
          <a:solidFill>
            <a:srgbClr val="5146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Calibri" panose="020F0502020204030204"/>
            </a:endParaRPr>
          </a:p>
        </p:txBody>
      </p:sp>
      <p:pic>
        <p:nvPicPr>
          <p:cNvPr id="4" name="Picture 3">
            <a:extLst>
              <a:ext uri="{FF2B5EF4-FFF2-40B4-BE49-F238E27FC236}">
                <a16:creationId xmlns:a16="http://schemas.microsoft.com/office/drawing/2014/main" id="{33BE8695-3523-4DAE-B0BD-8963F80FF8E9}"/>
              </a:ext>
            </a:extLst>
          </p:cNvPr>
          <p:cNvPicPr>
            <a:picLocks noChangeAspect="1"/>
          </p:cNvPicPr>
          <p:nvPr/>
        </p:nvPicPr>
        <p:blipFill rotWithShape="1">
          <a:blip r:embed="rId4"/>
          <a:srcRect r="-1" b="5279"/>
          <a:stretch/>
        </p:blipFill>
        <p:spPr>
          <a:xfrm>
            <a:off x="346544" y="4245102"/>
            <a:ext cx="2605221" cy="1412748"/>
          </a:xfrm>
          <a:prstGeom prst="rect">
            <a:avLst/>
          </a:prstGeom>
        </p:spPr>
      </p:pic>
      <p:pic>
        <p:nvPicPr>
          <p:cNvPr id="9" name="Picture 8">
            <a:extLst>
              <a:ext uri="{FF2B5EF4-FFF2-40B4-BE49-F238E27FC236}">
                <a16:creationId xmlns:a16="http://schemas.microsoft.com/office/drawing/2014/main" id="{E2100E69-A41F-4633-A010-ACBB12B2B28E}"/>
              </a:ext>
            </a:extLst>
          </p:cNvPr>
          <p:cNvPicPr>
            <a:picLocks noChangeAspect="1"/>
          </p:cNvPicPr>
          <p:nvPr/>
        </p:nvPicPr>
        <p:blipFill>
          <a:blip r:embed="rId5"/>
          <a:stretch>
            <a:fillRect/>
          </a:stretch>
        </p:blipFill>
        <p:spPr>
          <a:xfrm>
            <a:off x="6577921" y="5380972"/>
            <a:ext cx="2001073" cy="1424019"/>
          </a:xfrm>
          <a:prstGeom prst="rect">
            <a:avLst/>
          </a:prstGeom>
        </p:spPr>
      </p:pic>
      <p:pic>
        <p:nvPicPr>
          <p:cNvPr id="11" name="Picture 10">
            <a:extLst>
              <a:ext uri="{FF2B5EF4-FFF2-40B4-BE49-F238E27FC236}">
                <a16:creationId xmlns:a16="http://schemas.microsoft.com/office/drawing/2014/main" id="{C8030882-5D0E-4D66-87B6-00A290916AC2}"/>
              </a:ext>
            </a:extLst>
          </p:cNvPr>
          <p:cNvPicPr>
            <a:picLocks noChangeAspect="1"/>
          </p:cNvPicPr>
          <p:nvPr/>
        </p:nvPicPr>
        <p:blipFill>
          <a:blip r:embed="rId6"/>
          <a:stretch>
            <a:fillRect/>
          </a:stretch>
        </p:blipFill>
        <p:spPr>
          <a:xfrm>
            <a:off x="6192235" y="1828800"/>
            <a:ext cx="2820418" cy="1818774"/>
          </a:xfrm>
          <a:prstGeom prst="rect">
            <a:avLst/>
          </a:prstGeom>
        </p:spPr>
      </p:pic>
    </p:spTree>
    <p:extLst>
      <p:ext uri="{BB962C8B-B14F-4D97-AF65-F5344CB8AC3E}">
        <p14:creationId xmlns:p14="http://schemas.microsoft.com/office/powerpoint/2010/main" val="1102358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A04EE-3C46-4DEF-A29B-D58DE32ADD9B}"/>
              </a:ext>
            </a:extLst>
          </p:cNvPr>
          <p:cNvPicPr>
            <a:picLocks noChangeAspect="1"/>
          </p:cNvPicPr>
          <p:nvPr/>
        </p:nvPicPr>
        <p:blipFill>
          <a:blip r:embed="rId3"/>
          <a:stretch>
            <a:fillRect/>
          </a:stretch>
        </p:blipFill>
        <p:spPr>
          <a:xfrm>
            <a:off x="342900" y="257175"/>
            <a:ext cx="8458200" cy="6343650"/>
          </a:xfrm>
          <a:prstGeom prst="rect">
            <a:avLst/>
          </a:prstGeom>
        </p:spPr>
      </p:pic>
      <p:sp>
        <p:nvSpPr>
          <p:cNvPr id="2" name="TextBox 1">
            <a:extLst>
              <a:ext uri="{FF2B5EF4-FFF2-40B4-BE49-F238E27FC236}">
                <a16:creationId xmlns:a16="http://schemas.microsoft.com/office/drawing/2014/main" id="{8256BA86-C7A4-4CC8-986E-DE67115A27D8}"/>
              </a:ext>
            </a:extLst>
          </p:cNvPr>
          <p:cNvSpPr txBox="1"/>
          <p:nvPr/>
        </p:nvSpPr>
        <p:spPr>
          <a:xfrm>
            <a:off x="2971800" y="381000"/>
            <a:ext cx="5587940" cy="707886"/>
          </a:xfrm>
          <a:prstGeom prst="rect">
            <a:avLst/>
          </a:prstGeom>
          <a:noFill/>
        </p:spPr>
        <p:txBody>
          <a:bodyPr wrap="none" rtlCol="0">
            <a:spAutoFit/>
          </a:bodyPr>
          <a:lstStyle/>
          <a:p>
            <a:r>
              <a:rPr lang="en-US" sz="4000" b="1" u="sng" dirty="0">
                <a:solidFill>
                  <a:srgbClr val="FF0000"/>
                </a:solidFill>
              </a:rPr>
              <a:t>BASIC WASTE CYCLE</a:t>
            </a:r>
          </a:p>
        </p:txBody>
      </p:sp>
    </p:spTree>
    <p:extLst>
      <p:ext uri="{BB962C8B-B14F-4D97-AF65-F5344CB8AC3E}">
        <p14:creationId xmlns:p14="http://schemas.microsoft.com/office/powerpoint/2010/main" val="1126402913"/>
      </p:ext>
    </p:extLst>
  </p:cSld>
  <p:clrMapOvr>
    <a:masterClrMapping/>
  </p:clrMapOvr>
  <p:transition spd="med" advTm="30000">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8D56263D-B0E8-418A-A666-7873487D2E3F}"/>
              </a:ext>
            </a:extLst>
          </p:cNvPr>
          <p:cNvSpPr>
            <a:spLocks noGrp="1"/>
          </p:cNvSpPr>
          <p:nvPr>
            <p:ph type="title"/>
          </p:nvPr>
        </p:nvSpPr>
        <p:spPr>
          <a:xfrm>
            <a:off x="630936" y="1213866"/>
            <a:ext cx="7886700" cy="898398"/>
          </a:xfrm>
        </p:spPr>
        <p:txBody>
          <a:bodyPr>
            <a:normAutofit/>
          </a:bodyPr>
          <a:lstStyle/>
          <a:p>
            <a:r>
              <a:rPr lang="en-US" sz="3750" b="1" dirty="0">
                <a:effectLst>
                  <a:outerShdw blurRad="38100" dist="38100" dir="2700000" algn="tl">
                    <a:srgbClr val="000000">
                      <a:alpha val="43137"/>
                    </a:srgbClr>
                  </a:outerShdw>
                </a:effectLst>
              </a:rPr>
              <a:t>Flood and Drain</a:t>
            </a:r>
          </a:p>
        </p:txBody>
      </p:sp>
      <p:cxnSp>
        <p:nvCxnSpPr>
          <p:cNvPr id="12"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1296162"/>
            <a:ext cx="0" cy="6858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5" name="Online Media 4" title="Best bell siphon ever explained">
            <a:hlinkClick r:id="" action="ppaction://media"/>
            <a:extLst>
              <a:ext uri="{FF2B5EF4-FFF2-40B4-BE49-F238E27FC236}">
                <a16:creationId xmlns:a16="http://schemas.microsoft.com/office/drawing/2014/main" id="{08CF10F9-7A5D-4DCD-A520-8E2E241678A5}"/>
              </a:ext>
            </a:extLst>
          </p:cNvPr>
          <p:cNvPicPr>
            <a:picLocks noRot="1" noChangeAspect="1"/>
          </p:cNvPicPr>
          <p:nvPr>
            <a:videoFile r:link="rId1"/>
          </p:nvPr>
        </p:nvPicPr>
        <p:blipFill>
          <a:blip r:embed="rId3"/>
          <a:stretch>
            <a:fillRect/>
          </a:stretch>
        </p:blipFill>
        <p:spPr>
          <a:xfrm>
            <a:off x="544606" y="2359152"/>
            <a:ext cx="4496024" cy="3372018"/>
          </a:xfrm>
          <a:prstGeom prst="rect">
            <a:avLst/>
          </a:prstGeom>
        </p:spPr>
      </p:pic>
      <p:sp>
        <p:nvSpPr>
          <p:cNvPr id="3" name="Content Placeholder 2">
            <a:extLst>
              <a:ext uri="{FF2B5EF4-FFF2-40B4-BE49-F238E27FC236}">
                <a16:creationId xmlns:a16="http://schemas.microsoft.com/office/drawing/2014/main" id="{B784CEE1-5959-461E-8A59-2BE327A87E2E}"/>
              </a:ext>
            </a:extLst>
          </p:cNvPr>
          <p:cNvSpPr>
            <a:spLocks noGrp="1"/>
          </p:cNvSpPr>
          <p:nvPr>
            <p:ph idx="1"/>
          </p:nvPr>
        </p:nvSpPr>
        <p:spPr>
          <a:xfrm>
            <a:off x="5650992" y="2359152"/>
            <a:ext cx="2866644" cy="3127248"/>
          </a:xfrm>
        </p:spPr>
        <p:txBody>
          <a:bodyPr anchor="t">
            <a:normAutofit/>
          </a:bodyPr>
          <a:lstStyle/>
          <a:p>
            <a:r>
              <a:rPr lang="en-US" sz="1650" dirty="0"/>
              <a:t>Draining media bed periodically is important</a:t>
            </a:r>
          </a:p>
          <a:p>
            <a:pPr lvl="1"/>
            <a:r>
              <a:rPr lang="en-US" sz="1650" dirty="0"/>
              <a:t>Brings needed oxygen in contact with roots</a:t>
            </a:r>
          </a:p>
          <a:p>
            <a:pPr lvl="1"/>
            <a:r>
              <a:rPr lang="en-US" sz="1650" dirty="0"/>
              <a:t>Improves nutrient disbursement by eliminating short-circuiting</a:t>
            </a:r>
          </a:p>
          <a:p>
            <a:pPr lvl="1"/>
            <a:r>
              <a:rPr lang="en-US" sz="1650" dirty="0"/>
              <a:t>Helps push fine solids to bottom of growbed</a:t>
            </a:r>
          </a:p>
        </p:txBody>
      </p:sp>
    </p:spTree>
    <p:extLst>
      <p:ext uri="{BB962C8B-B14F-4D97-AF65-F5344CB8AC3E}">
        <p14:creationId xmlns:p14="http://schemas.microsoft.com/office/powerpoint/2010/main" val="31304192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BDAC-A785-4A1D-AD3A-44854A1A4FF0}"/>
              </a:ext>
            </a:extLst>
          </p:cNvPr>
          <p:cNvSpPr>
            <a:spLocks noGrp="1"/>
          </p:cNvSpPr>
          <p:nvPr>
            <p:ph type="title"/>
          </p:nvPr>
        </p:nvSpPr>
        <p:spPr>
          <a:xfrm>
            <a:off x="409763" y="1182409"/>
            <a:ext cx="8354891" cy="697835"/>
          </a:xfrm>
        </p:spPr>
        <p:txBody>
          <a:bodyPr vert="horz" lIns="68580" tIns="34290" rIns="68580" bIns="34290" rtlCol="0" anchor="b">
            <a:normAutofit/>
          </a:bodyPr>
          <a:lstStyle/>
          <a:p>
            <a:pPr algn="ctr"/>
            <a:r>
              <a:rPr lang="en-US" sz="4050">
                <a:solidFill>
                  <a:srgbClr val="FFFFFF"/>
                </a:solidFill>
              </a:rPr>
              <a:t>Bowl Siphon (U siphon)</a:t>
            </a:r>
          </a:p>
        </p:txBody>
      </p:sp>
      <p:pic>
        <p:nvPicPr>
          <p:cNvPr id="5" name="Picture 4">
            <a:extLst>
              <a:ext uri="{FF2B5EF4-FFF2-40B4-BE49-F238E27FC236}">
                <a16:creationId xmlns:a16="http://schemas.microsoft.com/office/drawing/2014/main" id="{717F6158-2002-4A8D-A8C3-42F6CA0184A4}"/>
              </a:ext>
            </a:extLst>
          </p:cNvPr>
          <p:cNvPicPr>
            <a:picLocks noChangeAspect="1"/>
          </p:cNvPicPr>
          <p:nvPr/>
        </p:nvPicPr>
        <p:blipFill>
          <a:blip r:embed="rId2"/>
          <a:stretch>
            <a:fillRect/>
          </a:stretch>
        </p:blipFill>
        <p:spPr>
          <a:xfrm>
            <a:off x="4833804" y="2833453"/>
            <a:ext cx="4091938" cy="2686049"/>
          </a:xfrm>
          <a:prstGeom prst="rect">
            <a:avLst/>
          </a:prstGeom>
        </p:spPr>
      </p:pic>
      <p:pic>
        <p:nvPicPr>
          <p:cNvPr id="4" name="Content Placeholder 3">
            <a:extLst>
              <a:ext uri="{FF2B5EF4-FFF2-40B4-BE49-F238E27FC236}">
                <a16:creationId xmlns:a16="http://schemas.microsoft.com/office/drawing/2014/main" id="{45055775-890C-4A3B-885E-70C44F1264C0}"/>
              </a:ext>
            </a:extLst>
          </p:cNvPr>
          <p:cNvPicPr>
            <a:picLocks noGrp="1" noChangeAspect="1"/>
          </p:cNvPicPr>
          <p:nvPr>
            <p:ph idx="1"/>
          </p:nvPr>
        </p:nvPicPr>
        <p:blipFill rotWithShape="1">
          <a:blip r:embed="rId3"/>
          <a:srcRect b="6470"/>
          <a:stretch/>
        </p:blipFill>
        <p:spPr>
          <a:xfrm>
            <a:off x="218259" y="3086681"/>
            <a:ext cx="4091938" cy="2179593"/>
          </a:xfrm>
          <a:prstGeom prst="rect">
            <a:avLst/>
          </a:prstGeom>
        </p:spPr>
      </p:pic>
    </p:spTree>
    <p:extLst>
      <p:ext uri="{BB962C8B-B14F-4D97-AF65-F5344CB8AC3E}">
        <p14:creationId xmlns:p14="http://schemas.microsoft.com/office/powerpoint/2010/main" val="2305350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86CA5-7488-4118-A922-4DD85E009FC9}"/>
              </a:ext>
            </a:extLst>
          </p:cNvPr>
          <p:cNvSpPr>
            <a:spLocks noGrp="1"/>
          </p:cNvSpPr>
          <p:nvPr>
            <p:ph type="title"/>
          </p:nvPr>
        </p:nvSpPr>
        <p:spPr>
          <a:xfrm>
            <a:off x="6735192" y="877074"/>
            <a:ext cx="2097338" cy="2268638"/>
          </a:xfrm>
        </p:spPr>
        <p:txBody>
          <a:bodyPr vert="horz" lIns="68580" tIns="34290" rIns="68580" bIns="34290" rtlCol="0" anchor="ctr">
            <a:normAutofit/>
          </a:bodyPr>
          <a:lstStyle/>
          <a:p>
            <a:r>
              <a:rPr lang="en-US" b="1" dirty="0">
                <a:solidFill>
                  <a:srgbClr val="FFFFFF"/>
                </a:solidFill>
              </a:rPr>
              <a:t>Bell Siphon Diagram</a:t>
            </a:r>
            <a:br>
              <a:rPr lang="en-US" sz="2700" dirty="0">
                <a:solidFill>
                  <a:srgbClr val="FFFFFF"/>
                </a:solidFill>
              </a:rPr>
            </a:br>
            <a:r>
              <a:rPr lang="en-US" sz="1800" dirty="0">
                <a:solidFill>
                  <a:srgbClr val="FFFFFF"/>
                </a:solidFill>
              </a:rPr>
              <a:t>(not for use in commercial systems- volumes to large)</a:t>
            </a:r>
          </a:p>
        </p:txBody>
      </p:sp>
      <p:pic>
        <p:nvPicPr>
          <p:cNvPr id="4" name="Content Placeholder 3">
            <a:extLst>
              <a:ext uri="{FF2B5EF4-FFF2-40B4-BE49-F238E27FC236}">
                <a16:creationId xmlns:a16="http://schemas.microsoft.com/office/drawing/2014/main" id="{2CD478CE-ABA7-4E32-96D4-2557756ECDAB}"/>
              </a:ext>
            </a:extLst>
          </p:cNvPr>
          <p:cNvPicPr>
            <a:picLocks noGrp="1" noChangeAspect="1"/>
          </p:cNvPicPr>
          <p:nvPr>
            <p:ph idx="1"/>
          </p:nvPr>
        </p:nvPicPr>
        <p:blipFill rotWithShape="1">
          <a:blip r:embed="rId2"/>
          <a:srcRect b="10797"/>
          <a:stretch/>
        </p:blipFill>
        <p:spPr>
          <a:xfrm>
            <a:off x="732188" y="1564154"/>
            <a:ext cx="5372417" cy="3606249"/>
          </a:xfrm>
          <a:prstGeom prst="rect">
            <a:avLst/>
          </a:prstGeom>
          <a:effectLst/>
        </p:spPr>
      </p:pic>
      <p:pic>
        <p:nvPicPr>
          <p:cNvPr id="3" name="Picture 2">
            <a:extLst>
              <a:ext uri="{FF2B5EF4-FFF2-40B4-BE49-F238E27FC236}">
                <a16:creationId xmlns:a16="http://schemas.microsoft.com/office/drawing/2014/main" id="{278C8961-46BE-4550-A468-6C2EE7D04E74}"/>
              </a:ext>
            </a:extLst>
          </p:cNvPr>
          <p:cNvPicPr>
            <a:picLocks noChangeAspect="1"/>
          </p:cNvPicPr>
          <p:nvPr/>
        </p:nvPicPr>
        <p:blipFill>
          <a:blip r:embed="rId3"/>
          <a:stretch>
            <a:fillRect/>
          </a:stretch>
        </p:blipFill>
        <p:spPr>
          <a:xfrm>
            <a:off x="6713665" y="3107688"/>
            <a:ext cx="2140393" cy="2693876"/>
          </a:xfrm>
          <a:prstGeom prst="rect">
            <a:avLst/>
          </a:prstGeom>
        </p:spPr>
      </p:pic>
    </p:spTree>
    <p:extLst>
      <p:ext uri="{BB962C8B-B14F-4D97-AF65-F5344CB8AC3E}">
        <p14:creationId xmlns:p14="http://schemas.microsoft.com/office/powerpoint/2010/main" val="2614566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220C0-B053-4F47-B579-616BC34071E3}"/>
              </a:ext>
            </a:extLst>
          </p:cNvPr>
          <p:cNvSpPr>
            <a:spLocks noGrp="1"/>
          </p:cNvSpPr>
          <p:nvPr>
            <p:ph type="title"/>
          </p:nvPr>
        </p:nvSpPr>
        <p:spPr>
          <a:xfrm>
            <a:off x="603504" y="1035253"/>
            <a:ext cx="3867912" cy="1008731"/>
          </a:xfrm>
        </p:spPr>
        <p:txBody>
          <a:bodyPr>
            <a:normAutofit/>
          </a:bodyPr>
          <a:lstStyle/>
          <a:p>
            <a:r>
              <a:rPr lang="en-US" b="1" dirty="0"/>
              <a:t>Best to Use Timers</a:t>
            </a:r>
          </a:p>
        </p:txBody>
      </p:sp>
      <p:sp>
        <p:nvSpPr>
          <p:cNvPr id="3" name="Content Placeholder 2">
            <a:extLst>
              <a:ext uri="{FF2B5EF4-FFF2-40B4-BE49-F238E27FC236}">
                <a16:creationId xmlns:a16="http://schemas.microsoft.com/office/drawing/2014/main" id="{7C4887A8-60C8-4371-AE7F-69323901DE77}"/>
              </a:ext>
            </a:extLst>
          </p:cNvPr>
          <p:cNvSpPr>
            <a:spLocks noGrp="1"/>
          </p:cNvSpPr>
          <p:nvPr>
            <p:ph idx="1"/>
          </p:nvPr>
        </p:nvSpPr>
        <p:spPr>
          <a:xfrm>
            <a:off x="306102" y="2043984"/>
            <a:ext cx="4265898" cy="3778764"/>
          </a:xfrm>
        </p:spPr>
        <p:txBody>
          <a:bodyPr>
            <a:normAutofit/>
          </a:bodyPr>
          <a:lstStyle/>
          <a:p>
            <a:r>
              <a:rPr lang="en-US" sz="1500" dirty="0"/>
              <a:t>Either pumps on timers (like germination trays)</a:t>
            </a:r>
          </a:p>
          <a:p>
            <a:pPr lvl="1"/>
            <a:r>
              <a:rPr lang="en-US" sz="1500" dirty="0"/>
              <a:t>Pump and fill grow bed through a bottom drain that fills growbed to a desired height (set by stand pipe)</a:t>
            </a:r>
          </a:p>
          <a:p>
            <a:pPr lvl="1"/>
            <a:r>
              <a:rPr lang="en-US" sz="1500" dirty="0"/>
              <a:t>Normal state: Pump off, grow beds drained</a:t>
            </a:r>
          </a:p>
          <a:p>
            <a:pPr marL="342900" lvl="1" indent="0">
              <a:buNone/>
            </a:pPr>
            <a:endParaRPr lang="en-US" sz="1500" dirty="0"/>
          </a:p>
          <a:p>
            <a:pPr marL="0" indent="0">
              <a:buNone/>
            </a:pPr>
            <a:r>
              <a:rPr lang="en-US" sz="1500" dirty="0"/>
              <a:t>OR</a:t>
            </a:r>
          </a:p>
          <a:p>
            <a:pPr marL="0" indent="0">
              <a:buNone/>
            </a:pPr>
            <a:endParaRPr lang="en-US" sz="1500" dirty="0"/>
          </a:p>
          <a:p>
            <a:r>
              <a:rPr lang="en-US" sz="1500" dirty="0"/>
              <a:t>Solenoid valves on timers </a:t>
            </a:r>
          </a:p>
          <a:p>
            <a:pPr lvl="1"/>
            <a:r>
              <a:rPr lang="en-US" sz="1500" dirty="0"/>
              <a:t>Solenoid valve opens for set intervals to allow tank to drain</a:t>
            </a:r>
          </a:p>
          <a:p>
            <a:pPr lvl="1"/>
            <a:r>
              <a:rPr lang="en-US" sz="1500" dirty="0"/>
              <a:t>Normal state: Valve closed, grow beds full</a:t>
            </a:r>
          </a:p>
          <a:p>
            <a:pPr lvl="1"/>
            <a:r>
              <a:rPr lang="en-US" sz="1500" dirty="0"/>
              <a:t>Get very expensive after 1” pipe diameter</a:t>
            </a:r>
          </a:p>
          <a:p>
            <a:pPr lvl="1"/>
            <a:endParaRPr lang="en-US" sz="1500" dirty="0"/>
          </a:p>
        </p:txBody>
      </p:sp>
      <p:pic>
        <p:nvPicPr>
          <p:cNvPr id="4" name="Picture 3">
            <a:extLst>
              <a:ext uri="{FF2B5EF4-FFF2-40B4-BE49-F238E27FC236}">
                <a16:creationId xmlns:a16="http://schemas.microsoft.com/office/drawing/2014/main" id="{2D67AC16-C980-4832-91C1-F655366D5C53}"/>
              </a:ext>
            </a:extLst>
          </p:cNvPr>
          <p:cNvPicPr>
            <a:picLocks noChangeAspect="1"/>
          </p:cNvPicPr>
          <p:nvPr/>
        </p:nvPicPr>
        <p:blipFill>
          <a:blip r:embed="rId2"/>
          <a:stretch>
            <a:fillRect/>
          </a:stretch>
        </p:blipFill>
        <p:spPr>
          <a:xfrm>
            <a:off x="5153404" y="1035252"/>
            <a:ext cx="3684494" cy="4787496"/>
          </a:xfrm>
          <a:prstGeom prst="rect">
            <a:avLst/>
          </a:prstGeom>
        </p:spPr>
      </p:pic>
    </p:spTree>
    <p:extLst>
      <p:ext uri="{BB962C8B-B14F-4D97-AF65-F5344CB8AC3E}">
        <p14:creationId xmlns:p14="http://schemas.microsoft.com/office/powerpoint/2010/main" val="1697412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17F6C429-FE08-4D08-A75D-3474E475A815}"/>
              </a:ext>
            </a:extLst>
          </p:cNvPr>
          <p:cNvSpPr>
            <a:spLocks noGrp="1"/>
          </p:cNvSpPr>
          <p:nvPr>
            <p:ph type="title"/>
          </p:nvPr>
        </p:nvSpPr>
        <p:spPr>
          <a:xfrm>
            <a:off x="546497" y="1924050"/>
            <a:ext cx="3379164" cy="1790700"/>
          </a:xfrm>
        </p:spPr>
        <p:txBody>
          <a:bodyPr vert="horz" lIns="68580" tIns="34290" rIns="68580" bIns="34290" rtlCol="0" anchor="b">
            <a:normAutofit/>
          </a:bodyPr>
          <a:lstStyle/>
          <a:p>
            <a:r>
              <a:rPr lang="en-US" sz="3750">
                <a:solidFill>
                  <a:schemeClr val="bg1"/>
                </a:solidFill>
              </a:rPr>
              <a:t>Using Solenoid Valves for Flood and Drain</a:t>
            </a:r>
          </a:p>
        </p:txBody>
      </p:sp>
      <p:sp>
        <p:nvSpPr>
          <p:cNvPr id="14" name="Freeform: Shape 1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7816" y="1027420"/>
            <a:ext cx="4476494" cy="4563755"/>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5" name="Content Placeholder 4" descr="Diagram&#10;&#10;Description automatically generated">
            <a:extLst>
              <a:ext uri="{FF2B5EF4-FFF2-40B4-BE49-F238E27FC236}">
                <a16:creationId xmlns:a16="http://schemas.microsoft.com/office/drawing/2014/main" id="{22A26E6A-B7BC-44EB-8141-AE604F8810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879854" y="3174169"/>
            <a:ext cx="2556091" cy="1917068"/>
          </a:xfrm>
          <a:prstGeom prst="rect">
            <a:avLst/>
          </a:prstGeom>
        </p:spPr>
      </p:pic>
      <p:pic>
        <p:nvPicPr>
          <p:cNvPr id="7" name="Picture 6">
            <a:extLst>
              <a:ext uri="{FF2B5EF4-FFF2-40B4-BE49-F238E27FC236}">
                <a16:creationId xmlns:a16="http://schemas.microsoft.com/office/drawing/2014/main" id="{731DDD39-1E89-4D72-BA5E-82F57A4CE097}"/>
              </a:ext>
            </a:extLst>
          </p:cNvPr>
          <p:cNvPicPr>
            <a:picLocks noChangeAspect="1"/>
          </p:cNvPicPr>
          <p:nvPr/>
        </p:nvPicPr>
        <p:blipFill>
          <a:blip r:embed="rId3"/>
          <a:stretch>
            <a:fillRect/>
          </a:stretch>
        </p:blipFill>
        <p:spPr>
          <a:xfrm>
            <a:off x="4317295" y="1376034"/>
            <a:ext cx="2329481" cy="1956764"/>
          </a:xfrm>
          <a:prstGeom prst="rect">
            <a:avLst/>
          </a:prstGeom>
        </p:spPr>
      </p:pic>
      <p:sp>
        <p:nvSpPr>
          <p:cNvPr id="8" name="TextBox 7">
            <a:extLst>
              <a:ext uri="{FF2B5EF4-FFF2-40B4-BE49-F238E27FC236}">
                <a16:creationId xmlns:a16="http://schemas.microsoft.com/office/drawing/2014/main" id="{8FFF3A55-84CA-4D58-8641-FC803F94EE41}"/>
              </a:ext>
            </a:extLst>
          </p:cNvPr>
          <p:cNvSpPr txBox="1"/>
          <p:nvPr/>
        </p:nvSpPr>
        <p:spPr>
          <a:xfrm>
            <a:off x="318052" y="4252348"/>
            <a:ext cx="4601818" cy="1361911"/>
          </a:xfrm>
          <a:prstGeom prst="rect">
            <a:avLst/>
          </a:prstGeom>
          <a:noFill/>
        </p:spPr>
        <p:txBody>
          <a:bodyPr wrap="square" rtlCol="0">
            <a:spAutoFit/>
          </a:bodyPr>
          <a:lstStyle/>
          <a:p>
            <a:pPr marL="257175" indent="-257175" defTabSz="685800" fontAlgn="auto">
              <a:spcBef>
                <a:spcPts val="0"/>
              </a:spcBef>
              <a:spcAft>
                <a:spcPts val="0"/>
              </a:spcAft>
              <a:buFont typeface="Arial" panose="020B0604020202020204" pitchFamily="34" charset="0"/>
              <a:buChar char="•"/>
            </a:pPr>
            <a:r>
              <a:rPr lang="en-US" sz="1650" b="1" dirty="0">
                <a:solidFill>
                  <a:prstClr val="white"/>
                </a:solidFill>
                <a:latin typeface="Calibri" panose="020F0502020204030204"/>
              </a:rPr>
              <a:t>Connect 110-V solenoid valve to valve to plug and plug into watering timer</a:t>
            </a:r>
          </a:p>
          <a:p>
            <a:pPr defTabSz="685800" fontAlgn="auto">
              <a:spcBef>
                <a:spcPts val="0"/>
              </a:spcBef>
              <a:spcAft>
                <a:spcPts val="0"/>
              </a:spcAft>
            </a:pPr>
            <a:endParaRPr lang="en-US" sz="1650" b="1" dirty="0">
              <a:solidFill>
                <a:prstClr val="white"/>
              </a:solidFill>
              <a:latin typeface="Calibri" panose="020F0502020204030204"/>
            </a:endParaRPr>
          </a:p>
          <a:p>
            <a:pPr marL="257175" indent="-257175" defTabSz="685800" fontAlgn="auto">
              <a:spcBef>
                <a:spcPts val="0"/>
              </a:spcBef>
              <a:spcAft>
                <a:spcPts val="0"/>
              </a:spcAft>
              <a:buFont typeface="Arial" panose="020B0604020202020204" pitchFamily="34" charset="0"/>
              <a:buChar char="•"/>
            </a:pPr>
            <a:r>
              <a:rPr lang="en-US" sz="1650" b="1" dirty="0">
                <a:solidFill>
                  <a:prstClr val="white"/>
                </a:solidFill>
                <a:latin typeface="Calibri" panose="020F0502020204030204"/>
              </a:rPr>
              <a:t>Can purchase both on Amazon or get sprinkler timers at most local or online hydroponic stores</a:t>
            </a:r>
          </a:p>
        </p:txBody>
      </p:sp>
    </p:spTree>
    <p:extLst>
      <p:ext uri="{BB962C8B-B14F-4D97-AF65-F5344CB8AC3E}">
        <p14:creationId xmlns:p14="http://schemas.microsoft.com/office/powerpoint/2010/main" val="1456773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descr="chiftpist"/>
          <p:cNvPicPr>
            <a:picLocks noChangeAspect="1" noChangeArrowheads="1"/>
          </p:cNvPicPr>
          <p:nvPr/>
        </p:nvPicPr>
        <p:blipFill>
          <a:blip r:embed="rId3" cstate="print"/>
          <a:srcRect/>
          <a:stretch>
            <a:fillRect/>
          </a:stretch>
        </p:blipFill>
        <p:spPr bwMode="auto">
          <a:xfrm>
            <a:off x="4923442" y="2640068"/>
            <a:ext cx="3839558" cy="2879669"/>
          </a:xfrm>
          <a:prstGeom prst="rect">
            <a:avLst/>
          </a:prstGeom>
          <a:noFill/>
        </p:spPr>
      </p:pic>
      <p:sp>
        <p:nvSpPr>
          <p:cNvPr id="73" name="Freeform: Shape 72">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58" name="Title 1"/>
          <p:cNvSpPr>
            <a:spLocks noGrp="1"/>
          </p:cNvSpPr>
          <p:nvPr>
            <p:ph type="title"/>
          </p:nvPr>
        </p:nvSpPr>
        <p:spPr>
          <a:xfrm>
            <a:off x="228601" y="365125"/>
            <a:ext cx="4547506" cy="1325563"/>
          </a:xfrm>
        </p:spPr>
        <p:txBody>
          <a:bodyPr>
            <a:noAutofit/>
          </a:bodyPr>
          <a:lstStyle/>
          <a:p>
            <a:pPr>
              <a:lnSpc>
                <a:spcPct val="90000"/>
              </a:lnSpc>
            </a:pPr>
            <a:r>
              <a:rPr lang="en-US" sz="4000" b="1" dirty="0">
                <a:solidFill>
                  <a:schemeClr val="bg1"/>
                </a:solidFill>
              </a:rPr>
              <a:t>CHOP </a:t>
            </a:r>
            <a:br>
              <a:rPr lang="en-US" sz="4000" b="1" dirty="0">
                <a:solidFill>
                  <a:schemeClr val="bg1"/>
                </a:solidFill>
              </a:rPr>
            </a:br>
            <a:r>
              <a:rPr lang="en-US" sz="4000" b="1" i="1" dirty="0">
                <a:solidFill>
                  <a:schemeClr val="bg1"/>
                </a:solidFill>
              </a:rPr>
              <a:t>C</a:t>
            </a:r>
            <a:r>
              <a:rPr lang="en-US" sz="4000" i="1" dirty="0">
                <a:solidFill>
                  <a:schemeClr val="bg1"/>
                </a:solidFill>
              </a:rPr>
              <a:t>onstant </a:t>
            </a:r>
            <a:r>
              <a:rPr lang="en-US" sz="4000" b="1" i="1" dirty="0">
                <a:solidFill>
                  <a:schemeClr val="bg1"/>
                </a:solidFill>
              </a:rPr>
              <a:t>H</a:t>
            </a:r>
            <a:r>
              <a:rPr lang="en-US" sz="4000" i="1" dirty="0">
                <a:solidFill>
                  <a:schemeClr val="bg1"/>
                </a:solidFill>
              </a:rPr>
              <a:t>eight One Pump System</a:t>
            </a:r>
            <a:endParaRPr lang="en-US" sz="4000" b="1" dirty="0">
              <a:solidFill>
                <a:schemeClr val="bg1"/>
              </a:solidFill>
            </a:endParaRPr>
          </a:p>
        </p:txBody>
      </p:sp>
      <p:sp>
        <p:nvSpPr>
          <p:cNvPr id="19459" name="Content Placeholder 2"/>
          <p:cNvSpPr>
            <a:spLocks noGrp="1"/>
          </p:cNvSpPr>
          <p:nvPr>
            <p:ph idx="1"/>
          </p:nvPr>
        </p:nvSpPr>
        <p:spPr>
          <a:xfrm>
            <a:off x="364435" y="1993899"/>
            <a:ext cx="3505199" cy="4498976"/>
          </a:xfrm>
        </p:spPr>
        <p:txBody>
          <a:bodyPr>
            <a:normAutofit fontScale="92500"/>
          </a:bodyPr>
          <a:lstStyle/>
          <a:p>
            <a:r>
              <a:rPr lang="en-US" sz="2200" dirty="0">
                <a:solidFill>
                  <a:schemeClr val="bg1"/>
                </a:solidFill>
              </a:rPr>
              <a:t>Water flows into grow bed</a:t>
            </a:r>
          </a:p>
          <a:p>
            <a:endParaRPr lang="en-US" sz="2200" dirty="0">
              <a:solidFill>
                <a:schemeClr val="bg1"/>
              </a:solidFill>
            </a:endParaRPr>
          </a:p>
          <a:p>
            <a:r>
              <a:rPr lang="en-US" sz="2200" dirty="0">
                <a:solidFill>
                  <a:schemeClr val="bg1"/>
                </a:solidFill>
              </a:rPr>
              <a:t>Drains into sump</a:t>
            </a:r>
          </a:p>
          <a:p>
            <a:endParaRPr lang="en-US" sz="2200" dirty="0">
              <a:solidFill>
                <a:schemeClr val="bg1"/>
              </a:solidFill>
            </a:endParaRPr>
          </a:p>
          <a:p>
            <a:r>
              <a:rPr lang="en-US" sz="2200" dirty="0">
                <a:solidFill>
                  <a:schemeClr val="bg1"/>
                </a:solidFill>
              </a:rPr>
              <a:t>Water pumped from sump to fish tank</a:t>
            </a:r>
          </a:p>
          <a:p>
            <a:endParaRPr lang="en-US" sz="2200" dirty="0">
              <a:solidFill>
                <a:schemeClr val="bg1"/>
              </a:solidFill>
            </a:endParaRPr>
          </a:p>
          <a:p>
            <a:r>
              <a:rPr lang="en-US" sz="2200" dirty="0">
                <a:solidFill>
                  <a:schemeClr val="bg1"/>
                </a:solidFill>
              </a:rPr>
              <a:t>Often seen in gardens (Biosphere 2)</a:t>
            </a:r>
          </a:p>
          <a:p>
            <a:endParaRPr lang="en-US" sz="2000" dirty="0">
              <a:solidFill>
                <a:schemeClr val="bg1"/>
              </a:solidFill>
            </a:endParaRPr>
          </a:p>
          <a:p>
            <a:r>
              <a:rPr lang="en-US" sz="2400" dirty="0">
                <a:solidFill>
                  <a:schemeClr val="bg1"/>
                </a:solidFill>
              </a:rPr>
              <a:t>Ideal for low fish densities only</a:t>
            </a:r>
          </a:p>
          <a:p>
            <a:endParaRPr lang="en-US" sz="1700" dirty="0">
              <a:solidFill>
                <a:schemeClr val="bg1"/>
              </a:solidFill>
            </a:endParaRPr>
          </a:p>
        </p:txBody>
      </p:sp>
    </p:spTree>
    <p:extLst>
      <p:ext uri="{BB962C8B-B14F-4D97-AF65-F5344CB8AC3E}">
        <p14:creationId xmlns:p14="http://schemas.microsoft.com/office/powerpoint/2010/main" val="4098369258"/>
      </p:ext>
    </p:extLst>
  </p:cSld>
  <p:clrMapOvr>
    <a:masterClrMapping/>
  </p:clrMapOvr>
  <p:transition spd="med">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72">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13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6" name="Picture 4" descr="http://aquaponichowto.com/wp-content/uploads/2014/04/aquaponics-chop-system-1.jpg"/>
          <p:cNvPicPr>
            <a:picLocks noChangeAspect="1" noChangeArrowheads="1"/>
          </p:cNvPicPr>
          <p:nvPr/>
        </p:nvPicPr>
        <p:blipFill rotWithShape="1">
          <a:blip r:embed="rId2" cstate="print"/>
          <a:srcRect t="9780"/>
          <a:stretch/>
        </p:blipFill>
        <p:spPr bwMode="auto">
          <a:xfrm>
            <a:off x="482600" y="643467"/>
            <a:ext cx="8178799" cy="5571066"/>
          </a:xfrm>
          <a:prstGeom prst="rect">
            <a:avLst/>
          </a:prstGeom>
          <a:noFill/>
        </p:spPr>
      </p:pic>
      <p:sp>
        <p:nvSpPr>
          <p:cNvPr id="69639" name="Rectangle 74">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44DED5E-2D88-4A13-AFDD-8F8C7B7DCC15}"/>
              </a:ext>
            </a:extLst>
          </p:cNvPr>
          <p:cNvSpPr/>
          <p:nvPr/>
        </p:nvSpPr>
        <p:spPr>
          <a:xfrm>
            <a:off x="5562600" y="40386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903049"/>
      </p:ext>
    </p:extLst>
  </p:cSld>
  <p:clrMapOvr>
    <a:masterClrMapping/>
  </p:clrMapOvr>
  <p:transition spd="med">
    <p:random/>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46000">
              <a:srgbClr val="7030A0"/>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4F49-97BA-4ADD-A008-596AD71928AF}"/>
              </a:ext>
            </a:extLst>
          </p:cNvPr>
          <p:cNvSpPr>
            <a:spLocks noGrp="1"/>
          </p:cNvSpPr>
          <p:nvPr>
            <p:ph type="title"/>
          </p:nvPr>
        </p:nvSpPr>
        <p:spPr>
          <a:xfrm>
            <a:off x="1983718" y="0"/>
            <a:ext cx="5257800" cy="1218908"/>
          </a:xfrm>
        </p:spPr>
        <p:txBody>
          <a:bodyPr>
            <a:normAutofit fontScale="90000"/>
          </a:bodyPr>
          <a:lstStyle/>
          <a:p>
            <a:r>
              <a:rPr lang="en-US" sz="6000" b="1" dirty="0">
                <a:solidFill>
                  <a:srgbClr val="FFFFFF"/>
                </a:solidFill>
              </a:rPr>
              <a:t>Growbed Media</a:t>
            </a:r>
          </a:p>
        </p:txBody>
      </p:sp>
      <p:pic>
        <p:nvPicPr>
          <p:cNvPr id="4" name="Picture 3">
            <a:extLst>
              <a:ext uri="{FF2B5EF4-FFF2-40B4-BE49-F238E27FC236}">
                <a16:creationId xmlns:a16="http://schemas.microsoft.com/office/drawing/2014/main" id="{5F2CC021-2356-4F21-8251-B55D57DB7415}"/>
              </a:ext>
            </a:extLst>
          </p:cNvPr>
          <p:cNvPicPr>
            <a:picLocks noChangeAspect="1"/>
          </p:cNvPicPr>
          <p:nvPr/>
        </p:nvPicPr>
        <p:blipFill>
          <a:blip r:embed="rId2"/>
          <a:stretch>
            <a:fillRect/>
          </a:stretch>
        </p:blipFill>
        <p:spPr>
          <a:xfrm>
            <a:off x="1" y="2202402"/>
            <a:ext cx="9144000" cy="4652636"/>
          </a:xfrm>
          <a:prstGeom prst="rect">
            <a:avLst/>
          </a:prstGeom>
        </p:spPr>
      </p:pic>
      <p:sp>
        <p:nvSpPr>
          <p:cNvPr id="3" name="Content Placeholder 2">
            <a:extLst>
              <a:ext uri="{FF2B5EF4-FFF2-40B4-BE49-F238E27FC236}">
                <a16:creationId xmlns:a16="http://schemas.microsoft.com/office/drawing/2014/main" id="{5E4392D9-66AF-4A4E-A265-61B541D9FB27}"/>
              </a:ext>
            </a:extLst>
          </p:cNvPr>
          <p:cNvSpPr>
            <a:spLocks noGrp="1"/>
          </p:cNvSpPr>
          <p:nvPr>
            <p:ph idx="1"/>
          </p:nvPr>
        </p:nvSpPr>
        <p:spPr>
          <a:xfrm>
            <a:off x="240263" y="1371600"/>
            <a:ext cx="8744711" cy="1218908"/>
          </a:xfrm>
        </p:spPr>
        <p:txBody>
          <a:bodyPr anchor="ctr">
            <a:normAutofit fontScale="62500" lnSpcReduction="20000"/>
          </a:bodyPr>
          <a:lstStyle/>
          <a:p>
            <a:pPr marL="0" indent="0">
              <a:buNone/>
            </a:pPr>
            <a:r>
              <a:rPr lang="en-US" sz="2700" b="1" dirty="0">
                <a:solidFill>
                  <a:srgbClr val="FFFFFF"/>
                </a:solidFill>
              </a:rPr>
              <a:t>Non-soil media</a:t>
            </a:r>
          </a:p>
          <a:p>
            <a:pPr lvl="1"/>
            <a:r>
              <a:rPr lang="en-US" dirty="0">
                <a:solidFill>
                  <a:srgbClr val="FFFFFF"/>
                </a:solidFill>
              </a:rPr>
              <a:t>Provides plant support and root aeration</a:t>
            </a:r>
          </a:p>
          <a:p>
            <a:pPr lvl="1"/>
            <a:r>
              <a:rPr lang="en-US" dirty="0">
                <a:solidFill>
                  <a:srgbClr val="FFFFFF"/>
                </a:solidFill>
              </a:rPr>
              <a:t>Surface area for bacterial growth</a:t>
            </a:r>
          </a:p>
          <a:p>
            <a:pPr lvl="1"/>
            <a:r>
              <a:rPr lang="en-US" dirty="0">
                <a:solidFill>
                  <a:srgbClr val="FFFFFF"/>
                </a:solidFill>
              </a:rPr>
              <a:t>Traps/collects solids</a:t>
            </a:r>
          </a:p>
          <a:p>
            <a:pPr lvl="1"/>
            <a:endParaRPr lang="en-US" dirty="0">
              <a:solidFill>
                <a:srgbClr val="FFFFFF"/>
              </a:solidFill>
            </a:endParaRPr>
          </a:p>
          <a:p>
            <a:pPr lvl="1"/>
            <a:endParaRPr lang="en-US" dirty="0">
              <a:solidFill>
                <a:srgbClr val="FFFFFF"/>
              </a:solidFill>
            </a:endParaRPr>
          </a:p>
          <a:p>
            <a:pPr marL="342900" lvl="1" indent="0">
              <a:buNone/>
            </a:pPr>
            <a:endParaRPr lang="en-US" dirty="0">
              <a:solidFill>
                <a:srgbClr val="FFFFFF"/>
              </a:solidFill>
            </a:endParaRPr>
          </a:p>
        </p:txBody>
      </p:sp>
      <p:sp>
        <p:nvSpPr>
          <p:cNvPr id="5" name="TextBox 4">
            <a:extLst>
              <a:ext uri="{FF2B5EF4-FFF2-40B4-BE49-F238E27FC236}">
                <a16:creationId xmlns:a16="http://schemas.microsoft.com/office/drawing/2014/main" id="{5914C433-2798-42F2-BBCB-383DEF7C28A4}"/>
              </a:ext>
            </a:extLst>
          </p:cNvPr>
          <p:cNvSpPr txBox="1"/>
          <p:nvPr/>
        </p:nvSpPr>
        <p:spPr>
          <a:xfrm>
            <a:off x="6329636" y="1617627"/>
            <a:ext cx="2734851" cy="584775"/>
          </a:xfrm>
          <a:prstGeom prst="rect">
            <a:avLst/>
          </a:prstGeom>
          <a:noFill/>
        </p:spPr>
        <p:txBody>
          <a:bodyPr wrap="none" rtlCol="0">
            <a:spAutoFit/>
          </a:bodyPr>
          <a:lstStyle/>
          <a:p>
            <a:r>
              <a:rPr lang="en-US" sz="1600" dirty="0">
                <a:solidFill>
                  <a:schemeClr val="bg1"/>
                </a:solidFill>
              </a:rPr>
              <a:t>*Also use Pete/perlite mixes</a:t>
            </a:r>
          </a:p>
          <a:p>
            <a:r>
              <a:rPr lang="en-US" sz="1600" dirty="0">
                <a:solidFill>
                  <a:schemeClr val="bg1"/>
                </a:solidFill>
              </a:rPr>
              <a:t>Coco coir, </a:t>
            </a:r>
            <a:r>
              <a:rPr lang="en-US" sz="1600" dirty="0" err="1">
                <a:solidFill>
                  <a:schemeClr val="bg1"/>
                </a:solidFill>
              </a:rPr>
              <a:t>etc</a:t>
            </a:r>
            <a:r>
              <a:rPr lang="en-US" sz="1600" dirty="0">
                <a:solidFill>
                  <a:schemeClr val="bg1"/>
                </a:solidFill>
              </a:rPr>
              <a:t> for flow through</a:t>
            </a:r>
          </a:p>
        </p:txBody>
      </p:sp>
    </p:spTree>
    <p:extLst>
      <p:ext uri="{BB962C8B-B14F-4D97-AF65-F5344CB8AC3E}">
        <p14:creationId xmlns:p14="http://schemas.microsoft.com/office/powerpoint/2010/main" val="161962917"/>
      </p:ext>
    </p:extLst>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62F6FA"/>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286250"/>
            <a:ext cx="5293730" cy="1473200"/>
          </a:xfrm>
          <a:prstGeom prst="rect">
            <a:avLst/>
          </a:prstGeom>
          <a:solidFill>
            <a:srgbClr val="46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97D2B5ED-E3CA-4C4F-9BD0-59981DC761A3}"/>
              </a:ext>
            </a:extLst>
          </p:cNvPr>
          <p:cNvSpPr>
            <a:spLocks noGrp="1"/>
          </p:cNvSpPr>
          <p:nvPr>
            <p:ph type="title"/>
          </p:nvPr>
        </p:nvSpPr>
        <p:spPr>
          <a:xfrm>
            <a:off x="393192" y="4432554"/>
            <a:ext cx="4945642" cy="1218908"/>
          </a:xfrm>
        </p:spPr>
        <p:txBody>
          <a:bodyPr>
            <a:normAutofit/>
          </a:bodyPr>
          <a:lstStyle/>
          <a:p>
            <a:pPr algn="r"/>
            <a:r>
              <a:rPr lang="en-US" sz="4500" b="1" dirty="0">
                <a:solidFill>
                  <a:srgbClr val="FFFFFF"/>
                </a:solidFill>
              </a:rPr>
              <a:t>Advantages</a:t>
            </a:r>
          </a:p>
        </p:txBody>
      </p:sp>
      <p:pic>
        <p:nvPicPr>
          <p:cNvPr id="5" name="Picture 4" descr="A wooden bench in a garden&#10;&#10;Description automatically generated">
            <a:extLst>
              <a:ext uri="{FF2B5EF4-FFF2-40B4-BE49-F238E27FC236}">
                <a16:creationId xmlns:a16="http://schemas.microsoft.com/office/drawing/2014/main" id="{AF3471FA-9C42-434D-83D5-15C1DA6FC4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526" r="1" b="7885"/>
          <a:stretch/>
        </p:blipFill>
        <p:spPr>
          <a:xfrm>
            <a:off x="245660" y="1098550"/>
            <a:ext cx="5293730" cy="308054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1098549"/>
            <a:ext cx="3251710"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AA6F191-48B2-45E0-B76C-61946137DCC0}"/>
              </a:ext>
            </a:extLst>
          </p:cNvPr>
          <p:cNvSpPr>
            <a:spLocks noGrp="1"/>
          </p:cNvSpPr>
          <p:nvPr>
            <p:ph idx="1"/>
          </p:nvPr>
        </p:nvSpPr>
        <p:spPr>
          <a:xfrm>
            <a:off x="6021990" y="1327896"/>
            <a:ext cx="2568554" cy="4323565"/>
          </a:xfrm>
        </p:spPr>
        <p:txBody>
          <a:bodyPr anchor="ctr">
            <a:normAutofit/>
          </a:bodyPr>
          <a:lstStyle/>
          <a:p>
            <a:r>
              <a:rPr lang="en-US" sz="2400" dirty="0">
                <a:solidFill>
                  <a:srgbClr val="FFFFFF"/>
                </a:solidFill>
              </a:rPr>
              <a:t>Can grow a wider variety of plants</a:t>
            </a:r>
          </a:p>
          <a:p>
            <a:pPr marL="0" indent="0">
              <a:buNone/>
            </a:pPr>
            <a:endParaRPr lang="en-US" sz="2400" dirty="0">
              <a:solidFill>
                <a:srgbClr val="FFFFFF"/>
              </a:solidFill>
            </a:endParaRPr>
          </a:p>
          <a:p>
            <a:r>
              <a:rPr lang="en-US" sz="2400" dirty="0">
                <a:solidFill>
                  <a:srgbClr val="FFFFFF"/>
                </a:solidFill>
              </a:rPr>
              <a:t>Mineralization in proximity to plant roots</a:t>
            </a:r>
          </a:p>
          <a:p>
            <a:pPr marL="0" indent="0">
              <a:buNone/>
            </a:pPr>
            <a:endParaRPr lang="en-US" sz="2400" dirty="0">
              <a:solidFill>
                <a:srgbClr val="FFFFFF"/>
              </a:solidFill>
            </a:endParaRPr>
          </a:p>
          <a:p>
            <a:r>
              <a:rPr lang="en-US" sz="2400" dirty="0">
                <a:solidFill>
                  <a:srgbClr val="FFFFFF"/>
                </a:solidFill>
              </a:rPr>
              <a:t>Easy transition from traditional gardening</a:t>
            </a:r>
          </a:p>
        </p:txBody>
      </p:sp>
      <p:pic>
        <p:nvPicPr>
          <p:cNvPr id="6" name="Picture 5">
            <a:extLst>
              <a:ext uri="{FF2B5EF4-FFF2-40B4-BE49-F238E27FC236}">
                <a16:creationId xmlns:a16="http://schemas.microsoft.com/office/drawing/2014/main" id="{BA05DB8C-BBE2-491E-A850-B5DBE0FCADFA}"/>
              </a:ext>
            </a:extLst>
          </p:cNvPr>
          <p:cNvPicPr>
            <a:picLocks noChangeAspect="1"/>
          </p:cNvPicPr>
          <p:nvPr/>
        </p:nvPicPr>
        <p:blipFill>
          <a:blip r:embed="rId3"/>
          <a:stretch>
            <a:fillRect/>
          </a:stretch>
        </p:blipFill>
        <p:spPr>
          <a:xfrm>
            <a:off x="553456" y="4286250"/>
            <a:ext cx="1580342" cy="1473200"/>
          </a:xfrm>
          <a:prstGeom prst="rect">
            <a:avLst/>
          </a:prstGeom>
        </p:spPr>
      </p:pic>
    </p:spTree>
    <p:extLst>
      <p:ext uri="{BB962C8B-B14F-4D97-AF65-F5344CB8AC3E}">
        <p14:creationId xmlns:p14="http://schemas.microsoft.com/office/powerpoint/2010/main" val="490840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62F6FA"/>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2" y="1215924"/>
            <a:ext cx="5275591" cy="4439005"/>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0127940-C777-42C7-89EE-709FDA295374}"/>
              </a:ext>
            </a:extLst>
          </p:cNvPr>
          <p:cNvSpPr>
            <a:spLocks noGrp="1"/>
          </p:cNvSpPr>
          <p:nvPr>
            <p:ph type="title"/>
          </p:nvPr>
        </p:nvSpPr>
        <p:spPr>
          <a:xfrm>
            <a:off x="3973321" y="1647533"/>
            <a:ext cx="4229246" cy="1068335"/>
          </a:xfrm>
        </p:spPr>
        <p:txBody>
          <a:bodyPr>
            <a:normAutofit/>
          </a:bodyPr>
          <a:lstStyle/>
          <a:p>
            <a:r>
              <a:rPr lang="en-US" sz="5000" b="1" dirty="0">
                <a:solidFill>
                  <a:srgbClr val="FFFFFF"/>
                </a:solidFill>
                <a:effectLst>
                  <a:outerShdw blurRad="38100" dist="38100" dir="2700000" algn="tl">
                    <a:srgbClr val="000000">
                      <a:alpha val="43137"/>
                    </a:srgbClr>
                  </a:outerShdw>
                </a:effectLst>
              </a:rPr>
              <a:t>Disadvantages</a:t>
            </a:r>
          </a:p>
        </p:txBody>
      </p:sp>
      <p:pic>
        <p:nvPicPr>
          <p:cNvPr id="5" name="Picture 4" descr="A picture containing person, outdoor, holding, hand&#10;&#10;Description automatically generated">
            <a:extLst>
              <a:ext uri="{FF2B5EF4-FFF2-40B4-BE49-F238E27FC236}">
                <a16:creationId xmlns:a16="http://schemas.microsoft.com/office/drawing/2014/main" id="{06A1516E-930E-485F-86F5-39925B6E83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067" y="1096011"/>
            <a:ext cx="1687046" cy="2249395"/>
          </a:xfrm>
          <a:prstGeom prst="rect">
            <a:avLst/>
          </a:prstGeom>
        </p:spPr>
      </p:pic>
      <p:cxnSp>
        <p:nvCxnSpPr>
          <p:cNvPr id="18"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4" y="2836517"/>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basket&#10;&#10;Description automatically generated">
            <a:extLst>
              <a:ext uri="{FF2B5EF4-FFF2-40B4-BE49-F238E27FC236}">
                <a16:creationId xmlns:a16="http://schemas.microsoft.com/office/drawing/2014/main" id="{37997BB7-5623-4586-A63F-47C3CED19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067" y="3442589"/>
            <a:ext cx="1659255" cy="2212340"/>
          </a:xfrm>
          <a:prstGeom prst="rect">
            <a:avLst/>
          </a:prstGeom>
        </p:spPr>
      </p:pic>
      <p:sp>
        <p:nvSpPr>
          <p:cNvPr id="3" name="Content Placeholder 2">
            <a:extLst>
              <a:ext uri="{FF2B5EF4-FFF2-40B4-BE49-F238E27FC236}">
                <a16:creationId xmlns:a16="http://schemas.microsoft.com/office/drawing/2014/main" id="{4A262115-2EC5-482F-99DC-44D58D5732DE}"/>
              </a:ext>
            </a:extLst>
          </p:cNvPr>
          <p:cNvSpPr>
            <a:spLocks noGrp="1"/>
          </p:cNvSpPr>
          <p:nvPr>
            <p:ph idx="1"/>
          </p:nvPr>
        </p:nvSpPr>
        <p:spPr>
          <a:xfrm>
            <a:off x="3657601" y="2957167"/>
            <a:ext cx="4850296" cy="2240657"/>
          </a:xfrm>
        </p:spPr>
        <p:txBody>
          <a:bodyPr anchor="t">
            <a:noAutofit/>
          </a:bodyPr>
          <a:lstStyle/>
          <a:p>
            <a:r>
              <a:rPr lang="en-US" sz="2000" dirty="0">
                <a:solidFill>
                  <a:srgbClr val="FFFFFF"/>
                </a:solidFill>
              </a:rPr>
              <a:t>Less scalable</a:t>
            </a:r>
          </a:p>
          <a:p>
            <a:r>
              <a:rPr lang="en-US" sz="2000" dirty="0">
                <a:solidFill>
                  <a:srgbClr val="FFFFFF"/>
                </a:solidFill>
              </a:rPr>
              <a:t>Need to clean periodically</a:t>
            </a:r>
          </a:p>
          <a:p>
            <a:r>
              <a:rPr lang="en-US" sz="2000" dirty="0">
                <a:solidFill>
                  <a:srgbClr val="FFFFFF"/>
                </a:solidFill>
              </a:rPr>
              <a:t>Media can clog (especially if no solids filter)</a:t>
            </a:r>
          </a:p>
          <a:p>
            <a:pPr lvl="1"/>
            <a:r>
              <a:rPr lang="en-US" sz="2000" dirty="0">
                <a:solidFill>
                  <a:srgbClr val="FFFFFF"/>
                </a:solidFill>
              </a:rPr>
              <a:t>Short-circuiting</a:t>
            </a:r>
          </a:p>
          <a:p>
            <a:pPr lvl="1"/>
            <a:r>
              <a:rPr lang="en-US" sz="2000" dirty="0">
                <a:solidFill>
                  <a:srgbClr val="FFFFFF"/>
                </a:solidFill>
              </a:rPr>
              <a:t>Anaerobic conditions</a:t>
            </a:r>
          </a:p>
          <a:p>
            <a:r>
              <a:rPr lang="en-US" sz="2000" dirty="0">
                <a:solidFill>
                  <a:srgbClr val="FFFFFF"/>
                </a:solidFill>
              </a:rPr>
              <a:t>Can provide a home for pests feeding on decaying plant material</a:t>
            </a:r>
          </a:p>
        </p:txBody>
      </p:sp>
    </p:spTree>
    <p:extLst>
      <p:ext uri="{BB962C8B-B14F-4D97-AF65-F5344CB8AC3E}">
        <p14:creationId xmlns:p14="http://schemas.microsoft.com/office/powerpoint/2010/main" val="87126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9508-9257-4D32-A21F-71DFEBEDC238}"/>
              </a:ext>
            </a:extLst>
          </p:cNvPr>
          <p:cNvSpPr>
            <a:spLocks noGrp="1"/>
          </p:cNvSpPr>
          <p:nvPr>
            <p:ph type="title"/>
          </p:nvPr>
        </p:nvSpPr>
        <p:spPr>
          <a:xfrm>
            <a:off x="685800" y="609600"/>
            <a:ext cx="7772400" cy="1143000"/>
          </a:xfrm>
        </p:spPr>
        <p:txBody>
          <a:bodyPr/>
          <a:lstStyle/>
          <a:p>
            <a:r>
              <a:rPr lang="en-US"/>
              <a:t>Why Use Aquaponics?</a:t>
            </a:r>
            <a:endParaRPr lang="en-US" dirty="0"/>
          </a:p>
        </p:txBody>
      </p:sp>
      <p:pic>
        <p:nvPicPr>
          <p:cNvPr id="1026" name="Picture 2" descr="Image result for aquaponics">
            <a:extLst>
              <a:ext uri="{FF2B5EF4-FFF2-40B4-BE49-F238E27FC236}">
                <a16:creationId xmlns:a16="http://schemas.microsoft.com/office/drawing/2014/main" id="{50A6C11A-A93E-4F1F-B92D-14BB620EBCF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2090" y="1981200"/>
            <a:ext cx="54998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85466"/>
      </p:ext>
    </p:extLst>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zebra, fence, table, ground&#10;&#10;Description generated with very high confidence"/>
          <p:cNvPicPr>
            <a:picLocks noChangeAspect="1" noChangeArrowheads="1"/>
          </p:cNvPicPr>
          <p:nvPr/>
        </p:nvPicPr>
        <p:blipFill rotWithShape="1">
          <a:blip r:embed="rId2" cstate="print"/>
          <a:srcRect l="1037" r="13366" b="-2"/>
          <a:stretch/>
        </p:blipFill>
        <p:spPr bwMode="auto">
          <a:xfrm>
            <a:off x="5165283" y="-1"/>
            <a:ext cx="3496116" cy="3104208"/>
          </a:xfrm>
          <a:prstGeom prst="rect">
            <a:avLst/>
          </a:prstGeom>
          <a:noFill/>
        </p:spPr>
      </p:pic>
      <p:pic>
        <p:nvPicPr>
          <p:cNvPr id="2" name="Content Placeholder 8" descr="aquaponics set up.jpg"/>
          <p:cNvPicPr>
            <a:picLocks noChangeAspect="1"/>
          </p:cNvPicPr>
          <p:nvPr/>
        </p:nvPicPr>
        <p:blipFill rotWithShape="1">
          <a:blip r:embed="rId3" cstate="print"/>
          <a:srcRect t="19516" r="1" b="28119"/>
          <a:stretch/>
        </p:blipFill>
        <p:spPr bwMode="auto">
          <a:xfrm>
            <a:off x="4064448" y="3265081"/>
            <a:ext cx="4596951" cy="3592925"/>
          </a:xfrm>
          <a:prstGeom prst="rect">
            <a:avLst/>
          </a:prstGeom>
          <a:noFill/>
        </p:spPr>
      </p:pic>
      <p:pic>
        <p:nvPicPr>
          <p:cNvPr id="3" name="Picture 3" descr="A picture containing tree, outdoor, grass, fence&#10;&#10;Description generated with very high confidence"/>
          <p:cNvPicPr>
            <a:picLocks noChangeAspect="1" noChangeArrowheads="1"/>
          </p:cNvPicPr>
          <p:nvPr/>
        </p:nvPicPr>
        <p:blipFill rotWithShape="1">
          <a:blip r:embed="rId4" cstate="print"/>
          <a:srcRect l="15495" r="7698" b="2"/>
          <a:stretch/>
        </p:blipFill>
        <p:spPr bwMode="auto">
          <a:xfrm>
            <a:off x="482600" y="-6"/>
            <a:ext cx="4562033"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p:spPr>
      </p:pic>
      <p:pic>
        <p:nvPicPr>
          <p:cNvPr id="5" name="Picture 2" descr="http://audreyhutton.com/wp-content/uploads/2012/05/aquaponics.jpg">
            <a:hlinkClick r:id="rId5"/>
          </p:cNvPr>
          <p:cNvPicPr>
            <a:picLocks noChangeAspect="1" noChangeArrowheads="1"/>
          </p:cNvPicPr>
          <p:nvPr/>
        </p:nvPicPr>
        <p:blipFill rotWithShape="1">
          <a:blip r:embed="rId6" cstate="print"/>
          <a:srcRect t="16929" r="1" b="1"/>
          <a:stretch/>
        </p:blipFill>
        <p:spPr bwMode="auto">
          <a:xfrm>
            <a:off x="482601" y="4080064"/>
            <a:ext cx="3460749" cy="2156145"/>
          </a:xfrm>
          <a:prstGeom prst="rect">
            <a:avLst/>
          </a:prstGeom>
          <a:noFill/>
        </p:spPr>
      </p:pic>
    </p:spTree>
    <p:extLst>
      <p:ext uri="{BB962C8B-B14F-4D97-AF65-F5344CB8AC3E}">
        <p14:creationId xmlns:p14="http://schemas.microsoft.com/office/powerpoint/2010/main" val="342021779"/>
      </p:ext>
    </p:extLst>
  </p:cSld>
  <p:clrMapOvr>
    <a:masterClrMapping/>
  </p:clrMapOvr>
  <p:transition spd="med">
    <p:random/>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rgbClr val="0070C0"/>
            </a:gs>
            <a:gs pos="83000">
              <a:srgbClr val="0070C0"/>
            </a:gs>
            <a:gs pos="100000">
              <a:srgbClr val="0070C0"/>
            </a:gs>
          </a:gsLst>
          <a:lin ang="5400000" scaled="1"/>
        </a:gradFill>
        <a:effectLst/>
      </p:bgPr>
    </p:bg>
    <p:spTree>
      <p:nvGrpSpPr>
        <p:cNvPr id="1" name=""/>
        <p:cNvGrpSpPr/>
        <p:nvPr/>
      </p:nvGrpSpPr>
      <p:grpSpPr>
        <a:xfrm>
          <a:off x="0" y="0"/>
          <a:ext cx="0" cy="0"/>
          <a:chOff x="0" y="0"/>
          <a:chExt cx="0" cy="0"/>
        </a:xfrm>
      </p:grpSpPr>
      <p:pic>
        <p:nvPicPr>
          <p:cNvPr id="102402" name="Picture 2" descr="C:\Users\Owner\Downloads\photo (16).JPG"/>
          <p:cNvPicPr>
            <a:picLocks noGrp="1" noChangeAspect="1" noChangeArrowheads="1"/>
          </p:cNvPicPr>
          <p:nvPr>
            <p:ph idx="1"/>
          </p:nvPr>
        </p:nvPicPr>
        <p:blipFill>
          <a:blip r:embed="rId2" cstate="print"/>
          <a:stretch>
            <a:fillRect/>
          </a:stretch>
        </p:blipFill>
        <p:spPr bwMode="auto">
          <a:xfrm>
            <a:off x="0" y="1474713"/>
            <a:ext cx="5317785" cy="3908573"/>
          </a:xfrm>
          <a:prstGeom prst="rect">
            <a:avLst/>
          </a:prstGeom>
          <a:noFill/>
        </p:spPr>
      </p:pic>
      <p:pic>
        <p:nvPicPr>
          <p:cNvPr id="3" name="Picture 2">
            <a:extLst>
              <a:ext uri="{FF2B5EF4-FFF2-40B4-BE49-F238E27FC236}">
                <a16:creationId xmlns:a16="http://schemas.microsoft.com/office/drawing/2014/main" id="{34198070-1633-4123-8D65-DEC5DAD8D650}"/>
              </a:ext>
            </a:extLst>
          </p:cNvPr>
          <p:cNvPicPr>
            <a:picLocks noChangeAspect="1"/>
          </p:cNvPicPr>
          <p:nvPr/>
        </p:nvPicPr>
        <p:blipFill>
          <a:blip r:embed="rId3"/>
          <a:stretch>
            <a:fillRect/>
          </a:stretch>
        </p:blipFill>
        <p:spPr>
          <a:xfrm>
            <a:off x="5658407" y="1604082"/>
            <a:ext cx="3485593" cy="3649835"/>
          </a:xfrm>
          <a:prstGeom prst="rect">
            <a:avLst/>
          </a:prstGeom>
        </p:spPr>
      </p:pic>
      <p:sp>
        <p:nvSpPr>
          <p:cNvPr id="4" name="TextBox 3">
            <a:extLst>
              <a:ext uri="{FF2B5EF4-FFF2-40B4-BE49-F238E27FC236}">
                <a16:creationId xmlns:a16="http://schemas.microsoft.com/office/drawing/2014/main" id="{4F74EF3F-7441-4D01-939E-857D98F2F916}"/>
              </a:ext>
            </a:extLst>
          </p:cNvPr>
          <p:cNvSpPr txBox="1"/>
          <p:nvPr/>
        </p:nvSpPr>
        <p:spPr>
          <a:xfrm>
            <a:off x="1844330" y="152400"/>
            <a:ext cx="5455340" cy="861774"/>
          </a:xfrm>
          <a:prstGeom prst="rect">
            <a:avLst/>
          </a:prstGeom>
          <a:noFill/>
        </p:spPr>
        <p:txBody>
          <a:bodyPr wrap="none" rtlCol="0">
            <a:spAutoFit/>
          </a:bodyPr>
          <a:lstStyle/>
          <a:p>
            <a:r>
              <a:rPr lang="en-US" sz="5000" b="1" dirty="0"/>
              <a:t>Patio Herb Garden</a:t>
            </a:r>
          </a:p>
        </p:txBody>
      </p:sp>
    </p:spTree>
    <p:extLst>
      <p:ext uri="{BB962C8B-B14F-4D97-AF65-F5344CB8AC3E}">
        <p14:creationId xmlns:p14="http://schemas.microsoft.com/office/powerpoint/2010/main" val="2893213048"/>
      </p:ext>
    </p:extLst>
  </p:cSld>
  <p:clrMapOvr>
    <a:masterClrMapping/>
  </p:clrMapOvr>
  <p:transition spd="med">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34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http://iflizwerequeen.com/wp-content/uploads/2013/05/aquaponic-systems.jpg">
            <a:hlinkClick r:id="rId2"/>
          </p:cNvPr>
          <p:cNvPicPr>
            <a:picLocks noChangeAspect="1" noChangeArrowheads="1"/>
          </p:cNvPicPr>
          <p:nvPr/>
        </p:nvPicPr>
        <p:blipFill rotWithShape="1">
          <a:blip r:embed="rId3" cstate="print"/>
          <a:srcRect t="3650" b="5529"/>
          <a:stretch/>
        </p:blipFill>
        <p:spPr bwMode="auto">
          <a:xfrm>
            <a:off x="482600" y="643467"/>
            <a:ext cx="8178799" cy="5571066"/>
          </a:xfrm>
          <a:prstGeom prst="rect">
            <a:avLst/>
          </a:prstGeom>
          <a:noFill/>
        </p:spPr>
      </p:pic>
      <p:sp>
        <p:nvSpPr>
          <p:cNvPr id="9" name="Rectangle 8">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1995"/>
      </p:ext>
    </p:extLst>
  </p:cSld>
  <p:clrMapOvr>
    <a:masterClrMapping/>
  </p:clrMapOvr>
  <p:transition spd="med">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47D15-EC79-4406-B8D2-603018AD4427}"/>
              </a:ext>
            </a:extLst>
          </p:cNvPr>
          <p:cNvPicPr>
            <a:picLocks noChangeAspect="1"/>
          </p:cNvPicPr>
          <p:nvPr/>
        </p:nvPicPr>
        <p:blipFill rotWithShape="1">
          <a:blip r:embed="rId2"/>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D093909-E084-4942-AE46-9DFCEDB8623E}"/>
              </a:ext>
            </a:extLst>
          </p:cNvPr>
          <p:cNvSpPr txBox="1"/>
          <p:nvPr/>
        </p:nvSpPr>
        <p:spPr>
          <a:xfrm>
            <a:off x="392906" y="5317240"/>
            <a:ext cx="8408194" cy="744836"/>
          </a:xfrm>
          <a:prstGeom prst="rect">
            <a:avLst/>
          </a:prstGeom>
        </p:spPr>
        <p:txBody>
          <a:bodyPr vert="horz" lIns="91440" tIns="45720" rIns="91440" bIns="45720" rtlCol="0" anchor="ctr">
            <a:normAutofit fontScale="92500"/>
          </a:bodyPr>
          <a:lstStyle/>
          <a:p>
            <a:pPr algn="ctr">
              <a:lnSpc>
                <a:spcPct val="90000"/>
              </a:lnSpc>
              <a:spcAft>
                <a:spcPts val="600"/>
              </a:spcAft>
            </a:pPr>
            <a:r>
              <a:rPr lang="en-US" sz="3100" b="1" u="sng" dirty="0">
                <a:solidFill>
                  <a:schemeClr val="bg1"/>
                </a:solidFill>
                <a:latin typeface="+mj-lt"/>
                <a:ea typeface="+mj-ea"/>
                <a:cs typeface="+mj-cs"/>
              </a:rPr>
              <a:t>Controlled </a:t>
            </a:r>
            <a:r>
              <a:rPr lang="en-US" sz="3100" b="1" u="sng" dirty="0" err="1">
                <a:solidFill>
                  <a:schemeClr val="bg1"/>
                </a:solidFill>
                <a:latin typeface="+mj-lt"/>
                <a:ea typeface="+mj-ea"/>
                <a:cs typeface="+mj-cs"/>
              </a:rPr>
              <a:t>Evnrionment</a:t>
            </a:r>
            <a:r>
              <a:rPr lang="en-US" sz="3100" b="1" u="sng" dirty="0">
                <a:solidFill>
                  <a:schemeClr val="bg1"/>
                </a:solidFill>
                <a:latin typeface="+mj-lt"/>
                <a:ea typeface="+mj-ea"/>
                <a:cs typeface="+mj-cs"/>
              </a:rPr>
              <a:t> Club Aquaponics System</a:t>
            </a:r>
          </a:p>
        </p:txBody>
      </p:sp>
      <p:sp>
        <p:nvSpPr>
          <p:cNvPr id="9" name="TextBox 8">
            <a:extLst>
              <a:ext uri="{FF2B5EF4-FFF2-40B4-BE49-F238E27FC236}">
                <a16:creationId xmlns:a16="http://schemas.microsoft.com/office/drawing/2014/main" id="{380FB806-D6F3-40F3-9CEC-E2388116D316}"/>
              </a:ext>
            </a:extLst>
          </p:cNvPr>
          <p:cNvSpPr txBox="1"/>
          <p:nvPr/>
        </p:nvSpPr>
        <p:spPr>
          <a:xfrm>
            <a:off x="5562600" y="771857"/>
            <a:ext cx="2552943" cy="461665"/>
          </a:xfrm>
          <a:prstGeom prst="rect">
            <a:avLst/>
          </a:prstGeom>
          <a:solidFill>
            <a:schemeClr val="tx1"/>
          </a:solidFill>
        </p:spPr>
        <p:txBody>
          <a:bodyPr wrap="none" rtlCol="0">
            <a:spAutoFit/>
          </a:bodyPr>
          <a:lstStyle/>
          <a:p>
            <a:r>
              <a:rPr lang="en-US" b="1" dirty="0">
                <a:solidFill>
                  <a:schemeClr val="bg1"/>
                </a:solidFill>
              </a:rPr>
              <a:t>*Fully Automated</a:t>
            </a:r>
          </a:p>
        </p:txBody>
      </p:sp>
    </p:spTree>
    <p:extLst>
      <p:ext uri="{BB962C8B-B14F-4D97-AF65-F5344CB8AC3E}">
        <p14:creationId xmlns:p14="http://schemas.microsoft.com/office/powerpoint/2010/main" val="3244487536"/>
      </p:ext>
    </p:extLst>
  </p:cSld>
  <p:clrMapOvr>
    <a:masterClrMapping/>
  </p:clrMapOvr>
  <p:transition spd="med" advTm="30000">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4B8-90EF-478F-B9B1-CCA3E06547E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14259A3-E307-40EA-A1F1-3A298EA5FD9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D298D9C-6E56-42DC-9579-FCDD104F9572}"/>
              </a:ext>
            </a:extLst>
          </p:cNvPr>
          <p:cNvSpPr txBox="1"/>
          <p:nvPr/>
        </p:nvSpPr>
        <p:spPr>
          <a:xfrm>
            <a:off x="685800" y="6054745"/>
            <a:ext cx="2619628" cy="615553"/>
          </a:xfrm>
          <a:prstGeom prst="rect">
            <a:avLst/>
          </a:prstGeom>
          <a:noFill/>
        </p:spPr>
        <p:txBody>
          <a:bodyPr wrap="none" rtlCol="0">
            <a:spAutoFit/>
          </a:bodyPr>
          <a:lstStyle/>
          <a:p>
            <a:r>
              <a:rPr lang="en-US" sz="3400" b="1" dirty="0">
                <a:solidFill>
                  <a:srgbClr val="FFFF00"/>
                </a:solidFill>
              </a:rPr>
              <a:t>Planting Day</a:t>
            </a:r>
          </a:p>
        </p:txBody>
      </p:sp>
      <p:sp>
        <p:nvSpPr>
          <p:cNvPr id="5" name="TextBox 4">
            <a:extLst>
              <a:ext uri="{FF2B5EF4-FFF2-40B4-BE49-F238E27FC236}">
                <a16:creationId xmlns:a16="http://schemas.microsoft.com/office/drawing/2014/main" id="{33EDE5B8-DEEA-4966-BB2D-71C10BFF881C}"/>
              </a:ext>
            </a:extLst>
          </p:cNvPr>
          <p:cNvSpPr txBox="1"/>
          <p:nvPr/>
        </p:nvSpPr>
        <p:spPr>
          <a:xfrm>
            <a:off x="685800" y="3780442"/>
            <a:ext cx="1625766" cy="615553"/>
          </a:xfrm>
          <a:prstGeom prst="rect">
            <a:avLst/>
          </a:prstGeom>
          <a:noFill/>
        </p:spPr>
        <p:txBody>
          <a:bodyPr wrap="none" rtlCol="0">
            <a:spAutoFit/>
          </a:bodyPr>
          <a:lstStyle/>
          <a:p>
            <a:r>
              <a:rPr lang="en-US" sz="3400" b="1" dirty="0">
                <a:solidFill>
                  <a:srgbClr val="FFFF00"/>
                </a:solidFill>
              </a:rPr>
              <a:t>2 weeks</a:t>
            </a:r>
          </a:p>
        </p:txBody>
      </p:sp>
      <p:sp>
        <p:nvSpPr>
          <p:cNvPr id="7" name="TextBox 6">
            <a:extLst>
              <a:ext uri="{FF2B5EF4-FFF2-40B4-BE49-F238E27FC236}">
                <a16:creationId xmlns:a16="http://schemas.microsoft.com/office/drawing/2014/main" id="{E7CF3EBB-12CB-4A3D-805C-D18B2DDEFEDC}"/>
              </a:ext>
            </a:extLst>
          </p:cNvPr>
          <p:cNvSpPr txBox="1"/>
          <p:nvPr/>
        </p:nvSpPr>
        <p:spPr>
          <a:xfrm>
            <a:off x="669173" y="1506139"/>
            <a:ext cx="1715662" cy="615553"/>
          </a:xfrm>
          <a:prstGeom prst="rect">
            <a:avLst/>
          </a:prstGeom>
          <a:noFill/>
        </p:spPr>
        <p:txBody>
          <a:bodyPr wrap="none" rtlCol="0">
            <a:spAutoFit/>
          </a:bodyPr>
          <a:lstStyle/>
          <a:p>
            <a:r>
              <a:rPr lang="en-US" sz="3400" b="1" dirty="0">
                <a:solidFill>
                  <a:srgbClr val="FFFF00"/>
                </a:solidFill>
              </a:rPr>
              <a:t>5 Weeks</a:t>
            </a:r>
          </a:p>
        </p:txBody>
      </p:sp>
    </p:spTree>
    <p:extLst>
      <p:ext uri="{BB962C8B-B14F-4D97-AF65-F5344CB8AC3E}">
        <p14:creationId xmlns:p14="http://schemas.microsoft.com/office/powerpoint/2010/main" val="4227696995"/>
      </p:ext>
    </p:extLst>
  </p:cSld>
  <p:clrMapOvr>
    <a:masterClrMapping/>
  </p:clrMapOvr>
  <p:transition spd="med" advTm="30000">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Freeform: Shape 72">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aquaponics sump tank">
            <a:extLst>
              <a:ext uri="{FF2B5EF4-FFF2-40B4-BE49-F238E27FC236}">
                <a16:creationId xmlns:a16="http://schemas.microsoft.com/office/drawing/2014/main" id="{CFA18934-8BF0-43F1-B92D-C1C269ABA6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47" r="16315" b="2"/>
          <a:stretch/>
        </p:blipFill>
        <p:spPr bwMode="auto">
          <a:xfrm>
            <a:off x="5062605"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664DCC-5A4D-4A8D-A4C5-51E54D97872D}"/>
              </a:ext>
            </a:extLst>
          </p:cNvPr>
          <p:cNvSpPr>
            <a:spLocks noGrp="1"/>
          </p:cNvSpPr>
          <p:nvPr>
            <p:ph type="title"/>
          </p:nvPr>
        </p:nvSpPr>
        <p:spPr>
          <a:xfrm>
            <a:off x="224972" y="212515"/>
            <a:ext cx="4586592" cy="1325563"/>
          </a:xfrm>
        </p:spPr>
        <p:txBody>
          <a:bodyPr>
            <a:noAutofit/>
          </a:bodyPr>
          <a:lstStyle/>
          <a:p>
            <a:pPr>
              <a:lnSpc>
                <a:spcPct val="90000"/>
              </a:lnSpc>
            </a:pPr>
            <a:r>
              <a:rPr lang="en-US" sz="5000" b="1" dirty="0">
                <a:solidFill>
                  <a:schemeClr val="accent2">
                    <a:lumMod val="75000"/>
                  </a:schemeClr>
                </a:solidFill>
              </a:rPr>
              <a:t>Purpose of the Sump Tank</a:t>
            </a:r>
          </a:p>
        </p:txBody>
      </p:sp>
      <p:sp>
        <p:nvSpPr>
          <p:cNvPr id="3" name="Content Placeholder 2">
            <a:extLst>
              <a:ext uri="{FF2B5EF4-FFF2-40B4-BE49-F238E27FC236}">
                <a16:creationId xmlns:a16="http://schemas.microsoft.com/office/drawing/2014/main" id="{0ED382C2-E90F-483C-8251-D9664193AAC3}"/>
              </a:ext>
            </a:extLst>
          </p:cNvPr>
          <p:cNvSpPr>
            <a:spLocks noGrp="1"/>
          </p:cNvSpPr>
          <p:nvPr>
            <p:ph idx="1"/>
          </p:nvPr>
        </p:nvSpPr>
        <p:spPr>
          <a:xfrm>
            <a:off x="350492" y="1981200"/>
            <a:ext cx="4586593" cy="4572000"/>
          </a:xfrm>
        </p:spPr>
        <p:txBody>
          <a:bodyPr anchor="t">
            <a:noAutofit/>
          </a:bodyPr>
          <a:lstStyle/>
          <a:p>
            <a:pPr>
              <a:lnSpc>
                <a:spcPct val="90000"/>
              </a:lnSpc>
            </a:pPr>
            <a:r>
              <a:rPr lang="en-US" sz="2000" b="1" dirty="0"/>
              <a:t>Allows you to have a constant height in your fish tank</a:t>
            </a:r>
          </a:p>
          <a:p>
            <a:pPr>
              <a:lnSpc>
                <a:spcPct val="90000"/>
              </a:lnSpc>
            </a:pPr>
            <a:endParaRPr lang="en-US" sz="2000" b="1" dirty="0"/>
          </a:p>
          <a:p>
            <a:pPr>
              <a:lnSpc>
                <a:spcPct val="90000"/>
              </a:lnSpc>
            </a:pPr>
            <a:r>
              <a:rPr lang="en-US" sz="2000" b="1" dirty="0"/>
              <a:t>Allows you to keep pump away from fish (small fish can and will get sucked into pump if in fish tank)</a:t>
            </a:r>
          </a:p>
          <a:p>
            <a:pPr>
              <a:lnSpc>
                <a:spcPct val="90000"/>
              </a:lnSpc>
            </a:pPr>
            <a:endParaRPr lang="en-US" sz="2000" b="1" dirty="0"/>
          </a:p>
          <a:p>
            <a:pPr>
              <a:lnSpc>
                <a:spcPct val="90000"/>
              </a:lnSpc>
            </a:pPr>
            <a:r>
              <a:rPr lang="en-US" sz="2000" b="1" dirty="0"/>
              <a:t>Allows water to move by gravity into one tank </a:t>
            </a:r>
          </a:p>
          <a:p>
            <a:pPr lvl="1">
              <a:lnSpc>
                <a:spcPct val="90000"/>
              </a:lnSpc>
            </a:pPr>
            <a:r>
              <a:rPr lang="en-US" sz="2000" b="1" dirty="0"/>
              <a:t>i.e. Multiple grow beds or multiple fish tanks</a:t>
            </a:r>
          </a:p>
          <a:p>
            <a:pPr>
              <a:lnSpc>
                <a:spcPct val="90000"/>
              </a:lnSpc>
            </a:pPr>
            <a:endParaRPr lang="en-US" sz="2000" b="1" dirty="0"/>
          </a:p>
          <a:p>
            <a:pPr>
              <a:lnSpc>
                <a:spcPct val="90000"/>
              </a:lnSpc>
            </a:pPr>
            <a:r>
              <a:rPr lang="en-US" sz="2000" b="1" dirty="0"/>
              <a:t>Good place to add any supplements and makeup water</a:t>
            </a:r>
          </a:p>
        </p:txBody>
      </p:sp>
    </p:spTree>
    <p:extLst>
      <p:ext uri="{BB962C8B-B14F-4D97-AF65-F5344CB8AC3E}">
        <p14:creationId xmlns:p14="http://schemas.microsoft.com/office/powerpoint/2010/main" val="501170943"/>
      </p:ext>
    </p:extLst>
  </p:cSld>
  <p:clrMapOvr>
    <a:overrideClrMapping bg1="dk1" tx1="lt1" bg2="dk2" tx2="lt2" accent1="accent1" accent2="accent2" accent3="accent3" accent4="accent4" accent5="accent5" accent6="accent6" hlink="hlink" folHlink="folHlink"/>
  </p:clrMapOvr>
  <p:transition spd="med" advTm="30000">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9E81-446C-4A85-B72D-16074CFC1EB3}"/>
              </a:ext>
            </a:extLst>
          </p:cNvPr>
          <p:cNvSpPr>
            <a:spLocks noGrp="1"/>
          </p:cNvSpPr>
          <p:nvPr>
            <p:ph type="title"/>
          </p:nvPr>
        </p:nvSpPr>
        <p:spPr>
          <a:xfrm>
            <a:off x="586098" y="228600"/>
            <a:ext cx="3985902" cy="994172"/>
          </a:xfrm>
        </p:spPr>
        <p:txBody>
          <a:bodyPr>
            <a:normAutofit/>
          </a:bodyPr>
          <a:lstStyle/>
          <a:p>
            <a:r>
              <a:rPr lang="en-US" sz="6000" b="1" dirty="0"/>
              <a:t>Sump</a:t>
            </a:r>
          </a:p>
        </p:txBody>
      </p:sp>
      <p:sp>
        <p:nvSpPr>
          <p:cNvPr id="3" name="Content Placeholder 2">
            <a:extLst>
              <a:ext uri="{FF2B5EF4-FFF2-40B4-BE49-F238E27FC236}">
                <a16:creationId xmlns:a16="http://schemas.microsoft.com/office/drawing/2014/main" id="{35C80310-F92E-42B4-9EA7-E87170C2CB04}"/>
              </a:ext>
            </a:extLst>
          </p:cNvPr>
          <p:cNvSpPr>
            <a:spLocks noGrp="1"/>
          </p:cNvSpPr>
          <p:nvPr>
            <p:ph idx="1"/>
          </p:nvPr>
        </p:nvSpPr>
        <p:spPr>
          <a:xfrm>
            <a:off x="350493" y="1447800"/>
            <a:ext cx="4422116" cy="4811437"/>
          </a:xfrm>
        </p:spPr>
        <p:txBody>
          <a:bodyPr anchor="t">
            <a:noAutofit/>
          </a:bodyPr>
          <a:lstStyle/>
          <a:p>
            <a:pPr>
              <a:spcBef>
                <a:spcPts val="1200"/>
              </a:spcBef>
            </a:pPr>
            <a:r>
              <a:rPr lang="en-US" sz="2000" dirty="0"/>
              <a:t>Should be sized with enough volume to cover the pump plus whatever amount of water the NFT channels or media bed can hold at one time.  </a:t>
            </a:r>
          </a:p>
          <a:p>
            <a:pPr lvl="1">
              <a:spcBef>
                <a:spcPts val="1200"/>
              </a:spcBef>
            </a:pPr>
            <a:r>
              <a:rPr lang="en-US" sz="2000" dirty="0"/>
              <a:t>If the pump stopped there should be enough space in it to hold the overflow</a:t>
            </a:r>
          </a:p>
          <a:p>
            <a:pPr lvl="1">
              <a:spcBef>
                <a:spcPts val="1200"/>
              </a:spcBef>
            </a:pPr>
            <a:r>
              <a:rPr lang="en-US" sz="2000" dirty="0"/>
              <a:t>However, you do not want such a big sump that your nutrients would become diluted</a:t>
            </a:r>
          </a:p>
          <a:p>
            <a:pPr lvl="1">
              <a:spcBef>
                <a:spcPts val="1200"/>
              </a:spcBef>
            </a:pPr>
            <a:r>
              <a:rPr lang="en-US" sz="2000" dirty="0"/>
              <a:t>For NFT you may want to go a little bigger to buffer against abrupt changes in water temperature</a:t>
            </a:r>
          </a:p>
          <a:p>
            <a:pPr lvl="1">
              <a:spcBef>
                <a:spcPts val="1200"/>
              </a:spcBef>
            </a:pPr>
            <a:endParaRPr lang="en-US" sz="2000" dirty="0"/>
          </a:p>
          <a:p>
            <a:pPr>
              <a:spcBef>
                <a:spcPts val="1200"/>
              </a:spcBef>
            </a:pPr>
            <a:r>
              <a:rPr lang="en-US" sz="2000" dirty="0"/>
              <a:t>Bigger pumps should have bigger sumps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855744"/>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E8A85EAD-0711-46EE-A7AF-B7B782A2B9D6}"/>
              </a:ext>
            </a:extLst>
          </p:cNvPr>
          <p:cNvPicPr>
            <a:picLocks noChangeAspect="1"/>
          </p:cNvPicPr>
          <p:nvPr/>
        </p:nvPicPr>
        <p:blipFill rotWithShape="1">
          <a:blip r:embed="rId2"/>
          <a:srcRect l="21611" r="12228" b="-2"/>
          <a:stretch/>
        </p:blipFill>
        <p:spPr>
          <a:xfrm>
            <a:off x="5062606" y="857249"/>
            <a:ext cx="4081394" cy="424120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026521759"/>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62C0A3-398F-4F09-816B-4EC1E1CD883C}"/>
              </a:ext>
            </a:extLst>
          </p:cNvPr>
          <p:cNvSpPr>
            <a:spLocks noGrp="1"/>
          </p:cNvSpPr>
          <p:nvPr>
            <p:ph type="title"/>
          </p:nvPr>
        </p:nvSpPr>
        <p:spPr>
          <a:xfrm>
            <a:off x="685800" y="152400"/>
            <a:ext cx="7772400" cy="1143000"/>
          </a:xfrm>
        </p:spPr>
        <p:txBody>
          <a:bodyPr/>
          <a:lstStyle/>
          <a:p>
            <a:r>
              <a:rPr lang="en-US" b="1" dirty="0">
                <a:effectLst>
                  <a:outerShdw blurRad="38100" dist="38100" dir="2700000" algn="tl">
                    <a:srgbClr val="000000">
                      <a:alpha val="43137"/>
                    </a:srgbClr>
                  </a:outerShdw>
                </a:effectLst>
              </a:rPr>
              <a:t>Solids Removal/Clarification</a:t>
            </a:r>
          </a:p>
        </p:txBody>
      </p:sp>
      <p:sp>
        <p:nvSpPr>
          <p:cNvPr id="4" name="Content Placeholder 3">
            <a:extLst>
              <a:ext uri="{FF2B5EF4-FFF2-40B4-BE49-F238E27FC236}">
                <a16:creationId xmlns:a16="http://schemas.microsoft.com/office/drawing/2014/main" id="{2AE0AF03-891A-4EFE-A04E-31043099CF1A}"/>
              </a:ext>
            </a:extLst>
          </p:cNvPr>
          <p:cNvSpPr>
            <a:spLocks noGrp="1"/>
          </p:cNvSpPr>
          <p:nvPr>
            <p:ph idx="1"/>
          </p:nvPr>
        </p:nvSpPr>
        <p:spPr>
          <a:xfrm>
            <a:off x="228600" y="1295400"/>
            <a:ext cx="8229600" cy="5181600"/>
          </a:xfrm>
        </p:spPr>
        <p:txBody>
          <a:bodyPr/>
          <a:lstStyle/>
          <a:p>
            <a:r>
              <a:rPr lang="en-US" dirty="0"/>
              <a:t>Removal of solids (fish poop, uneaten feed) crucial in aquaponics systems to maintain water quality for fish and plants</a:t>
            </a:r>
          </a:p>
          <a:p>
            <a:endParaRPr lang="en-US" dirty="0"/>
          </a:p>
          <a:p>
            <a:r>
              <a:rPr lang="en-US" dirty="0"/>
              <a:t>Problems of excess solids</a:t>
            </a:r>
          </a:p>
          <a:p>
            <a:pPr lvl="1"/>
            <a:r>
              <a:rPr lang="en-US" dirty="0"/>
              <a:t>Reduction of dissolved oxygen levels </a:t>
            </a:r>
          </a:p>
          <a:p>
            <a:pPr lvl="2"/>
            <a:r>
              <a:rPr lang="en-US" dirty="0"/>
              <a:t>Stressful to fish</a:t>
            </a:r>
          </a:p>
          <a:p>
            <a:pPr lvl="1"/>
            <a:r>
              <a:rPr lang="en-US" dirty="0"/>
              <a:t>Anaerobic conditions</a:t>
            </a:r>
          </a:p>
          <a:p>
            <a:pPr lvl="2"/>
            <a:r>
              <a:rPr lang="en-US" dirty="0"/>
              <a:t>Production of Toxic gases (i.e. H</a:t>
            </a:r>
            <a:r>
              <a:rPr lang="en-US" baseline="-25000" dirty="0"/>
              <a:t>2</a:t>
            </a:r>
            <a:r>
              <a:rPr lang="en-US" dirty="0"/>
              <a:t>S, CO</a:t>
            </a:r>
            <a:r>
              <a:rPr lang="en-US" baseline="-25000" dirty="0"/>
              <a:t>2</a:t>
            </a:r>
            <a:r>
              <a:rPr lang="en-US" dirty="0"/>
              <a:t>)</a:t>
            </a:r>
          </a:p>
          <a:p>
            <a:pPr lvl="1"/>
            <a:r>
              <a:rPr lang="en-US" dirty="0"/>
              <a:t>Clogs in pipes, pumps and plant roots</a:t>
            </a:r>
          </a:p>
        </p:txBody>
      </p:sp>
      <p:pic>
        <p:nvPicPr>
          <p:cNvPr id="7" name="Picture 6">
            <a:extLst>
              <a:ext uri="{FF2B5EF4-FFF2-40B4-BE49-F238E27FC236}">
                <a16:creationId xmlns:a16="http://schemas.microsoft.com/office/drawing/2014/main" id="{3B7F47B2-E2D1-48C8-BCB0-ACC5C3E5DE17}"/>
              </a:ext>
            </a:extLst>
          </p:cNvPr>
          <p:cNvPicPr>
            <a:picLocks noChangeAspect="1"/>
          </p:cNvPicPr>
          <p:nvPr/>
        </p:nvPicPr>
        <p:blipFill rotWithShape="1">
          <a:blip r:embed="rId2"/>
          <a:srcRect t="27376" b="12120"/>
          <a:stretch/>
        </p:blipFill>
        <p:spPr>
          <a:xfrm>
            <a:off x="6400800" y="4505731"/>
            <a:ext cx="2706414" cy="2235498"/>
          </a:xfrm>
          <a:custGeom>
            <a:avLst/>
            <a:gdLst>
              <a:gd name="connsiteX0" fmla="*/ 0 w 4118110"/>
              <a:gd name="connsiteY0" fmla="*/ 0 h 3401568"/>
              <a:gd name="connsiteX1" fmla="*/ 3343575 w 4118110"/>
              <a:gd name="connsiteY1" fmla="*/ 0 h 3401568"/>
              <a:gd name="connsiteX2" fmla="*/ 3448028 w 4118110"/>
              <a:gd name="connsiteY2" fmla="*/ 215050 h 3401568"/>
              <a:gd name="connsiteX3" fmla="*/ 4113475 w 4118110"/>
              <a:gd name="connsiteY3" fmla="*/ 3133192 h 3401568"/>
              <a:gd name="connsiteX4" fmla="*/ 4118110 w 4118110"/>
              <a:gd name="connsiteY4" fmla="*/ 3401568 h 3401568"/>
              <a:gd name="connsiteX5" fmla="*/ 801224 w 4118110"/>
              <a:gd name="connsiteY5" fmla="*/ 3401568 h 3401568"/>
              <a:gd name="connsiteX6" fmla="*/ 797493 w 4118110"/>
              <a:gd name="connsiteY6" fmla="*/ 3185579 h 3401568"/>
              <a:gd name="connsiteX7" fmla="*/ 22579 w 4118110"/>
              <a:gd name="connsiteY7" fmla="*/ 4206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1538140678"/>
      </p:ext>
    </p:extLst>
  </p:cSld>
  <p:clrMapOvr>
    <a:masterClrMapping/>
  </p:clrMapOvr>
  <p:transition spd="med">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62C0A3-398F-4F09-816B-4EC1E1CD883C}"/>
              </a:ext>
            </a:extLst>
          </p:cNvPr>
          <p:cNvSpPr>
            <a:spLocks noGrp="1"/>
          </p:cNvSpPr>
          <p:nvPr>
            <p:ph type="title"/>
          </p:nvPr>
        </p:nvSpPr>
        <p:spPr>
          <a:xfrm>
            <a:off x="685800" y="152400"/>
            <a:ext cx="7772400" cy="1143000"/>
          </a:xfrm>
        </p:spPr>
        <p:txBody>
          <a:bodyPr/>
          <a:lstStyle/>
          <a:p>
            <a:r>
              <a:rPr lang="en-US" b="1" dirty="0">
                <a:effectLst>
                  <a:outerShdw blurRad="38100" dist="38100" dir="2700000" algn="tl">
                    <a:srgbClr val="000000">
                      <a:alpha val="43137"/>
                    </a:srgbClr>
                  </a:outerShdw>
                </a:effectLst>
              </a:rPr>
              <a:t>Solids Removal/Clarification</a:t>
            </a:r>
          </a:p>
        </p:txBody>
      </p:sp>
      <p:sp>
        <p:nvSpPr>
          <p:cNvPr id="4" name="Content Placeholder 3">
            <a:extLst>
              <a:ext uri="{FF2B5EF4-FFF2-40B4-BE49-F238E27FC236}">
                <a16:creationId xmlns:a16="http://schemas.microsoft.com/office/drawing/2014/main" id="{2AE0AF03-891A-4EFE-A04E-31043099CF1A}"/>
              </a:ext>
            </a:extLst>
          </p:cNvPr>
          <p:cNvSpPr>
            <a:spLocks noGrp="1"/>
          </p:cNvSpPr>
          <p:nvPr>
            <p:ph idx="1"/>
          </p:nvPr>
        </p:nvSpPr>
        <p:spPr>
          <a:xfrm>
            <a:off x="685800" y="1295400"/>
            <a:ext cx="7772400" cy="5181600"/>
          </a:xfrm>
        </p:spPr>
        <p:txBody>
          <a:bodyPr/>
          <a:lstStyle/>
          <a:p>
            <a:r>
              <a:rPr lang="en-US" dirty="0"/>
              <a:t>Mechanisms</a:t>
            </a:r>
          </a:p>
          <a:p>
            <a:pPr lvl="1"/>
            <a:r>
              <a:rPr lang="en-US" dirty="0"/>
              <a:t>Settling (gravity)</a:t>
            </a:r>
          </a:p>
          <a:p>
            <a:pPr lvl="1"/>
            <a:r>
              <a:rPr lang="en-US" dirty="0"/>
              <a:t>Physical capture</a:t>
            </a:r>
          </a:p>
          <a:p>
            <a:pPr lvl="1"/>
            <a:r>
              <a:rPr lang="en-US" dirty="0"/>
              <a:t>Screen filtration</a:t>
            </a:r>
          </a:p>
          <a:p>
            <a:pPr lvl="1"/>
            <a:endParaRPr lang="en-US" dirty="0"/>
          </a:p>
        </p:txBody>
      </p:sp>
      <p:pic>
        <p:nvPicPr>
          <p:cNvPr id="5" name="Content Placeholder 3">
            <a:extLst>
              <a:ext uri="{FF2B5EF4-FFF2-40B4-BE49-F238E27FC236}">
                <a16:creationId xmlns:a16="http://schemas.microsoft.com/office/drawing/2014/main" id="{4668A6E4-988E-48EE-A320-19ED73325AF2}"/>
              </a:ext>
            </a:extLst>
          </p:cNvPr>
          <p:cNvPicPr>
            <a:picLocks noGrp="1" noChangeAspect="1"/>
          </p:cNvPicPr>
          <p:nvPr/>
        </p:nvPicPr>
        <p:blipFill rotWithShape="1">
          <a:blip r:embed="rId2"/>
          <a:srcRect r="4139" b="-2"/>
          <a:stretch/>
        </p:blipFill>
        <p:spPr>
          <a:xfrm>
            <a:off x="4664959" y="3406950"/>
            <a:ext cx="3657600" cy="3329130"/>
          </a:xfrm>
          <a:prstGeom prst="rect">
            <a:avLst/>
          </a:prstGeom>
        </p:spPr>
      </p:pic>
      <p:pic>
        <p:nvPicPr>
          <p:cNvPr id="7" name="Picture 6">
            <a:extLst>
              <a:ext uri="{FF2B5EF4-FFF2-40B4-BE49-F238E27FC236}">
                <a16:creationId xmlns:a16="http://schemas.microsoft.com/office/drawing/2014/main" id="{C9EAA79A-64A7-4851-A8BB-DCE3F9F3AF44}"/>
              </a:ext>
            </a:extLst>
          </p:cNvPr>
          <p:cNvPicPr>
            <a:picLocks noChangeAspect="1"/>
          </p:cNvPicPr>
          <p:nvPr/>
        </p:nvPicPr>
        <p:blipFill>
          <a:blip r:embed="rId3"/>
          <a:stretch>
            <a:fillRect/>
          </a:stretch>
        </p:blipFill>
        <p:spPr>
          <a:xfrm>
            <a:off x="685800" y="3814133"/>
            <a:ext cx="2888458" cy="2921947"/>
          </a:xfrm>
          <a:prstGeom prst="rect">
            <a:avLst/>
          </a:prstGeom>
        </p:spPr>
      </p:pic>
      <p:pic>
        <p:nvPicPr>
          <p:cNvPr id="8" name="Picture 7">
            <a:extLst>
              <a:ext uri="{FF2B5EF4-FFF2-40B4-BE49-F238E27FC236}">
                <a16:creationId xmlns:a16="http://schemas.microsoft.com/office/drawing/2014/main" id="{C7CAC77A-FCD6-4AC3-9A77-9BDE1AA5E899}"/>
              </a:ext>
            </a:extLst>
          </p:cNvPr>
          <p:cNvPicPr>
            <a:picLocks noChangeAspect="1"/>
          </p:cNvPicPr>
          <p:nvPr/>
        </p:nvPicPr>
        <p:blipFill>
          <a:blip r:embed="rId4"/>
          <a:stretch>
            <a:fillRect/>
          </a:stretch>
        </p:blipFill>
        <p:spPr>
          <a:xfrm>
            <a:off x="5029200" y="1423339"/>
            <a:ext cx="2929118" cy="1617383"/>
          </a:xfrm>
          <a:prstGeom prst="rect">
            <a:avLst/>
          </a:prstGeom>
        </p:spPr>
      </p:pic>
    </p:spTree>
    <p:extLst>
      <p:ext uri="{BB962C8B-B14F-4D97-AF65-F5344CB8AC3E}">
        <p14:creationId xmlns:p14="http://schemas.microsoft.com/office/powerpoint/2010/main" val="2380076414"/>
      </p:ext>
    </p:extLst>
  </p:cSld>
  <p:clrMapOvr>
    <a:masterClrMapping/>
  </p:clrMapOvr>
  <p:transition spd="med">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BE4E-31BD-4B7C-B276-0674DC8CB004}"/>
              </a:ext>
            </a:extLst>
          </p:cNvPr>
          <p:cNvSpPr>
            <a:spLocks noGrp="1"/>
          </p:cNvSpPr>
          <p:nvPr>
            <p:ph type="title"/>
          </p:nvPr>
        </p:nvSpPr>
        <p:spPr>
          <a:xfrm>
            <a:off x="685800" y="190500"/>
            <a:ext cx="7772400" cy="1143000"/>
          </a:xfrm>
        </p:spPr>
        <p:txBody>
          <a:bodyPr/>
          <a:lstStyle/>
          <a:p>
            <a:r>
              <a:rPr lang="en-US" sz="5000" b="1" dirty="0">
                <a:effectLst>
                  <a:outerShdw blurRad="38100" dist="38100" dir="2700000" algn="tl">
                    <a:srgbClr val="000000">
                      <a:alpha val="43137"/>
                    </a:srgbClr>
                  </a:outerShdw>
                </a:effectLst>
              </a:rPr>
              <a:t>Biofiltration</a:t>
            </a:r>
          </a:p>
        </p:txBody>
      </p:sp>
      <p:sp>
        <p:nvSpPr>
          <p:cNvPr id="3" name="Content Placeholder 2">
            <a:extLst>
              <a:ext uri="{FF2B5EF4-FFF2-40B4-BE49-F238E27FC236}">
                <a16:creationId xmlns:a16="http://schemas.microsoft.com/office/drawing/2014/main" id="{08E0A851-EC6C-4E91-BD82-314A09CA60EC}"/>
              </a:ext>
            </a:extLst>
          </p:cNvPr>
          <p:cNvSpPr>
            <a:spLocks noGrp="1"/>
          </p:cNvSpPr>
          <p:nvPr>
            <p:ph idx="1"/>
          </p:nvPr>
        </p:nvSpPr>
        <p:spPr>
          <a:xfrm>
            <a:off x="685800" y="1333500"/>
            <a:ext cx="7772400" cy="4762500"/>
          </a:xfrm>
        </p:spPr>
        <p:txBody>
          <a:bodyPr/>
          <a:lstStyle/>
          <a:p>
            <a:pPr>
              <a:spcBef>
                <a:spcPts val="2400"/>
              </a:spcBef>
            </a:pPr>
            <a:r>
              <a:rPr lang="en-US" dirty="0"/>
              <a:t>Bacteria are naturally occurring and will cover just about any surface in your system</a:t>
            </a:r>
          </a:p>
          <a:p>
            <a:pPr>
              <a:spcBef>
                <a:spcPts val="2400"/>
              </a:spcBef>
            </a:pPr>
            <a:r>
              <a:rPr lang="en-US" dirty="0"/>
              <a:t>Nitrifying bacteria convert ammonia excreted by fish to nitrate (food for plants)</a:t>
            </a:r>
          </a:p>
          <a:p>
            <a:pPr>
              <a:spcBef>
                <a:spcPts val="2400"/>
              </a:spcBef>
            </a:pPr>
            <a:r>
              <a:rPr lang="en-US" dirty="0"/>
              <a:t>If solids are not removed, then heterotrophic bacteria will compete with nitrifying bacteria for space which could lead to build up of ammonia in system or even dirty looking water</a:t>
            </a:r>
          </a:p>
          <a:p>
            <a:endParaRPr lang="en-US" dirty="0"/>
          </a:p>
        </p:txBody>
      </p:sp>
    </p:spTree>
    <p:extLst>
      <p:ext uri="{BB962C8B-B14F-4D97-AF65-F5344CB8AC3E}">
        <p14:creationId xmlns:p14="http://schemas.microsoft.com/office/powerpoint/2010/main" val="4152311268"/>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098" name="Title 1"/>
          <p:cNvSpPr>
            <a:spLocks noGrp="1"/>
          </p:cNvSpPr>
          <p:nvPr>
            <p:ph type="title"/>
          </p:nvPr>
        </p:nvSpPr>
        <p:spPr>
          <a:xfrm>
            <a:off x="707457" y="712269"/>
            <a:ext cx="2528249" cy="2709863"/>
          </a:xfrm>
        </p:spPr>
        <p:txBody>
          <a:bodyPr>
            <a:normAutofit/>
          </a:bodyPr>
          <a:lstStyle/>
          <a:p>
            <a:r>
              <a:rPr lang="en-US" dirty="0">
                <a:solidFill>
                  <a:srgbClr val="FFFFFF"/>
                </a:solidFill>
              </a:rPr>
              <a:t>Trends in food markets</a:t>
            </a:r>
          </a:p>
        </p:txBody>
      </p:sp>
      <p:graphicFrame>
        <p:nvGraphicFramePr>
          <p:cNvPr id="4101" name="Content Placeholder 2"/>
          <p:cNvGraphicFramePr>
            <a:graphicFrameLocks noGrp="1"/>
          </p:cNvGraphicFramePr>
          <p:nvPr>
            <p:ph idx="1"/>
            <p:extLst>
              <p:ext uri="{D42A27DB-BD31-4B8C-83A1-F6EECF244321}">
                <p14:modId xmlns:p14="http://schemas.microsoft.com/office/powerpoint/2010/main" val="4123936828"/>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E2D103F-6A61-4EF5-9C0F-DCD091F1927A}"/>
              </a:ext>
            </a:extLst>
          </p:cNvPr>
          <p:cNvPicPr>
            <a:picLocks noChangeAspect="1"/>
          </p:cNvPicPr>
          <p:nvPr/>
        </p:nvPicPr>
        <p:blipFill>
          <a:blip r:embed="rId8"/>
          <a:stretch>
            <a:fillRect/>
          </a:stretch>
        </p:blipFill>
        <p:spPr>
          <a:xfrm>
            <a:off x="326421" y="3986688"/>
            <a:ext cx="2824163" cy="2709863"/>
          </a:xfrm>
          <a:prstGeom prst="rect">
            <a:avLst/>
          </a:prstGeom>
        </p:spPr>
      </p:pic>
    </p:spTree>
    <p:extLst>
      <p:ext uri="{BB962C8B-B14F-4D97-AF65-F5344CB8AC3E}">
        <p14:creationId xmlns:p14="http://schemas.microsoft.com/office/powerpoint/2010/main" val="2914307911"/>
      </p:ext>
    </p:extLst>
  </p:cSld>
  <p:clrMapOvr>
    <a:masterClrMapping/>
  </p:clrMapOvr>
  <p:transition spd="med">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3562-DB4F-4B52-8D62-90D626CD3C4B}"/>
              </a:ext>
            </a:extLst>
          </p:cNvPr>
          <p:cNvSpPr>
            <a:spLocks noGrp="1"/>
          </p:cNvSpPr>
          <p:nvPr>
            <p:ph type="title"/>
          </p:nvPr>
        </p:nvSpPr>
        <p:spPr>
          <a:xfrm>
            <a:off x="685800" y="190500"/>
            <a:ext cx="7772400" cy="1143000"/>
          </a:xfrm>
        </p:spPr>
        <p:txBody>
          <a:bodyPr/>
          <a:lstStyle/>
          <a:p>
            <a:r>
              <a:rPr lang="en-US" sz="5000" b="1" dirty="0">
                <a:effectLst>
                  <a:outerShdw blurRad="38100" dist="38100" dir="2700000" algn="tl">
                    <a:srgbClr val="000000">
                      <a:alpha val="43137"/>
                    </a:srgbClr>
                  </a:outerShdw>
                </a:effectLst>
              </a:rPr>
              <a:t>Biofilter Components</a:t>
            </a:r>
          </a:p>
        </p:txBody>
      </p:sp>
      <p:sp>
        <p:nvSpPr>
          <p:cNvPr id="3" name="Content Placeholder 2">
            <a:extLst>
              <a:ext uri="{FF2B5EF4-FFF2-40B4-BE49-F238E27FC236}">
                <a16:creationId xmlns:a16="http://schemas.microsoft.com/office/drawing/2014/main" id="{604CC1DF-F1F2-43F9-9A68-0ECA330B8206}"/>
              </a:ext>
            </a:extLst>
          </p:cNvPr>
          <p:cNvSpPr>
            <a:spLocks noGrp="1"/>
          </p:cNvSpPr>
          <p:nvPr>
            <p:ph idx="1"/>
          </p:nvPr>
        </p:nvSpPr>
        <p:spPr>
          <a:xfrm>
            <a:off x="685800" y="1333500"/>
            <a:ext cx="7772400" cy="4762500"/>
          </a:xfrm>
        </p:spPr>
        <p:txBody>
          <a:bodyPr/>
          <a:lstStyle/>
          <a:p>
            <a:r>
              <a:rPr lang="en-US" dirty="0"/>
              <a:t>Physical components</a:t>
            </a:r>
          </a:p>
          <a:p>
            <a:pPr lvl="1"/>
            <a:r>
              <a:rPr lang="en-US" dirty="0"/>
              <a:t>Container</a:t>
            </a:r>
          </a:p>
          <a:p>
            <a:pPr lvl="1"/>
            <a:r>
              <a:rPr lang="en-US" dirty="0"/>
              <a:t>Air diffusers and air pump</a:t>
            </a:r>
          </a:p>
          <a:p>
            <a:pPr lvl="1"/>
            <a:r>
              <a:rPr lang="en-US" dirty="0"/>
              <a:t>Surface area for bacterial growth</a:t>
            </a:r>
          </a:p>
          <a:p>
            <a:r>
              <a:rPr lang="en-US" dirty="0"/>
              <a:t>Chemical components</a:t>
            </a:r>
          </a:p>
          <a:p>
            <a:pPr lvl="1"/>
            <a:r>
              <a:rPr lang="en-US" dirty="0"/>
              <a:t>Oxygen (air)</a:t>
            </a:r>
          </a:p>
          <a:p>
            <a:pPr lvl="1"/>
            <a:r>
              <a:rPr lang="en-US" dirty="0"/>
              <a:t>Ammonia </a:t>
            </a:r>
          </a:p>
          <a:p>
            <a:pPr lvl="1"/>
            <a:r>
              <a:rPr lang="en-US" dirty="0"/>
              <a:t>Alkalinity (carbonates)</a:t>
            </a:r>
          </a:p>
          <a:p>
            <a:pPr lvl="1"/>
            <a:endParaRPr lang="en-US" dirty="0"/>
          </a:p>
        </p:txBody>
      </p:sp>
      <p:pic>
        <p:nvPicPr>
          <p:cNvPr id="5" name="Picture 4">
            <a:extLst>
              <a:ext uri="{FF2B5EF4-FFF2-40B4-BE49-F238E27FC236}">
                <a16:creationId xmlns:a16="http://schemas.microsoft.com/office/drawing/2014/main" id="{4DF42264-1C5F-4E35-AD2A-6FC698EB4D88}"/>
              </a:ext>
            </a:extLst>
          </p:cNvPr>
          <p:cNvPicPr>
            <a:picLocks noChangeAspect="1"/>
          </p:cNvPicPr>
          <p:nvPr/>
        </p:nvPicPr>
        <p:blipFill>
          <a:blip r:embed="rId2"/>
          <a:stretch>
            <a:fillRect/>
          </a:stretch>
        </p:blipFill>
        <p:spPr>
          <a:xfrm>
            <a:off x="5638800" y="3505200"/>
            <a:ext cx="2924175" cy="2876550"/>
          </a:xfrm>
          <a:prstGeom prst="rect">
            <a:avLst/>
          </a:prstGeom>
        </p:spPr>
      </p:pic>
      <p:sp>
        <p:nvSpPr>
          <p:cNvPr id="6" name="TextBox 5">
            <a:extLst>
              <a:ext uri="{FF2B5EF4-FFF2-40B4-BE49-F238E27FC236}">
                <a16:creationId xmlns:a16="http://schemas.microsoft.com/office/drawing/2014/main" id="{701344D6-A20C-45CA-B171-54841B56E280}"/>
              </a:ext>
            </a:extLst>
          </p:cNvPr>
          <p:cNvSpPr txBox="1"/>
          <p:nvPr/>
        </p:nvSpPr>
        <p:spPr>
          <a:xfrm>
            <a:off x="5638800" y="6390501"/>
            <a:ext cx="1208985" cy="276999"/>
          </a:xfrm>
          <a:prstGeom prst="rect">
            <a:avLst/>
          </a:prstGeom>
          <a:noFill/>
        </p:spPr>
        <p:txBody>
          <a:bodyPr wrap="none" rtlCol="0">
            <a:spAutoFit/>
          </a:bodyPr>
          <a:lstStyle/>
          <a:p>
            <a:r>
              <a:rPr lang="en-US" sz="1200" dirty="0"/>
              <a:t>Credit: </a:t>
            </a:r>
            <a:r>
              <a:rPr lang="en-US" sz="1200" dirty="0" err="1"/>
              <a:t>BioAqua</a:t>
            </a:r>
            <a:endParaRPr lang="en-US" sz="1200" dirty="0"/>
          </a:p>
        </p:txBody>
      </p:sp>
    </p:spTree>
    <p:extLst>
      <p:ext uri="{BB962C8B-B14F-4D97-AF65-F5344CB8AC3E}">
        <p14:creationId xmlns:p14="http://schemas.microsoft.com/office/powerpoint/2010/main" val="1788965817"/>
      </p:ext>
    </p:extLst>
  </p:cSld>
  <p:clrMapOvr>
    <a:masterClrMapping/>
  </p:clrMapOvr>
  <p:transition spd="med">
    <p:rand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DEFA9-BC6C-4049-A09B-04EB68423542}"/>
              </a:ext>
            </a:extLst>
          </p:cNvPr>
          <p:cNvSpPr>
            <a:spLocks noGrp="1"/>
          </p:cNvSpPr>
          <p:nvPr>
            <p:ph type="title"/>
          </p:nvPr>
        </p:nvSpPr>
        <p:spPr>
          <a:xfrm>
            <a:off x="530258" y="365760"/>
            <a:ext cx="8074057" cy="1207269"/>
          </a:xfrm>
        </p:spPr>
        <p:txBody>
          <a:bodyPr vert="horz" lIns="91440" tIns="45720" rIns="91440" bIns="45720" rtlCol="0" anchor="b">
            <a:normAutofit/>
          </a:bodyPr>
          <a:lstStyle/>
          <a:p>
            <a:pPr eaLnBrk="1" hangingPunct="1">
              <a:lnSpc>
                <a:spcPct val="90000"/>
              </a:lnSpc>
            </a:pPr>
            <a:r>
              <a:rPr lang="en-US" sz="6000" kern="1200" dirty="0">
                <a:solidFill>
                  <a:srgbClr val="FFFFFF"/>
                </a:solidFill>
                <a:latin typeface="+mj-lt"/>
                <a:ea typeface="+mj-ea"/>
                <a:cs typeface="+mj-cs"/>
              </a:rPr>
              <a:t>Remember This Order!!</a:t>
            </a:r>
          </a:p>
        </p:txBody>
      </p:sp>
      <p:pic>
        <p:nvPicPr>
          <p:cNvPr id="5" name="Picture 4">
            <a:extLst>
              <a:ext uri="{FF2B5EF4-FFF2-40B4-BE49-F238E27FC236}">
                <a16:creationId xmlns:a16="http://schemas.microsoft.com/office/drawing/2014/main" id="{E2BA0D8D-01BD-4436-94A4-4F925B6D9623}"/>
              </a:ext>
            </a:extLst>
          </p:cNvPr>
          <p:cNvPicPr>
            <a:picLocks noChangeAspect="1"/>
          </p:cNvPicPr>
          <p:nvPr/>
        </p:nvPicPr>
        <p:blipFill>
          <a:blip r:embed="rId2"/>
          <a:stretch>
            <a:fillRect/>
          </a:stretch>
        </p:blipFill>
        <p:spPr>
          <a:xfrm>
            <a:off x="487836" y="3521711"/>
            <a:ext cx="8176104" cy="2698113"/>
          </a:xfrm>
          <a:prstGeom prst="rect">
            <a:avLst/>
          </a:prstGeom>
        </p:spPr>
      </p:pic>
    </p:spTree>
    <p:extLst>
      <p:ext uri="{BB962C8B-B14F-4D97-AF65-F5344CB8AC3E}">
        <p14:creationId xmlns:p14="http://schemas.microsoft.com/office/powerpoint/2010/main" val="4241866616"/>
      </p:ext>
    </p:extLst>
  </p:cSld>
  <p:clrMapOvr>
    <a:masterClrMapping/>
  </p:clrMapOvr>
  <p:transition spd="med">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DEFA9-BC6C-4049-A09B-04EB68423542}"/>
              </a:ext>
            </a:extLst>
          </p:cNvPr>
          <p:cNvSpPr>
            <a:spLocks noGrp="1"/>
          </p:cNvSpPr>
          <p:nvPr>
            <p:ph type="title"/>
          </p:nvPr>
        </p:nvSpPr>
        <p:spPr>
          <a:xfrm>
            <a:off x="530258" y="365760"/>
            <a:ext cx="8074057" cy="1207269"/>
          </a:xfrm>
        </p:spPr>
        <p:txBody>
          <a:bodyPr vert="horz" lIns="91440" tIns="45720" rIns="91440" bIns="45720" rtlCol="0" anchor="b">
            <a:normAutofit/>
          </a:bodyPr>
          <a:lstStyle/>
          <a:p>
            <a:pPr eaLnBrk="1" hangingPunct="1">
              <a:lnSpc>
                <a:spcPct val="90000"/>
              </a:lnSpc>
            </a:pPr>
            <a:r>
              <a:rPr lang="en-US" sz="6000" kern="1200" dirty="0">
                <a:solidFill>
                  <a:srgbClr val="FFFFFF"/>
                </a:solidFill>
                <a:latin typeface="+mj-lt"/>
                <a:ea typeface="+mj-ea"/>
                <a:cs typeface="+mj-cs"/>
              </a:rPr>
              <a:t>Remember This Order!!</a:t>
            </a:r>
          </a:p>
        </p:txBody>
      </p:sp>
      <p:pic>
        <p:nvPicPr>
          <p:cNvPr id="5" name="Picture 4">
            <a:extLst>
              <a:ext uri="{FF2B5EF4-FFF2-40B4-BE49-F238E27FC236}">
                <a16:creationId xmlns:a16="http://schemas.microsoft.com/office/drawing/2014/main" id="{E2BA0D8D-01BD-4436-94A4-4F925B6D9623}"/>
              </a:ext>
            </a:extLst>
          </p:cNvPr>
          <p:cNvPicPr>
            <a:picLocks noChangeAspect="1"/>
          </p:cNvPicPr>
          <p:nvPr/>
        </p:nvPicPr>
        <p:blipFill>
          <a:blip r:embed="rId2"/>
          <a:stretch>
            <a:fillRect/>
          </a:stretch>
        </p:blipFill>
        <p:spPr>
          <a:xfrm>
            <a:off x="487836" y="3521711"/>
            <a:ext cx="8176104" cy="2698113"/>
          </a:xfrm>
          <a:prstGeom prst="rect">
            <a:avLst/>
          </a:prstGeom>
        </p:spPr>
      </p:pic>
      <p:sp>
        <p:nvSpPr>
          <p:cNvPr id="8" name="Rectangle 7">
            <a:extLst>
              <a:ext uri="{FF2B5EF4-FFF2-40B4-BE49-F238E27FC236}">
                <a16:creationId xmlns:a16="http://schemas.microsoft.com/office/drawing/2014/main" id="{DF536CCE-22A9-43DD-ACB3-2D7A5C578A99}"/>
              </a:ext>
            </a:extLst>
          </p:cNvPr>
          <p:cNvSpPr/>
          <p:nvPr/>
        </p:nvSpPr>
        <p:spPr>
          <a:xfrm>
            <a:off x="2133600" y="3810001"/>
            <a:ext cx="4751070" cy="2409824"/>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C4BAE6-2B61-4282-A6DF-CE512809E80B}"/>
              </a:ext>
            </a:extLst>
          </p:cNvPr>
          <p:cNvSpPr txBox="1"/>
          <p:nvPr/>
        </p:nvSpPr>
        <p:spPr>
          <a:xfrm>
            <a:off x="533571" y="6328749"/>
            <a:ext cx="2779928" cy="338554"/>
          </a:xfrm>
          <a:prstGeom prst="rect">
            <a:avLst/>
          </a:prstGeom>
          <a:noFill/>
        </p:spPr>
        <p:txBody>
          <a:bodyPr wrap="none" rtlCol="0">
            <a:spAutoFit/>
          </a:bodyPr>
          <a:lstStyle/>
          <a:p>
            <a:r>
              <a:rPr lang="en-US" sz="1600" dirty="0"/>
              <a:t>*For simple media bed systems</a:t>
            </a:r>
          </a:p>
        </p:txBody>
      </p:sp>
    </p:spTree>
    <p:extLst>
      <p:ext uri="{BB962C8B-B14F-4D97-AF65-F5344CB8AC3E}">
        <p14:creationId xmlns:p14="http://schemas.microsoft.com/office/powerpoint/2010/main" val="2365219689"/>
      </p:ext>
    </p:extLst>
  </p:cSld>
  <p:clrMapOvr>
    <a:masterClrMapping/>
  </p:clrMapOvr>
  <p:transition spd="med">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13DAD0-A4B0-4817-8995-A0D346584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1">
            <a:extLst>
              <a:ext uri="{FF2B5EF4-FFF2-40B4-BE49-F238E27FC236}">
                <a16:creationId xmlns:a16="http://schemas.microsoft.com/office/drawing/2014/main" id="{59F9672C-557D-4871-B58C-7874589D7F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 table, person, ceiling&#10;&#10;Description generated with very high confidence">
            <a:extLst>
              <a:ext uri="{FF2B5EF4-FFF2-40B4-BE49-F238E27FC236}">
                <a16:creationId xmlns:a16="http://schemas.microsoft.com/office/drawing/2014/main" id="{6B4ECA42-D791-4770-90F3-90658DDE32DC}"/>
              </a:ext>
            </a:extLst>
          </p:cNvPr>
          <p:cNvPicPr>
            <a:picLocks noChangeAspect="1"/>
          </p:cNvPicPr>
          <p:nvPr/>
        </p:nvPicPr>
        <p:blipFill rotWithShape="1">
          <a:blip r:embed="rId2"/>
          <a:srcRect l="13412" r="19639" b="-2"/>
          <a:stretch/>
        </p:blipFill>
        <p:spPr>
          <a:xfrm>
            <a:off x="238226" y="321733"/>
            <a:ext cx="3120339" cy="6214534"/>
          </a:xfrm>
          <a:prstGeom prst="rect">
            <a:avLst/>
          </a:prstGeom>
        </p:spPr>
      </p:pic>
      <p:pic>
        <p:nvPicPr>
          <p:cNvPr id="4" name="Picture 3" descr="A wooden table&#10;&#10;Description generated with very high confidence">
            <a:extLst>
              <a:ext uri="{FF2B5EF4-FFF2-40B4-BE49-F238E27FC236}">
                <a16:creationId xmlns:a16="http://schemas.microsoft.com/office/drawing/2014/main" id="{3A3DFDB9-79A6-4B24-9580-597ADB204937}"/>
              </a:ext>
            </a:extLst>
          </p:cNvPr>
          <p:cNvPicPr>
            <a:picLocks noChangeAspect="1"/>
          </p:cNvPicPr>
          <p:nvPr/>
        </p:nvPicPr>
        <p:blipFill rotWithShape="1">
          <a:blip r:embed="rId3"/>
          <a:srcRect l="10977" r="22335" b="3"/>
          <a:stretch/>
        </p:blipFill>
        <p:spPr>
          <a:xfrm>
            <a:off x="3479216" y="321733"/>
            <a:ext cx="2654982" cy="2985818"/>
          </a:xfrm>
          <a:prstGeom prst="rect">
            <a:avLst/>
          </a:prstGeom>
        </p:spPr>
      </p:pic>
      <p:pic>
        <p:nvPicPr>
          <p:cNvPr id="5" name="Picture 4" descr="A picture containing outdoor, sky, building, table&#10;&#10;Description generated with very high confidence">
            <a:extLst>
              <a:ext uri="{FF2B5EF4-FFF2-40B4-BE49-F238E27FC236}">
                <a16:creationId xmlns:a16="http://schemas.microsoft.com/office/drawing/2014/main" id="{19F823EA-251D-456F-A1CC-B4AEAF814117}"/>
              </a:ext>
            </a:extLst>
          </p:cNvPr>
          <p:cNvPicPr>
            <a:picLocks noChangeAspect="1"/>
          </p:cNvPicPr>
          <p:nvPr/>
        </p:nvPicPr>
        <p:blipFill rotWithShape="1">
          <a:blip r:embed="rId4"/>
          <a:srcRect l="17420" r="22188" b="-2"/>
          <a:stretch/>
        </p:blipFill>
        <p:spPr>
          <a:xfrm>
            <a:off x="6261427" y="321734"/>
            <a:ext cx="2651693" cy="2985818"/>
          </a:xfrm>
          <a:prstGeom prst="rect">
            <a:avLst/>
          </a:prstGeom>
        </p:spPr>
      </p:pic>
      <p:sp>
        <p:nvSpPr>
          <p:cNvPr id="2" name="Title 1">
            <a:extLst>
              <a:ext uri="{FF2B5EF4-FFF2-40B4-BE49-F238E27FC236}">
                <a16:creationId xmlns:a16="http://schemas.microsoft.com/office/drawing/2014/main" id="{8A31BD06-8DA3-4712-A1B0-428DC838AF73}"/>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eaLnBrk="1" hangingPunct="1">
              <a:lnSpc>
                <a:spcPct val="90000"/>
              </a:lnSpc>
            </a:pPr>
            <a:r>
              <a:rPr lang="en-US" sz="4200" kern="1200">
                <a:solidFill>
                  <a:schemeClr val="bg1"/>
                </a:solidFill>
                <a:latin typeface="+mj-lt"/>
                <a:ea typeface="+mj-ea"/>
                <a:cs typeface="+mj-cs"/>
              </a:rPr>
              <a:t>Many Innovative Designs</a:t>
            </a:r>
          </a:p>
        </p:txBody>
      </p:sp>
      <p:sp>
        <p:nvSpPr>
          <p:cNvPr id="6" name="TextBox 5">
            <a:extLst>
              <a:ext uri="{FF2B5EF4-FFF2-40B4-BE49-F238E27FC236}">
                <a16:creationId xmlns:a16="http://schemas.microsoft.com/office/drawing/2014/main" id="{7E8CF709-4CD1-4DD0-91B5-C97A6704FAE4}"/>
              </a:ext>
            </a:extLst>
          </p:cNvPr>
          <p:cNvSpPr txBox="1"/>
          <p:nvPr/>
        </p:nvSpPr>
        <p:spPr>
          <a:xfrm>
            <a:off x="3812400" y="5762742"/>
            <a:ext cx="4556055" cy="461665"/>
          </a:xfrm>
          <a:prstGeom prst="rect">
            <a:avLst/>
          </a:prstGeom>
          <a:noFill/>
        </p:spPr>
        <p:txBody>
          <a:bodyPr wrap="none" rtlCol="0">
            <a:spAutoFit/>
          </a:bodyPr>
          <a:lstStyle/>
          <a:p>
            <a:r>
              <a:rPr lang="en-US" dirty="0">
                <a:solidFill>
                  <a:schemeClr val="bg1"/>
                </a:solidFill>
              </a:rPr>
              <a:t>Use the internet to search for ideas!</a:t>
            </a:r>
          </a:p>
        </p:txBody>
      </p:sp>
    </p:spTree>
    <p:extLst>
      <p:ext uri="{BB962C8B-B14F-4D97-AF65-F5344CB8AC3E}">
        <p14:creationId xmlns:p14="http://schemas.microsoft.com/office/powerpoint/2010/main" val="751043426"/>
      </p:ext>
    </p:extLst>
  </p:cSld>
  <p:clrMapOvr>
    <a:masterClrMapping/>
  </p:clrMapOvr>
  <p:transition spd="med">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61" name="Picture 9" descr="C:\Users\Owner\Downloads\photo 1 (8).JPG"/>
          <p:cNvPicPr>
            <a:picLocks noChangeAspect="1" noChangeArrowheads="1"/>
          </p:cNvPicPr>
          <p:nvPr/>
        </p:nvPicPr>
        <p:blipFill rotWithShape="1">
          <a:blip r:embed="rId2" cstate="print"/>
          <a:srcRect/>
          <a:stretch/>
        </p:blipFill>
        <p:spPr bwMode="auto">
          <a:xfrm>
            <a:off x="0" y="0"/>
            <a:ext cx="9144000" cy="6858000"/>
          </a:xfrm>
          <a:prstGeom prst="rect">
            <a:avLst/>
          </a:prstGeom>
          <a:noFill/>
        </p:spPr>
      </p:pic>
      <p:sp>
        <p:nvSpPr>
          <p:cNvPr id="78" name="Rectangle 77">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0354" name="AutoShape 2" descr="Displaying photo 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0356" name="AutoShape 4" descr="Displaying photo 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834396CE-9157-49FB-B92C-6E5C951C0371}"/>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Aft>
                <a:spcPts val="600"/>
              </a:spcAft>
            </a:pPr>
            <a:r>
              <a:rPr lang="en-US" sz="3100" b="1">
                <a:solidFill>
                  <a:schemeClr val="bg1"/>
                </a:solidFill>
                <a:latin typeface="+mj-lt"/>
                <a:ea typeface="+mj-ea"/>
                <a:cs typeface="+mj-cs"/>
              </a:rPr>
              <a:t>*Hybrid NFT with media</a:t>
            </a:r>
          </a:p>
        </p:txBody>
      </p:sp>
    </p:spTree>
    <p:extLst>
      <p:ext uri="{BB962C8B-B14F-4D97-AF65-F5344CB8AC3E}">
        <p14:creationId xmlns:p14="http://schemas.microsoft.com/office/powerpoint/2010/main" val="3260499393"/>
      </p:ext>
    </p:extLst>
  </p:cSld>
  <p:clrMapOvr>
    <a:masterClrMapping/>
  </p:clrMapOvr>
  <p:transition spd="med">
    <p:rand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93BCA1-0100-4EDE-B7CB-DF58270F294B}"/>
              </a:ext>
            </a:extLst>
          </p:cNvPr>
          <p:cNvPicPr>
            <a:picLocks noGrp="1" noChangeAspect="1"/>
          </p:cNvPicPr>
          <p:nvPr>
            <p:ph idx="1"/>
          </p:nvPr>
        </p:nvPicPr>
        <p:blipFill rotWithShape="1">
          <a:blip r:embed="rId2"/>
          <a:srcRect l="10983" r="29350"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FB8C61-4C23-4B3A-A8A6-F3489538908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sz="3100" kern="1200">
                <a:solidFill>
                  <a:schemeClr val="tx1">
                    <a:lumMod val="85000"/>
                    <a:lumOff val="15000"/>
                  </a:schemeClr>
                </a:solidFill>
              </a:rPr>
              <a:t>Bato Bucket System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8315139-FDB5-4238-BDD4-6E2A4708F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60"/>
          <a:stretch/>
        </p:blipFill>
        <p:spPr>
          <a:xfrm rot="5400000">
            <a:off x="-392561" y="1919807"/>
            <a:ext cx="3679695" cy="2589773"/>
          </a:xfrm>
          <a:prstGeom prst="rect">
            <a:avLst/>
          </a:prstGeom>
          <a:ln w="50800">
            <a:solidFill>
              <a:srgbClr val="FF0000"/>
            </a:solidFill>
          </a:ln>
        </p:spPr>
      </p:pic>
    </p:spTree>
    <p:extLst>
      <p:ext uri="{BB962C8B-B14F-4D97-AF65-F5344CB8AC3E}">
        <p14:creationId xmlns:p14="http://schemas.microsoft.com/office/powerpoint/2010/main" val="3629323863"/>
      </p:ext>
    </p:extLst>
  </p:cSld>
  <p:clrMapOvr>
    <a:masterClrMapping/>
  </p:clrMapOvr>
  <p:transition spd="med">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8" y="3489723"/>
            <a:ext cx="5319161" cy="222587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12A7E3F-A450-4BDA-A037-E40C2A92032A}"/>
              </a:ext>
            </a:extLst>
          </p:cNvPr>
          <p:cNvSpPr>
            <a:spLocks noGrp="1"/>
          </p:cNvSpPr>
          <p:nvPr>
            <p:ph type="title"/>
          </p:nvPr>
        </p:nvSpPr>
        <p:spPr>
          <a:xfrm>
            <a:off x="3766366" y="3657603"/>
            <a:ext cx="4848965" cy="1196374"/>
          </a:xfrm>
        </p:spPr>
        <p:txBody>
          <a:bodyPr vert="horz" lIns="68580" tIns="34290" rIns="68580" bIns="34290" rtlCol="0" anchor="b">
            <a:normAutofit/>
          </a:bodyPr>
          <a:lstStyle/>
          <a:p>
            <a:r>
              <a:rPr lang="en-US" sz="3600" dirty="0">
                <a:solidFill>
                  <a:srgbClr val="FFFFFF"/>
                </a:solidFill>
              </a:rPr>
              <a:t>Media Channels</a:t>
            </a:r>
            <a:br>
              <a:rPr lang="en-US" sz="3600" dirty="0">
                <a:solidFill>
                  <a:srgbClr val="FFFFFF"/>
                </a:solidFill>
              </a:rPr>
            </a:br>
            <a:r>
              <a:rPr lang="en-US" sz="3600" dirty="0">
                <a:solidFill>
                  <a:srgbClr val="FFFFFF"/>
                </a:solidFill>
              </a:rPr>
              <a:t>   - </a:t>
            </a:r>
            <a:r>
              <a:rPr lang="en-US" sz="2400" dirty="0">
                <a:solidFill>
                  <a:srgbClr val="FFFFFF"/>
                </a:solidFill>
              </a:rPr>
              <a:t>Watered on a timer</a:t>
            </a:r>
          </a:p>
        </p:txBody>
      </p:sp>
      <p:cxnSp>
        <p:nvCxnSpPr>
          <p:cNvPr id="12"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4939565"/>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DED300C2-9195-4E0A-A43E-A392A5FE9CF7}"/>
              </a:ext>
            </a:extLst>
          </p:cNvPr>
          <p:cNvPicPr>
            <a:picLocks noChangeAspect="1"/>
          </p:cNvPicPr>
          <p:nvPr/>
        </p:nvPicPr>
        <p:blipFill rotWithShape="1">
          <a:blip r:embed="rId2"/>
          <a:srcRect l="4865" r="6167" b="-2"/>
          <a:stretch/>
        </p:blipFill>
        <p:spPr>
          <a:xfrm>
            <a:off x="238226" y="1098550"/>
            <a:ext cx="3120339" cy="4660901"/>
          </a:xfrm>
          <a:prstGeom prst="rect">
            <a:avLst/>
          </a:prstGeom>
        </p:spPr>
      </p:pic>
      <p:pic>
        <p:nvPicPr>
          <p:cNvPr id="4" name="Picture 3">
            <a:extLst>
              <a:ext uri="{FF2B5EF4-FFF2-40B4-BE49-F238E27FC236}">
                <a16:creationId xmlns:a16="http://schemas.microsoft.com/office/drawing/2014/main" id="{91117C41-C901-4248-8801-253B79D396A3}"/>
              </a:ext>
            </a:extLst>
          </p:cNvPr>
          <p:cNvPicPr>
            <a:picLocks noChangeAspect="1"/>
          </p:cNvPicPr>
          <p:nvPr/>
        </p:nvPicPr>
        <p:blipFill rotWithShape="1">
          <a:blip r:embed="rId3"/>
          <a:srcRect t="27478" r="2" b="16574"/>
          <a:stretch/>
        </p:blipFill>
        <p:spPr>
          <a:xfrm>
            <a:off x="3490722" y="1081772"/>
            <a:ext cx="5412814" cy="2256141"/>
          </a:xfrm>
          <a:prstGeom prst="rect">
            <a:avLst/>
          </a:prstGeom>
        </p:spPr>
      </p:pic>
      <p:sp>
        <p:nvSpPr>
          <p:cNvPr id="3" name="TextBox 2">
            <a:extLst>
              <a:ext uri="{FF2B5EF4-FFF2-40B4-BE49-F238E27FC236}">
                <a16:creationId xmlns:a16="http://schemas.microsoft.com/office/drawing/2014/main" id="{5E622AB3-A465-43AC-9AF4-04F666F93456}"/>
              </a:ext>
            </a:extLst>
          </p:cNvPr>
          <p:cNvSpPr txBox="1"/>
          <p:nvPr/>
        </p:nvSpPr>
        <p:spPr>
          <a:xfrm>
            <a:off x="211722" y="5759450"/>
            <a:ext cx="2957322" cy="369332"/>
          </a:xfrm>
          <a:prstGeom prst="rect">
            <a:avLst/>
          </a:prstGeom>
          <a:noFill/>
        </p:spPr>
        <p:txBody>
          <a:bodyPr wrap="square" rtlCol="0">
            <a:spAutoFit/>
          </a:bodyPr>
          <a:lstStyle/>
          <a:p>
            <a:r>
              <a:rPr lang="en-US" sz="1800" dirty="0"/>
              <a:t>*Proprietary peat/perlite mix</a:t>
            </a:r>
          </a:p>
        </p:txBody>
      </p:sp>
      <p:sp>
        <p:nvSpPr>
          <p:cNvPr id="6" name="TextBox 5">
            <a:extLst>
              <a:ext uri="{FF2B5EF4-FFF2-40B4-BE49-F238E27FC236}">
                <a16:creationId xmlns:a16="http://schemas.microsoft.com/office/drawing/2014/main" id="{75B75B46-C2C9-4C6B-BB42-9CC060FAED0C}"/>
              </a:ext>
            </a:extLst>
          </p:cNvPr>
          <p:cNvSpPr txBox="1"/>
          <p:nvPr/>
        </p:nvSpPr>
        <p:spPr>
          <a:xfrm>
            <a:off x="381951" y="192029"/>
            <a:ext cx="8524898" cy="584775"/>
          </a:xfrm>
          <a:prstGeom prst="rect">
            <a:avLst/>
          </a:prstGeom>
          <a:noFill/>
        </p:spPr>
        <p:txBody>
          <a:bodyPr wrap="none" rtlCol="0">
            <a:spAutoFit/>
          </a:bodyPr>
          <a:lstStyle/>
          <a:p>
            <a:r>
              <a:rPr lang="en-US" sz="3200" dirty="0">
                <a:solidFill>
                  <a:srgbClr val="FFFFFF"/>
                </a:solidFill>
              </a:rPr>
              <a:t>Dayton Valley Aquaponics (No longer in business)</a:t>
            </a:r>
            <a:endParaRPr lang="en-US" sz="3200" dirty="0"/>
          </a:p>
        </p:txBody>
      </p:sp>
    </p:spTree>
    <p:extLst>
      <p:ext uri="{BB962C8B-B14F-4D97-AF65-F5344CB8AC3E}">
        <p14:creationId xmlns:p14="http://schemas.microsoft.com/office/powerpoint/2010/main" val="738889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52" name="Freeform: Shape 7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099916" cy="2661397"/>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053" name="Freeform: Shape 7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1" y="3738890"/>
            <a:ext cx="2490867" cy="2261859"/>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054" name="Oval 7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5898" y="2729751"/>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B2C32600-8121-405C-A318-EEA1DC80256F}"/>
              </a:ext>
            </a:extLst>
          </p:cNvPr>
          <p:cNvPicPr>
            <a:picLocks noChangeAspect="1"/>
          </p:cNvPicPr>
          <p:nvPr/>
        </p:nvPicPr>
        <p:blipFill rotWithShape="1">
          <a:blip r:embed="rId2"/>
          <a:srcRect r="-5" b="23246"/>
          <a:stretch/>
        </p:blipFill>
        <p:spPr>
          <a:xfrm>
            <a:off x="2669342" y="2853195"/>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3">
            <a:extLst>
              <a:ext uri="{FF2B5EF4-FFF2-40B4-BE49-F238E27FC236}">
                <a16:creationId xmlns:a16="http://schemas.microsoft.com/office/drawing/2014/main" id="{8718137C-747A-4831-A359-23A9268716E0}"/>
              </a:ext>
            </a:extLst>
          </p:cNvPr>
          <p:cNvPicPr>
            <a:picLocks noChangeAspect="1"/>
          </p:cNvPicPr>
          <p:nvPr/>
        </p:nvPicPr>
        <p:blipFill rotWithShape="1">
          <a:blip r:embed="rId3"/>
          <a:srcRect t="23988" r="3" b="13983"/>
          <a:stretch/>
        </p:blipFill>
        <p:spPr>
          <a:xfrm>
            <a:off x="15" y="857257"/>
            <a:ext cx="2975965" cy="2537453"/>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2050" name="Picture 2" descr="Related image">
            <a:extLst>
              <a:ext uri="{FF2B5EF4-FFF2-40B4-BE49-F238E27FC236}">
                <a16:creationId xmlns:a16="http://schemas.microsoft.com/office/drawing/2014/main" id="{7D06E1C0-DDF8-4FF9-BDBA-9E00CB32C3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71" r="16853"/>
          <a:stretch/>
        </p:blipFill>
        <p:spPr bwMode="auto">
          <a:xfrm>
            <a:off x="3619" y="3862695"/>
            <a:ext cx="2366303" cy="2138062"/>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942B60-366C-4935-ADB5-88AE94BC4E28}"/>
              </a:ext>
            </a:extLst>
          </p:cNvPr>
          <p:cNvSpPr>
            <a:spLocks noGrp="1"/>
          </p:cNvSpPr>
          <p:nvPr>
            <p:ph type="title"/>
          </p:nvPr>
        </p:nvSpPr>
        <p:spPr>
          <a:xfrm>
            <a:off x="4293489" y="1193777"/>
            <a:ext cx="3501193" cy="994172"/>
          </a:xfrm>
        </p:spPr>
        <p:txBody>
          <a:bodyPr>
            <a:normAutofit/>
          </a:bodyPr>
          <a:lstStyle/>
          <a:p>
            <a:r>
              <a:rPr lang="en-US" sz="3750" b="1" dirty="0"/>
              <a:t>Indoor Systems</a:t>
            </a:r>
          </a:p>
        </p:txBody>
      </p:sp>
      <p:pic>
        <p:nvPicPr>
          <p:cNvPr id="6" name="Content Placeholder 5">
            <a:extLst>
              <a:ext uri="{FF2B5EF4-FFF2-40B4-BE49-F238E27FC236}">
                <a16:creationId xmlns:a16="http://schemas.microsoft.com/office/drawing/2014/main" id="{4674FD01-A098-4BB0-9DB8-0CEB76F059E7}"/>
              </a:ext>
            </a:extLst>
          </p:cNvPr>
          <p:cNvPicPr>
            <a:picLocks noGrp="1" noChangeAspect="1"/>
          </p:cNvPicPr>
          <p:nvPr>
            <p:ph idx="1"/>
          </p:nvPr>
        </p:nvPicPr>
        <p:blipFill>
          <a:blip r:embed="rId5"/>
          <a:stretch>
            <a:fillRect/>
          </a:stretch>
        </p:blipFill>
        <p:spPr>
          <a:xfrm>
            <a:off x="5388428" y="2513450"/>
            <a:ext cx="2960915" cy="3194138"/>
          </a:xfrm>
          <a:prstGeom prst="rect">
            <a:avLst/>
          </a:prstGeom>
          <a:ln w="139700">
            <a:solidFill>
              <a:schemeClr val="tx1">
                <a:lumMod val="95000"/>
              </a:schemeClr>
            </a:solidFill>
          </a:ln>
        </p:spPr>
      </p:pic>
    </p:spTree>
    <p:extLst>
      <p:ext uri="{BB962C8B-B14F-4D97-AF65-F5344CB8AC3E}">
        <p14:creationId xmlns:p14="http://schemas.microsoft.com/office/powerpoint/2010/main" val="3167499033"/>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A9F2-62CF-49F1-AEDB-B92A863367AD}"/>
              </a:ext>
            </a:extLst>
          </p:cNvPr>
          <p:cNvSpPr>
            <a:spLocks noGrp="1"/>
          </p:cNvSpPr>
          <p:nvPr>
            <p:ph type="title"/>
          </p:nvPr>
        </p:nvSpPr>
        <p:spPr>
          <a:xfrm>
            <a:off x="480060" y="5576887"/>
            <a:ext cx="8183880" cy="1204913"/>
          </a:xfrm>
          <a:prstGeom prst="ellipse">
            <a:avLst/>
          </a:prstGeom>
        </p:spPr>
        <p:txBody>
          <a:bodyPr vert="horz" lIns="91440" tIns="45720" rIns="91440" bIns="45720" rtlCol="0" anchor="ctr">
            <a:normAutofit/>
          </a:bodyPr>
          <a:lstStyle/>
          <a:p>
            <a:pPr algn="ctr" defTabSz="914400"/>
            <a:r>
              <a:rPr lang="en-US" sz="5000" b="1" dirty="0">
                <a:effectLst>
                  <a:outerShdw blurRad="38100" dist="38100" dir="2700000" algn="tl">
                    <a:srgbClr val="000000">
                      <a:alpha val="43137"/>
                    </a:srgbClr>
                  </a:outerShdw>
                </a:effectLst>
              </a:rPr>
              <a:t>Tables</a:t>
            </a:r>
          </a:p>
        </p:txBody>
      </p:sp>
      <p:pic>
        <p:nvPicPr>
          <p:cNvPr id="3081" name="Picture 2" descr="Image result for aquaponics coffee table">
            <a:extLst>
              <a:ext uri="{FF2B5EF4-FFF2-40B4-BE49-F238E27FC236}">
                <a16:creationId xmlns:a16="http://schemas.microsoft.com/office/drawing/2014/main" id="{6375FED5-8F11-43AD-BC6B-3EA95A2D5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293"/>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407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A40AC5-06A3-4D76-A5A0-7D98A930CF2E}"/>
              </a:ext>
            </a:extLst>
          </p:cNvPr>
          <p:cNvPicPr>
            <a:picLocks noChangeAspect="1"/>
          </p:cNvPicPr>
          <p:nvPr/>
        </p:nvPicPr>
        <p:blipFill>
          <a:blip r:embed="rId2"/>
          <a:stretch>
            <a:fillRect/>
          </a:stretch>
        </p:blipFill>
        <p:spPr>
          <a:xfrm>
            <a:off x="4632324" y="2260568"/>
            <a:ext cx="4029075" cy="2336863"/>
          </a:xfrm>
          <a:prstGeom prst="rect">
            <a:avLst/>
          </a:prstGeom>
        </p:spPr>
      </p:pic>
      <p:sp>
        <p:nvSpPr>
          <p:cNvPr id="28" name="Rectangle 27">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Related image">
            <a:extLst>
              <a:ext uri="{FF2B5EF4-FFF2-40B4-BE49-F238E27FC236}">
                <a16:creationId xmlns:a16="http://schemas.microsoft.com/office/drawing/2014/main" id="{C85332CA-3FF9-4618-8E3B-6C5A58635E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2599" y="994514"/>
            <a:ext cx="4029074" cy="486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09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98135EBA-B3A3-4F88-BCB1-D0C8E63F4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7"/>
          <p:cNvSpPr>
            <a:spLocks noGrp="1"/>
          </p:cNvSpPr>
          <p:nvPr>
            <p:ph type="title"/>
          </p:nvPr>
        </p:nvSpPr>
        <p:spPr>
          <a:xfrm>
            <a:off x="4785373" y="55810"/>
            <a:ext cx="4230517" cy="1106424"/>
          </a:xfrm>
        </p:spPr>
        <p:txBody>
          <a:bodyPr anchor="b">
            <a:noAutofit/>
          </a:bodyPr>
          <a:lstStyle/>
          <a:p>
            <a:r>
              <a:rPr lang="en-US" sz="4200" b="1" dirty="0">
                <a:solidFill>
                  <a:schemeClr val="tx1"/>
                </a:solidFill>
              </a:rPr>
              <a:t>Global food crisis</a:t>
            </a:r>
          </a:p>
        </p:txBody>
      </p:sp>
      <p:pic>
        <p:nvPicPr>
          <p:cNvPr id="3" name="Picture 2">
            <a:extLst>
              <a:ext uri="{FF2B5EF4-FFF2-40B4-BE49-F238E27FC236}">
                <a16:creationId xmlns:a16="http://schemas.microsoft.com/office/drawing/2014/main" id="{184F2815-6E12-4E66-9684-CEFFA6F4ECAB}"/>
              </a:ext>
            </a:extLst>
          </p:cNvPr>
          <p:cNvPicPr>
            <a:picLocks noChangeAspect="1"/>
          </p:cNvPicPr>
          <p:nvPr/>
        </p:nvPicPr>
        <p:blipFill>
          <a:blip r:embed="rId3"/>
          <a:stretch>
            <a:fillRect/>
          </a:stretch>
        </p:blipFill>
        <p:spPr>
          <a:xfrm>
            <a:off x="284547" y="456825"/>
            <a:ext cx="2091690" cy="2788920"/>
          </a:xfrm>
          <a:prstGeom prst="rect">
            <a:avLst/>
          </a:prstGeom>
        </p:spPr>
      </p:pic>
      <p:pic>
        <p:nvPicPr>
          <p:cNvPr id="5126"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34960" y="456824"/>
            <a:ext cx="2091690" cy="27889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5125" name="Picture 4" descr="http://img.timeinc.net/time/magazine/archive/covers/2008/1101080428_400.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84547" y="3437965"/>
            <a:ext cx="2091690" cy="27613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North America Issue Cover for Dec 8th 200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534961" y="3437965"/>
            <a:ext cx="2091690" cy="27522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2" name="Straight Connector 141">
            <a:extLst>
              <a:ext uri="{FF2B5EF4-FFF2-40B4-BE49-F238E27FC236}">
                <a16:creationId xmlns:a16="http://schemas.microsoft.com/office/drawing/2014/main" id="{C19F72C9-562B-4942-927C-2D3E2921D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2963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idx="1"/>
          </p:nvPr>
        </p:nvSpPr>
        <p:spPr>
          <a:xfrm>
            <a:off x="5119008" y="1380639"/>
            <a:ext cx="3487674" cy="5258956"/>
          </a:xfrm>
        </p:spPr>
        <p:txBody>
          <a:bodyPr>
            <a:normAutofit lnSpcReduction="10000"/>
          </a:bodyPr>
          <a:lstStyle/>
          <a:p>
            <a:pPr>
              <a:spcBef>
                <a:spcPts val="1200"/>
              </a:spcBef>
            </a:pPr>
            <a:r>
              <a:rPr lang="en-US" sz="2000" dirty="0"/>
              <a:t>Rapidly increasing population</a:t>
            </a:r>
          </a:p>
          <a:p>
            <a:pPr>
              <a:spcBef>
                <a:spcPts val="1200"/>
              </a:spcBef>
            </a:pPr>
            <a:r>
              <a:rPr lang="en-US" sz="2000" dirty="0"/>
              <a:t>Diversion of foods to bio-fuels</a:t>
            </a:r>
          </a:p>
          <a:p>
            <a:pPr>
              <a:spcBef>
                <a:spcPts val="1200"/>
              </a:spcBef>
            </a:pPr>
            <a:r>
              <a:rPr lang="en-US" sz="2000" dirty="0"/>
              <a:t>Increased costs for water, fertilizer, fuel</a:t>
            </a:r>
          </a:p>
          <a:p>
            <a:pPr>
              <a:spcBef>
                <a:spcPts val="1200"/>
              </a:spcBef>
            </a:pPr>
            <a:r>
              <a:rPr lang="en-US" sz="2000" dirty="0"/>
              <a:t>Multiple demands for farmland (urban sprawl, industrial and mining, solar and wind generation, wildlife conservation, watershed protection, global warming, etc.)</a:t>
            </a:r>
          </a:p>
          <a:p>
            <a:pPr>
              <a:spcBef>
                <a:spcPts val="1200"/>
              </a:spcBef>
            </a:pPr>
            <a:r>
              <a:rPr lang="en-US" sz="2000" dirty="0"/>
              <a:t>Demand for locally produced food</a:t>
            </a:r>
          </a:p>
          <a:p>
            <a:pPr>
              <a:spcBef>
                <a:spcPts val="1200"/>
              </a:spcBef>
            </a:pPr>
            <a:r>
              <a:rPr lang="en-US" sz="2000" dirty="0"/>
              <a:t>Water Shortages</a:t>
            </a:r>
          </a:p>
          <a:p>
            <a:pPr>
              <a:lnSpc>
                <a:spcPct val="90000"/>
              </a:lnSpc>
            </a:pPr>
            <a:endParaRPr lang="en-US" sz="1600" dirty="0"/>
          </a:p>
        </p:txBody>
      </p:sp>
    </p:spTree>
    <p:extLst>
      <p:ext uri="{BB962C8B-B14F-4D97-AF65-F5344CB8AC3E}">
        <p14:creationId xmlns:p14="http://schemas.microsoft.com/office/powerpoint/2010/main" val="3887080440"/>
      </p:ext>
    </p:extLst>
  </p:cSld>
  <p:clrMapOvr>
    <a:overrideClrMapping bg1="dk1" tx1="lt1" bg2="dk2" tx2="lt2" accent1="accent1" accent2="accent2" accent3="accent3" accent4="accent4" accent5="accent5" accent6="accent6" hlink="hlink" folHlink="folHlink"/>
  </p:clrMapOvr>
  <p:transition spd="med">
    <p:rand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C4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aquaponics coffee table">
            <a:extLst>
              <a:ext uri="{FF2B5EF4-FFF2-40B4-BE49-F238E27FC236}">
                <a16:creationId xmlns:a16="http://schemas.microsoft.com/office/drawing/2014/main" id="{47A497F0-C482-4608-B39A-6E72D1B186A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867" r="25602" b="2"/>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192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0641" y="450222"/>
            <a:ext cx="2926815"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FDABBCEC-E83B-462D-A3C9-62B17089E7CF}"/>
              </a:ext>
            </a:extLst>
          </p:cNvPr>
          <p:cNvSpPr>
            <a:spLocks noGrp="1"/>
          </p:cNvSpPr>
          <p:nvPr>
            <p:ph type="title"/>
          </p:nvPr>
        </p:nvSpPr>
        <p:spPr>
          <a:xfrm>
            <a:off x="6075095" y="932688"/>
            <a:ext cx="2521258" cy="3273552"/>
          </a:xfrm>
        </p:spPr>
        <p:txBody>
          <a:bodyPr vert="horz" lIns="91440" tIns="45720" rIns="91440" bIns="45720" rtlCol="0" anchor="ctr">
            <a:normAutofit/>
          </a:bodyPr>
          <a:lstStyle/>
          <a:p>
            <a:pPr defTabSz="914400"/>
            <a:r>
              <a:rPr lang="en-US" sz="3700">
                <a:solidFill>
                  <a:srgbClr val="FFFFFF"/>
                </a:solidFill>
              </a:rPr>
              <a:t>Countertop Systems</a:t>
            </a:r>
          </a:p>
        </p:txBody>
      </p:sp>
      <p:sp>
        <p:nvSpPr>
          <p:cNvPr id="78" name="Rectangle 77">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0640" y="4843002"/>
            <a:ext cx="1793559"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1" name="Picture 2" descr="Related image">
            <a:extLst>
              <a:ext uri="{FF2B5EF4-FFF2-40B4-BE49-F238E27FC236}">
                <a16:creationId xmlns:a16="http://schemas.microsoft.com/office/drawing/2014/main" id="{8FBF3440-971D-4DBD-A2E0-86323E7E165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971" r="18410" b="1"/>
          <a:stretch/>
        </p:blipFill>
        <p:spPr bwMode="auto">
          <a:xfrm>
            <a:off x="349758" y="450221"/>
            <a:ext cx="5404136" cy="5957557"/>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0945" y="4843002"/>
            <a:ext cx="1013297" cy="1568472"/>
          </a:xfrm>
          <a:prstGeom prst="rect">
            <a:avLst/>
          </a:prstGeom>
          <a:solidFill>
            <a:srgbClr val="374D47"/>
          </a:solidFill>
          <a:ln w="25400">
            <a:solidFill>
              <a:srgbClr val="374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6757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71" y="2845228"/>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7644" y="857250"/>
            <a:ext cx="3148545" cy="273765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789F15D7-20E4-47DD-A283-EF80B0199530}"/>
              </a:ext>
            </a:extLst>
          </p:cNvPr>
          <p:cNvPicPr>
            <a:picLocks noChangeAspect="1"/>
          </p:cNvPicPr>
          <p:nvPr/>
        </p:nvPicPr>
        <p:blipFill rotWithShape="1">
          <a:blip r:embed="rId2"/>
          <a:srcRect t="13877" r="2" b="8124"/>
          <a:stretch/>
        </p:blipFill>
        <p:spPr>
          <a:xfrm>
            <a:off x="4477015" y="2968671"/>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3">
            <a:extLst>
              <a:ext uri="{FF2B5EF4-FFF2-40B4-BE49-F238E27FC236}">
                <a16:creationId xmlns:a16="http://schemas.microsoft.com/office/drawing/2014/main" id="{B7613622-65A3-4CAC-AA97-66E99A1E2B76}"/>
              </a:ext>
            </a:extLst>
          </p:cNvPr>
          <p:cNvPicPr>
            <a:picLocks noChangeAspect="1"/>
          </p:cNvPicPr>
          <p:nvPr/>
        </p:nvPicPr>
        <p:blipFill rotWithShape="1">
          <a:blip r:embed="rId3"/>
          <a:srcRect l="1661" r="31226" b="1"/>
          <a:stretch/>
        </p:blipFill>
        <p:spPr>
          <a:xfrm>
            <a:off x="6120452" y="857252"/>
            <a:ext cx="3025737" cy="26148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5" name="Freeform: Shape 1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6099" y="3881437"/>
            <a:ext cx="2477901" cy="2119313"/>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24013F68-D9F0-4111-BB3F-C5E0F9387CF0}"/>
              </a:ext>
            </a:extLst>
          </p:cNvPr>
          <p:cNvPicPr>
            <a:picLocks noChangeAspect="1"/>
          </p:cNvPicPr>
          <p:nvPr/>
        </p:nvPicPr>
        <p:blipFill rotWithShape="1">
          <a:blip r:embed="rId4"/>
          <a:srcRect l="11142" r="972" b="2"/>
          <a:stretch/>
        </p:blipFill>
        <p:spPr>
          <a:xfrm>
            <a:off x="6789816" y="4005163"/>
            <a:ext cx="2354184" cy="1995596"/>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8" name="Picture 4" descr="Image result for countertop aquaponics">
            <a:extLst>
              <a:ext uri="{FF2B5EF4-FFF2-40B4-BE49-F238E27FC236}">
                <a16:creationId xmlns:a16="http://schemas.microsoft.com/office/drawing/2014/main" id="{662B5DEF-F791-44B8-93A2-B553F8CDDCF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68357" y="1781134"/>
            <a:ext cx="3799492" cy="3627533"/>
          </a:xfrm>
          <a:prstGeom prst="rect">
            <a:avLst/>
          </a:prstGeom>
          <a:noFill/>
          <a:ln w="161925">
            <a:solidFill>
              <a:schemeClr val="tx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360332"/>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E9B880C-F2BA-4BEA-B75F-17BDFF33DDE3}"/>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sz="4700">
                <a:solidFill>
                  <a:srgbClr val="FFFFFF"/>
                </a:solidFill>
              </a:rPr>
              <a:t>Sleek Indoor Systems</a:t>
            </a:r>
          </a:p>
        </p:txBody>
      </p:sp>
      <p:cxnSp>
        <p:nvCxnSpPr>
          <p:cNvPr id="35" name="Straight Connector 3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2" descr="Image result for countertop aquaponics">
            <a:extLst>
              <a:ext uri="{FF2B5EF4-FFF2-40B4-BE49-F238E27FC236}">
                <a16:creationId xmlns:a16="http://schemas.microsoft.com/office/drawing/2014/main" id="{CDA0A2A3-EC15-4FCE-A82C-D84EED2B98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5719" y="2426818"/>
            <a:ext cx="3637849"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A6A38F-98F1-4848-9F6C-B65F55AD5726}"/>
              </a:ext>
            </a:extLst>
          </p:cNvPr>
          <p:cNvPicPr>
            <a:picLocks noChangeAspect="1"/>
          </p:cNvPicPr>
          <p:nvPr/>
        </p:nvPicPr>
        <p:blipFill>
          <a:blip r:embed="rId3"/>
          <a:stretch>
            <a:fillRect/>
          </a:stretch>
        </p:blipFill>
        <p:spPr>
          <a:xfrm>
            <a:off x="4905183" y="2426818"/>
            <a:ext cx="3949180" cy="3997637"/>
          </a:xfrm>
          <a:prstGeom prst="rect">
            <a:avLst/>
          </a:prstGeom>
        </p:spPr>
      </p:pic>
    </p:spTree>
    <p:extLst>
      <p:ext uri="{BB962C8B-B14F-4D97-AF65-F5344CB8AC3E}">
        <p14:creationId xmlns:p14="http://schemas.microsoft.com/office/powerpoint/2010/main" val="3547959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Image result for countertop aquaponics">
            <a:extLst>
              <a:ext uri="{FF2B5EF4-FFF2-40B4-BE49-F238E27FC236}">
                <a16:creationId xmlns:a16="http://schemas.microsoft.com/office/drawing/2014/main" id="{847D86E0-8232-45D5-91D6-2748B10CB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2900" y="616648"/>
            <a:ext cx="8458200" cy="562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1" name="Picture 2" descr="Image result for chic aquaponics">
            <a:extLst>
              <a:ext uri="{FF2B5EF4-FFF2-40B4-BE49-F238E27FC236}">
                <a16:creationId xmlns:a16="http://schemas.microsoft.com/office/drawing/2014/main" id="{1B3A1B1B-F2C3-49A2-9804-5CD3DAF960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36771" y="457200"/>
            <a:ext cx="727045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1816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EB74-A92F-4471-ADBB-22D062C18201}"/>
              </a:ext>
            </a:extLst>
          </p:cNvPr>
          <p:cNvSpPr>
            <a:spLocks noGrp="1"/>
          </p:cNvSpPr>
          <p:nvPr>
            <p:ph type="title"/>
          </p:nvPr>
        </p:nvSpPr>
        <p:spPr>
          <a:xfrm>
            <a:off x="480060" y="5576887"/>
            <a:ext cx="8183880" cy="1204913"/>
          </a:xfrm>
          <a:prstGeom prst="rect">
            <a:avLst/>
          </a:prstGeom>
        </p:spPr>
        <p:txBody>
          <a:bodyPr vert="horz" lIns="91440" tIns="45720" rIns="91440" bIns="45720" rtlCol="0" anchor="ctr">
            <a:noAutofit/>
          </a:bodyPr>
          <a:lstStyle/>
          <a:p>
            <a:pPr algn="ctr" defTabSz="914400"/>
            <a:r>
              <a:rPr lang="en-US" sz="5000" dirty="0"/>
              <a:t>Decorative</a:t>
            </a:r>
            <a:br>
              <a:rPr lang="en-US" sz="5000" dirty="0"/>
            </a:br>
            <a:r>
              <a:rPr lang="en-US" sz="5000" dirty="0"/>
              <a:t>Outdoor Systems</a:t>
            </a:r>
          </a:p>
        </p:txBody>
      </p:sp>
      <p:pic>
        <p:nvPicPr>
          <p:cNvPr id="7" name="Content Placeholder 3">
            <a:extLst>
              <a:ext uri="{FF2B5EF4-FFF2-40B4-BE49-F238E27FC236}">
                <a16:creationId xmlns:a16="http://schemas.microsoft.com/office/drawing/2014/main" id="{E89405F5-74C2-498E-8504-1BFC4E448B6E}"/>
              </a:ext>
            </a:extLst>
          </p:cNvPr>
          <p:cNvPicPr>
            <a:picLocks noGrp="1" noChangeAspect="1"/>
          </p:cNvPicPr>
          <p:nvPr>
            <p:ph idx="1"/>
          </p:nvPr>
        </p:nvPicPr>
        <p:blipFill rotWithShape="1">
          <a:blip r:embed="rId2"/>
          <a:srcRect r="1" b="9076"/>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1970833257"/>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Related image">
            <a:extLst>
              <a:ext uri="{FF2B5EF4-FFF2-40B4-BE49-F238E27FC236}">
                <a16:creationId xmlns:a16="http://schemas.microsoft.com/office/drawing/2014/main" id="{F0728346-B69B-4EC5-9703-A99EFAEFE7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121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B40EED60-B199-4BD4-9314-AC8B1C6C601C}"/>
              </a:ext>
            </a:extLst>
          </p:cNvPr>
          <p:cNvPicPr>
            <a:picLocks noGrp="1" noChangeAspect="1"/>
          </p:cNvPicPr>
          <p:nvPr>
            <p:ph idx="1"/>
          </p:nvPr>
        </p:nvPicPr>
        <p:blipFill>
          <a:blip r:embed="rId2"/>
          <a:stretch>
            <a:fillRect/>
          </a:stretch>
        </p:blipFill>
        <p:spPr>
          <a:xfrm>
            <a:off x="762000" y="457200"/>
            <a:ext cx="7620000" cy="5943600"/>
          </a:xfrm>
          <a:prstGeom prst="rect">
            <a:avLst/>
          </a:prstGeom>
        </p:spPr>
      </p:pic>
    </p:spTree>
    <p:extLst>
      <p:ext uri="{BB962C8B-B14F-4D97-AF65-F5344CB8AC3E}">
        <p14:creationId xmlns:p14="http://schemas.microsoft.com/office/powerpoint/2010/main" val="1080599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E40BB3-10BB-40C9-92EF-B55B2E9D798D}"/>
              </a:ext>
            </a:extLst>
          </p:cNvPr>
          <p:cNvSpPr>
            <a:spLocks noGrp="1"/>
          </p:cNvSpPr>
          <p:nvPr>
            <p:ph type="title"/>
          </p:nvPr>
        </p:nvSpPr>
        <p:spPr>
          <a:xfrm>
            <a:off x="539014" y="5091762"/>
            <a:ext cx="5937986" cy="1264588"/>
          </a:xfrm>
          <a:prstGeom prst="ellipse">
            <a:avLst/>
          </a:prstGeom>
        </p:spPr>
        <p:txBody>
          <a:bodyPr vert="horz" lIns="91440" tIns="45720" rIns="91440" bIns="45720" rtlCol="0" anchor="ctr">
            <a:noAutofit/>
          </a:bodyPr>
          <a:lstStyle/>
          <a:p>
            <a:pPr algn="r" defTabSz="914400"/>
            <a:r>
              <a:rPr lang="en-US" sz="5000" dirty="0">
                <a:solidFill>
                  <a:srgbClr val="FFFFFF"/>
                </a:solidFill>
              </a:rPr>
              <a:t>NFT System on Side of Building</a:t>
            </a:r>
          </a:p>
        </p:txBody>
      </p:sp>
      <p:pic>
        <p:nvPicPr>
          <p:cNvPr id="16" name="Picture 2" descr="Aquaponics Rendering">
            <a:extLst>
              <a:ext uri="{FF2B5EF4-FFF2-40B4-BE49-F238E27FC236}">
                <a16:creationId xmlns:a16="http://schemas.microsoft.com/office/drawing/2014/main" id="{AD32B9C4-99CA-401F-829C-AF05A43CBBD5}"/>
              </a:ext>
            </a:extLst>
          </p:cNvPr>
          <p:cNvPicPr>
            <a:picLocks noGrp="1" noChangeAspect="1" noChangeArrowheads="1"/>
          </p:cNvPicPr>
          <p:nvPr>
            <p:ph idx="1"/>
          </p:nvPr>
        </p:nvPicPr>
        <p:blipFill rotWithShape="1">
          <a:blip r:embed="rId2" cstate="print"/>
          <a:srcRect t="3354" r="-1" b="24340"/>
          <a:stretch/>
        </p:blipFill>
        <p:spPr bwMode="auto">
          <a:xfrm>
            <a:off x="240030" y="320040"/>
            <a:ext cx="8661654" cy="4462272"/>
          </a:xfrm>
          <a:prstGeom prst="rect">
            <a:avLst/>
          </a:prstGeom>
          <a:noFill/>
        </p:spPr>
      </p:pic>
      <p:cxnSp>
        <p:nvCxnSpPr>
          <p:cNvPr id="23" name="Straight Connector 22">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505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685800" y="0"/>
            <a:ext cx="7772400" cy="1143000"/>
          </a:xfrm>
        </p:spPr>
        <p:txBody>
          <a:bodyPr/>
          <a:lstStyle/>
          <a:p>
            <a:r>
              <a:rPr lang="en-US" dirty="0">
                <a:solidFill>
                  <a:srgbClr val="FFFF00"/>
                </a:solidFill>
              </a:rPr>
              <a:t>Many Advantages of Aquaponics</a:t>
            </a:r>
          </a:p>
        </p:txBody>
      </p:sp>
      <p:sp>
        <p:nvSpPr>
          <p:cNvPr id="5123" name="Content Placeholder 3"/>
          <p:cNvSpPr>
            <a:spLocks noGrp="1"/>
          </p:cNvSpPr>
          <p:nvPr>
            <p:ph idx="1"/>
          </p:nvPr>
        </p:nvSpPr>
        <p:spPr>
          <a:xfrm>
            <a:off x="228600" y="990600"/>
            <a:ext cx="8915400" cy="5715000"/>
          </a:xfrm>
        </p:spPr>
        <p:txBody>
          <a:bodyPr/>
          <a:lstStyle/>
          <a:p>
            <a:pPr>
              <a:spcBef>
                <a:spcPct val="0"/>
              </a:spcBef>
            </a:pPr>
            <a:r>
              <a:rPr lang="en-US" sz="2400" b="1" dirty="0">
                <a:solidFill>
                  <a:schemeClr val="bg1"/>
                </a:solidFill>
                <a:latin typeface="Comic Sans MS" pitchFamily="66" charset="0"/>
              </a:rPr>
              <a:t>Uses roughly 90% less water than used in traditional gardening</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r>
              <a:rPr lang="en-US" sz="2400" b="1" dirty="0">
                <a:solidFill>
                  <a:schemeClr val="bg1"/>
                </a:solidFill>
                <a:latin typeface="Comic Sans MS" pitchFamily="66" charset="0"/>
              </a:rPr>
              <a:t>Reduces cost and time mixing hydroponic nutrients plus no water changes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pic>
        <p:nvPicPr>
          <p:cNvPr id="2" name="Picture 1">
            <a:extLst>
              <a:ext uri="{FF2B5EF4-FFF2-40B4-BE49-F238E27FC236}">
                <a16:creationId xmlns:a16="http://schemas.microsoft.com/office/drawing/2014/main" id="{4ECCB997-AA96-403B-8727-325403FA154C}"/>
              </a:ext>
            </a:extLst>
          </p:cNvPr>
          <p:cNvPicPr>
            <a:picLocks noChangeAspect="1"/>
          </p:cNvPicPr>
          <p:nvPr/>
        </p:nvPicPr>
        <p:blipFill>
          <a:blip r:embed="rId3"/>
          <a:stretch>
            <a:fillRect/>
          </a:stretch>
        </p:blipFill>
        <p:spPr>
          <a:xfrm>
            <a:off x="5189696" y="4273798"/>
            <a:ext cx="2147887" cy="1608842"/>
          </a:xfrm>
          <a:prstGeom prst="rect">
            <a:avLst/>
          </a:prstGeom>
        </p:spPr>
      </p:pic>
      <p:pic>
        <p:nvPicPr>
          <p:cNvPr id="3" name="Picture 2">
            <a:extLst>
              <a:ext uri="{FF2B5EF4-FFF2-40B4-BE49-F238E27FC236}">
                <a16:creationId xmlns:a16="http://schemas.microsoft.com/office/drawing/2014/main" id="{BA28C601-86C8-4AC1-92D9-F5F0EF388BE3}"/>
              </a:ext>
            </a:extLst>
          </p:cNvPr>
          <p:cNvPicPr>
            <a:picLocks noChangeAspect="1"/>
          </p:cNvPicPr>
          <p:nvPr/>
        </p:nvPicPr>
        <p:blipFill>
          <a:blip r:embed="rId4"/>
          <a:stretch>
            <a:fillRect/>
          </a:stretch>
        </p:blipFill>
        <p:spPr>
          <a:xfrm>
            <a:off x="1219200" y="4419600"/>
            <a:ext cx="2133600" cy="1600200"/>
          </a:xfrm>
          <a:prstGeom prst="rect">
            <a:avLst/>
          </a:prstGeom>
        </p:spPr>
      </p:pic>
      <p:pic>
        <p:nvPicPr>
          <p:cNvPr id="5" name="Picture 4">
            <a:extLst>
              <a:ext uri="{FF2B5EF4-FFF2-40B4-BE49-F238E27FC236}">
                <a16:creationId xmlns:a16="http://schemas.microsoft.com/office/drawing/2014/main" id="{CC42FC62-3FB7-46FF-9096-70E42554ED62}"/>
              </a:ext>
            </a:extLst>
          </p:cNvPr>
          <p:cNvPicPr>
            <a:picLocks noChangeAspect="1"/>
          </p:cNvPicPr>
          <p:nvPr/>
        </p:nvPicPr>
        <p:blipFill>
          <a:blip r:embed="rId5"/>
          <a:stretch>
            <a:fillRect/>
          </a:stretch>
        </p:blipFill>
        <p:spPr>
          <a:xfrm>
            <a:off x="4267200" y="1684089"/>
            <a:ext cx="2533650" cy="1800225"/>
          </a:xfrm>
          <a:prstGeom prst="rect">
            <a:avLst/>
          </a:prstGeom>
        </p:spPr>
      </p:pic>
    </p:spTree>
    <p:extLst>
      <p:ext uri="{BB962C8B-B14F-4D97-AF65-F5344CB8AC3E}">
        <p14:creationId xmlns:p14="http://schemas.microsoft.com/office/powerpoint/2010/main" val="2962321606"/>
      </p:ext>
    </p:extLst>
  </p:cSld>
  <p:clrMapOvr>
    <a:masterClrMapping/>
  </p:clrMapOvr>
  <p:transition spd="med">
    <p:rand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1" name="Picture 2" descr="Image result for sleek aquaponics unit">
            <a:extLst>
              <a:ext uri="{FF2B5EF4-FFF2-40B4-BE49-F238E27FC236}">
                <a16:creationId xmlns:a16="http://schemas.microsoft.com/office/drawing/2014/main" id="{935D22A8-427D-4A5E-8B51-4D4D220EECD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893" r="2" b="8839"/>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01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6F78C491-699C-403E-8F70-EFE50952DE4C}"/>
              </a:ext>
            </a:extLst>
          </p:cNvPr>
          <p:cNvPicPr>
            <a:picLocks noGrp="1" noChangeAspect="1"/>
          </p:cNvPicPr>
          <p:nvPr>
            <p:ph idx="1"/>
          </p:nvPr>
        </p:nvPicPr>
        <p:blipFill rotWithShape="1">
          <a:blip r:embed="rId2"/>
          <a:srcRect l="16408" t="13274" r="2509" b="1297"/>
          <a:stretch/>
        </p:blipFill>
        <p:spPr>
          <a:xfrm>
            <a:off x="494552" y="790009"/>
            <a:ext cx="5096901" cy="5276115"/>
          </a:xfrm>
          <a:prstGeom prst="rect">
            <a:avLst/>
          </a:prstGeom>
        </p:spPr>
      </p:pic>
      <p:sp>
        <p:nvSpPr>
          <p:cNvPr id="24" name="Rectangle 23">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A7F25A-B5D5-44D4-A245-A1C9CC6C0F4E}"/>
              </a:ext>
            </a:extLst>
          </p:cNvPr>
          <p:cNvSpPr>
            <a:spLocks noGrp="1"/>
          </p:cNvSpPr>
          <p:nvPr>
            <p:ph type="title"/>
          </p:nvPr>
        </p:nvSpPr>
        <p:spPr>
          <a:xfrm>
            <a:off x="6064665" y="1115568"/>
            <a:ext cx="2523744" cy="2843784"/>
          </a:xfrm>
        </p:spPr>
        <p:txBody>
          <a:bodyPr vert="horz" lIns="91440" tIns="45720" rIns="91440" bIns="45720" rtlCol="0" anchor="ctr">
            <a:normAutofit/>
          </a:bodyPr>
          <a:lstStyle/>
          <a:p>
            <a:pPr defTabSz="914400"/>
            <a:r>
              <a:rPr lang="en-US" sz="3400" kern="1200">
                <a:solidFill>
                  <a:srgbClr val="FFFFFF"/>
                </a:solidFill>
                <a:latin typeface="+mj-lt"/>
                <a:ea typeface="+mj-ea"/>
                <a:cs typeface="+mj-cs"/>
              </a:rPr>
              <a:t>Aquaponics Herb Garden Using a 55-Gallon Plastic Barrell</a:t>
            </a:r>
          </a:p>
        </p:txBody>
      </p:sp>
      <p:sp>
        <p:nvSpPr>
          <p:cNvPr id="26" name="Rectangle 25">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3437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9166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FC6FD37-611B-4147-9C03-900692BD05FF}"/>
              </a:ext>
            </a:extLst>
          </p:cNvPr>
          <p:cNvSpPr>
            <a:spLocks noGrp="1"/>
          </p:cNvSpPr>
          <p:nvPr>
            <p:ph type="title"/>
          </p:nvPr>
        </p:nvSpPr>
        <p:spPr>
          <a:xfrm>
            <a:off x="6324600" y="489507"/>
            <a:ext cx="2476500" cy="1655483"/>
          </a:xfrm>
        </p:spPr>
        <p:txBody>
          <a:bodyPr vert="horz" lIns="91440" tIns="45720" rIns="91440" bIns="45720" rtlCol="0" anchor="b">
            <a:normAutofit/>
          </a:bodyPr>
          <a:lstStyle/>
          <a:p>
            <a:pPr defTabSz="914400"/>
            <a:r>
              <a:rPr lang="en-US" sz="5000" b="1" dirty="0">
                <a:effectLst>
                  <a:outerShdw blurRad="38100" dist="38100" dir="2700000" algn="tl">
                    <a:srgbClr val="000000">
                      <a:alpha val="43137"/>
                    </a:srgbClr>
                  </a:outerShdw>
                </a:effectLst>
              </a:rPr>
              <a:t>Features</a:t>
            </a:r>
          </a:p>
        </p:txBody>
      </p:sp>
      <p:pic>
        <p:nvPicPr>
          <p:cNvPr id="7" name="Content Placeholder 3">
            <a:extLst>
              <a:ext uri="{FF2B5EF4-FFF2-40B4-BE49-F238E27FC236}">
                <a16:creationId xmlns:a16="http://schemas.microsoft.com/office/drawing/2014/main" id="{6F78C491-699C-403E-8F70-EFE50952DE4C}"/>
              </a:ext>
            </a:extLst>
          </p:cNvPr>
          <p:cNvPicPr>
            <a:picLocks noGrp="1" noChangeAspect="1"/>
          </p:cNvPicPr>
          <p:nvPr>
            <p:ph sz="half" idx="1"/>
          </p:nvPr>
        </p:nvPicPr>
        <p:blipFill rotWithShape="1">
          <a:blip r:embed="rId2"/>
          <a:srcRect l="6685" r="-1" b="-1"/>
          <a:stretch/>
        </p:blipFill>
        <p:spPr>
          <a:xfrm>
            <a:off x="20" y="431"/>
            <a:ext cx="6086455" cy="6408311"/>
          </a:xfrm>
          <a:prstGeom prst="rect">
            <a:avLst/>
          </a:prstGeom>
        </p:spPr>
      </p:pic>
      <p:sp>
        <p:nvSpPr>
          <p:cNvPr id="8" name="Content Placeholder 7">
            <a:extLst>
              <a:ext uri="{FF2B5EF4-FFF2-40B4-BE49-F238E27FC236}">
                <a16:creationId xmlns:a16="http://schemas.microsoft.com/office/drawing/2014/main" id="{157DDB0F-1551-480D-BBD8-316740D4FCF6}"/>
              </a:ext>
            </a:extLst>
          </p:cNvPr>
          <p:cNvSpPr>
            <a:spLocks noGrp="1"/>
          </p:cNvSpPr>
          <p:nvPr>
            <p:ph sz="half" idx="2"/>
          </p:nvPr>
        </p:nvSpPr>
        <p:spPr>
          <a:xfrm>
            <a:off x="6482394" y="2418408"/>
            <a:ext cx="2207110" cy="3540265"/>
          </a:xfrm>
        </p:spPr>
        <p:txBody>
          <a:bodyPr vert="horz" lIns="91440" tIns="45720" rIns="91440" bIns="45720" rtlCol="0">
            <a:normAutofit/>
          </a:bodyPr>
          <a:lstStyle/>
          <a:p>
            <a:pPr indent="-228600" defTabSz="914400"/>
            <a:r>
              <a:rPr lang="en-US" sz="2000" dirty="0"/>
              <a:t>55-gallon barrel cut in half</a:t>
            </a:r>
          </a:p>
          <a:p>
            <a:pPr indent="-228600" defTabSz="914400"/>
            <a:r>
              <a:rPr lang="en-US" sz="2000" dirty="0"/>
              <a:t>Pump in fish tank</a:t>
            </a:r>
          </a:p>
          <a:p>
            <a:pPr indent="-228600" defTabSz="914400"/>
            <a:r>
              <a:rPr lang="en-US" sz="2000" dirty="0"/>
              <a:t>Bell siphon</a:t>
            </a:r>
          </a:p>
          <a:p>
            <a:pPr indent="-228600" defTabSz="914400"/>
            <a:r>
              <a:rPr lang="en-US" sz="2000" dirty="0"/>
              <a:t>Air pump</a:t>
            </a:r>
          </a:p>
          <a:p>
            <a:pPr indent="-228600" defTabSz="914400"/>
            <a:r>
              <a:rPr lang="en-US" sz="2000" dirty="0"/>
              <a:t>Octagonal wood frame</a:t>
            </a:r>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0411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4" descr="A wooden table&#10;&#10;Description generated with high confidence">
            <a:extLst>
              <a:ext uri="{FF2B5EF4-FFF2-40B4-BE49-F238E27FC236}">
                <a16:creationId xmlns:a16="http://schemas.microsoft.com/office/drawing/2014/main" id="{4775F31F-9A7C-45A6-B3DA-13B07C660F3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30" name="Rectangle 2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55192-17F5-4B23-BFFB-83EE9330559F}"/>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2200">
                <a:solidFill>
                  <a:schemeClr val="tx1">
                    <a:lumMod val="85000"/>
                    <a:lumOff val="15000"/>
                  </a:schemeClr>
                </a:solidFill>
              </a:rPr>
              <a:t>Aquaponics Herb Garden Using IBC Tote and 55-gallon Plastic Barrell</a:t>
            </a:r>
          </a:p>
        </p:txBody>
      </p:sp>
      <p:cxnSp>
        <p:nvCxnSpPr>
          <p:cNvPr id="32" name="Straight Connector 3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10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2CA6BA-6D13-4BC2-976C-A16D711F279B}"/>
              </a:ext>
            </a:extLst>
          </p:cNvPr>
          <p:cNvSpPr>
            <a:spLocks noGrp="1"/>
          </p:cNvSpPr>
          <p:nvPr>
            <p:ph type="title"/>
          </p:nvPr>
        </p:nvSpPr>
        <p:spPr>
          <a:xfrm>
            <a:off x="6172200" y="489507"/>
            <a:ext cx="2819400" cy="958293"/>
          </a:xfrm>
        </p:spPr>
        <p:txBody>
          <a:bodyPr anchor="b">
            <a:normAutofit/>
          </a:bodyPr>
          <a:lstStyle/>
          <a:p>
            <a:r>
              <a:rPr lang="en-US" sz="4500" b="1" dirty="0"/>
              <a:t>Innovations</a:t>
            </a:r>
          </a:p>
        </p:txBody>
      </p:sp>
      <p:pic>
        <p:nvPicPr>
          <p:cNvPr id="5" name="Picture 4" descr="A wooden door&#10;&#10;Description generated with high confidence">
            <a:extLst>
              <a:ext uri="{FF2B5EF4-FFF2-40B4-BE49-F238E27FC236}">
                <a16:creationId xmlns:a16="http://schemas.microsoft.com/office/drawing/2014/main" id="{094CF763-1EA0-47FB-BF35-12AF1CC8B0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92" r="-1" b="10641"/>
          <a:stretch/>
        </p:blipFill>
        <p:spPr>
          <a:xfrm>
            <a:off x="20" y="431"/>
            <a:ext cx="6086455" cy="6408311"/>
          </a:xfrm>
          <a:prstGeom prst="rect">
            <a:avLst/>
          </a:prstGeom>
        </p:spPr>
      </p:pic>
      <p:sp>
        <p:nvSpPr>
          <p:cNvPr id="3" name="Content Placeholder 2">
            <a:extLst>
              <a:ext uri="{FF2B5EF4-FFF2-40B4-BE49-F238E27FC236}">
                <a16:creationId xmlns:a16="http://schemas.microsoft.com/office/drawing/2014/main" id="{F3385C59-A233-423E-9672-5965D85E589F}"/>
              </a:ext>
            </a:extLst>
          </p:cNvPr>
          <p:cNvSpPr>
            <a:spLocks noGrp="1"/>
          </p:cNvSpPr>
          <p:nvPr>
            <p:ph idx="1"/>
          </p:nvPr>
        </p:nvSpPr>
        <p:spPr>
          <a:xfrm>
            <a:off x="6172200" y="1752600"/>
            <a:ext cx="2819400" cy="4615893"/>
          </a:xfrm>
        </p:spPr>
        <p:txBody>
          <a:bodyPr>
            <a:noAutofit/>
          </a:bodyPr>
          <a:lstStyle/>
          <a:p>
            <a:r>
              <a:rPr lang="en-US" sz="1800" dirty="0"/>
              <a:t>Water is airlifted out of fish tank</a:t>
            </a:r>
          </a:p>
          <a:p>
            <a:pPr lvl="1"/>
            <a:r>
              <a:rPr lang="en-US" dirty="0"/>
              <a:t>Airlift provides oxygen to roots</a:t>
            </a:r>
          </a:p>
          <a:p>
            <a:pPr lvl="1"/>
            <a:r>
              <a:rPr lang="en-US" dirty="0"/>
              <a:t>Breaks up solid waste</a:t>
            </a:r>
          </a:p>
          <a:p>
            <a:pPr lvl="1"/>
            <a:r>
              <a:rPr lang="en-US" dirty="0"/>
              <a:t>Uses less energy than water pump</a:t>
            </a:r>
          </a:p>
          <a:p>
            <a:pPr lvl="1"/>
            <a:r>
              <a:rPr lang="en-US" dirty="0"/>
              <a:t>Less likely chance of clogging</a:t>
            </a:r>
          </a:p>
          <a:p>
            <a:r>
              <a:rPr lang="en-US" sz="1800" dirty="0"/>
              <a:t>Growbed has a cabinet that houses</a:t>
            </a:r>
          </a:p>
          <a:p>
            <a:pPr lvl="1"/>
            <a:r>
              <a:rPr lang="en-US" dirty="0"/>
              <a:t>Air pump</a:t>
            </a:r>
          </a:p>
          <a:p>
            <a:pPr lvl="1"/>
            <a:r>
              <a:rPr lang="en-US" dirty="0"/>
              <a:t>Fish feed </a:t>
            </a:r>
          </a:p>
          <a:p>
            <a:pPr lvl="1"/>
            <a:r>
              <a:rPr lang="en-US" dirty="0"/>
              <a:t>Fish net</a:t>
            </a:r>
          </a:p>
          <a:p>
            <a:pPr lvl="1"/>
            <a:r>
              <a:rPr lang="en-US" dirty="0"/>
              <a:t>Additional Nutrients</a:t>
            </a:r>
          </a:p>
          <a:p>
            <a:pPr lvl="1"/>
            <a:r>
              <a:rPr lang="en-US" dirty="0"/>
              <a:t>Other supplies</a:t>
            </a:r>
          </a:p>
        </p:txBody>
      </p:sp>
      <p:sp>
        <p:nvSpPr>
          <p:cNvPr id="17" name="Rectangle 1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0716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15362" name="Picture 2" descr="Image result for airlift aquaculture diagram">
            <a:extLst>
              <a:ext uri="{FF2B5EF4-FFF2-40B4-BE49-F238E27FC236}">
                <a16:creationId xmlns:a16="http://schemas.microsoft.com/office/drawing/2014/main" id="{7157906E-362D-4574-89EB-C53BA9737D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3884" y="1131094"/>
            <a:ext cx="3050011" cy="3027136"/>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5654921" cy="51435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75" name="Freeform: Shape 7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857250"/>
            <a:ext cx="5319739" cy="51435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88CB9E4-594A-4756-99F2-2B328F08C500}"/>
              </a:ext>
            </a:extLst>
          </p:cNvPr>
          <p:cNvSpPr>
            <a:spLocks noGrp="1"/>
          </p:cNvSpPr>
          <p:nvPr>
            <p:ph type="title"/>
          </p:nvPr>
        </p:nvSpPr>
        <p:spPr>
          <a:xfrm>
            <a:off x="255322" y="72629"/>
            <a:ext cx="4809094" cy="994172"/>
          </a:xfrm>
        </p:spPr>
        <p:txBody>
          <a:bodyPr>
            <a:noAutofit/>
          </a:bodyPr>
          <a:lstStyle/>
          <a:p>
            <a:r>
              <a:rPr lang="en-US" sz="5000" b="1" dirty="0">
                <a:effectLst>
                  <a:outerShdw blurRad="38100" dist="38100" dir="2700000" algn="tl">
                    <a:srgbClr val="000000">
                      <a:alpha val="43137"/>
                    </a:srgbClr>
                  </a:outerShdw>
                </a:effectLst>
              </a:rPr>
              <a:t>What is an Airlift?</a:t>
            </a:r>
          </a:p>
        </p:txBody>
      </p:sp>
      <p:sp>
        <p:nvSpPr>
          <p:cNvPr id="3" name="Content Placeholder 2">
            <a:extLst>
              <a:ext uri="{FF2B5EF4-FFF2-40B4-BE49-F238E27FC236}">
                <a16:creationId xmlns:a16="http://schemas.microsoft.com/office/drawing/2014/main" id="{B264EF59-19B7-4151-AD02-F1E94A143FD4}"/>
              </a:ext>
            </a:extLst>
          </p:cNvPr>
          <p:cNvSpPr>
            <a:spLocks noGrp="1"/>
          </p:cNvSpPr>
          <p:nvPr>
            <p:ph idx="1"/>
          </p:nvPr>
        </p:nvSpPr>
        <p:spPr>
          <a:xfrm>
            <a:off x="-1" y="1066802"/>
            <a:ext cx="4038602" cy="4648198"/>
          </a:xfrm>
        </p:spPr>
        <p:txBody>
          <a:bodyPr>
            <a:noAutofit/>
          </a:bodyPr>
          <a:lstStyle/>
          <a:p>
            <a:r>
              <a:rPr lang="en-US" sz="1700" dirty="0"/>
              <a:t>Innovative way to pump water by using air</a:t>
            </a:r>
            <a:endParaRPr lang="en-US" sz="1700" dirty="0">
              <a:solidFill>
                <a:schemeClr val="bg1"/>
              </a:solidFill>
            </a:endParaRPr>
          </a:p>
          <a:p>
            <a:pPr lvl="1"/>
            <a:r>
              <a:rPr lang="en-US" sz="1700" dirty="0">
                <a:solidFill>
                  <a:schemeClr val="bg1"/>
                </a:solidFill>
              </a:rPr>
              <a:t>Smaller bubble from air source cannot rise to the surface due to water pressure on top</a:t>
            </a:r>
          </a:p>
          <a:p>
            <a:pPr marL="342900" lvl="1" indent="0">
              <a:buNone/>
            </a:pPr>
            <a:endParaRPr lang="en-US" sz="1700" dirty="0">
              <a:solidFill>
                <a:schemeClr val="bg1"/>
              </a:solidFill>
            </a:endParaRPr>
          </a:p>
          <a:p>
            <a:pPr lvl="1"/>
            <a:r>
              <a:rPr lang="en-US" sz="1700" dirty="0">
                <a:solidFill>
                  <a:schemeClr val="bg1"/>
                </a:solidFill>
              </a:rPr>
              <a:t>Smaller bubbles combine with other small bubbles to form large bubbles which can rise to the top and lift water with them</a:t>
            </a:r>
          </a:p>
          <a:p>
            <a:pPr lvl="1"/>
            <a:endParaRPr lang="en-US" sz="1700" dirty="0">
              <a:solidFill>
                <a:schemeClr val="bg1"/>
              </a:solidFill>
            </a:endParaRPr>
          </a:p>
          <a:p>
            <a:pPr lvl="1"/>
            <a:r>
              <a:rPr lang="en-US" sz="1700" dirty="0">
                <a:solidFill>
                  <a:schemeClr val="bg1"/>
                </a:solidFill>
              </a:rPr>
              <a:t>The height that they can lift depends up on the volume of air and the diameter of the pipe</a:t>
            </a:r>
          </a:p>
        </p:txBody>
      </p:sp>
      <p:pic>
        <p:nvPicPr>
          <p:cNvPr id="8" name="Picture 7">
            <a:extLst>
              <a:ext uri="{FF2B5EF4-FFF2-40B4-BE49-F238E27FC236}">
                <a16:creationId xmlns:a16="http://schemas.microsoft.com/office/drawing/2014/main" id="{AC67E6D5-082B-4F7E-AA8A-A07FD9726AB4}"/>
              </a:ext>
            </a:extLst>
          </p:cNvPr>
          <p:cNvPicPr>
            <a:picLocks noChangeAspect="1"/>
          </p:cNvPicPr>
          <p:nvPr/>
        </p:nvPicPr>
        <p:blipFill>
          <a:blip r:embed="rId3"/>
          <a:stretch>
            <a:fillRect/>
          </a:stretch>
        </p:blipFill>
        <p:spPr>
          <a:xfrm>
            <a:off x="4190970" y="4143795"/>
            <a:ext cx="2927903" cy="1697634"/>
          </a:xfrm>
          <a:prstGeom prst="rect">
            <a:avLst/>
          </a:prstGeom>
        </p:spPr>
      </p:pic>
    </p:spTree>
    <p:extLst>
      <p:ext uri="{BB962C8B-B14F-4D97-AF65-F5344CB8AC3E}">
        <p14:creationId xmlns:p14="http://schemas.microsoft.com/office/powerpoint/2010/main" val="1800827075"/>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Image result for aquaponics bar">
            <a:extLst>
              <a:ext uri="{FF2B5EF4-FFF2-40B4-BE49-F238E27FC236}">
                <a16:creationId xmlns:a16="http://schemas.microsoft.com/office/drawing/2014/main" id="{482C8773-5041-4EAF-83E7-CEDC13F3CCD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8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6B80C-9729-4B7F-A247-01DD6C01894A}"/>
              </a:ext>
            </a:extLst>
          </p:cNvPr>
          <p:cNvSpPr>
            <a:spLocks noGrp="1"/>
          </p:cNvSpPr>
          <p:nvPr>
            <p:ph type="title"/>
          </p:nvPr>
        </p:nvSpPr>
        <p:spPr>
          <a:xfrm>
            <a:off x="392906" y="5317240"/>
            <a:ext cx="8408194" cy="744836"/>
          </a:xfrm>
          <a:prstGeom prst="ellipse">
            <a:avLst/>
          </a:prstGeom>
        </p:spPr>
        <p:txBody>
          <a:bodyPr vert="horz" lIns="91440" tIns="45720" rIns="91440" bIns="45720" rtlCol="0" anchor="ctr">
            <a:normAutofit/>
          </a:bodyPr>
          <a:lstStyle/>
          <a:p>
            <a:pPr algn="ctr" defTabSz="914400"/>
            <a:r>
              <a:rPr lang="en-US" sz="3100">
                <a:solidFill>
                  <a:schemeClr val="tx1">
                    <a:lumMod val="85000"/>
                    <a:lumOff val="15000"/>
                  </a:schemeClr>
                </a:solidFill>
              </a:rPr>
              <a:t>Aquaponics Bar at Disney’s Epcot</a:t>
            </a:r>
          </a:p>
        </p:txBody>
      </p:sp>
      <p:cxnSp>
        <p:nvCxnSpPr>
          <p:cNvPr id="94" name="Straight Connector 8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8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925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D0E5-39B7-43EC-A8E8-688F2FF5FF82}"/>
              </a:ext>
            </a:extLst>
          </p:cNvPr>
          <p:cNvSpPr>
            <a:spLocks noGrp="1"/>
          </p:cNvSpPr>
          <p:nvPr>
            <p:ph type="title"/>
          </p:nvPr>
        </p:nvSpPr>
        <p:spPr>
          <a:xfrm>
            <a:off x="453556" y="5486401"/>
            <a:ext cx="8183880" cy="1051560"/>
          </a:xfrm>
        </p:spPr>
        <p:txBody>
          <a:bodyPr vert="horz" lIns="91440" tIns="45720" rIns="91440" bIns="45720" rtlCol="0" anchor="ctr">
            <a:normAutofit fontScale="90000"/>
          </a:bodyPr>
          <a:lstStyle/>
          <a:p>
            <a:pPr algn="ctr" defTabSz="914400"/>
            <a:r>
              <a:rPr lang="en-US" sz="4400" dirty="0"/>
              <a:t>So many cool ideas out there that have yet to be put into action! Only limited to your creativity!</a:t>
            </a:r>
            <a:br>
              <a:rPr lang="en-US" sz="2000" dirty="0"/>
            </a:br>
            <a:endParaRPr lang="en-US" sz="2000" dirty="0"/>
          </a:p>
        </p:txBody>
      </p:sp>
      <p:pic>
        <p:nvPicPr>
          <p:cNvPr id="16394" name="Picture 4" descr="Related image">
            <a:extLst>
              <a:ext uri="{FF2B5EF4-FFF2-40B4-BE49-F238E27FC236}">
                <a16:creationId xmlns:a16="http://schemas.microsoft.com/office/drawing/2014/main" id="{05FC0163-8EE9-4853-B21E-ADB8A8A527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86" r="1" b="1"/>
          <a:stretch/>
        </p:blipFill>
        <p:spPr bwMode="auto">
          <a:xfrm>
            <a:off x="480060" y="15240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04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86644449-C684-49A4-94AD-C73E13B2C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42237"/>
            <a:ext cx="5715000" cy="3983126"/>
          </a:xfrm>
          <a:prstGeom prst="rect">
            <a:avLst/>
          </a:prstGeom>
        </p:spPr>
      </p:pic>
      <p:sp>
        <p:nvSpPr>
          <p:cNvPr id="5122" name="Title 2"/>
          <p:cNvSpPr>
            <a:spLocks noGrp="1"/>
          </p:cNvSpPr>
          <p:nvPr>
            <p:ph type="title"/>
          </p:nvPr>
        </p:nvSpPr>
        <p:spPr>
          <a:xfrm>
            <a:off x="685800" y="0"/>
            <a:ext cx="7772400" cy="1143000"/>
          </a:xfrm>
        </p:spPr>
        <p:txBody>
          <a:bodyPr/>
          <a:lstStyle/>
          <a:p>
            <a:r>
              <a:rPr lang="en-US" b="1" dirty="0">
                <a:solidFill>
                  <a:srgbClr val="FFFF00"/>
                </a:solidFill>
              </a:rPr>
              <a:t>Advantages of Aquaponics</a:t>
            </a:r>
          </a:p>
        </p:txBody>
      </p:sp>
      <p:sp>
        <p:nvSpPr>
          <p:cNvPr id="5123" name="Content Placeholder 3"/>
          <p:cNvSpPr>
            <a:spLocks noGrp="1"/>
          </p:cNvSpPr>
          <p:nvPr>
            <p:ph idx="1"/>
          </p:nvPr>
        </p:nvSpPr>
        <p:spPr>
          <a:xfrm>
            <a:off x="76200" y="1143000"/>
            <a:ext cx="8915400" cy="5562600"/>
          </a:xfrm>
        </p:spPr>
        <p:txBody>
          <a:bodyPr/>
          <a:lstStyle/>
          <a:p>
            <a:pPr>
              <a:spcBef>
                <a:spcPct val="0"/>
              </a:spcBef>
            </a:pPr>
            <a:r>
              <a:rPr lang="en-US" sz="2400" b="1" dirty="0">
                <a:solidFill>
                  <a:schemeClr val="bg1"/>
                </a:solidFill>
                <a:latin typeface="Comic Sans MS" pitchFamily="66" charset="0"/>
              </a:rPr>
              <a:t>Nutrient rich water (no fertilizers needed)</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marL="0" indent="0">
              <a:spcBef>
                <a:spcPct val="0"/>
              </a:spcBef>
              <a:buNone/>
            </a:pPr>
            <a:r>
              <a:rPr lang="en-US" sz="2400" b="1" dirty="0">
                <a:solidFill>
                  <a:schemeClr val="bg1"/>
                </a:solidFill>
                <a:latin typeface="Comic Sans MS" pitchFamily="66" charset="0"/>
              </a:rPr>
              <a:t>*Provides organic nutrients for plants</a:t>
            </a: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a:p>
            <a:pPr>
              <a:spcBef>
                <a:spcPct val="0"/>
              </a:spcBef>
            </a:pPr>
            <a:endParaRPr lang="en-US" sz="2400" b="1" dirty="0">
              <a:solidFill>
                <a:schemeClr val="bg1"/>
              </a:solidFill>
              <a:latin typeface="Comic Sans MS" pitchFamily="66" charset="0"/>
            </a:endParaRPr>
          </a:p>
        </p:txBody>
      </p:sp>
      <p:sp>
        <p:nvSpPr>
          <p:cNvPr id="5124" name="Title 2"/>
          <p:cNvSpPr>
            <a:spLocks/>
          </p:cNvSpPr>
          <p:nvPr/>
        </p:nvSpPr>
        <p:spPr bwMode="auto">
          <a:xfrm>
            <a:off x="685800" y="0"/>
            <a:ext cx="7772400" cy="1143000"/>
          </a:xfrm>
          <a:prstGeom prst="rect">
            <a:avLst/>
          </a:prstGeom>
          <a:noFill/>
          <a:ln w="9525">
            <a:noFill/>
            <a:miter lim="800000"/>
            <a:headEnd/>
            <a:tailEnd/>
          </a:ln>
        </p:spPr>
        <p:txBody>
          <a:bodyPr anchor="ctr"/>
          <a:lstStyle/>
          <a:p>
            <a:pPr algn="ctr" eaLnBrk="0" hangingPunct="0"/>
            <a:endParaRPr lang="en-US" sz="4400">
              <a:solidFill>
                <a:srgbClr val="FFFF00"/>
              </a:solidFill>
            </a:endParaRPr>
          </a:p>
        </p:txBody>
      </p:sp>
    </p:spTree>
    <p:extLst>
      <p:ext uri="{BB962C8B-B14F-4D97-AF65-F5344CB8AC3E}">
        <p14:creationId xmlns:p14="http://schemas.microsoft.com/office/powerpoint/2010/main" val="1074010889"/>
      </p:ext>
    </p:extLst>
  </p:cSld>
  <p:clrMapOvr>
    <a:masterClrMapping/>
  </p:clrMapOvr>
  <p:transition spd="med">
    <p:random/>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VTI">
  <a:themeElements>
    <a:clrScheme name="AnalogousFromDarkSeedLeftStep">
      <a:dk1>
        <a:srgbClr val="000000"/>
      </a:dk1>
      <a:lt1>
        <a:srgbClr val="FFFFFF"/>
      </a:lt1>
      <a:dk2>
        <a:srgbClr val="243141"/>
      </a:dk2>
      <a:lt2>
        <a:srgbClr val="E2E8E2"/>
      </a:lt2>
      <a:accent1>
        <a:srgbClr val="E729E5"/>
      </a:accent1>
      <a:accent2>
        <a:srgbClr val="8B1DD6"/>
      </a:accent2>
      <a:accent3>
        <a:srgbClr val="5A3BE9"/>
      </a:accent3>
      <a:accent4>
        <a:srgbClr val="2650D8"/>
      </a:accent4>
      <a:accent5>
        <a:srgbClr val="29A6E7"/>
      </a:accent5>
      <a:accent6>
        <a:srgbClr val="14B7AB"/>
      </a:accent6>
      <a:hlink>
        <a:srgbClr val="3F7EBF"/>
      </a:hlink>
      <a:folHlink>
        <a:srgbClr val="7F7F7F"/>
      </a:folHlink>
    </a:clrScheme>
    <a:fontScheme name="Savon">
      <a:maj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themeOverride>
</file>

<file path=docProps/app.xml><?xml version="1.0" encoding="utf-8"?>
<Properties xmlns="http://schemas.openxmlformats.org/officeDocument/2006/extended-properties" xmlns:vt="http://schemas.openxmlformats.org/officeDocument/2006/docPropsVTypes">
  <TotalTime>18943</TotalTime>
  <Words>4259</Words>
  <Application>Microsoft Office PowerPoint</Application>
  <PresentationFormat>On-screen Show (4:3)</PresentationFormat>
  <Paragraphs>498</Paragraphs>
  <Slides>87</Slides>
  <Notes>16</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87</vt:i4>
      </vt:variant>
    </vt:vector>
  </HeadingPairs>
  <TitlesOfParts>
    <vt:vector size="101" baseType="lpstr">
      <vt:lpstr>Calibri Light</vt:lpstr>
      <vt:lpstr>Arial</vt:lpstr>
      <vt:lpstr>Times New Roman</vt:lpstr>
      <vt:lpstr>Comic Sans MS</vt:lpstr>
      <vt:lpstr>Calibri</vt:lpstr>
      <vt:lpstr>Garamond</vt:lpstr>
      <vt:lpstr>Tw Cen MT</vt:lpstr>
      <vt:lpstr>Gill Sans MT</vt:lpstr>
      <vt:lpstr>Default Design</vt:lpstr>
      <vt:lpstr>Office Theme</vt:lpstr>
      <vt:lpstr>SavonVTI</vt:lpstr>
      <vt:lpstr>1_Office Theme</vt:lpstr>
      <vt:lpstr>1_Default Design</vt:lpstr>
      <vt:lpstr>2_Office Theme</vt:lpstr>
      <vt:lpstr>Introduction to Aquaponics and System Design</vt:lpstr>
      <vt:lpstr>What is Aquaponics?  </vt:lpstr>
      <vt:lpstr>PowerPoint Presentation</vt:lpstr>
      <vt:lpstr>PowerPoint Presentation</vt:lpstr>
      <vt:lpstr>Why Use Aquaponics?</vt:lpstr>
      <vt:lpstr>Trends in food markets</vt:lpstr>
      <vt:lpstr>Global food crisis</vt:lpstr>
      <vt:lpstr>Many Advantages of Aquaponics</vt:lpstr>
      <vt:lpstr>Advantages of Aquaponics</vt:lpstr>
      <vt:lpstr>Advantages of Aquaponics</vt:lpstr>
      <vt:lpstr>Advantages of Aquaponics</vt:lpstr>
      <vt:lpstr>Advantages of Aquaponics</vt:lpstr>
      <vt:lpstr>Advantages of Aquaponics</vt:lpstr>
      <vt:lpstr>Advantages of Aquaponics</vt:lpstr>
      <vt:lpstr>Advantages of Aquaponics</vt:lpstr>
      <vt:lpstr>Currently only a few Commercially Viable Aquaponic Businesses Exist…As I say this, there are probably even less</vt:lpstr>
      <vt:lpstr>Small Scale Aquaponics</vt:lpstr>
      <vt:lpstr>Three Main Aquaponic System Types</vt:lpstr>
      <vt:lpstr>Deep Water Culture or Floating Raft Systems</vt:lpstr>
      <vt:lpstr>DWC Floating Raft Boards</vt:lpstr>
      <vt:lpstr>Deep Water Culture Rafts</vt:lpstr>
      <vt:lpstr>Types of Root Plugs</vt:lpstr>
      <vt:lpstr>PowerPoint Presentation</vt:lpstr>
      <vt:lpstr>UVI System  University of  Virgin Islands</vt:lpstr>
      <vt:lpstr>PowerPoint Presentation</vt:lpstr>
      <vt:lpstr>PowerPoint Presentation</vt:lpstr>
      <vt:lpstr>NFT Systems</vt:lpstr>
      <vt:lpstr>Nutrient Film Technique</vt:lpstr>
      <vt:lpstr>PowerPoint Presentation</vt:lpstr>
      <vt:lpstr>NFT Channels</vt:lpstr>
      <vt:lpstr>Slope of NFT Channels</vt:lpstr>
      <vt:lpstr>PowerPoint Presentation</vt:lpstr>
      <vt:lpstr>Amhydro system</vt:lpstr>
      <vt:lpstr>PowerPoint Presentation</vt:lpstr>
      <vt:lpstr>Media Bed System</vt:lpstr>
      <vt:lpstr>PowerPoint Presentation</vt:lpstr>
      <vt:lpstr>PowerPoint Presentation</vt:lpstr>
      <vt:lpstr>Media Bed Considerations</vt:lpstr>
      <vt:lpstr>Flood and Drain (Ebb and Flow)</vt:lpstr>
      <vt:lpstr>Flood and Drain</vt:lpstr>
      <vt:lpstr>Bowl Siphon (U siphon)</vt:lpstr>
      <vt:lpstr>Bell Siphon Diagram (not for use in commercial systems- volumes to large)</vt:lpstr>
      <vt:lpstr>Best to Use Timers</vt:lpstr>
      <vt:lpstr>Using Solenoid Valves for Flood and Drain</vt:lpstr>
      <vt:lpstr>CHOP  Constant Height One Pump System</vt:lpstr>
      <vt:lpstr>PowerPoint Presentation</vt:lpstr>
      <vt:lpstr>Growbed Media</vt:lpstr>
      <vt:lpstr>Advantages</vt:lpstr>
      <vt:lpstr>Disadvantages</vt:lpstr>
      <vt:lpstr>PowerPoint Presentation</vt:lpstr>
      <vt:lpstr>PowerPoint Presentation</vt:lpstr>
      <vt:lpstr>PowerPoint Presentation</vt:lpstr>
      <vt:lpstr>PowerPoint Presentation</vt:lpstr>
      <vt:lpstr>PowerPoint Presentation</vt:lpstr>
      <vt:lpstr>Purpose of the Sump Tank</vt:lpstr>
      <vt:lpstr>Sump</vt:lpstr>
      <vt:lpstr>Solids Removal/Clarification</vt:lpstr>
      <vt:lpstr>Solids Removal/Clarification</vt:lpstr>
      <vt:lpstr>Biofiltration</vt:lpstr>
      <vt:lpstr>Biofilter Components</vt:lpstr>
      <vt:lpstr>Remember This Order!!</vt:lpstr>
      <vt:lpstr>Remember This Order!!</vt:lpstr>
      <vt:lpstr>Many Innovative Designs</vt:lpstr>
      <vt:lpstr>PowerPoint Presentation</vt:lpstr>
      <vt:lpstr>Bato Bucket System</vt:lpstr>
      <vt:lpstr>Media Channels    - Watered on a timer</vt:lpstr>
      <vt:lpstr>Indoor Systems</vt:lpstr>
      <vt:lpstr>Tables</vt:lpstr>
      <vt:lpstr>PowerPoint Presentation</vt:lpstr>
      <vt:lpstr>PowerPoint Presentation</vt:lpstr>
      <vt:lpstr>Countertop Systems</vt:lpstr>
      <vt:lpstr>PowerPoint Presentation</vt:lpstr>
      <vt:lpstr>Sleek Indoor Systems</vt:lpstr>
      <vt:lpstr>PowerPoint Presentation</vt:lpstr>
      <vt:lpstr>PowerPoint Presentation</vt:lpstr>
      <vt:lpstr>Decorative Outdoor Systems</vt:lpstr>
      <vt:lpstr>PowerPoint Presentation</vt:lpstr>
      <vt:lpstr>PowerPoint Presentation</vt:lpstr>
      <vt:lpstr>NFT System on Side of Building</vt:lpstr>
      <vt:lpstr>PowerPoint Presentation</vt:lpstr>
      <vt:lpstr>Aquaponics Herb Garden Using a 55-Gallon Plastic Barrell</vt:lpstr>
      <vt:lpstr>Features</vt:lpstr>
      <vt:lpstr>Aquaponics Herb Garden Using IBC Tote and 55-gallon Plastic Barrell</vt:lpstr>
      <vt:lpstr>Innovations</vt:lpstr>
      <vt:lpstr>What is an Airlift?</vt:lpstr>
      <vt:lpstr>Aquaponics Bar at Disney’s Epcot</vt:lpstr>
      <vt:lpstr>So many cool ideas out there that have yet to be put into action! Only limited to your creativity!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Aquaponics</dc:title>
  <dc:creator>Matthew Recsetar</dc:creator>
  <cp:lastModifiedBy>Recsetar, Matthew S - (msrecs)</cp:lastModifiedBy>
  <cp:revision>73</cp:revision>
  <dcterms:created xsi:type="dcterms:W3CDTF">2020-01-15T21:14:30Z</dcterms:created>
  <dcterms:modified xsi:type="dcterms:W3CDTF">2025-10-06T18:44:02Z</dcterms:modified>
</cp:coreProperties>
</file>