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25" r:id="rId2"/>
    <p:sldId id="706" r:id="rId3"/>
    <p:sldId id="707" r:id="rId4"/>
    <p:sldId id="466" r:id="rId5"/>
    <p:sldId id="709" r:id="rId6"/>
    <p:sldId id="42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94660"/>
  </p:normalViewPr>
  <p:slideViewPr>
    <p:cSldViewPr snapToGrid="0">
      <p:cViewPr varScale="1">
        <p:scale>
          <a:sx n="70" d="100"/>
          <a:sy n="70" d="100"/>
        </p:scale>
        <p:origin x="941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F0F34-4FE4-4BBB-A548-77FC0150B5CF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B86A3-03BB-4DB4-BDC5-C33669FB4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4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defTabSz="930275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defTabSz="930275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defTabSz="930275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defTabSz="930275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/>
            <a:fld id="{63C6D8F1-193B-4E7D-AB0E-9DD8351F7436}" type="slidenum">
              <a:rPr lang="en-US" altLang="en-US" sz="1200" smtClean="0"/>
              <a:pPr eaLnBrk="1" hangingPunct="1"/>
              <a:t>1</a:t>
            </a:fld>
            <a:endParaRPr lang="en-US" altLang="en-US" sz="1200"/>
          </a:p>
        </p:txBody>
      </p:sp>
      <p:sp>
        <p:nvSpPr>
          <p:cNvPr id="140291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1" rIns="93162" bIns="46581" anchor="b"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BBDCA71-9425-4FE7-B69E-B82684DF2CAD}" type="slidenum">
              <a:rPr lang="en-US" altLang="en-US">
                <a:latin typeface="Arial Rounded MT Bold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Arial Rounded MT Bold" pitchFamily="34" charset="0"/>
            </a:endParaRPr>
          </a:p>
        </p:txBody>
      </p:sp>
      <p:sp>
        <p:nvSpPr>
          <p:cNvPr id="140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</a:rPr>
              <a:t>Welcome to the National Onsite Foundations 101 - Inspecting </a:t>
            </a:r>
            <a:r>
              <a:rPr lang="en-US" altLang="en-US" dirty="0" err="1">
                <a:latin typeface="Arial" pitchFamily="34" charset="0"/>
              </a:rPr>
              <a:t>Onlot</a:t>
            </a:r>
            <a:r>
              <a:rPr lang="en-US" altLang="en-US" dirty="0">
                <a:latin typeface="Arial" pitchFamily="34" charset="0"/>
              </a:rPr>
              <a:t> Wastewater Treatment Systems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Arial" pitchFamily="34" charset="0"/>
              </a:rPr>
              <a:t>Each Trainer Introduces self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Arial" pitchFamily="34" charset="0"/>
              </a:rPr>
              <a:t>Give your background - Pumper - Installer - SEO - Home Inspector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Arial" pitchFamily="34" charset="0"/>
              </a:rPr>
              <a:t>Trainer introduces any NOF support personnel present.</a:t>
            </a:r>
          </a:p>
          <a:p>
            <a:pPr eaLnBrk="1" hangingPunct="1"/>
            <a:r>
              <a:rPr lang="en-US" altLang="en-US" dirty="0">
                <a:latin typeface="Arial" pitchFamily="34" charset="0"/>
              </a:rPr>
              <a:t>Housekeeping &amp; Ground Rules – This is an informal Session</a:t>
            </a:r>
          </a:p>
          <a:p>
            <a:pPr eaLnBrk="1" hangingPunct="1"/>
            <a:r>
              <a:rPr lang="en-US" altLang="en-US" dirty="0">
                <a:latin typeface="Arial" pitchFamily="34" charset="0"/>
              </a:rPr>
              <a:t>Ask questions as you think of them. The greatest resource in this room is you, the trainees. If I get stumped, I’ll count on one of you for the answer!</a:t>
            </a:r>
          </a:p>
          <a:p>
            <a:pPr eaLnBrk="1" hangingPunct="1"/>
            <a:r>
              <a:rPr lang="en-US" altLang="en-US" dirty="0">
                <a:latin typeface="Arial" pitchFamily="34" charset="0"/>
              </a:rPr>
              <a:t>Pit stops as needed - 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</a:rPr>
              <a:t>tell them where toilets are</a:t>
            </a:r>
          </a:p>
          <a:p>
            <a:pPr eaLnBrk="1" hangingPunct="1"/>
            <a:r>
              <a:rPr lang="en-US" altLang="en-US" dirty="0">
                <a:latin typeface="Arial" pitchFamily="34" charset="0"/>
              </a:rPr>
              <a:t>Cell Phones and pagers on silent or vibrate – If you need to take a call – leave the room…please!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44</a:t>
            </a:r>
          </a:p>
          <a:p>
            <a:endParaRPr lang="en-US" dirty="0"/>
          </a:p>
          <a:p>
            <a:r>
              <a:rPr lang="en-US" dirty="0"/>
              <a:t>Go over slide, then go over page 44 beginning at to enjoy. (PSMA Standard Practices)</a:t>
            </a:r>
          </a:p>
          <a:p>
            <a:endParaRPr lang="en-US" dirty="0"/>
          </a:p>
          <a:p>
            <a:r>
              <a:rPr lang="en-US" dirty="0"/>
              <a:t>Note: Baffle repairs and risers</a:t>
            </a:r>
            <a:r>
              <a:rPr lang="en-US" baseline="0" dirty="0"/>
              <a:t> may be a permitted activity in </a:t>
            </a:r>
            <a:r>
              <a:rPr lang="en-US" baseline="0"/>
              <a:t>some municipalities.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8AEBB-9542-4155-9A3F-657CC17B8A1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01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defTabSz="930275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defTabSz="930275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defTabSz="930275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defTabSz="930275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/>
            <a:fld id="{A8A03E36-0C84-4E04-BDE8-49CAA228BE98}" type="slidenum">
              <a:rPr lang="en-US" altLang="en-US" sz="1200" smtClean="0"/>
              <a:pPr eaLnBrk="1" hangingPunct="1"/>
              <a:t>4</a:t>
            </a:fld>
            <a:endParaRPr lang="en-US" altLang="en-US" sz="1200"/>
          </a:p>
        </p:txBody>
      </p:sp>
      <p:sp>
        <p:nvSpPr>
          <p:cNvPr id="2549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498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Refer to page 45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Discuss as needed.</a:t>
            </a:r>
          </a:p>
        </p:txBody>
      </p:sp>
      <p:sp>
        <p:nvSpPr>
          <p:cNvPr id="254981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1" rIns="93162" bIns="46581" anchor="b"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3BEEAA-30D1-407A-9EE8-D0C0FDC56D20}" type="slidenum">
              <a:rPr lang="en-US" altLang="en-US">
                <a:latin typeface="Arial Rounded MT Bold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Arial Rounded MT Bold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insert on this slide cannot be changed – we need to draft the NAWT Ethics Complaint Procedures and insert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B86A3-03BB-4DB4-BDC5-C33669FB4F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71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defTabSz="930275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defTabSz="930275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defTabSz="930275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defTabSz="930275" eaLnBrk="0" hangingPunct="0">
              <a:defRPr sz="36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/>
            <a:fld id="{8C28303F-368B-4A90-9EAC-EE027707B121}" type="slidenum">
              <a:rPr lang="en-US" altLang="en-US" sz="1200" smtClean="0"/>
              <a:pPr eaLnBrk="1" hangingPunct="1"/>
              <a:t>6</a:t>
            </a:fld>
            <a:endParaRPr lang="en-US" altLang="en-US" sz="1200"/>
          </a:p>
        </p:txBody>
      </p:sp>
      <p:sp>
        <p:nvSpPr>
          <p:cNvPr id="256003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1" rIns="93162" bIns="46581" anchor="b"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DE134A-D36C-44BC-8E23-001A24AF1F14}" type="slidenum">
              <a:rPr lang="en-US" altLang="en-US">
                <a:latin typeface="Arial Rounded MT Bold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Arial Rounded MT Bold" pitchFamily="34" charset="0"/>
            </a:endParaRPr>
          </a:p>
        </p:txBody>
      </p:sp>
      <p:sp>
        <p:nvSpPr>
          <p:cNvPr id="256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 Rounded MT Bold" pitchFamily="34" charset="0"/>
              </a:rPr>
              <a:t>Any Questions?</a:t>
            </a:r>
          </a:p>
          <a:p>
            <a:pPr eaLnBrk="1" hangingPunct="1"/>
            <a:endParaRPr lang="en-US" altLang="en-US" dirty="0">
              <a:latin typeface="Arial Rounded MT Bold" pitchFamily="34" charset="0"/>
            </a:endParaRP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Arial Rounded MT Bold" pitchFamily="34" charset="0"/>
              </a:rPr>
              <a:t>Do summary…refer to goals and cross off accomplishments…discuss what is left.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9E323-DACD-CC3F-A825-66E920F0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85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28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214F-CC74-2987-7902-A9D24A9E3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F654A-A047-2474-6834-9235755E7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6A3C5-5FF7-44EC-5555-7AB5C7A02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9125-8F9B-4D98-992E-E6CF81A3FBF0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15873-3212-49A4-B35F-3294AF3BA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27DCE-BE93-CE1F-7A10-63510A6E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6B0E-9415-485E-BD50-6794B1D3F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8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B81F3-2853-373E-6F7D-BEBF330D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81AE18-20BC-7D49-5694-F1864620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9125-8F9B-4D98-992E-E6CF81A3FBF0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DAA408-3C80-9865-5376-33C13310C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C9FC0-7780-0D8A-A8A0-8C1BBCA5A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6B0E-9415-485E-BD50-6794B1D3F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3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00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2" name="Picture 1" descr="A logo with a black background">
            <a:extLst>
              <a:ext uri="{FF2B5EF4-FFF2-40B4-BE49-F238E27FC236}">
                <a16:creationId xmlns:a16="http://schemas.microsoft.com/office/drawing/2014/main" id="{53F6C0DB-7D6C-796B-32FD-7F9040D6C4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 trans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102" y="5967742"/>
            <a:ext cx="2024742" cy="808711"/>
          </a:xfrm>
          <a:prstGeom prst="rect">
            <a:avLst/>
          </a:prstGeom>
        </p:spPr>
      </p:pic>
      <p:pic>
        <p:nvPicPr>
          <p:cNvPr id="3" name="Picture 2" descr="A cartoon of a person holding a clipboard and a clipboard&#10;&#10;Description automatically generated">
            <a:extLst>
              <a:ext uri="{FF2B5EF4-FFF2-40B4-BE49-F238E27FC236}">
                <a16:creationId xmlns:a16="http://schemas.microsoft.com/office/drawing/2014/main" id="{725EC827-05E7-2BB4-B4C3-35FAA4AB959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risscrossEtching trans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2" y="5781964"/>
            <a:ext cx="1004512" cy="99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753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027"/>
          <p:cNvSpPr txBox="1">
            <a:spLocks noChangeArrowheads="1"/>
          </p:cNvSpPr>
          <p:nvPr/>
        </p:nvSpPr>
        <p:spPr bwMode="auto">
          <a:xfrm>
            <a:off x="2623983" y="5075904"/>
            <a:ext cx="69440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FF00"/>
                </a:solidFill>
                <a:latin typeface="Arial Rounded MT Bold" pitchFamily="34" charset="0"/>
              </a:rPr>
              <a:t>NAWT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FF00"/>
                </a:solidFill>
                <a:latin typeface="Arial Rounded MT Bold" pitchFamily="34" charset="0"/>
              </a:rPr>
              <a:t>ETHICS</a:t>
            </a:r>
          </a:p>
        </p:txBody>
      </p:sp>
      <p:pic>
        <p:nvPicPr>
          <p:cNvPr id="2" name="Picture 1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20C01243-944B-6142-1A64-02C0E99E6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37" y="570966"/>
            <a:ext cx="10115725" cy="40403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41671"/>
            <a:ext cx="7772400" cy="11430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Conflict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114" y="1601429"/>
            <a:ext cx="6566718" cy="43434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Avoid any Conflict of Interest or the appearance of Conflict.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Inspectors often discover conditions and components that need upgrading/fixing.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NAWT members are often best prepared to offer to make the necessary repairs.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090" y="2226445"/>
            <a:ext cx="2667000" cy="212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87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322" y="474408"/>
            <a:ext cx="7772400" cy="7620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Conflict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722" y="1382662"/>
            <a:ext cx="7674077" cy="3065206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NAWT OWTS Standard Practices: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Never combine and Inspection Report and a proposal to repair.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Every Inspection Report that indicates repairs are needed MUST INCLUDE THE FOLLOWING STATEMENT: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36175" y="4648200"/>
            <a:ext cx="7864475" cy="1569660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NewRomanPS-BoldMT" charset="0"/>
              </a:rPr>
              <a:t>You may select any service provider; however, work not performed by this company must be inspected by a NAWT OWTS-certified inspector in order to verify satisfactory repairs and issue an updated inspection report.</a:t>
            </a:r>
            <a:endParaRPr lang="en-US" altLang="en-US" sz="24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723" y="1880761"/>
            <a:ext cx="2590800" cy="206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1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extBox 4"/>
          <p:cNvSpPr txBox="1">
            <a:spLocks noChangeArrowheads="1"/>
          </p:cNvSpPr>
          <p:nvPr/>
        </p:nvSpPr>
        <p:spPr bwMode="auto">
          <a:xfrm>
            <a:off x="3429000" y="57091"/>
            <a:ext cx="4876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FFFF00"/>
                </a:solidFill>
                <a:latin typeface="Arial Rounded MT Bold" pitchFamily="34" charset="0"/>
              </a:rPr>
              <a:t>Ethics (page 59)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903982"/>
            <a:ext cx="8610600" cy="10772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>
                <a:solidFill>
                  <a:srgbClr val="FFFF00"/>
                </a:solidFill>
              </a:rPr>
              <a:t>NAWT expects all inspectors to conduct their business in an ethical manor.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172832"/>
            <a:ext cx="8610600" cy="22467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>
                <a:solidFill>
                  <a:srgbClr val="FFFF00"/>
                </a:solidFill>
              </a:rPr>
              <a:t>NAWT members/certified inspectors choosing not to perform a NAWT OWTS Inspection per the standards may not refer to their affiliation with NAWT or display any NAWT logo/text in their report.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4646475"/>
            <a:ext cx="8610600" cy="13849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>
                <a:solidFill>
                  <a:srgbClr val="FFFF00"/>
                </a:solidFill>
              </a:rPr>
              <a:t>Recommending a NAWT member to pump, inspect, install or repair in the report is acceptable.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227888-1F28-45BB-8BE4-845AD3FEE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20486"/>
            <a:ext cx="8534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93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000" dirty="0">
                <a:latin typeface="Arial Rounded MT Bold" pitchFamily="34" charset="0"/>
              </a:rPr>
              <a:t>End of Ethics</a:t>
            </a:r>
          </a:p>
        </p:txBody>
      </p:sp>
      <p:pic>
        <p:nvPicPr>
          <p:cNvPr id="2" name="Picture 1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47857A77-F3D4-C9AA-53C3-EC5468B91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4" y="1296014"/>
            <a:ext cx="10680572" cy="42659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Custom 1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392</Words>
  <Application>Microsoft Office PowerPoint</Application>
  <PresentationFormat>Widescreen</PresentationFormat>
  <Paragraphs>44</Paragraphs>
  <Slides>6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Arial Rounded MT Bold</vt:lpstr>
      <vt:lpstr>Times New Roman</vt:lpstr>
      <vt:lpstr>TimesNewRomanPS-BoldMT</vt:lpstr>
      <vt:lpstr>1_Default Design</vt:lpstr>
      <vt:lpstr>PowerPoint Presentation</vt:lpstr>
      <vt:lpstr>Conflict of Interest</vt:lpstr>
      <vt:lpstr>Conflict of Interest</vt:lpstr>
      <vt:lpstr>PowerPoint Presentation</vt:lpstr>
      <vt:lpstr>PowerPoint Presentation</vt:lpstr>
      <vt:lpstr>End of Ethics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Ferrero</dc:creator>
  <cp:lastModifiedBy>Kimberly Seipp</cp:lastModifiedBy>
  <cp:revision>6</cp:revision>
  <dcterms:created xsi:type="dcterms:W3CDTF">2025-03-05T15:39:56Z</dcterms:created>
  <dcterms:modified xsi:type="dcterms:W3CDTF">2025-06-23T01:31:38Z</dcterms:modified>
</cp:coreProperties>
</file>