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16" r:id="rId2"/>
    <p:sldId id="441" r:id="rId3"/>
    <p:sldId id="423" r:id="rId4"/>
    <p:sldId id="424" r:id="rId5"/>
    <p:sldId id="419" r:id="rId6"/>
    <p:sldId id="443" r:id="rId7"/>
    <p:sldId id="425" r:id="rId8"/>
    <p:sldId id="426" r:id="rId9"/>
    <p:sldId id="422" r:id="rId10"/>
    <p:sldId id="44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69734" autoAdjust="0"/>
  </p:normalViewPr>
  <p:slideViewPr>
    <p:cSldViewPr snapToGrid="0">
      <p:cViewPr varScale="1">
        <p:scale>
          <a:sx n="69" d="100"/>
          <a:sy n="69" d="100"/>
        </p:scale>
        <p:origin x="190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7BAAE-4710-49D3-9835-66DBFE931F42}"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FA0F5-49D7-4592-B574-F855785D6AB0}" type="slidenum">
              <a:rPr lang="en-US" smtClean="0"/>
              <a:t>‹#›</a:t>
            </a:fld>
            <a:endParaRPr lang="en-US"/>
          </a:p>
        </p:txBody>
      </p:sp>
    </p:spTree>
    <p:extLst>
      <p:ext uri="{BB962C8B-B14F-4D97-AF65-F5344CB8AC3E}">
        <p14:creationId xmlns:p14="http://schemas.microsoft.com/office/powerpoint/2010/main" val="4250332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7D5C5DE5-6571-4E33-91D7-4E5C04EEDE3E}" type="slidenum">
              <a:rPr lang="en-US" altLang="en-US" sz="1200" smtClean="0"/>
              <a:pPr eaLnBrk="1" hangingPunct="1"/>
              <a:t>1</a:t>
            </a:fld>
            <a:endParaRPr lang="en-US" altLang="en-US" sz="1200"/>
          </a:p>
        </p:txBody>
      </p:sp>
      <p:sp>
        <p:nvSpPr>
          <p:cNvPr id="244739"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D6F7058A-9791-4C6C-8E03-88A4D7D68F4C}" type="slidenum">
              <a:rPr lang="en-US" altLang="en-US">
                <a:latin typeface="Arial Rounded MT Bold" pitchFamily="34" charset="0"/>
              </a:rPr>
              <a:pPr algn="r" eaLnBrk="1" hangingPunct="1">
                <a:spcBef>
                  <a:spcPct val="0"/>
                </a:spcBef>
              </a:pPr>
              <a:t>1</a:t>
            </a:fld>
            <a:endParaRPr lang="en-US" altLang="en-US">
              <a:latin typeface="Arial Rounded MT Bold" pitchFamily="34" charset="0"/>
            </a:endParaRPr>
          </a:p>
        </p:txBody>
      </p:sp>
      <p:sp>
        <p:nvSpPr>
          <p:cNvPr id="244740" name="Rectangle 2"/>
          <p:cNvSpPr>
            <a:spLocks noGrp="1" noRot="1" noChangeAspect="1" noChangeArrowheads="1" noTextEdit="1"/>
          </p:cNvSpPr>
          <p:nvPr>
            <p:ph type="sldImg"/>
          </p:nvPr>
        </p:nvSpPr>
        <p:spPr>
          <a:ln/>
        </p:spPr>
      </p:sp>
      <p:sp>
        <p:nvSpPr>
          <p:cNvPr id="2447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FF0000"/>
                </a:solidFill>
                <a:latin typeface="Arial" pitchFamily="34" charset="0"/>
              </a:rPr>
              <a:t>Review summary for section 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916CFE45-962A-477D-B6B6-9AC0A37359FA}" type="slidenum">
              <a:rPr lang="en-US" altLang="en-US"/>
              <a:pPr>
                <a:spcBef>
                  <a:spcPct val="0"/>
                </a:spcBef>
              </a:pPr>
              <a:t>10</a:t>
            </a:fld>
            <a:endParaRPr lang="en-US" altLang="en-US"/>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Corrective Measures</a:t>
            </a:r>
          </a:p>
          <a:p>
            <a:pPr eaLnBrk="1" hangingPunct="1"/>
            <a:r>
              <a:rPr lang="en-US" altLang="en-US" b="1"/>
              <a:t>What are some corrective measures that might apply?</a:t>
            </a:r>
            <a:endParaRPr lang="en-US" altLang="en-US"/>
          </a:p>
          <a:p>
            <a:pPr eaLnBrk="1" hangingPunct="1"/>
            <a:r>
              <a:rPr lang="en-US" altLang="en-US">
                <a:solidFill>
                  <a:srgbClr val="FF0000"/>
                </a:solidFill>
              </a:rPr>
              <a:t>(write answers on flip chart)</a:t>
            </a:r>
          </a:p>
          <a:p>
            <a:pPr eaLnBrk="1" hangingPunct="1"/>
            <a:r>
              <a:rPr lang="en-US" altLang="en-US"/>
              <a:t>Potential corrective measures include, but are not limited to:</a:t>
            </a:r>
          </a:p>
          <a:p>
            <a:pPr eaLnBrk="1" hangingPunct="1"/>
            <a:r>
              <a:rPr lang="en-US" altLang="en-US"/>
              <a:t>• Replace or repair tanks, baffles, pipes, etc.</a:t>
            </a:r>
          </a:p>
          <a:p>
            <a:pPr eaLnBrk="1" hangingPunct="1"/>
            <a:r>
              <a:rPr lang="en-US" altLang="en-US"/>
              <a:t>• Repair or replace electrical components (lift or dosing pump, alarms or controls)</a:t>
            </a:r>
          </a:p>
          <a:p>
            <a:pPr eaLnBrk="1" hangingPunct="1"/>
            <a:r>
              <a:rPr lang="en-US" altLang="en-US"/>
              <a:t>• Repair or replace chlorinators, filters, etc.</a:t>
            </a:r>
          </a:p>
          <a:p>
            <a:pPr eaLnBrk="1" hangingPunct="1"/>
            <a:r>
              <a:rPr lang="en-US" altLang="en-US"/>
              <a:t>• Install a new absorption area</a:t>
            </a:r>
          </a:p>
          <a:p>
            <a:pPr eaLnBrk="1" hangingPunct="1"/>
            <a:r>
              <a:rPr lang="en-US" altLang="en-US"/>
              <a:t>• Eliminate points of infiltration</a:t>
            </a:r>
          </a:p>
          <a:p>
            <a:pPr eaLnBrk="1" hangingPunct="1"/>
            <a:r>
              <a:rPr lang="en-US" altLang="en-US"/>
              <a:t>• Install water conservation devices</a:t>
            </a:r>
          </a:p>
          <a:p>
            <a:pPr eaLnBrk="1" hangingPunct="1"/>
            <a:r>
              <a:rPr lang="en-US" altLang="en-US"/>
              <a:t>• Clean clogged filters, laterals or pipes</a:t>
            </a:r>
          </a:p>
          <a:p>
            <a:pPr eaLnBrk="1" hangingPunct="1"/>
            <a:r>
              <a:rPr lang="en-US" altLang="en-US"/>
              <a:t>The client should be cautioned and instructed to contact the local regulatory agency for guidance regarding the permit application process, parts replacement or repairs. Following completion of repairs, a follow-up NOF inspection is necessary to verify that the components serviced are performing in a satisfactory manner.</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C1CA32FA-A53A-4743-9642-BDE41D12B771}" type="slidenum">
              <a:rPr lang="en-US" altLang="en-US"/>
              <a:pPr>
                <a:spcBef>
                  <a:spcPct val="0"/>
                </a:spcBef>
              </a:pPr>
              <a:t>2</a:t>
            </a:fld>
            <a:endParaRPr lang="en-US" altLang="en-US"/>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Slide 183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2D23FEF5-8B67-41CB-AD30-827857C328CF}" type="slidenum">
              <a:rPr lang="en-US" altLang="en-US" sz="1200" smtClean="0"/>
              <a:pPr eaLnBrk="1" hangingPunct="1"/>
              <a:t>3</a:t>
            </a:fld>
            <a:endParaRPr lang="en-US" altLang="en-US" sz="1200"/>
          </a:p>
        </p:txBody>
      </p:sp>
      <p:sp>
        <p:nvSpPr>
          <p:cNvPr id="245763"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1F62507-0B20-4184-AF92-B7ECA6402C14}" type="slidenum">
              <a:rPr lang="en-US" altLang="en-US">
                <a:latin typeface="Arial Rounded MT Bold" pitchFamily="34" charset="0"/>
              </a:rPr>
              <a:pPr algn="r" eaLnBrk="1" hangingPunct="1">
                <a:spcBef>
                  <a:spcPct val="0"/>
                </a:spcBef>
              </a:pPr>
              <a:t>3</a:t>
            </a:fld>
            <a:endParaRPr lang="en-US" altLang="en-US">
              <a:latin typeface="Arial Rounded MT Bold" pitchFamily="34" charset="0"/>
            </a:endParaRPr>
          </a:p>
        </p:txBody>
      </p:sp>
      <p:sp>
        <p:nvSpPr>
          <p:cNvPr id="245764" name="Rectangle 2"/>
          <p:cNvSpPr>
            <a:spLocks noGrp="1" noRot="1" noChangeAspect="1" noChangeArrowheads="1" noTextEdit="1"/>
          </p:cNvSpPr>
          <p:nvPr>
            <p:ph type="sldImg"/>
          </p:nvPr>
        </p:nvSpPr>
        <p:spPr>
          <a:xfrm>
            <a:off x="1108075" y="228600"/>
            <a:ext cx="4546600" cy="2557463"/>
          </a:xfrm>
          <a:ln/>
        </p:spPr>
      </p:sp>
      <p:sp>
        <p:nvSpPr>
          <p:cNvPr id="245765" name="Rectangle 3"/>
          <p:cNvSpPr>
            <a:spLocks noGrp="1" noChangeArrowheads="1"/>
          </p:cNvSpPr>
          <p:nvPr>
            <p:ph type="body" idx="1"/>
          </p:nvPr>
        </p:nvSpPr>
        <p:spPr>
          <a:xfrm>
            <a:off x="533400" y="2819400"/>
            <a:ext cx="6010275"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00"/>
              </a:spcBef>
            </a:pPr>
            <a:r>
              <a:rPr lang="en-US" altLang="en-US" b="1" dirty="0">
                <a:latin typeface="Arial" pitchFamily="34" charset="0"/>
              </a:rPr>
              <a:t>Inspection Report</a:t>
            </a:r>
          </a:p>
          <a:p>
            <a:pPr eaLnBrk="1" hangingPunct="1">
              <a:spcBef>
                <a:spcPts val="400"/>
              </a:spcBef>
            </a:pPr>
            <a:r>
              <a:rPr lang="en-US" altLang="en-US" dirty="0">
                <a:latin typeface="Arial" pitchFamily="34" charset="0"/>
              </a:rPr>
              <a:t>The Inspection Report is a narrative summary of the Inspection Form.</a:t>
            </a:r>
            <a:br>
              <a:rPr lang="en-US" altLang="en-US" dirty="0">
                <a:latin typeface="Arial" pitchFamily="34" charset="0"/>
              </a:rPr>
            </a:br>
            <a:r>
              <a:rPr lang="en-US" altLang="en-US" dirty="0">
                <a:latin typeface="Arial" pitchFamily="34" charset="0"/>
              </a:rPr>
              <a:t>It must be written in terms a lay person can understand.</a:t>
            </a:r>
            <a:br>
              <a:rPr lang="en-US" altLang="en-US" dirty="0">
                <a:latin typeface="Arial" pitchFamily="34" charset="0"/>
              </a:rPr>
            </a:br>
            <a:r>
              <a:rPr lang="en-US" altLang="en-US" dirty="0">
                <a:latin typeface="Arial" pitchFamily="34" charset="0"/>
              </a:rPr>
              <a:t>It provides the client with information regarding:</a:t>
            </a:r>
          </a:p>
          <a:p>
            <a:pPr lvl="1" eaLnBrk="1" hangingPunct="1">
              <a:spcBef>
                <a:spcPts val="400"/>
              </a:spcBef>
              <a:buFontTx/>
              <a:buChar char="•"/>
            </a:pPr>
            <a:r>
              <a:rPr lang="en-US" altLang="en-US" dirty="0">
                <a:latin typeface="Arial" pitchFamily="34" charset="0"/>
              </a:rPr>
              <a:t>the system type</a:t>
            </a:r>
          </a:p>
          <a:p>
            <a:pPr lvl="1" eaLnBrk="1" hangingPunct="1">
              <a:spcBef>
                <a:spcPts val="400"/>
              </a:spcBef>
              <a:buFontTx/>
              <a:buChar char="•"/>
            </a:pPr>
            <a:r>
              <a:rPr lang="en-US" altLang="en-US" dirty="0">
                <a:latin typeface="Arial" pitchFamily="34" charset="0"/>
              </a:rPr>
              <a:t>the overall system condition</a:t>
            </a:r>
          </a:p>
          <a:p>
            <a:pPr lvl="1" eaLnBrk="1" hangingPunct="1">
              <a:spcBef>
                <a:spcPts val="400"/>
              </a:spcBef>
              <a:buFontTx/>
              <a:buChar char="•"/>
            </a:pPr>
            <a:r>
              <a:rPr lang="en-US" altLang="en-US" dirty="0">
                <a:latin typeface="Arial" pitchFamily="34" charset="0"/>
              </a:rPr>
              <a:t>a statement of problem(s) found and suggested corrective measures.</a:t>
            </a:r>
          </a:p>
          <a:p>
            <a:pPr eaLnBrk="1" hangingPunct="1">
              <a:spcBef>
                <a:spcPts val="400"/>
              </a:spcBef>
            </a:pPr>
            <a:r>
              <a:rPr lang="en-US" altLang="en-US" dirty="0">
                <a:latin typeface="Arial" pitchFamily="34" charset="0"/>
              </a:rPr>
              <a:t>The inspection report is prepared, signed and dated by a PSMA/NOF certified inspector. </a:t>
            </a:r>
          </a:p>
          <a:p>
            <a:pPr eaLnBrk="1" hangingPunct="1">
              <a:spcBef>
                <a:spcPts val="400"/>
              </a:spcBef>
            </a:pPr>
            <a:r>
              <a:rPr lang="en-US" altLang="en-US" dirty="0">
                <a:latin typeface="Arial" pitchFamily="34" charset="0"/>
              </a:rPr>
              <a:t>The report is based on the Preliminary Information Form, Field Inspection and Observation Form, other notes, and a site sketch. </a:t>
            </a:r>
          </a:p>
          <a:p>
            <a:pPr eaLnBrk="1" hangingPunct="1">
              <a:spcBef>
                <a:spcPts val="400"/>
              </a:spcBef>
            </a:pPr>
            <a:r>
              <a:rPr lang="en-US" altLang="en-US" dirty="0">
                <a:latin typeface="Arial" pitchFamily="34" charset="0"/>
              </a:rPr>
              <a:t>Pictures may be included in the report.</a:t>
            </a:r>
          </a:p>
          <a:p>
            <a:pPr eaLnBrk="1" hangingPunct="1">
              <a:spcBef>
                <a:spcPts val="400"/>
              </a:spcBef>
            </a:pPr>
            <a:r>
              <a:rPr lang="en-US" altLang="en-US" dirty="0">
                <a:latin typeface="Arial" pitchFamily="34" charset="0"/>
              </a:rPr>
              <a:t>Write a summary description of the system components; start at the structure and work downstream.</a:t>
            </a:r>
          </a:p>
          <a:p>
            <a:pPr eaLnBrk="1" hangingPunct="1">
              <a:spcBef>
                <a:spcPts val="400"/>
              </a:spcBef>
            </a:pPr>
            <a:r>
              <a:rPr lang="en-US" altLang="en-US" dirty="0">
                <a:latin typeface="Arial" pitchFamily="34" charset="0"/>
              </a:rPr>
              <a:t>Determine a condition for each component based on your notes on the treatment tank, effluent delivery and distribution system, absorption system, pumps and electrical components. </a:t>
            </a:r>
          </a:p>
          <a:p>
            <a:pPr eaLnBrk="1" hangingPunct="1">
              <a:spcBef>
                <a:spcPts val="400"/>
              </a:spcBef>
            </a:pPr>
            <a:r>
              <a:rPr lang="en-US" altLang="en-US" dirty="0">
                <a:latin typeface="Arial" pitchFamily="34" charset="0"/>
              </a:rPr>
              <a:t>Select from:</a:t>
            </a:r>
          </a:p>
          <a:p>
            <a:pPr lvl="1" eaLnBrk="1" hangingPunct="1">
              <a:spcBef>
                <a:spcPts val="400"/>
              </a:spcBef>
              <a:buFontTx/>
              <a:buChar char="•"/>
            </a:pPr>
            <a:r>
              <a:rPr lang="en-US" altLang="en-US" dirty="0">
                <a:latin typeface="Arial" pitchFamily="34" charset="0"/>
              </a:rPr>
              <a:t>Satisfactory</a:t>
            </a:r>
          </a:p>
          <a:p>
            <a:pPr lvl="1" eaLnBrk="1" hangingPunct="1">
              <a:spcBef>
                <a:spcPts val="400"/>
              </a:spcBef>
              <a:buFontTx/>
              <a:buChar char="•"/>
            </a:pPr>
            <a:r>
              <a:rPr lang="en-US" altLang="en-US" dirty="0">
                <a:latin typeface="Arial" pitchFamily="34" charset="0"/>
              </a:rPr>
              <a:t>Satisfactory with concerns</a:t>
            </a:r>
          </a:p>
          <a:p>
            <a:pPr lvl="1" eaLnBrk="1" hangingPunct="1">
              <a:spcBef>
                <a:spcPts val="400"/>
              </a:spcBef>
              <a:buFontTx/>
              <a:buChar char="•"/>
            </a:pPr>
            <a:r>
              <a:rPr lang="en-US" altLang="en-US" dirty="0">
                <a:latin typeface="Arial" pitchFamily="34" charset="0"/>
              </a:rPr>
              <a:t>Unsatisfactory</a:t>
            </a:r>
          </a:p>
          <a:p>
            <a:pPr lvl="1" eaLnBrk="1" hangingPunct="1">
              <a:spcBef>
                <a:spcPts val="400"/>
              </a:spcBef>
              <a:buFontTx/>
              <a:buChar char="•"/>
            </a:pPr>
            <a:r>
              <a:rPr lang="en-US" altLang="en-US" dirty="0">
                <a:latin typeface="Arial" pitchFamily="34" charset="0"/>
              </a:rPr>
              <a:t>Condition cannot be determined; MORE investigation is needed</a:t>
            </a:r>
          </a:p>
          <a:p>
            <a:pPr eaLnBrk="1" hangingPunct="1">
              <a:spcBef>
                <a:spcPts val="400"/>
              </a:spcBef>
            </a:pPr>
            <a:r>
              <a:rPr lang="en-US" altLang="en-US" dirty="0">
                <a:latin typeface="Arial" pitchFamily="34" charset="0"/>
              </a:rPr>
              <a:t>Indicate the condition of each component. </a:t>
            </a:r>
          </a:p>
          <a:p>
            <a:pPr eaLnBrk="1" hangingPunct="1">
              <a:spcBef>
                <a:spcPts val="400"/>
              </a:spcBef>
            </a:pPr>
            <a:r>
              <a:rPr lang="en-US" altLang="en-US" dirty="0">
                <a:latin typeface="Arial" pitchFamily="34" charset="0"/>
              </a:rPr>
              <a:t>Where necessary, include suggested corrective measures for each unsatisfactory component.</a:t>
            </a:r>
          </a:p>
          <a:p>
            <a:pPr eaLnBrk="1" hangingPunct="1">
              <a:spcBef>
                <a:spcPts val="400"/>
              </a:spcBef>
            </a:pPr>
            <a:r>
              <a:rPr lang="en-US" altLang="en-US" dirty="0">
                <a:latin typeface="Arial" pitchFamily="34" charset="0"/>
              </a:rPr>
              <a:t>In the case of advanced treatment units and filters, client should be directed to the manufacturer for operation and maintenance requirements.</a:t>
            </a:r>
          </a:p>
          <a:p>
            <a:pPr eaLnBrk="1" hangingPunct="1">
              <a:spcBef>
                <a:spcPts val="400"/>
              </a:spcBef>
            </a:pPr>
            <a:endParaRPr lang="en-US" altLang="en-US"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76485975-8C8C-4906-A4C3-85AB617AB51F}" type="slidenum">
              <a:rPr lang="en-US" altLang="en-US" sz="1200" smtClean="0"/>
              <a:pPr eaLnBrk="1" hangingPunct="1"/>
              <a:t>4</a:t>
            </a:fld>
            <a:endParaRPr lang="en-US" altLang="en-US" sz="1200"/>
          </a:p>
        </p:txBody>
      </p:sp>
      <p:sp>
        <p:nvSpPr>
          <p:cNvPr id="246787"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93D2EC0-B1DE-476A-AAEF-8421673A5375}" type="slidenum">
              <a:rPr lang="en-US" altLang="en-US">
                <a:latin typeface="Arial Rounded MT Bold" pitchFamily="34" charset="0"/>
              </a:rPr>
              <a:pPr algn="r" eaLnBrk="1" hangingPunct="1">
                <a:spcBef>
                  <a:spcPct val="0"/>
                </a:spcBef>
              </a:pPr>
              <a:t>4</a:t>
            </a:fld>
            <a:endParaRPr lang="en-US" altLang="en-US">
              <a:latin typeface="Arial Rounded MT Bold" pitchFamily="34" charset="0"/>
            </a:endParaRPr>
          </a:p>
        </p:txBody>
      </p:sp>
      <p:sp>
        <p:nvSpPr>
          <p:cNvPr id="246788" name="Rectangle 2"/>
          <p:cNvSpPr>
            <a:spLocks noGrp="1" noRot="1" noChangeAspect="1" noChangeArrowheads="1" noTextEdit="1"/>
          </p:cNvSpPr>
          <p:nvPr>
            <p:ph type="sldImg"/>
          </p:nvPr>
        </p:nvSpPr>
        <p:spPr>
          <a:xfrm>
            <a:off x="685800" y="696913"/>
            <a:ext cx="4546600" cy="2557462"/>
          </a:xfrm>
          <a:ln/>
        </p:spPr>
      </p:sp>
      <p:sp>
        <p:nvSpPr>
          <p:cNvPr id="246789" name="Rectangle 3"/>
          <p:cNvSpPr>
            <a:spLocks noGrp="1" noChangeArrowheads="1"/>
          </p:cNvSpPr>
          <p:nvPr>
            <p:ph type="body" idx="1"/>
          </p:nvPr>
        </p:nvSpPr>
        <p:spPr>
          <a:xfrm>
            <a:off x="935038" y="3408363"/>
            <a:ext cx="5608637" cy="5191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itchFamily="34" charset="0"/>
              </a:rPr>
              <a:t>Inspection Report</a:t>
            </a:r>
          </a:p>
          <a:p>
            <a:pPr eaLnBrk="1" hangingPunct="1"/>
            <a:r>
              <a:rPr lang="en-US" altLang="en-US">
                <a:latin typeface="Arial" pitchFamily="34" charset="0"/>
              </a:rPr>
              <a:t>If more investigation is needed, indicate the component to be investigated, the reason for and nature of the investigation to be undertaken and an estimated cost.</a:t>
            </a:r>
          </a:p>
          <a:p>
            <a:pPr eaLnBrk="1" hangingPunct="1"/>
            <a:r>
              <a:rPr lang="en-US" altLang="en-US">
                <a:latin typeface="Arial" pitchFamily="34" charset="0"/>
              </a:rPr>
              <a:t>Restate basic information such as date(s) of inspection, property inspected, etc. </a:t>
            </a:r>
          </a:p>
          <a:p>
            <a:pPr eaLnBrk="1" hangingPunct="1"/>
            <a:r>
              <a:rPr lang="en-US" altLang="en-US">
                <a:latin typeface="Arial" pitchFamily="34" charset="0"/>
              </a:rPr>
              <a:t>Obvious defects, missing or broken components and owner reported repairs, whether permitted or unpermitted, must be discussed in the report.</a:t>
            </a:r>
          </a:p>
          <a:p>
            <a:pPr eaLnBrk="1" hangingPunct="1"/>
            <a:endParaRPr lang="en-US" altLang="en-US">
              <a:solidFill>
                <a:srgbClr val="FF0000"/>
              </a:solidFill>
              <a:latin typeface="Arial" pitchFamily="34" charset="0"/>
            </a:endParaRPr>
          </a:p>
          <a:p>
            <a:pPr eaLnBrk="1" hangingPunct="1"/>
            <a:r>
              <a:rPr lang="en-US" altLang="en-US">
                <a:solidFill>
                  <a:srgbClr val="FF0000"/>
                </a:solidFill>
                <a:latin typeface="Arial" pitchFamily="34" charset="0"/>
              </a:rPr>
              <a:t>(click to show next item)</a:t>
            </a:r>
          </a:p>
          <a:p>
            <a:pPr eaLnBrk="1" hangingPunct="1"/>
            <a:r>
              <a:rPr lang="en-US" altLang="en-US" b="1">
                <a:latin typeface="Arial" pitchFamily="34" charset="0"/>
              </a:rPr>
              <a:t>It is essential to include a series of statements that clearly and succinctly describe what the report is and is not.</a:t>
            </a:r>
            <a:endParaRPr lang="en-US" altLang="en-US">
              <a:latin typeface="Arial" pitchFamily="34" charset="0"/>
            </a:endParaRPr>
          </a:p>
          <a:p>
            <a:pPr eaLnBrk="1" hangingPunct="1"/>
            <a:endParaRPr lang="en-US" altLang="en-US">
              <a:latin typeface="Arial" pitchFamily="34" charset="0"/>
            </a:endParaRPr>
          </a:p>
          <a:p>
            <a:pPr eaLnBrk="1" hangingPunct="1"/>
            <a:r>
              <a:rPr lang="en-US" altLang="en-US">
                <a:latin typeface="Arial" pitchFamily="34" charset="0"/>
              </a:rPr>
              <a:t>Use of the forms provided is not required.</a:t>
            </a:r>
          </a:p>
          <a:p>
            <a:pPr eaLnBrk="1" hangingPunct="1"/>
            <a:r>
              <a:rPr lang="en-US" altLang="en-US" b="1">
                <a:latin typeface="Arial" pitchFamily="34" charset="0"/>
              </a:rPr>
              <a:t>Gathering the information necessary to enable conclusions consistent with the Standards is required.</a:t>
            </a:r>
            <a:endParaRPr lang="en-US" altLang="en-US">
              <a:latin typeface="Arial" pitchFamily="34" charset="0"/>
            </a:endParaRPr>
          </a:p>
          <a:p>
            <a:pPr eaLnBrk="1" hangingPunct="1"/>
            <a:endParaRPr lang="en-US" altLang="en-US">
              <a:latin typeface="Arial" pitchFamily="34" charset="0"/>
            </a:endParaRPr>
          </a:p>
          <a:p>
            <a:pPr eaLnBrk="1" hangingPunct="1"/>
            <a:endParaRPr lang="en-US" alt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04DE4A4A-CBF5-4267-89AC-6B8217C88A7C}" type="slidenum">
              <a:rPr lang="en-US" altLang="en-US" sz="1200" smtClean="0"/>
              <a:pPr eaLnBrk="1" hangingPunct="1"/>
              <a:t>5</a:t>
            </a:fld>
            <a:endParaRPr lang="en-US" altLang="en-US" sz="1200"/>
          </a:p>
        </p:txBody>
      </p:sp>
      <p:sp>
        <p:nvSpPr>
          <p:cNvPr id="24781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538C513D-2328-4060-9279-7EBA41C41E8E}" type="slidenum">
              <a:rPr lang="en-US" altLang="en-US">
                <a:latin typeface="Arial Rounded MT Bold" pitchFamily="34" charset="0"/>
              </a:rPr>
              <a:pPr algn="r" eaLnBrk="1" hangingPunct="1">
                <a:spcBef>
                  <a:spcPct val="0"/>
                </a:spcBef>
              </a:pPr>
              <a:t>5</a:t>
            </a:fld>
            <a:endParaRPr lang="en-US" altLang="en-US">
              <a:latin typeface="Arial Rounded MT Bold" pitchFamily="34" charset="0"/>
            </a:endParaRPr>
          </a:p>
        </p:txBody>
      </p:sp>
      <p:sp>
        <p:nvSpPr>
          <p:cNvPr id="247812" name="Rectangle 2"/>
          <p:cNvSpPr>
            <a:spLocks noGrp="1" noRot="1" noChangeAspect="1" noChangeArrowheads="1" noTextEdit="1"/>
          </p:cNvSpPr>
          <p:nvPr>
            <p:ph type="sldImg"/>
          </p:nvPr>
        </p:nvSpPr>
        <p:spPr>
          <a:ln/>
        </p:spPr>
      </p:sp>
      <p:sp>
        <p:nvSpPr>
          <p:cNvPr id="2478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itchFamily="34" charset="0"/>
              </a:rPr>
              <a:t>Clear communication is essential</a:t>
            </a:r>
          </a:p>
          <a:p>
            <a:pPr lvl="1" eaLnBrk="1" hangingPunct="1">
              <a:buFontTx/>
              <a:buChar char="•"/>
            </a:pPr>
            <a:r>
              <a:rPr lang="en-US" altLang="en-US" dirty="0">
                <a:latin typeface="Arial" pitchFamily="34" charset="0"/>
              </a:rPr>
              <a:t>avoids misunderstandings.</a:t>
            </a:r>
          </a:p>
          <a:p>
            <a:pPr lvl="1" eaLnBrk="1" hangingPunct="1">
              <a:buFontTx/>
              <a:buChar char="•"/>
            </a:pPr>
            <a:r>
              <a:rPr lang="en-US" altLang="en-US" dirty="0">
                <a:latin typeface="Arial" pitchFamily="34" charset="0"/>
              </a:rPr>
              <a:t>avoids disgruntled clients.</a:t>
            </a:r>
          </a:p>
          <a:p>
            <a:pPr lvl="1" eaLnBrk="1" hangingPunct="1">
              <a:buFontTx/>
              <a:buChar char="•"/>
            </a:pPr>
            <a:r>
              <a:rPr lang="en-US" altLang="en-US" dirty="0">
                <a:latin typeface="Arial" pitchFamily="34" charset="0"/>
              </a:rPr>
              <a:t>reduces your total time per inspection.</a:t>
            </a:r>
          </a:p>
          <a:p>
            <a:pPr lvl="1" eaLnBrk="1" hangingPunct="1">
              <a:buFontTx/>
              <a:buChar char="•"/>
            </a:pPr>
            <a:endParaRPr lang="en-US" altLang="en-US" dirty="0">
              <a:latin typeface="Arial" pitchFamily="34" charset="0"/>
            </a:endParaRPr>
          </a:p>
          <a:p>
            <a:pPr eaLnBrk="1" hangingPunct="1"/>
            <a:r>
              <a:rPr lang="en-US" altLang="en-US" dirty="0">
                <a:solidFill>
                  <a:srgbClr val="FF0000"/>
                </a:solidFill>
                <a:latin typeface="Arial" pitchFamily="34" charset="0"/>
              </a:rPr>
              <a:t>(click to show next item)</a:t>
            </a:r>
          </a:p>
          <a:p>
            <a:pPr eaLnBrk="1" hangingPunct="1"/>
            <a:r>
              <a:rPr lang="en-US" altLang="en-US" b="1" dirty="0">
                <a:latin typeface="Arial" pitchFamily="34" charset="0"/>
              </a:rPr>
              <a:t>Sample Inspection Report (page 42)</a:t>
            </a:r>
          </a:p>
          <a:p>
            <a:pPr eaLnBrk="1" hangingPunct="1"/>
            <a:endParaRPr lang="en-US" alt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pPr>
            <a:fld id="{AC83B047-385A-4EBE-A38C-EB055C40945E}" type="slidenum">
              <a:rPr lang="en-US" altLang="en-US"/>
              <a:pPr>
                <a:spcBef>
                  <a:spcPct val="0"/>
                </a:spcBef>
              </a:pPr>
              <a:t>6</a:t>
            </a:fld>
            <a:endParaRPr lang="en-US" altLang="en-US"/>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BD377FCC-7CF0-4B18-A833-11EEC12395E9}" type="slidenum">
              <a:rPr lang="en-US" altLang="en-US" sz="1200" smtClean="0"/>
              <a:pPr eaLnBrk="1" hangingPunct="1"/>
              <a:t>7</a:t>
            </a:fld>
            <a:endParaRPr lang="en-US" altLang="en-US" sz="1200"/>
          </a:p>
        </p:txBody>
      </p:sp>
      <p:sp>
        <p:nvSpPr>
          <p:cNvPr id="251907"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32024A9C-30A2-4161-B8BA-DD30F2F5775B}" type="slidenum">
              <a:rPr lang="en-US" altLang="en-US">
                <a:latin typeface="Arial Rounded MT Bold" pitchFamily="34" charset="0"/>
              </a:rPr>
              <a:pPr algn="r" eaLnBrk="1" hangingPunct="1">
                <a:spcBef>
                  <a:spcPct val="0"/>
                </a:spcBef>
              </a:pPr>
              <a:t>7</a:t>
            </a:fld>
            <a:endParaRPr lang="en-US" altLang="en-US">
              <a:latin typeface="Arial Rounded MT Bold" pitchFamily="34" charset="0"/>
            </a:endParaRPr>
          </a:p>
        </p:txBody>
      </p:sp>
      <p:sp>
        <p:nvSpPr>
          <p:cNvPr id="251908" name="Rectangle 2"/>
          <p:cNvSpPr>
            <a:spLocks noGrp="1" noRot="1" noChangeAspect="1" noChangeArrowheads="1" noTextEdit="1"/>
          </p:cNvSpPr>
          <p:nvPr>
            <p:ph type="sldImg"/>
          </p:nvPr>
        </p:nvSpPr>
        <p:spPr>
          <a:ln/>
        </p:spPr>
      </p:sp>
      <p:sp>
        <p:nvSpPr>
          <p:cNvPr id="251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solidFill>
                  <a:srgbClr val="FF0000"/>
                </a:solidFill>
                <a:latin typeface="Arial" pitchFamily="34" charset="0"/>
              </a:rPr>
              <a:t>(refer to page 42 …discuss as necessary)</a:t>
            </a:r>
          </a:p>
          <a:p>
            <a:pPr eaLnBrk="1" hangingPunct="1"/>
            <a:endParaRPr lang="en-US" altLang="en-US">
              <a:solidFill>
                <a:srgbClr val="FF0000"/>
              </a:solidFill>
            </a:endParaRPr>
          </a:p>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A621F9BC-A060-4E00-BCB0-B0FA939D3158}" type="slidenum">
              <a:rPr lang="en-US" altLang="en-US" sz="1200" smtClean="0"/>
              <a:pPr eaLnBrk="1" hangingPunct="1"/>
              <a:t>8</a:t>
            </a:fld>
            <a:endParaRPr lang="en-US" altLang="en-US" sz="1200"/>
          </a:p>
        </p:txBody>
      </p:sp>
      <p:sp>
        <p:nvSpPr>
          <p:cNvPr id="252931"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ED4C4998-FEFE-49D7-9A38-289B91D3AAC5}" type="slidenum">
              <a:rPr lang="en-US" altLang="en-US">
                <a:latin typeface="Arial Rounded MT Bold" pitchFamily="34" charset="0"/>
              </a:rPr>
              <a:pPr algn="r" eaLnBrk="1" hangingPunct="1">
                <a:spcBef>
                  <a:spcPct val="0"/>
                </a:spcBef>
              </a:pPr>
              <a:t>8</a:t>
            </a:fld>
            <a:endParaRPr lang="en-US" altLang="en-US">
              <a:latin typeface="Arial Rounded MT Bold" pitchFamily="34" charset="0"/>
            </a:endParaRPr>
          </a:p>
        </p:txBody>
      </p:sp>
      <p:sp>
        <p:nvSpPr>
          <p:cNvPr id="252932" name="Rectangle 2"/>
          <p:cNvSpPr>
            <a:spLocks noGrp="1" noRot="1" noChangeAspect="1" noChangeArrowheads="1" noTextEdit="1"/>
          </p:cNvSpPr>
          <p:nvPr>
            <p:ph type="sldImg"/>
          </p:nvPr>
        </p:nvSpPr>
        <p:spPr>
          <a:ln/>
        </p:spPr>
      </p:sp>
      <p:sp>
        <p:nvSpPr>
          <p:cNvPr id="2529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solidFill>
                  <a:srgbClr val="FF0000"/>
                </a:solidFill>
                <a:latin typeface="Arial" pitchFamily="34" charset="0"/>
              </a:rPr>
              <a:t>(refer to page 79 &amp; 80…discuss as necessary)</a:t>
            </a:r>
          </a:p>
          <a:p>
            <a:pPr eaLnBrk="1" hangingPunct="1"/>
            <a:endParaRPr lang="en-US" altLang="en-US" b="1" dirty="0">
              <a:solidFill>
                <a:srgbClr val="FF0000"/>
              </a:solidFill>
              <a:latin typeface="Arial" pitchFamily="34" charset="0"/>
            </a:endParaRPr>
          </a:p>
          <a:p>
            <a:pPr eaLnBrk="1" hangingPunct="1"/>
            <a:r>
              <a:rPr lang="en-US" altLang="en-US" b="1" dirty="0">
                <a:latin typeface="Arial" pitchFamily="34" charset="0"/>
              </a:rPr>
              <a:t>Any questions on the inspection report?</a:t>
            </a:r>
          </a:p>
          <a:p>
            <a:pPr eaLnBrk="1" hangingPunct="1"/>
            <a:endParaRPr lang="en-US" altLang="en-US" b="1" dirty="0">
              <a:latin typeface="Arial" pitchFamily="34" charset="0"/>
            </a:endParaRPr>
          </a:p>
          <a:p>
            <a:pPr eaLnBrk="1" hangingPunct="1"/>
            <a:r>
              <a:rPr lang="en-US" altLang="en-US" b="1" dirty="0">
                <a:solidFill>
                  <a:srgbClr val="FF0000"/>
                </a:solidFill>
                <a:latin typeface="Arial" pitchFamily="34" charset="0"/>
              </a:rPr>
              <a:t>Address as necessary.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3600">
                <a:solidFill>
                  <a:schemeClr val="tx1"/>
                </a:solidFill>
                <a:latin typeface="Arial Rounded MT Bold" pitchFamily="34" charset="0"/>
              </a:defRPr>
            </a:lvl1pPr>
            <a:lvl2pPr marL="742950" indent="-285750" defTabSz="930275" eaLnBrk="0" hangingPunct="0">
              <a:defRPr sz="3600">
                <a:solidFill>
                  <a:schemeClr val="tx1"/>
                </a:solidFill>
                <a:latin typeface="Arial Rounded MT Bold" pitchFamily="34" charset="0"/>
              </a:defRPr>
            </a:lvl2pPr>
            <a:lvl3pPr marL="1143000" indent="-228600" defTabSz="930275" eaLnBrk="0" hangingPunct="0">
              <a:defRPr sz="3600">
                <a:solidFill>
                  <a:schemeClr val="tx1"/>
                </a:solidFill>
                <a:latin typeface="Arial Rounded MT Bold" pitchFamily="34" charset="0"/>
              </a:defRPr>
            </a:lvl3pPr>
            <a:lvl4pPr marL="1600200" indent="-228600" defTabSz="930275" eaLnBrk="0" hangingPunct="0">
              <a:defRPr sz="3600">
                <a:solidFill>
                  <a:schemeClr val="tx1"/>
                </a:solidFill>
                <a:latin typeface="Arial Rounded MT Bold" pitchFamily="34" charset="0"/>
              </a:defRPr>
            </a:lvl4pPr>
            <a:lvl5pPr marL="2057400" indent="-228600" defTabSz="930275" eaLnBrk="0" hangingPunct="0">
              <a:defRPr sz="3600">
                <a:solidFill>
                  <a:schemeClr val="tx1"/>
                </a:solidFill>
                <a:latin typeface="Arial Rounded MT Bold" pitchFamily="34" charset="0"/>
              </a:defRPr>
            </a:lvl5pPr>
            <a:lvl6pPr marL="2514600" indent="-228600" defTabSz="930275" eaLnBrk="0" fontAlgn="base" hangingPunct="0">
              <a:spcBef>
                <a:spcPct val="0"/>
              </a:spcBef>
              <a:spcAft>
                <a:spcPct val="0"/>
              </a:spcAft>
              <a:defRPr sz="3600">
                <a:solidFill>
                  <a:schemeClr val="tx1"/>
                </a:solidFill>
                <a:latin typeface="Arial Rounded MT Bold" pitchFamily="34" charset="0"/>
              </a:defRPr>
            </a:lvl6pPr>
            <a:lvl7pPr marL="2971800" indent="-228600" defTabSz="930275" eaLnBrk="0" fontAlgn="base" hangingPunct="0">
              <a:spcBef>
                <a:spcPct val="0"/>
              </a:spcBef>
              <a:spcAft>
                <a:spcPct val="0"/>
              </a:spcAft>
              <a:defRPr sz="3600">
                <a:solidFill>
                  <a:schemeClr val="tx1"/>
                </a:solidFill>
                <a:latin typeface="Arial Rounded MT Bold" pitchFamily="34" charset="0"/>
              </a:defRPr>
            </a:lvl7pPr>
            <a:lvl8pPr marL="3429000" indent="-228600" defTabSz="930275" eaLnBrk="0" fontAlgn="base" hangingPunct="0">
              <a:spcBef>
                <a:spcPct val="0"/>
              </a:spcBef>
              <a:spcAft>
                <a:spcPct val="0"/>
              </a:spcAft>
              <a:defRPr sz="3600">
                <a:solidFill>
                  <a:schemeClr val="tx1"/>
                </a:solidFill>
                <a:latin typeface="Arial Rounded MT Bold" pitchFamily="34" charset="0"/>
              </a:defRPr>
            </a:lvl8pPr>
            <a:lvl9pPr marL="3886200" indent="-228600" defTabSz="930275" eaLnBrk="0" fontAlgn="base" hangingPunct="0">
              <a:spcBef>
                <a:spcPct val="0"/>
              </a:spcBef>
              <a:spcAft>
                <a:spcPct val="0"/>
              </a:spcAft>
              <a:defRPr sz="3600">
                <a:solidFill>
                  <a:schemeClr val="tx1"/>
                </a:solidFill>
                <a:latin typeface="Arial Rounded MT Bold" pitchFamily="34" charset="0"/>
              </a:defRPr>
            </a:lvl9pPr>
          </a:lstStyle>
          <a:p>
            <a:pPr eaLnBrk="1" hangingPunct="1"/>
            <a:fld id="{3B42940B-DD22-4D19-9F32-72E6E0DC71DF}" type="slidenum">
              <a:rPr lang="en-US" altLang="en-US" sz="1200" smtClean="0"/>
              <a:pPr eaLnBrk="1" hangingPunct="1"/>
              <a:t>9</a:t>
            </a:fld>
            <a:endParaRPr lang="en-US" altLang="en-US" sz="1200"/>
          </a:p>
        </p:txBody>
      </p:sp>
      <p:sp>
        <p:nvSpPr>
          <p:cNvPr id="250883"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1" rIns="93162" bIns="46581"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F835888-57C7-4980-915B-C14C9D83DD44}" type="slidenum">
              <a:rPr lang="en-US" altLang="en-US">
                <a:latin typeface="Arial Rounded MT Bold" pitchFamily="34" charset="0"/>
              </a:rPr>
              <a:pPr algn="r" eaLnBrk="1" hangingPunct="1">
                <a:spcBef>
                  <a:spcPct val="0"/>
                </a:spcBef>
              </a:pPr>
              <a:t>9</a:t>
            </a:fld>
            <a:endParaRPr lang="en-US" altLang="en-US">
              <a:latin typeface="Arial Rounded MT Bold" pitchFamily="34" charset="0"/>
            </a:endParaRPr>
          </a:p>
        </p:txBody>
      </p:sp>
      <p:sp>
        <p:nvSpPr>
          <p:cNvPr id="250884" name="Rectangle 2"/>
          <p:cNvSpPr>
            <a:spLocks noGrp="1" noRot="1" noChangeAspect="1" noChangeArrowheads="1" noTextEdit="1"/>
          </p:cNvSpPr>
          <p:nvPr>
            <p:ph type="sldImg"/>
          </p:nvPr>
        </p:nvSpPr>
        <p:spPr>
          <a:ln/>
        </p:spPr>
      </p:sp>
      <p:sp>
        <p:nvSpPr>
          <p:cNvPr id="250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solidFill>
                  <a:srgbClr val="FF0000"/>
                </a:solidFill>
                <a:latin typeface="Arial" pitchFamily="34" charset="0"/>
              </a:rPr>
              <a:t>(refer to page 41 …discuss as necessary)</a:t>
            </a:r>
          </a:p>
          <a:p>
            <a:pPr eaLnBrk="1" hangingPunct="1"/>
            <a:r>
              <a:rPr lang="en-US" altLang="en-US" b="1" dirty="0">
                <a:latin typeface="Arial" pitchFamily="34" charset="0"/>
              </a:rPr>
              <a:t>New Jersey Regulations REQUIRE the inspector to report surface discharges to the “administrative agency”…health department...within 24 hours!</a:t>
            </a:r>
          </a:p>
          <a:p>
            <a:pPr eaLnBrk="1" hangingPunct="1"/>
            <a:endParaRPr lang="en-US" altLang="en-US" b="1" dirty="0">
              <a:latin typeface="Arial" pitchFamily="34" charset="0"/>
            </a:endParaRPr>
          </a:p>
          <a:p>
            <a:pPr eaLnBrk="1" hangingPunct="1"/>
            <a:r>
              <a:rPr lang="en-US" altLang="en-US" dirty="0">
                <a:latin typeface="Arial" pitchFamily="34" charset="0"/>
              </a:rPr>
              <a:t>(click to show next)</a:t>
            </a:r>
          </a:p>
          <a:p>
            <a:pPr eaLnBrk="1" hangingPunct="1"/>
            <a:r>
              <a:rPr lang="en-US" altLang="en-US" dirty="0"/>
              <a:t>If client insists on  having an HLT performed on a newly-installed or never used system, the following paragraph must be included in the authorization agreement and the inspection report:</a:t>
            </a:r>
          </a:p>
          <a:p>
            <a:pPr eaLnBrk="1" hangingPunct="1"/>
            <a:r>
              <a:rPr lang="en-US" altLang="en-US" dirty="0"/>
              <a:t>“The hydraulic load test (HLT) is designed to identify problems associated with the absorption areas (and cesspools and seepage pits) that have, in the past, been in continuous use for at least 30 days.  There is neither reason nor justification to subject these systems to a hydraulic load test.”</a:t>
            </a:r>
          </a:p>
          <a:p>
            <a:pPr eaLnBrk="1" hangingPunct="1"/>
            <a:endParaRPr lang="en-US" altLang="en-US" dirty="0">
              <a:latin typeface="Arial" pitchFamily="34" charset="0"/>
            </a:endParaRPr>
          </a:p>
          <a:p>
            <a:pPr eaLnBrk="1" hangingPunct="1"/>
            <a:endParaRPr lang="en-US" altLang="en-US" dirty="0">
              <a:latin typeface="Arial" pitchFamily="34" charset="0"/>
            </a:endParaRPr>
          </a:p>
          <a:p>
            <a:pPr eaLnBrk="1" hangingPunct="1"/>
            <a:r>
              <a:rPr lang="en-US" altLang="en-US" dirty="0">
                <a:latin typeface="Arial" pitchFamily="34" charset="0"/>
              </a:rPr>
              <a:t>Are there any questions on Authorization forms?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E323-DACD-CC3F-A825-66E920F0B9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050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8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B003F-503D-EF38-A697-311F1D2EB3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CCF579-19EA-2C73-A4B1-C60B18BCB997}"/>
              </a:ext>
            </a:extLst>
          </p:cNvPr>
          <p:cNvSpPr>
            <a:spLocks noGrp="1"/>
          </p:cNvSpPr>
          <p:nvPr>
            <p:ph type="dt" sz="half" idx="10"/>
          </p:nvPr>
        </p:nvSpPr>
        <p:spPr/>
        <p:txBody>
          <a:bodyPr/>
          <a:lstStyle/>
          <a:p>
            <a:fld id="{2B48B3F3-1F43-484E-8570-0E83EF15F2BC}" type="datetimeFigureOut">
              <a:rPr lang="en-US" smtClean="0"/>
              <a:t>3/30/2025</a:t>
            </a:fld>
            <a:endParaRPr lang="en-US"/>
          </a:p>
        </p:txBody>
      </p:sp>
      <p:sp>
        <p:nvSpPr>
          <p:cNvPr id="4" name="Footer Placeholder 3">
            <a:extLst>
              <a:ext uri="{FF2B5EF4-FFF2-40B4-BE49-F238E27FC236}">
                <a16:creationId xmlns:a16="http://schemas.microsoft.com/office/drawing/2014/main" id="{C1DD5997-138F-3D57-DC36-8BADAA0A4B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940559-AE3A-E03C-0986-B63A74C7562C}"/>
              </a:ext>
            </a:extLst>
          </p:cNvPr>
          <p:cNvSpPr>
            <a:spLocks noGrp="1"/>
          </p:cNvSpPr>
          <p:nvPr>
            <p:ph type="sldNum" sz="quarter" idx="12"/>
          </p:nvPr>
        </p:nvSpPr>
        <p:spPr/>
        <p:txBody>
          <a:bodyPr/>
          <a:lstStyle/>
          <a:p>
            <a:fld id="{744177F4-BA93-4B34-9ABC-AC65D7993860}" type="slidenum">
              <a:rPr lang="en-US" smtClean="0"/>
              <a:t>‹#›</a:t>
            </a:fld>
            <a:endParaRPr lang="en-US"/>
          </a:p>
        </p:txBody>
      </p:sp>
    </p:spTree>
    <p:extLst>
      <p:ext uri="{BB962C8B-B14F-4D97-AF65-F5344CB8AC3E}">
        <p14:creationId xmlns:p14="http://schemas.microsoft.com/office/powerpoint/2010/main" val="31146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A1CB-4B20-11CC-2794-B1669403C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5CE99-1B4F-CB8B-6E8E-147018E10A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39BBB-D050-4A65-4346-8F349E5772C4}"/>
              </a:ext>
            </a:extLst>
          </p:cNvPr>
          <p:cNvSpPr>
            <a:spLocks noGrp="1"/>
          </p:cNvSpPr>
          <p:nvPr>
            <p:ph type="dt" sz="half" idx="10"/>
          </p:nvPr>
        </p:nvSpPr>
        <p:spPr/>
        <p:txBody>
          <a:bodyPr/>
          <a:lstStyle/>
          <a:p>
            <a:fld id="{2B48B3F3-1F43-484E-8570-0E83EF15F2BC}" type="datetimeFigureOut">
              <a:rPr lang="en-US" smtClean="0"/>
              <a:t>3/30/2025</a:t>
            </a:fld>
            <a:endParaRPr lang="en-US"/>
          </a:p>
        </p:txBody>
      </p:sp>
      <p:sp>
        <p:nvSpPr>
          <p:cNvPr id="5" name="Footer Placeholder 4">
            <a:extLst>
              <a:ext uri="{FF2B5EF4-FFF2-40B4-BE49-F238E27FC236}">
                <a16:creationId xmlns:a16="http://schemas.microsoft.com/office/drawing/2014/main" id="{FB13FE47-E1B8-8695-21AD-F9B1EA099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E00A3-66DA-2B64-6665-4A65C213EF8A}"/>
              </a:ext>
            </a:extLst>
          </p:cNvPr>
          <p:cNvSpPr>
            <a:spLocks noGrp="1"/>
          </p:cNvSpPr>
          <p:nvPr>
            <p:ph type="sldNum" sz="quarter" idx="12"/>
          </p:nvPr>
        </p:nvSpPr>
        <p:spPr/>
        <p:txBody>
          <a:bodyPr/>
          <a:lstStyle/>
          <a:p>
            <a:fld id="{744177F4-BA93-4B34-9ABC-AC65D7993860}" type="slidenum">
              <a:rPr lang="en-US" smtClean="0"/>
              <a:t>‹#›</a:t>
            </a:fld>
            <a:endParaRPr lang="en-US"/>
          </a:p>
        </p:txBody>
      </p:sp>
    </p:spTree>
    <p:extLst>
      <p:ext uri="{BB962C8B-B14F-4D97-AF65-F5344CB8AC3E}">
        <p14:creationId xmlns:p14="http://schemas.microsoft.com/office/powerpoint/2010/main" val="364391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microsoft.com/office/2007/relationships/hdphoto" Target="../media/hdphoto2.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
              <a:schemeClr val="accent3">
                <a:lumMod val="89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914400" y="1981200"/>
            <a:ext cx="1036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2" name="Picture 1" descr="A logo with a black background">
            <a:extLst>
              <a:ext uri="{FF2B5EF4-FFF2-40B4-BE49-F238E27FC236}">
                <a16:creationId xmlns:a16="http://schemas.microsoft.com/office/drawing/2014/main" id="{53F6C0DB-7D6C-796B-32FD-7F9040D6C4F9}"/>
              </a:ext>
            </a:extLst>
          </p:cNvPr>
          <p:cNvPicPr>
            <a:picLocks noChangeAspect="1"/>
          </p:cNvPicPr>
          <p:nvPr userDrawn="1"/>
        </p:nvPicPr>
        <p:blipFill>
          <a:blip r:embed="rId6">
            <a:extLst>
              <a:ext uri="{BEBA8EAE-BF5A-486C-A8C5-ECC9F3942E4B}">
                <a14:imgProps xmlns:a14="http://schemas.microsoft.com/office/drawing/2010/main">
                  <a14:imgLayer r:embed="rId7">
                    <a14:imgEffect>
                      <a14:artisticCrisscrossEtching trans="53000"/>
                    </a14:imgEffect>
                  </a14:imgLayer>
                </a14:imgProps>
              </a:ext>
              <a:ext uri="{28A0092B-C50C-407E-A947-70E740481C1C}">
                <a14:useLocalDpi xmlns:a14="http://schemas.microsoft.com/office/drawing/2010/main" val="0"/>
              </a:ext>
            </a:extLst>
          </a:blip>
          <a:stretch>
            <a:fillRect/>
          </a:stretch>
        </p:blipFill>
        <p:spPr>
          <a:xfrm>
            <a:off x="9937102" y="5967742"/>
            <a:ext cx="2024742" cy="808711"/>
          </a:xfrm>
          <a:prstGeom prst="rect">
            <a:avLst/>
          </a:prstGeom>
        </p:spPr>
      </p:pic>
      <p:pic>
        <p:nvPicPr>
          <p:cNvPr id="3" name="Picture 2" descr="A cartoon of a person holding a clipboard and a clipboard&#10;&#10;Description automatically generated">
            <a:extLst>
              <a:ext uri="{FF2B5EF4-FFF2-40B4-BE49-F238E27FC236}">
                <a16:creationId xmlns:a16="http://schemas.microsoft.com/office/drawing/2014/main" id="{725EC827-05E7-2BB4-B4C3-35FAA4AB959A}"/>
              </a:ext>
            </a:extLst>
          </p:cNvPr>
          <p:cNvPicPr>
            <a:picLocks noChangeAspect="1"/>
          </p:cNvPicPr>
          <p:nvPr userDrawn="1"/>
        </p:nvPicPr>
        <p:blipFill>
          <a:blip r:embed="rId8">
            <a:extLst>
              <a:ext uri="{BEBA8EAE-BF5A-486C-A8C5-ECC9F3942E4B}">
                <a14:imgProps xmlns:a14="http://schemas.microsoft.com/office/drawing/2010/main">
                  <a14:imgLayer r:embed="rId9">
                    <a14:imgEffect>
                      <a14:artisticCrisscrossEtching trans="55000"/>
                    </a14:imgEffect>
                  </a14:imgLayer>
                </a14:imgProps>
              </a:ext>
              <a:ext uri="{28A0092B-C50C-407E-A947-70E740481C1C}">
                <a14:useLocalDpi xmlns:a14="http://schemas.microsoft.com/office/drawing/2010/main" val="0"/>
              </a:ext>
            </a:extLst>
          </a:blip>
          <a:stretch>
            <a:fillRect/>
          </a:stretch>
        </p:blipFill>
        <p:spPr>
          <a:xfrm>
            <a:off x="134272" y="5781964"/>
            <a:ext cx="1004512" cy="994489"/>
          </a:xfrm>
          <a:prstGeom prst="rect">
            <a:avLst/>
          </a:prstGeom>
        </p:spPr>
      </p:pic>
    </p:spTree>
    <p:extLst>
      <p:ext uri="{BB962C8B-B14F-4D97-AF65-F5344CB8AC3E}">
        <p14:creationId xmlns:p14="http://schemas.microsoft.com/office/powerpoint/2010/main" val="241981686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3780137" y="5074284"/>
            <a:ext cx="52479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5000" dirty="0">
                <a:latin typeface="Arial Rounded MT Bold" pitchFamily="34" charset="0"/>
              </a:rPr>
              <a:t>Client Reporting</a:t>
            </a:r>
          </a:p>
        </p:txBody>
      </p:sp>
      <p:pic>
        <p:nvPicPr>
          <p:cNvPr id="2" name="Picture 1">
            <a:extLst>
              <a:ext uri="{FF2B5EF4-FFF2-40B4-BE49-F238E27FC236}">
                <a16:creationId xmlns:a16="http://schemas.microsoft.com/office/drawing/2014/main" id="{77E1D952-2022-A53B-7D4B-4723D46ACFB4}"/>
              </a:ext>
            </a:extLst>
          </p:cNvPr>
          <p:cNvPicPr>
            <a:picLocks noChangeAspect="1"/>
          </p:cNvPicPr>
          <p:nvPr/>
        </p:nvPicPr>
        <p:blipFill>
          <a:blip r:embed="rId3"/>
          <a:stretch>
            <a:fillRect/>
          </a:stretch>
        </p:blipFill>
        <p:spPr>
          <a:xfrm>
            <a:off x="2334442" y="1783716"/>
            <a:ext cx="7523116" cy="30116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2"/>
          <p:cNvSpPr>
            <a:spLocks noGrp="1" noChangeArrowheads="1"/>
          </p:cNvSpPr>
          <p:nvPr>
            <p:ph type="title"/>
          </p:nvPr>
        </p:nvSpPr>
        <p:spPr>
          <a:xfrm>
            <a:off x="1687513" y="609600"/>
            <a:ext cx="7772400" cy="762000"/>
          </a:xfrm>
        </p:spPr>
        <p:txBody>
          <a:bodyPr/>
          <a:lstStyle/>
          <a:p>
            <a:pPr eaLnBrk="1" hangingPunct="1"/>
            <a:r>
              <a:rPr lang="en-US" altLang="en-US" sz="3200" b="1" dirty="0">
                <a:latin typeface="Arial-BoldItalicMT"/>
              </a:rPr>
              <a:t>Corrective Measures</a:t>
            </a:r>
            <a:endParaRPr lang="en-US" altLang="en-US" sz="3200" dirty="0">
              <a:latin typeface="Arial-BoldItalicMT"/>
            </a:endParaRPr>
          </a:p>
        </p:txBody>
      </p:sp>
      <p:sp>
        <p:nvSpPr>
          <p:cNvPr id="4823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58C97AAA-92FC-4592-89C6-48BA19E2284C}" type="slidenum">
              <a:rPr lang="en-US" altLang="en-US" sz="1400"/>
              <a:pPr>
                <a:spcBef>
                  <a:spcPct val="0"/>
                </a:spcBef>
                <a:buFontTx/>
                <a:buNone/>
              </a:pPr>
              <a:t>10</a:t>
            </a:fld>
            <a:endParaRPr lang="en-US" altLang="en-US" sz="1400"/>
          </a:p>
        </p:txBody>
      </p:sp>
      <p:pic>
        <p:nvPicPr>
          <p:cNvPr id="4792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1562100"/>
            <a:ext cx="441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236" name="Text Box 4"/>
          <p:cNvSpPr txBox="1">
            <a:spLocks noChangeArrowheads="1"/>
          </p:cNvSpPr>
          <p:nvPr/>
        </p:nvSpPr>
        <p:spPr bwMode="auto">
          <a:xfrm>
            <a:off x="1374776" y="5168900"/>
            <a:ext cx="8397875" cy="1246495"/>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30000"/>
              </a:spcBef>
              <a:buFontTx/>
              <a:buNone/>
            </a:pPr>
            <a:r>
              <a:rPr lang="en-US" altLang="en-US" sz="2500" dirty="0"/>
              <a:t>A follow-up NAWT OWTS inspection is necessary to verify that the components serviced are performing in a satisfactory manner</a:t>
            </a:r>
            <a:r>
              <a:rPr lang="en-US" altLang="en-US" sz="2500" dirty="0">
                <a:latin typeface="TimesNewRomanPSMT"/>
              </a:rPr>
              <a:t>.</a:t>
            </a: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79235"/>
                                        </p:tgtEl>
                                        <p:attrNameLst>
                                          <p:attrName>style.visibility</p:attrName>
                                        </p:attrNameLst>
                                      </p:cBhvr>
                                      <p:to>
                                        <p:strVal val="visible"/>
                                      </p:to>
                                    </p:set>
                                    <p:anim calcmode="lin" valueType="num">
                                      <p:cBhvr>
                                        <p:cTn id="7" dur="1000" fill="hold"/>
                                        <p:tgtEl>
                                          <p:spTgt spid="479235"/>
                                        </p:tgtEl>
                                        <p:attrNameLst>
                                          <p:attrName>ppt_w</p:attrName>
                                        </p:attrNameLst>
                                      </p:cBhvr>
                                      <p:tavLst>
                                        <p:tav tm="0">
                                          <p:val>
                                            <p:fltVal val="0"/>
                                          </p:val>
                                        </p:tav>
                                        <p:tav tm="100000">
                                          <p:val>
                                            <p:strVal val="#ppt_w"/>
                                          </p:val>
                                        </p:tav>
                                      </p:tavLst>
                                    </p:anim>
                                    <p:anim calcmode="lin" valueType="num">
                                      <p:cBhvr>
                                        <p:cTn id="8" dur="1000" fill="hold"/>
                                        <p:tgtEl>
                                          <p:spTgt spid="479235"/>
                                        </p:tgtEl>
                                        <p:attrNameLst>
                                          <p:attrName>ppt_h</p:attrName>
                                        </p:attrNameLst>
                                      </p:cBhvr>
                                      <p:tavLst>
                                        <p:tav tm="0">
                                          <p:val>
                                            <p:fltVal val="0"/>
                                          </p:val>
                                        </p:tav>
                                        <p:tav tm="100000">
                                          <p:val>
                                            <p:strVal val="#ppt_h"/>
                                          </p:val>
                                        </p:tav>
                                      </p:tavLst>
                                    </p:anim>
                                    <p:anim calcmode="lin" valueType="num">
                                      <p:cBhvr>
                                        <p:cTn id="9" dur="1000" fill="hold"/>
                                        <p:tgtEl>
                                          <p:spTgt spid="4792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9235"/>
                                        </p:tgtEl>
                                        <p:attrNameLst>
                                          <p:attrName>ppt_y</p:attrName>
                                        </p:attrNameLst>
                                      </p:cBhvr>
                                      <p:tavLst>
                                        <p:tav tm="0" fmla="#ppt_y+(sin(-2*pi*(1-$))*-#ppt_x+cos(-2*pi*(1-$))*(1-#ppt_y))*(1-$)">
                                          <p:val>
                                            <p:fltVal val="0"/>
                                          </p:val>
                                        </p:tav>
                                        <p:tav tm="100000">
                                          <p:val>
                                            <p:fltVal val="1"/>
                                          </p:val>
                                        </p:tav>
                                      </p:tavLst>
                                    </p:anim>
                                  </p:childTnLst>
                                  <p:subTnLst>
                                    <p:audio>
                                      <p:cMediaNode vol="15000">
                                        <p:cTn display="0" masterRel="sameClick">
                                          <p:stCondLst>
                                            <p:cond evt="begin" delay="0">
                                              <p:tn val="5"/>
                                            </p:cond>
                                          </p:stCondLst>
                                          <p:endCondLst>
                                            <p:cond evt="onStopAudio" delay="0">
                                              <p:tgtEl>
                                                <p:sldTgt/>
                                              </p:tgtEl>
                                            </p:cond>
                                          </p:endCondLst>
                                        </p:cTn>
                                        <p:tgtEl>
                                          <p:sndTgt r:embed="rId3" name="drip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79236"/>
                                        </p:tgtEl>
                                        <p:attrNameLst>
                                          <p:attrName>style.visibility</p:attrName>
                                        </p:attrNameLst>
                                      </p:cBhvr>
                                      <p:to>
                                        <p:strVal val="visible"/>
                                      </p:to>
                                    </p:set>
                                    <p:anim calcmode="lin" valueType="num">
                                      <p:cBhvr additive="base">
                                        <p:cTn id="15" dur="500" fill="hold"/>
                                        <p:tgtEl>
                                          <p:spTgt spid="479236"/>
                                        </p:tgtEl>
                                        <p:attrNameLst>
                                          <p:attrName>ppt_x</p:attrName>
                                        </p:attrNameLst>
                                      </p:cBhvr>
                                      <p:tavLst>
                                        <p:tav tm="0">
                                          <p:val>
                                            <p:strVal val="0-#ppt_w/2"/>
                                          </p:val>
                                        </p:tav>
                                        <p:tav tm="100000">
                                          <p:val>
                                            <p:strVal val="#ppt_x"/>
                                          </p:val>
                                        </p:tav>
                                      </p:tavLst>
                                    </p:anim>
                                    <p:anim calcmode="lin" valueType="num">
                                      <p:cBhvr additive="base">
                                        <p:cTn id="16" dur="500" fill="hold"/>
                                        <p:tgtEl>
                                          <p:spTgt spid="479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Number Placeholder 3"/>
          <p:cNvSpPr>
            <a:spLocks noGrp="1"/>
          </p:cNvSpPr>
          <p:nvPr>
            <p:ph type="sldNum" sz="quarter" idx="4294967295"/>
          </p:nvPr>
        </p:nvSpPr>
        <p:spPr>
          <a:xfrm>
            <a:off x="94488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0EE43012-DA45-471E-9B89-53714E477C82}" type="slidenum">
              <a:rPr lang="en-US" altLang="en-US" sz="1400"/>
              <a:pPr>
                <a:spcBef>
                  <a:spcPct val="0"/>
                </a:spcBef>
                <a:buFontTx/>
                <a:buNone/>
              </a:pPr>
              <a:t>2</a:t>
            </a:fld>
            <a:endParaRPr lang="en-US" altLang="en-US" sz="1400"/>
          </a:p>
        </p:txBody>
      </p:sp>
      <p:sp>
        <p:nvSpPr>
          <p:cNvPr id="476163" name="Rectangle 2"/>
          <p:cNvSpPr>
            <a:spLocks noGrp="1" noChangeArrowheads="1"/>
          </p:cNvSpPr>
          <p:nvPr>
            <p:ph type="title" idx="4294967295"/>
          </p:nvPr>
        </p:nvSpPr>
        <p:spPr>
          <a:xfrm>
            <a:off x="0" y="990600"/>
            <a:ext cx="8153400" cy="1676400"/>
          </a:xfrm>
        </p:spPr>
        <p:txBody>
          <a:bodyPr/>
          <a:lstStyle/>
          <a:p>
            <a:pPr eaLnBrk="1" hangingPunct="1"/>
            <a:r>
              <a:rPr lang="en-US" altLang="en-US" sz="4800"/>
              <a:t>Remember your report is based on your notes and site sketch.</a:t>
            </a:r>
          </a:p>
        </p:txBody>
      </p:sp>
      <p:pic>
        <p:nvPicPr>
          <p:cNvPr id="476164" name="Picture 4" descr="File of Pap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1" y="3048000"/>
            <a:ext cx="21240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09800" y="152400"/>
            <a:ext cx="7772400" cy="838200"/>
          </a:xfrm>
        </p:spPr>
        <p:txBody>
          <a:bodyPr/>
          <a:lstStyle/>
          <a:p>
            <a:pPr eaLnBrk="1" hangingPunct="1"/>
            <a:r>
              <a:rPr lang="en-US" altLang="en-US" b="1" dirty="0">
                <a:latin typeface="Arial Rounded MT Bold" panose="020F0704030504030204" pitchFamily="34" charset="0"/>
              </a:rPr>
              <a:t>Inspection Report</a:t>
            </a:r>
            <a:endParaRPr lang="en-US" altLang="en-US" dirty="0">
              <a:latin typeface="Arial Rounded MT Bold" panose="020F0704030504030204" pitchFamily="34" charset="0"/>
            </a:endParaRPr>
          </a:p>
        </p:txBody>
      </p:sp>
      <p:sp>
        <p:nvSpPr>
          <p:cNvPr id="2" name="Content Placeholder 1"/>
          <p:cNvSpPr>
            <a:spLocks noGrp="1"/>
          </p:cNvSpPr>
          <p:nvPr>
            <p:ph idx="1"/>
          </p:nvPr>
        </p:nvSpPr>
        <p:spPr>
          <a:xfrm>
            <a:off x="2209800" y="1066800"/>
            <a:ext cx="7772400" cy="4947534"/>
          </a:xfrm>
        </p:spPr>
        <p:txBody>
          <a:bodyPr/>
          <a:lstStyle/>
          <a:p>
            <a:r>
              <a:rPr lang="en-US" dirty="0">
                <a:latin typeface="Arial Rounded MT Bold" panose="020F0704030504030204" pitchFamily="34" charset="0"/>
              </a:rPr>
              <a:t>Is a narrative summary of:</a:t>
            </a:r>
          </a:p>
          <a:p>
            <a:pPr lvl="1"/>
            <a:r>
              <a:rPr lang="en-US" dirty="0">
                <a:latin typeface="Arial Rounded MT Bold" panose="020F0704030504030204" pitchFamily="34" charset="0"/>
              </a:rPr>
              <a:t>Data collected and Conclusions drawn.</a:t>
            </a:r>
          </a:p>
          <a:p>
            <a:r>
              <a:rPr lang="en-US" dirty="0">
                <a:latin typeface="Arial Rounded MT Bold" panose="020F0704030504030204" pitchFamily="34" charset="0"/>
              </a:rPr>
              <a:t>It should summarize the:</a:t>
            </a:r>
          </a:p>
          <a:p>
            <a:pPr lvl="1"/>
            <a:r>
              <a:rPr lang="en-US" dirty="0">
                <a:latin typeface="Arial Rounded MT Bold" panose="020F0704030504030204" pitchFamily="34" charset="0"/>
              </a:rPr>
              <a:t>The Preliminary Information Form,</a:t>
            </a:r>
          </a:p>
          <a:p>
            <a:pPr lvl="1"/>
            <a:r>
              <a:rPr lang="en-US" dirty="0">
                <a:latin typeface="Arial Rounded MT Bold" panose="020F0704030504030204" pitchFamily="34" charset="0"/>
              </a:rPr>
              <a:t>The Field Inspection Checklist, and</a:t>
            </a:r>
          </a:p>
          <a:p>
            <a:pPr lvl="1"/>
            <a:r>
              <a:rPr lang="en-US" dirty="0">
                <a:latin typeface="Arial Rounded MT Bold" panose="020F0704030504030204" pitchFamily="34" charset="0"/>
              </a:rPr>
              <a:t>The Site Sketch.</a:t>
            </a:r>
          </a:p>
          <a:p>
            <a:r>
              <a:rPr lang="en-US" dirty="0">
                <a:latin typeface="Arial Rounded MT Bold" panose="020F0704030504030204" pitchFamily="34" charset="0"/>
              </a:rPr>
              <a:t>All system components should be discussed.</a:t>
            </a:r>
          </a:p>
          <a:p>
            <a:r>
              <a:rPr lang="en-US" dirty="0">
                <a:latin typeface="Arial Rounded MT Bold" panose="020F0704030504030204" pitchFamily="34" charset="0"/>
              </a:rPr>
              <a:t>Pictures may be included.</a:t>
            </a:r>
          </a:p>
        </p:txBody>
      </p:sp>
      <p:pic>
        <p:nvPicPr>
          <p:cNvPr id="1075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6178" y="4876801"/>
            <a:ext cx="257322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09800" y="228600"/>
            <a:ext cx="7772400" cy="762000"/>
          </a:xfrm>
        </p:spPr>
        <p:txBody>
          <a:bodyPr/>
          <a:lstStyle/>
          <a:p>
            <a:pPr eaLnBrk="1" hangingPunct="1"/>
            <a:r>
              <a:rPr lang="en-US" altLang="en-US" b="1" dirty="0">
                <a:latin typeface="Arial Rounded MT Bold" panose="020F0704030504030204" pitchFamily="34" charset="0"/>
              </a:rPr>
              <a:t>Inspection Report</a:t>
            </a:r>
            <a:endParaRPr lang="en-US" altLang="en-US" dirty="0">
              <a:latin typeface="Arial Rounded MT Bold" panose="020F0704030504030204" pitchFamily="34" charset="0"/>
            </a:endParaRPr>
          </a:p>
        </p:txBody>
      </p:sp>
      <p:pic>
        <p:nvPicPr>
          <p:cNvPr id="1085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143001"/>
            <a:ext cx="46482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40" name="Text Box 4"/>
          <p:cNvSpPr txBox="1">
            <a:spLocks noChangeArrowheads="1"/>
          </p:cNvSpPr>
          <p:nvPr/>
        </p:nvSpPr>
        <p:spPr bwMode="auto">
          <a:xfrm>
            <a:off x="1549689" y="5022501"/>
            <a:ext cx="8245475" cy="1384995"/>
          </a:xfrm>
          <a:prstGeom prst="rect">
            <a:avLst/>
          </a:prstGeom>
          <a:noFill/>
          <a:ln w="635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30000"/>
              </a:spcBef>
              <a:buFontTx/>
              <a:buNone/>
            </a:pPr>
            <a:r>
              <a:rPr lang="en-US" altLang="en-US" sz="2800" b="1" dirty="0">
                <a:solidFill>
                  <a:srgbClr val="FFFF00"/>
                </a:solidFill>
                <a:latin typeface="Arial" pitchFamily="34" charset="0"/>
              </a:rPr>
              <a:t>It is essential to include a series of statements that clearly and succinctly describe what the report is and is not.</a:t>
            </a:r>
            <a:endParaRPr lang="en-US" altLang="en-US" sz="2800" dirty="0">
              <a:solidFill>
                <a:srgbClr val="FFFF00"/>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gtEl>
                                        <p:attrNameLst>
                                          <p:attrName>style.visibility</p:attrName>
                                        </p:attrNameLst>
                                      </p:cBhvr>
                                      <p:to>
                                        <p:strVal val="visible"/>
                                      </p:to>
                                    </p:set>
                                    <p:anim calcmode="lin" valueType="num">
                                      <p:cBhvr additive="base">
                                        <p:cTn id="7" dur="500" fill="hold"/>
                                        <p:tgtEl>
                                          <p:spTgt spid="295940"/>
                                        </p:tgtEl>
                                        <p:attrNameLst>
                                          <p:attrName>ppt_x</p:attrName>
                                        </p:attrNameLst>
                                      </p:cBhvr>
                                      <p:tavLst>
                                        <p:tav tm="0">
                                          <p:val>
                                            <p:strVal val="0-#ppt_w/2"/>
                                          </p:val>
                                        </p:tav>
                                        <p:tav tm="100000">
                                          <p:val>
                                            <p:strVal val="#ppt_x"/>
                                          </p:val>
                                        </p:tav>
                                      </p:tavLst>
                                    </p:anim>
                                    <p:anim calcmode="lin" valueType="num">
                                      <p:cBhvr additive="base">
                                        <p:cTn id="8" dur="500" fill="hold"/>
                                        <p:tgtEl>
                                          <p:spTgt spid="295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1" name="Picture 5" descr="j0431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2" name="Text Box 6"/>
          <p:cNvSpPr txBox="1">
            <a:spLocks noChangeArrowheads="1"/>
          </p:cNvSpPr>
          <p:nvPr/>
        </p:nvSpPr>
        <p:spPr bwMode="auto">
          <a:xfrm>
            <a:off x="3276600" y="762001"/>
            <a:ext cx="5486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800" b="1" dirty="0">
                <a:latin typeface="Arial Rounded MT Bold" panose="020F0704030504030204" pitchFamily="34" charset="0"/>
              </a:rPr>
              <a:t>Inspection Report</a:t>
            </a:r>
            <a:endParaRPr lang="en-US" altLang="en-US" sz="4800" dirty="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5702"/>
                                        </p:tgtEl>
                                        <p:attrNameLst>
                                          <p:attrName>style.visibility</p:attrName>
                                        </p:attrNameLst>
                                      </p:cBhvr>
                                      <p:to>
                                        <p:strVal val="visible"/>
                                      </p:to>
                                    </p:set>
                                    <p:anim calcmode="lin" valueType="num">
                                      <p:cBhvr additive="base">
                                        <p:cTn id="7" dur="500" fill="hold"/>
                                        <p:tgtEl>
                                          <p:spTgt spid="285702"/>
                                        </p:tgtEl>
                                        <p:attrNameLst>
                                          <p:attrName>ppt_x</p:attrName>
                                        </p:attrNameLst>
                                      </p:cBhvr>
                                      <p:tavLst>
                                        <p:tav tm="0">
                                          <p:val>
                                            <p:strVal val="0-#ppt_w/2"/>
                                          </p:val>
                                        </p:tav>
                                        <p:tav tm="100000">
                                          <p:val>
                                            <p:strVal val="#ppt_x"/>
                                          </p:val>
                                        </p:tav>
                                      </p:tavLst>
                                    </p:anim>
                                    <p:anim calcmode="lin" valueType="num">
                                      <p:cBhvr additive="base">
                                        <p:cTn id="8" dur="500" fill="hold"/>
                                        <p:tgtEl>
                                          <p:spTgt spid="2857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3"/>
          <p:cNvSpPr>
            <a:spLocks noGrp="1"/>
          </p:cNvSpPr>
          <p:nvPr>
            <p:ph type="sldNum" sz="quarter" idx="4294967295"/>
          </p:nvPr>
        </p:nvSpPr>
        <p:spPr>
          <a:xfrm>
            <a:off x="9448800" y="6356350"/>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BF931D99-86AE-4A60-8840-1D97B931B090}" type="slidenum">
              <a:rPr lang="en-US" altLang="en-US" sz="1400"/>
              <a:pPr>
                <a:spcBef>
                  <a:spcPct val="0"/>
                </a:spcBef>
                <a:buFontTx/>
                <a:buNone/>
              </a:pPr>
              <a:t>6</a:t>
            </a:fld>
            <a:endParaRPr lang="en-US" altLang="en-US" sz="1400"/>
          </a:p>
        </p:txBody>
      </p:sp>
      <p:sp>
        <p:nvSpPr>
          <p:cNvPr id="480259" name="Text Box 2"/>
          <p:cNvSpPr txBox="1">
            <a:spLocks noChangeArrowheads="1"/>
          </p:cNvSpPr>
          <p:nvPr/>
        </p:nvSpPr>
        <p:spPr bwMode="auto">
          <a:xfrm>
            <a:off x="855517" y="1457154"/>
            <a:ext cx="102523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3000" dirty="0">
                <a:latin typeface="+mj-lt"/>
              </a:rPr>
              <a:t>The new standards re-enforce the idea that the inspection report should include a narrative summary.</a:t>
            </a:r>
          </a:p>
        </p:txBody>
      </p:sp>
      <p:sp>
        <p:nvSpPr>
          <p:cNvPr id="436227" name="Text Box 3"/>
          <p:cNvSpPr txBox="1">
            <a:spLocks noChangeArrowheads="1"/>
          </p:cNvSpPr>
          <p:nvPr/>
        </p:nvSpPr>
        <p:spPr bwMode="auto">
          <a:xfrm>
            <a:off x="1752599" y="3214255"/>
            <a:ext cx="8458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500" dirty="0">
                <a:latin typeface="+mn-lt"/>
              </a:rPr>
              <a:t>When you write the report  you should give the client as much information as possible so they can  make an informed decision.</a:t>
            </a:r>
          </a:p>
          <a:p>
            <a:pPr algn="ctr" eaLnBrk="1" hangingPunct="1">
              <a:spcBef>
                <a:spcPct val="50000"/>
              </a:spcBef>
              <a:buFontTx/>
              <a:buNone/>
            </a:pPr>
            <a:endParaRPr lang="en-US" altLang="en-US" sz="2500" dirty="0">
              <a:latin typeface="+mn-lt"/>
            </a:endParaRPr>
          </a:p>
          <a:p>
            <a:pPr algn="ctr" eaLnBrk="1" hangingPunct="1">
              <a:spcBef>
                <a:spcPct val="50000"/>
              </a:spcBef>
              <a:buFontTx/>
              <a:buNone/>
            </a:pPr>
            <a:r>
              <a:rPr lang="en-US" altLang="en-US" sz="2500" dirty="0">
                <a:latin typeface="+mn-lt"/>
              </a:rPr>
              <a:t>See page 57 to 58 of the NAWT Standards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6227"/>
                                        </p:tgtEl>
                                        <p:attrNameLst>
                                          <p:attrName>style.visibility</p:attrName>
                                        </p:attrNameLst>
                                      </p:cBhvr>
                                      <p:to>
                                        <p:strVal val="visible"/>
                                      </p:to>
                                    </p:set>
                                    <p:anim calcmode="lin" valueType="num">
                                      <p:cBhvr additive="base">
                                        <p:cTn id="7" dur="500" fill="hold"/>
                                        <p:tgtEl>
                                          <p:spTgt spid="436227"/>
                                        </p:tgtEl>
                                        <p:attrNameLst>
                                          <p:attrName>ppt_x</p:attrName>
                                        </p:attrNameLst>
                                      </p:cBhvr>
                                      <p:tavLst>
                                        <p:tav tm="0">
                                          <p:val>
                                            <p:strVal val="0-#ppt_w/2"/>
                                          </p:val>
                                        </p:tav>
                                        <p:tav tm="100000">
                                          <p:val>
                                            <p:strVal val="#ppt_x"/>
                                          </p:val>
                                        </p:tav>
                                      </p:tavLst>
                                    </p:anim>
                                    <p:anim calcmode="lin" valueType="num">
                                      <p:cBhvr additive="base">
                                        <p:cTn id="8" dur="500" fill="hold"/>
                                        <p:tgtEl>
                                          <p:spTgt spid="436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0066" y="452292"/>
            <a:ext cx="9098285" cy="621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9800" y="38100"/>
            <a:ext cx="7772400" cy="609600"/>
          </a:xfrm>
        </p:spPr>
        <p:txBody>
          <a:bodyPr/>
          <a:lstStyle/>
          <a:p>
            <a:r>
              <a:rPr lang="en-US" sz="3600" dirty="0">
                <a:latin typeface="Arial Rounded MT Bold" panose="020F0704030504030204" pitchFamily="34" charset="0"/>
              </a:rPr>
              <a:t>Inspection Report (pages 79-80)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8027" y="1842654"/>
            <a:ext cx="85344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4691" name="Object 8"/>
          <p:cNvGraphicFramePr>
            <a:graphicFrameLocks noChangeAspect="1"/>
          </p:cNvGraphicFramePr>
          <p:nvPr>
            <p:extLst>
              <p:ext uri="{D42A27DB-BD31-4B8C-83A1-F6EECF244321}">
                <p14:modId xmlns:p14="http://schemas.microsoft.com/office/powerpoint/2010/main" val="474529009"/>
              </p:ext>
            </p:extLst>
          </p:nvPr>
        </p:nvGraphicFramePr>
        <p:xfrm>
          <a:off x="-8617527" y="762000"/>
          <a:ext cx="8153400" cy="1447800"/>
        </p:xfrm>
        <a:graphic>
          <a:graphicData uri="http://schemas.openxmlformats.org/presentationml/2006/ole">
            <mc:AlternateContent xmlns:mc="http://schemas.openxmlformats.org/markup-compatibility/2006">
              <mc:Choice xmlns:v="urn:schemas-microsoft-com:vml" Requires="v">
                <p:oleObj name="Bitmap Image" r:id="rId4" imgW="6373115" imgH="1114581" progId="Paint.Picture">
                  <p:embed/>
                </p:oleObj>
              </mc:Choice>
              <mc:Fallback>
                <p:oleObj name="Bitmap Image" r:id="rId4" imgW="6373115" imgH="1114581" progId="Paint.Picture">
                  <p:embed/>
                  <p:pic>
                    <p:nvPicPr>
                      <p:cNvPr id="11469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527" y="762000"/>
                        <a:ext cx="8153400" cy="1447800"/>
                      </a:xfrm>
                      <a:prstGeom prst="rect">
                        <a:avLst/>
                      </a:prstGeom>
                      <a:noFill/>
                      <a:ln>
                        <a:noFill/>
                      </a:ln>
                      <a:effectLst/>
                    </p:spPr>
                  </p:pic>
                </p:oleObj>
              </mc:Fallback>
            </mc:AlternateContent>
          </a:graphicData>
        </a:graphic>
      </p:graphicFrame>
      <p:sp>
        <p:nvSpPr>
          <p:cNvPr id="2" name="Title 1"/>
          <p:cNvSpPr>
            <a:spLocks noGrp="1"/>
          </p:cNvSpPr>
          <p:nvPr>
            <p:ph type="title"/>
          </p:nvPr>
        </p:nvSpPr>
        <p:spPr>
          <a:xfrm>
            <a:off x="2209800" y="0"/>
            <a:ext cx="7772400" cy="762000"/>
          </a:xfrm>
        </p:spPr>
        <p:txBody>
          <a:bodyPr/>
          <a:lstStyle/>
          <a:p>
            <a:r>
              <a:rPr lang="en-US" dirty="0">
                <a:latin typeface="Arial Rounded MT Bold" panose="020F0704030504030204" pitchFamily="34" charset="0"/>
              </a:rPr>
              <a:t>Inspection Report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1871661"/>
            <a:ext cx="7696200"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2400" dirty="0">
                <a:latin typeface="Arial Rounded MT Bold" panose="020F0704030504030204" pitchFamily="34" charset="0"/>
              </a:rPr>
              <a:t>If client insists on  having an HLT performed on a newly-installed or never used system, the following paragraph must be included in the authorization agreement and the inspection report:</a:t>
            </a:r>
          </a:p>
        </p:txBody>
      </p:sp>
      <p:sp>
        <p:nvSpPr>
          <p:cNvPr id="6" name="TextBox 5"/>
          <p:cNvSpPr txBox="1"/>
          <p:nvPr/>
        </p:nvSpPr>
        <p:spPr>
          <a:xfrm>
            <a:off x="1173956" y="3916741"/>
            <a:ext cx="9844087" cy="1938992"/>
          </a:xfrm>
          <a:prstGeom prst="rect">
            <a:avLst/>
          </a:prstGeom>
          <a:noFill/>
          <a:ln w="38100">
            <a:solidFill>
              <a:schemeClr val="tx2"/>
            </a:solidFill>
          </a:ln>
        </p:spPr>
        <p:txBody>
          <a:bodyPr wrap="square">
            <a:spAutoFit/>
          </a:bodyPr>
          <a:lstStyle/>
          <a:p>
            <a:pPr algn="ctr">
              <a:defRPr/>
            </a:pPr>
            <a:r>
              <a:rPr lang="en-US" sz="2400" dirty="0">
                <a:solidFill>
                  <a:srgbClr val="FFFF00"/>
                </a:solidFill>
              </a:rPr>
              <a:t>The hydraulic load test (HLT) is designed to identify problems associated with the STA (and cesspools and seepage pits) that have, in the past, been in continuous use for at least 30 days.  There is neither reason nor justification to subject a new or never used system to a hydraulic load test.</a:t>
            </a:r>
          </a:p>
        </p:txBody>
      </p:sp>
      <p:sp>
        <p:nvSpPr>
          <p:cNvPr id="2" name="Title 1"/>
          <p:cNvSpPr>
            <a:spLocks noGrp="1"/>
          </p:cNvSpPr>
          <p:nvPr>
            <p:ph type="title"/>
          </p:nvPr>
        </p:nvSpPr>
        <p:spPr>
          <a:xfrm>
            <a:off x="1905000" y="253241"/>
            <a:ext cx="8305800" cy="1143000"/>
          </a:xfrm>
        </p:spPr>
        <p:txBody>
          <a:bodyPr/>
          <a:lstStyle/>
          <a:p>
            <a:r>
              <a:rPr lang="en-US" dirty="0">
                <a:latin typeface="Arial Rounded MT Bold" panose="020F0704030504030204" pitchFamily="34" charset="0"/>
              </a:rPr>
              <a:t>Inspection Report Concerns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ustom 1">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19</TotalTime>
  <Words>961</Words>
  <Application>Microsoft Office PowerPoint</Application>
  <PresentationFormat>Widescreen</PresentationFormat>
  <Paragraphs>109</Paragraphs>
  <Slides>10</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Aptos</vt:lpstr>
      <vt:lpstr>Arial</vt:lpstr>
      <vt:lpstr>Arial Rounded MT Bold</vt:lpstr>
      <vt:lpstr>Arial-BoldItalicMT</vt:lpstr>
      <vt:lpstr>Times New Roman</vt:lpstr>
      <vt:lpstr>TimesNewRomanPSMT</vt:lpstr>
      <vt:lpstr>1_Default Design</vt:lpstr>
      <vt:lpstr>Bitmap Image</vt:lpstr>
      <vt:lpstr>PowerPoint Presentation</vt:lpstr>
      <vt:lpstr>Remember your report is based on your notes and site sketch.</vt:lpstr>
      <vt:lpstr>Inspection Report</vt:lpstr>
      <vt:lpstr>Inspection Report</vt:lpstr>
      <vt:lpstr>PowerPoint Presentation</vt:lpstr>
      <vt:lpstr>PowerPoint Presentation</vt:lpstr>
      <vt:lpstr>Inspection Report (pages 79-80)</vt:lpstr>
      <vt:lpstr>Inspection Report </vt:lpstr>
      <vt:lpstr>Inspection Report Concerns</vt:lpstr>
      <vt:lpstr>Corrective Measures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Ferrero</dc:creator>
  <cp:lastModifiedBy>Kimberly Seipp</cp:lastModifiedBy>
  <cp:revision>4</cp:revision>
  <dcterms:created xsi:type="dcterms:W3CDTF">2025-03-05T15:36:51Z</dcterms:created>
  <dcterms:modified xsi:type="dcterms:W3CDTF">2025-03-30T23:34:57Z</dcterms:modified>
</cp:coreProperties>
</file>