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4"/>
  </p:notesMasterIdLst>
  <p:sldIdLst>
    <p:sldId id="301" r:id="rId2"/>
    <p:sldId id="258" r:id="rId3"/>
    <p:sldId id="298" r:id="rId4"/>
    <p:sldId id="302"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2"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9" r:id="rId42"/>
    <p:sldId id="297"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22" autoAdjust="0"/>
  </p:normalViewPr>
  <p:slideViewPr>
    <p:cSldViewPr>
      <p:cViewPr varScale="1">
        <p:scale>
          <a:sx n="42" d="100"/>
          <a:sy n="42" d="100"/>
        </p:scale>
        <p:origin x="2227" y="2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BF37976-D63A-BA94-0D9A-3D533BF14C7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dirty="0">
                <a:latin typeface="Arial" pitchFamily="34" charset="0"/>
              </a:defRPr>
            </a:lvl1pPr>
          </a:lstStyle>
          <a:p>
            <a:pPr>
              <a:defRPr/>
            </a:pPr>
            <a:endParaRPr lang="en-US"/>
          </a:p>
        </p:txBody>
      </p:sp>
      <p:sp>
        <p:nvSpPr>
          <p:cNvPr id="52227" name="Rectangle 3">
            <a:extLst>
              <a:ext uri="{FF2B5EF4-FFF2-40B4-BE49-F238E27FC236}">
                <a16:creationId xmlns:a16="http://schemas.microsoft.com/office/drawing/2014/main" id="{49F475D9-6957-FFF9-EC7E-18D0B6B0C7A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pitchFamily="34" charset="0"/>
              </a:defRPr>
            </a:lvl1pPr>
          </a:lstStyle>
          <a:p>
            <a:pPr>
              <a:defRPr/>
            </a:pPr>
            <a:endParaRPr lang="en-US"/>
          </a:p>
        </p:txBody>
      </p:sp>
      <p:sp>
        <p:nvSpPr>
          <p:cNvPr id="4100" name="Rectangle 4">
            <a:extLst>
              <a:ext uri="{FF2B5EF4-FFF2-40B4-BE49-F238E27FC236}">
                <a16:creationId xmlns:a16="http://schemas.microsoft.com/office/drawing/2014/main" id="{5A841E1A-1B80-BD97-859E-C069705DFE4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5">
            <a:extLst>
              <a:ext uri="{FF2B5EF4-FFF2-40B4-BE49-F238E27FC236}">
                <a16:creationId xmlns:a16="http://schemas.microsoft.com/office/drawing/2014/main" id="{608F3B79-9599-5278-9B6B-661BC053E55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a:extLst>
              <a:ext uri="{FF2B5EF4-FFF2-40B4-BE49-F238E27FC236}">
                <a16:creationId xmlns:a16="http://schemas.microsoft.com/office/drawing/2014/main" id="{FA06E7FD-ADE1-C7F1-8FC5-4FC62F42D34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dirty="0">
                <a:latin typeface="Arial" pitchFamily="34" charset="0"/>
              </a:defRPr>
            </a:lvl1pPr>
          </a:lstStyle>
          <a:p>
            <a:pPr>
              <a:defRPr/>
            </a:pPr>
            <a:endParaRPr lang="en-US"/>
          </a:p>
        </p:txBody>
      </p:sp>
      <p:sp>
        <p:nvSpPr>
          <p:cNvPr id="52231" name="Rectangle 7">
            <a:extLst>
              <a:ext uri="{FF2B5EF4-FFF2-40B4-BE49-F238E27FC236}">
                <a16:creationId xmlns:a16="http://schemas.microsoft.com/office/drawing/2014/main" id="{2FF3453F-A116-C1C9-6CD3-E703124D966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5F6B31A-3F2D-42CE-91E1-4A4F0B59A32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844C6C5-9D63-A967-E05F-B94D6750F133}"/>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702B5552-7321-8EFF-9F5E-E3FB4E9A317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going to bring all the information we have been covering together now to arrive at the final Conclusion</a:t>
            </a:r>
          </a:p>
          <a:p>
            <a:endParaRPr lang="en-US" altLang="en-US"/>
          </a:p>
          <a:p>
            <a:r>
              <a:rPr lang="en-US" altLang="en-US"/>
              <a:t>We will be going over how to use the manual to reach the conclusion</a:t>
            </a:r>
          </a:p>
          <a:p>
            <a:endParaRPr lang="en-US" altLang="en-US"/>
          </a:p>
          <a:p>
            <a:r>
              <a:rPr lang="en-US" altLang="en-US"/>
              <a:t>We will be using scenarios and examples and discussing how to arrive at the appropriate conclusion</a:t>
            </a:r>
          </a:p>
        </p:txBody>
      </p:sp>
      <p:sp>
        <p:nvSpPr>
          <p:cNvPr id="9220" name="Slide Number Placeholder 3">
            <a:extLst>
              <a:ext uri="{FF2B5EF4-FFF2-40B4-BE49-F238E27FC236}">
                <a16:creationId xmlns:a16="http://schemas.microsoft.com/office/drawing/2014/main" id="{262AFB39-63E4-7AFE-BA41-C95E603E6B9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B64A36F-278E-481C-8615-4CDF4FD8E8E4}" type="slidenum">
              <a:rPr lang="en-US" altLang="en-US" smtClean="0">
                <a:latin typeface="Arial" panose="020B0604020202020204" pitchFamily="34" charset="0"/>
              </a:rPr>
              <a:pPr/>
              <a:t>4</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479FBE01-E926-FFF6-CFA1-1F71208BDF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E3DAB2-904F-4929-A013-D0753F74E708}" type="slidenum">
              <a:rPr lang="en-US" altLang="en-US" smtClean="0"/>
              <a:pPr>
                <a:spcBef>
                  <a:spcPct val="0"/>
                </a:spcBef>
              </a:pPr>
              <a:t>13</a:t>
            </a:fld>
            <a:endParaRPr lang="en-US" altLang="en-US"/>
          </a:p>
        </p:txBody>
      </p:sp>
      <p:sp>
        <p:nvSpPr>
          <p:cNvPr id="27651" name="Rectangle 2">
            <a:extLst>
              <a:ext uri="{FF2B5EF4-FFF2-40B4-BE49-F238E27FC236}">
                <a16:creationId xmlns:a16="http://schemas.microsoft.com/office/drawing/2014/main" id="{E955B998-AB1A-32A7-09C9-AE57C0A544E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CCA11E6-B0E0-4B63-5E83-BDDEDFF4F6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ACCEPTABLE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76362C8-48B5-827F-223A-9281CA62A1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E5D662B-FC38-4A34-B6BA-C62F409B8CFB}" type="slidenum">
              <a:rPr lang="en-US" altLang="en-US" smtClean="0"/>
              <a:pPr>
                <a:spcBef>
                  <a:spcPct val="0"/>
                </a:spcBef>
              </a:pPr>
              <a:t>14</a:t>
            </a:fld>
            <a:endParaRPr lang="en-US" altLang="en-US"/>
          </a:p>
        </p:txBody>
      </p:sp>
      <p:sp>
        <p:nvSpPr>
          <p:cNvPr id="29699" name="Rectangle 2">
            <a:extLst>
              <a:ext uri="{FF2B5EF4-FFF2-40B4-BE49-F238E27FC236}">
                <a16:creationId xmlns:a16="http://schemas.microsoft.com/office/drawing/2014/main" id="{11DAF7C1-105E-B049-01B2-4949E8C41FA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F82C9BB-FD03-CD4D-FB93-904DBC55C0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GENERAL – 3. NON-FUNCTIONING (NOT WORKING AS INTENDED) ELECTRICAL COMPONENTS (AEROBIC DEVISE, PUMP, CONTROLS, OR ALARMS)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49A0286-89C7-BD68-DF92-24E47182D6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654B41-9E74-422C-8886-95DF15B27401}" type="slidenum">
              <a:rPr lang="en-US" altLang="en-US" smtClean="0"/>
              <a:pPr>
                <a:spcBef>
                  <a:spcPct val="0"/>
                </a:spcBef>
              </a:pPr>
              <a:t>15</a:t>
            </a:fld>
            <a:endParaRPr lang="en-US" altLang="en-US"/>
          </a:p>
        </p:txBody>
      </p:sp>
      <p:sp>
        <p:nvSpPr>
          <p:cNvPr id="31747" name="Rectangle 2">
            <a:extLst>
              <a:ext uri="{FF2B5EF4-FFF2-40B4-BE49-F238E27FC236}">
                <a16:creationId xmlns:a16="http://schemas.microsoft.com/office/drawing/2014/main" id="{262DDFBE-1B99-C4B0-C41A-509756A054A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F19F092-9867-2683-DF97-21F808A439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CONCLLUSION: ACCEPTABLE WITH CONCERNS</a:t>
            </a:r>
          </a:p>
          <a:p>
            <a:pPr eaLnBrk="1" hangingPunct="1"/>
            <a:endParaRPr lang="en-US" altLang="en-US"/>
          </a:p>
          <a:p>
            <a:pPr eaLnBrk="1" hangingPunct="1"/>
            <a:r>
              <a:rPr lang="en-US" altLang="en-US"/>
              <a:t>PAGE 49 – TREATMENT, HOLDING, DOSING, LIFT, AND SIPHON TANKS – 9. QUESTIONABLE WIRING AND CONNECTIONS THAT ARE STILL FUNCTIONAL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07807793-F110-BF81-C27E-6D96318EA3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6095B6-EBD3-459C-9AAE-A6169EFD99CF}" type="slidenum">
              <a:rPr lang="en-US" altLang="en-US" smtClean="0"/>
              <a:pPr>
                <a:spcBef>
                  <a:spcPct val="0"/>
                </a:spcBef>
              </a:pPr>
              <a:t>16</a:t>
            </a:fld>
            <a:endParaRPr lang="en-US" altLang="en-US"/>
          </a:p>
        </p:txBody>
      </p:sp>
      <p:sp>
        <p:nvSpPr>
          <p:cNvPr id="33795" name="Rectangle 2">
            <a:extLst>
              <a:ext uri="{FF2B5EF4-FFF2-40B4-BE49-F238E27FC236}">
                <a16:creationId xmlns:a16="http://schemas.microsoft.com/office/drawing/2014/main" id="{4F3D1F41-6118-04E4-B498-F58F6B07438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4C97E9A9-15E2-4487-19E3-E44EF5E6B7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CONCLUSTION: ACCEPTABLE WITH CONCERNS</a:t>
            </a:r>
          </a:p>
          <a:p>
            <a:pPr eaLnBrk="1" hangingPunct="1"/>
            <a:endParaRPr lang="en-US" altLang="en-US"/>
          </a:p>
          <a:p>
            <a:pPr eaLnBrk="1" hangingPunct="1"/>
            <a:r>
              <a:rPr lang="en-US" altLang="en-US"/>
              <a:t>PAGE 48 – GENERAL – 4. SYSTEM OVER 10 YEARS OLD WITH NO MAINTENANCE RECORDS</a:t>
            </a:r>
          </a:p>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7A84DFC-F639-95DC-F00B-E4D8ED294F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7A446CB-905F-4304-8C8F-D26DE6AD5246}" type="slidenum">
              <a:rPr lang="en-US" altLang="en-US" smtClean="0"/>
              <a:pPr>
                <a:spcBef>
                  <a:spcPct val="0"/>
                </a:spcBef>
              </a:pPr>
              <a:t>17</a:t>
            </a:fld>
            <a:endParaRPr lang="en-US" altLang="en-US"/>
          </a:p>
        </p:txBody>
      </p:sp>
      <p:sp>
        <p:nvSpPr>
          <p:cNvPr id="35843" name="Rectangle 2">
            <a:extLst>
              <a:ext uri="{FF2B5EF4-FFF2-40B4-BE49-F238E27FC236}">
                <a16:creationId xmlns:a16="http://schemas.microsoft.com/office/drawing/2014/main" id="{325D0D4F-F3C7-2622-8584-819C199C9A3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620B94F-027A-A1D5-3584-8CFB7BF38F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53 GENERAL – 1. STRUCTURE VACANT MORE THAN 7 DAYS (CONDUCT A HYDRAULIC LOAD TEST</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8D30BD9-72CC-D747-0B68-6CB969BF99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C24340-31E6-4F7D-AB69-6FA36C1C7F93}" type="slidenum">
              <a:rPr lang="en-US" altLang="en-US" smtClean="0"/>
              <a:pPr>
                <a:spcBef>
                  <a:spcPct val="0"/>
                </a:spcBef>
              </a:pPr>
              <a:t>18</a:t>
            </a:fld>
            <a:endParaRPr lang="en-US" altLang="en-US"/>
          </a:p>
        </p:txBody>
      </p:sp>
      <p:sp>
        <p:nvSpPr>
          <p:cNvPr id="37891" name="Rectangle 2">
            <a:extLst>
              <a:ext uri="{FF2B5EF4-FFF2-40B4-BE49-F238E27FC236}">
                <a16:creationId xmlns:a16="http://schemas.microsoft.com/office/drawing/2014/main" id="{A1B89D2E-1434-B7FB-DAC3-2A5B9F44A1E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958C5DF3-F2F3-DD7E-038C-C94C78ED40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CONCLUSTION: ACCEPTABLE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225F57E1-B8A0-B57A-4922-52C1BB6B7F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0285710-059E-4E71-9109-64D1905B4D8B}" type="slidenum">
              <a:rPr lang="en-US" altLang="en-US" smtClean="0"/>
              <a:pPr>
                <a:spcBef>
                  <a:spcPct val="0"/>
                </a:spcBef>
              </a:pPr>
              <a:t>19</a:t>
            </a:fld>
            <a:endParaRPr lang="en-US" altLang="en-US"/>
          </a:p>
        </p:txBody>
      </p:sp>
      <p:sp>
        <p:nvSpPr>
          <p:cNvPr id="39939" name="Rectangle 2">
            <a:extLst>
              <a:ext uri="{FF2B5EF4-FFF2-40B4-BE49-F238E27FC236}">
                <a16:creationId xmlns:a16="http://schemas.microsoft.com/office/drawing/2014/main" id="{5C88F799-2624-3294-92C8-599C8975A6E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A8D6C83-6D74-A5C5-1A59-8A45B65D16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GENERAL – 3. NON-FUNCTIONING (NOT WORKING AS INTENDED) ELECTRICAL COMPONENTS (AEROBIC DEVISE, PUMP, CONTROLS, OR ALARMS)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62B0D9FC-5883-7ECF-A738-2869BDB2F7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EF1C4D-97C1-4737-A598-D4203822D352}" type="slidenum">
              <a:rPr lang="en-US" altLang="en-US" smtClean="0"/>
              <a:pPr>
                <a:spcBef>
                  <a:spcPct val="0"/>
                </a:spcBef>
              </a:pPr>
              <a:t>20</a:t>
            </a:fld>
            <a:endParaRPr lang="en-US" altLang="en-US"/>
          </a:p>
        </p:txBody>
      </p:sp>
      <p:sp>
        <p:nvSpPr>
          <p:cNvPr id="41987" name="Rectangle 2">
            <a:extLst>
              <a:ext uri="{FF2B5EF4-FFF2-40B4-BE49-F238E27FC236}">
                <a16:creationId xmlns:a16="http://schemas.microsoft.com/office/drawing/2014/main" id="{66A58125-4D86-5CED-360E-9F86CE447D6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BCCFA858-3104-1B27-4AC8-92ACD5BC97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55 – SOIL TREATMENT AREA – 1. THE STA CAN’T BE LOCATED WITH HAND TOOLS – THE STA MUST BE LOCATED TO BE INVESTIGATED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2D207FA-8BD1-49FE-9149-01F13E5F97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274039C-84C3-4790-945F-BF636E5B846E}" type="slidenum">
              <a:rPr lang="en-US" altLang="en-US" smtClean="0"/>
              <a:pPr>
                <a:spcBef>
                  <a:spcPct val="0"/>
                </a:spcBef>
              </a:pPr>
              <a:t>21</a:t>
            </a:fld>
            <a:endParaRPr lang="en-US" altLang="en-US"/>
          </a:p>
        </p:txBody>
      </p:sp>
      <p:sp>
        <p:nvSpPr>
          <p:cNvPr id="44035" name="Rectangle 2">
            <a:extLst>
              <a:ext uri="{FF2B5EF4-FFF2-40B4-BE49-F238E27FC236}">
                <a16:creationId xmlns:a16="http://schemas.microsoft.com/office/drawing/2014/main" id="{9DDE1DBF-E59D-9175-2CA3-E186A72FD43F}"/>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6C9AEA2C-E4DA-B77E-EB48-0023B1B1C3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53 – GENERAL – 1. STRUCTURE VACANT FOR MORE THAN 7 DAYS (CONDUCT AN HLT)</a:t>
            </a:r>
          </a:p>
          <a:p>
            <a:pPr eaLnBrk="1" hangingPunct="1"/>
            <a:endParaRPr lang="en-US" altLang="en-US"/>
          </a:p>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5798FFF-B49C-1EAA-D29E-F9F88DA001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D19A7BA-7480-40EC-A325-9B06DF675DEC}" type="slidenum">
              <a:rPr lang="en-US" altLang="en-US" smtClean="0"/>
              <a:pPr>
                <a:spcBef>
                  <a:spcPct val="0"/>
                </a:spcBef>
              </a:pPr>
              <a:t>22</a:t>
            </a:fld>
            <a:endParaRPr lang="en-US" altLang="en-US"/>
          </a:p>
        </p:txBody>
      </p:sp>
      <p:sp>
        <p:nvSpPr>
          <p:cNvPr id="46083" name="Rectangle 2">
            <a:extLst>
              <a:ext uri="{FF2B5EF4-FFF2-40B4-BE49-F238E27FC236}">
                <a16:creationId xmlns:a16="http://schemas.microsoft.com/office/drawing/2014/main" id="{3B6463E4-EE88-AED2-77F3-D04548CB051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C3AB51E3-AAC7-EFD8-52B6-326C3E938A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CONCLUSTION: UACCEPTABLE</a:t>
            </a:r>
          </a:p>
          <a:p>
            <a:pPr eaLnBrk="1" hangingPunct="1"/>
            <a:endParaRPr lang="en-US" altLang="en-US"/>
          </a:p>
          <a:p>
            <a:pPr eaLnBrk="1" hangingPunct="1"/>
            <a:r>
              <a:rPr lang="en-US" altLang="en-US"/>
              <a:t>PAGE 53 – SOIL TREATMENT AREA – 10. IN THE COURSE OF AN HLT, IF AN STA FAILS TO ACCEPT THE CACLUATED DAILY FLOW AND THE LIQUED LEVEL REMAINS AT OR ABOVE THE TOP OF THE AGGREGATE OR THE LOWEST POINT OF THE INLET PIPE IN A CESSPOOL OR SEEPAGE PIT.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7660C0E-3954-A0B3-78A7-5C689EB312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393CDC-C842-4797-97D4-45799116E079}" type="slidenum">
              <a:rPr lang="en-US" altLang="en-US" smtClean="0"/>
              <a:pPr>
                <a:spcBef>
                  <a:spcPct val="0"/>
                </a:spcBef>
              </a:pPr>
              <a:t>5</a:t>
            </a:fld>
            <a:endParaRPr lang="en-US" altLang="en-US"/>
          </a:p>
        </p:txBody>
      </p:sp>
      <p:sp>
        <p:nvSpPr>
          <p:cNvPr id="11267" name="Rectangle 2">
            <a:extLst>
              <a:ext uri="{FF2B5EF4-FFF2-40B4-BE49-F238E27FC236}">
                <a16:creationId xmlns:a16="http://schemas.microsoft.com/office/drawing/2014/main" id="{2E9A3EB0-C24E-75E5-C9EC-682F70D00D8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04E287F-65D4-1BFE-67F2-FAF260C8B1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TREATMENT, HOLIDNG, DOSING, LIFT AND SIPHON TANKS – 2. THE BACKFLOW/RUNBACK OF LIQUID FROM THE STA AFTER PUMPING THE TREATMENT TANK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B474080-1882-FEC2-DF79-4048E4F71F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8A4D798-1042-4D16-A01F-880039D87A3F}" type="slidenum">
              <a:rPr lang="en-US" altLang="en-US" smtClean="0"/>
              <a:pPr>
                <a:spcBef>
                  <a:spcPct val="0"/>
                </a:spcBef>
              </a:pPr>
              <a:t>23</a:t>
            </a:fld>
            <a:endParaRPr lang="en-US" altLang="en-US"/>
          </a:p>
        </p:txBody>
      </p:sp>
      <p:sp>
        <p:nvSpPr>
          <p:cNvPr id="48131" name="Rectangle 2">
            <a:extLst>
              <a:ext uri="{FF2B5EF4-FFF2-40B4-BE49-F238E27FC236}">
                <a16:creationId xmlns:a16="http://schemas.microsoft.com/office/drawing/2014/main" id="{14E33FA1-A75E-0D33-BA3A-B2761D250A34}"/>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BBFAE85-46E2-4390-E9F5-2622F9A9BF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56 – SOIL TREATMENT AREA – 10. TWO SOIL STAs CONNECTED WITH A DIVERTER VALVE.  IF ONE IS UNACCEPTABLE AND THE SECOND SYSTEM SHALL BE TESTED TO VERIFY IT IS ACCEPTABLE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983B13D-7825-5D98-84A2-B2EA6B64BA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1346871-1133-4482-B3F2-106B9CB76034}" type="slidenum">
              <a:rPr lang="en-US" altLang="en-US" smtClean="0"/>
              <a:pPr>
                <a:spcBef>
                  <a:spcPct val="0"/>
                </a:spcBef>
              </a:pPr>
              <a:t>24</a:t>
            </a:fld>
            <a:endParaRPr lang="en-US" altLang="en-US"/>
          </a:p>
        </p:txBody>
      </p:sp>
      <p:sp>
        <p:nvSpPr>
          <p:cNvPr id="50179" name="Rectangle 2">
            <a:extLst>
              <a:ext uri="{FF2B5EF4-FFF2-40B4-BE49-F238E27FC236}">
                <a16:creationId xmlns:a16="http://schemas.microsoft.com/office/drawing/2014/main" id="{6FBF3617-16FB-2081-3D3D-A1D855FA422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7DC5B38-F03C-7CF9-F790-04E7260213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55 – SOIL TREATMENT AREA – 8. IN A GRAVELLESS CHAMBER SYSTEM, IF THERE ARE LESS THAN FIVE INCHES OF CLEAR SPACE BETWEEN THE TOP OF THE STANDING LIQUIED AND THE UNDERSIDE OF THE CHAMBER (CONDUCT AN HLT)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A12E2D5-FA3C-056E-1451-E26588B3A2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F3D138-5FE9-49E4-BE9B-B634220856D8}" type="slidenum">
              <a:rPr lang="en-US" altLang="en-US" smtClean="0"/>
              <a:pPr>
                <a:spcBef>
                  <a:spcPct val="0"/>
                </a:spcBef>
              </a:pPr>
              <a:t>25</a:t>
            </a:fld>
            <a:endParaRPr lang="en-US" altLang="en-US"/>
          </a:p>
        </p:txBody>
      </p:sp>
      <p:sp>
        <p:nvSpPr>
          <p:cNvPr id="52227" name="Rectangle 2">
            <a:extLst>
              <a:ext uri="{FF2B5EF4-FFF2-40B4-BE49-F238E27FC236}">
                <a16:creationId xmlns:a16="http://schemas.microsoft.com/office/drawing/2014/main" id="{B10E0D54-80DB-4305-5C7F-1BD24D7A5852}"/>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969D033-60A1-7F09-D2BB-95D708EF76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56 – SOIL TREATMENT AREA – 12. HLT NOT FOLLOWED THROUGH TO THE SECOND DAY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2EAD288-B7EB-228B-3EB4-ED7FA9ACF6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BA40AB-07BF-4ABA-A28B-86034C2446E6}" type="slidenum">
              <a:rPr lang="en-US" altLang="en-US" smtClean="0"/>
              <a:pPr>
                <a:spcBef>
                  <a:spcPct val="0"/>
                </a:spcBef>
              </a:pPr>
              <a:t>26</a:t>
            </a:fld>
            <a:endParaRPr lang="en-US" altLang="en-US"/>
          </a:p>
        </p:txBody>
      </p:sp>
      <p:sp>
        <p:nvSpPr>
          <p:cNvPr id="54275" name="Rectangle 2">
            <a:extLst>
              <a:ext uri="{FF2B5EF4-FFF2-40B4-BE49-F238E27FC236}">
                <a16:creationId xmlns:a16="http://schemas.microsoft.com/office/drawing/2014/main" id="{28D3881B-DFCF-7E50-8DE2-E9B3672236C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CA4194C-EAC8-24A2-6FB2-3447B3591A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56 – SOIL TREATMENT AREA – 11. DRY AGGREGATE RULES DICTATES AN HLT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99EF1F7-E436-FC58-052F-A55C20D8E5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D20CEB-F229-40BE-8CE5-93D45A506186}" type="slidenum">
              <a:rPr lang="en-US" altLang="en-US" smtClean="0"/>
              <a:pPr>
                <a:spcBef>
                  <a:spcPct val="0"/>
                </a:spcBef>
              </a:pPr>
              <a:t>27</a:t>
            </a:fld>
            <a:endParaRPr lang="en-US" altLang="en-US"/>
          </a:p>
        </p:txBody>
      </p:sp>
      <p:sp>
        <p:nvSpPr>
          <p:cNvPr id="56323" name="Rectangle 2">
            <a:extLst>
              <a:ext uri="{FF2B5EF4-FFF2-40B4-BE49-F238E27FC236}">
                <a16:creationId xmlns:a16="http://schemas.microsoft.com/office/drawing/2014/main" id="{FE9BB5E6-7B95-AD99-D022-C05E040DC91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580C7FE0-BD2D-659F-C152-981994C738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55 – SOIL TREATMENT AREA – 3. A CESSPOOL OR SEEPAGE PIT WITH LESS THAN 24-HOURS VOLUME CAPACITY BETWEEN OPERTING LEVEL AND THE INLET INVERT (CONDUCT AN HLT)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A44685D-0BC2-816A-D773-D2FDCF119A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BF243B3-3786-4B41-BF4C-735E4C035573}" type="slidenum">
              <a:rPr lang="en-US" altLang="en-US" smtClean="0"/>
              <a:pPr>
                <a:spcBef>
                  <a:spcPct val="0"/>
                </a:spcBef>
              </a:pPr>
              <a:t>28</a:t>
            </a:fld>
            <a:endParaRPr lang="en-US" altLang="en-US"/>
          </a:p>
        </p:txBody>
      </p:sp>
      <p:sp>
        <p:nvSpPr>
          <p:cNvPr id="58371" name="Rectangle 2">
            <a:extLst>
              <a:ext uri="{FF2B5EF4-FFF2-40B4-BE49-F238E27FC236}">
                <a16:creationId xmlns:a16="http://schemas.microsoft.com/office/drawing/2014/main" id="{666FC290-1BBB-25B7-EDEF-4191088F0C8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F4632EC-204C-1499-EE7A-E1019212D1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TREATMENT, HOLDING, DOSING, LIFT, AND SIPHON TANKS – 1. AN UNACCEPTABLE TREATMENT TANK LIQUID LEVEL OCCURS WHEN THE LIQUID LEVEL IS ABOVE THE INLET INVERT AND ABOVE OR BELOW THE HEIGHT OF THE OUTLET INVERT</a:t>
            </a:r>
          </a:p>
          <a:p>
            <a:pPr eaLnBrk="1" hangingPunct="1"/>
            <a:endParaRPr lang="en-US" altLang="en-US"/>
          </a:p>
          <a:p>
            <a:pPr eaLnBrk="1" hangingPunct="1"/>
            <a:r>
              <a:rPr lang="en-US" altLang="en-US"/>
              <a:t>IN ADDITION – THERE IS A CONCERN AS TO HOW CLOSE THE WELL IS TO THE STA – MOST AREA REQUIRE AT LEAST 100’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2D8E091-2CB4-EC6D-8F08-DE0B570421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C5E211-DCA9-4220-9E35-9946C9FFE616}" type="slidenum">
              <a:rPr lang="en-US" altLang="en-US" smtClean="0"/>
              <a:pPr>
                <a:spcBef>
                  <a:spcPct val="0"/>
                </a:spcBef>
              </a:pPr>
              <a:t>29</a:t>
            </a:fld>
            <a:endParaRPr lang="en-US" altLang="en-US"/>
          </a:p>
        </p:txBody>
      </p:sp>
      <p:sp>
        <p:nvSpPr>
          <p:cNvPr id="60419" name="Rectangle 2">
            <a:extLst>
              <a:ext uri="{FF2B5EF4-FFF2-40B4-BE49-F238E27FC236}">
                <a16:creationId xmlns:a16="http://schemas.microsoft.com/office/drawing/2014/main" id="{2F41BF96-C2BA-E6AD-7879-9DC1A4089E8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287F3453-CF29-2F53-BCEB-6462E86091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CONLUSION: UNACCEPTABLE</a:t>
            </a:r>
          </a:p>
          <a:p>
            <a:pPr eaLnBrk="1" hangingPunct="1"/>
            <a:endParaRPr lang="en-US" altLang="en-US"/>
          </a:p>
          <a:p>
            <a:pPr eaLnBrk="1" hangingPunct="1"/>
            <a:r>
              <a:rPr lang="en-US" altLang="en-US"/>
              <a:t>PAGE 52 – SCREEN – TYPE EFFLUENT FILTERS – 1. FILTER IS DAMAGE OR FILTER HAS BEEN REMOVED FROM THE TANK WHERE IT ONCE EXISTED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42F1EE-F6CF-A061-EB63-6BFF586B07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F0AA92-1FE6-4326-8F65-B96BA0A3CCB2}" type="slidenum">
              <a:rPr lang="en-US" altLang="en-US" smtClean="0"/>
              <a:pPr>
                <a:spcBef>
                  <a:spcPct val="0"/>
                </a:spcBef>
              </a:pPr>
              <a:t>30</a:t>
            </a:fld>
            <a:endParaRPr lang="en-US" altLang="en-US"/>
          </a:p>
        </p:txBody>
      </p:sp>
      <p:sp>
        <p:nvSpPr>
          <p:cNvPr id="62467" name="Rectangle 2">
            <a:extLst>
              <a:ext uri="{FF2B5EF4-FFF2-40B4-BE49-F238E27FC236}">
                <a16:creationId xmlns:a16="http://schemas.microsoft.com/office/drawing/2014/main" id="{662414B1-76B9-CAD8-A40D-8E2D9117856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4DE0EAD-E876-01F3-9E58-7D8E4BDAC6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GENERAL – 1. DISCHARGES FROM ANY OF THE FOLLOWING TO ANY PART OF THE ONSITE OWTS: SUMP PUMP, FOOTER DRAIN, ROOF DRAINS AND/OR DOWNSPOUTS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32DBBE01-E0FA-97E1-BB90-2B467CD344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0A8D32-71EF-4EE8-A8FA-9429BDE66E24}" type="slidenum">
              <a:rPr lang="en-US" altLang="en-US" smtClean="0"/>
              <a:pPr>
                <a:spcBef>
                  <a:spcPct val="0"/>
                </a:spcBef>
              </a:pPr>
              <a:t>31</a:t>
            </a:fld>
            <a:endParaRPr lang="en-US" altLang="en-US"/>
          </a:p>
        </p:txBody>
      </p:sp>
      <p:sp>
        <p:nvSpPr>
          <p:cNvPr id="64515" name="Rectangle 2">
            <a:extLst>
              <a:ext uri="{FF2B5EF4-FFF2-40B4-BE49-F238E27FC236}">
                <a16:creationId xmlns:a16="http://schemas.microsoft.com/office/drawing/2014/main" id="{ACFBCA78-1F05-D074-1A60-086227CA5848}"/>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C65EF9BD-B1AC-C74B-9B66-42D9E29C05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ACCEPTABLE WITH CONCERNS</a:t>
            </a:r>
          </a:p>
          <a:p>
            <a:pPr eaLnBrk="1" hangingPunct="1"/>
            <a:endParaRPr lang="en-US" altLang="en-US"/>
          </a:p>
          <a:p>
            <a:pPr eaLnBrk="1" hangingPunct="1"/>
            <a:r>
              <a:rPr lang="en-US" altLang="en-US"/>
              <a:t>PAGE 48 – TREATMENT, HOLDING, DOSING, LIFT, AND SIPHON TANKS – 3. NO ACCESS PORT(S) OR OBSERVATION PORT(S) TO GRADE OVER TREATMENT TANK INLET </a:t>
            </a:r>
            <a:endParaRPr lang="en-US" altLang="en-US"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07E726D-A056-16A8-22DB-F80B621732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2372F3-CB42-45CB-B663-5B2DA0280A76}" type="slidenum">
              <a:rPr lang="en-US" altLang="en-US" smtClean="0"/>
              <a:pPr>
                <a:spcBef>
                  <a:spcPct val="0"/>
                </a:spcBef>
              </a:pPr>
              <a:t>32</a:t>
            </a:fld>
            <a:endParaRPr lang="en-US" altLang="en-US"/>
          </a:p>
        </p:txBody>
      </p:sp>
      <p:sp>
        <p:nvSpPr>
          <p:cNvPr id="66563" name="Rectangle 2">
            <a:extLst>
              <a:ext uri="{FF2B5EF4-FFF2-40B4-BE49-F238E27FC236}">
                <a16:creationId xmlns:a16="http://schemas.microsoft.com/office/drawing/2014/main" id="{3CB1E080-B390-5E9A-D348-6168DF9B74CB}"/>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45EBA80-8D4C-B997-6DFD-C878299B38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GENERAL – 4. A CONSTANT FLOW OF LIQUID FROM THE STRUCTURE THROUGH THE BUILDING SEWER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6EBD74CA-AAFE-B574-48C6-7F1D89FE8C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CD5A62-0150-413E-814D-6548A1D7B7AE}" type="slidenum">
              <a:rPr lang="en-US" altLang="en-US" smtClean="0"/>
              <a:pPr>
                <a:spcBef>
                  <a:spcPct val="0"/>
                </a:spcBef>
              </a:pPr>
              <a:t>6</a:t>
            </a:fld>
            <a:endParaRPr lang="en-US" altLang="en-US"/>
          </a:p>
        </p:txBody>
      </p:sp>
      <p:sp>
        <p:nvSpPr>
          <p:cNvPr id="13315" name="Rectangle 2">
            <a:extLst>
              <a:ext uri="{FF2B5EF4-FFF2-40B4-BE49-F238E27FC236}">
                <a16:creationId xmlns:a16="http://schemas.microsoft.com/office/drawing/2014/main" id="{50800409-260F-A525-BF54-C7AEEC7D5D4B}"/>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9F0BA39-8E6F-AD98-132B-5DEB861559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54 – TREATMENT TANK – 2. CANNOT ACCESS THE MAIN ACCESS PORT(S) OF THE TREATMENT TANK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824A871-91E3-5AF6-67F1-944EE9E384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061989-F2D7-4972-B682-8E4E4EB799F0}" type="slidenum">
              <a:rPr lang="en-US" altLang="en-US" smtClean="0"/>
              <a:pPr>
                <a:spcBef>
                  <a:spcPct val="0"/>
                </a:spcBef>
              </a:pPr>
              <a:t>33</a:t>
            </a:fld>
            <a:endParaRPr lang="en-US" altLang="en-US"/>
          </a:p>
        </p:txBody>
      </p:sp>
      <p:sp>
        <p:nvSpPr>
          <p:cNvPr id="68611" name="Rectangle 2">
            <a:extLst>
              <a:ext uri="{FF2B5EF4-FFF2-40B4-BE49-F238E27FC236}">
                <a16:creationId xmlns:a16="http://schemas.microsoft.com/office/drawing/2014/main" id="{E99367C2-907E-C7FC-CCBC-E15E3E79D803}"/>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28CA573-62B0-061A-1814-8F0250F859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52 – DISTRIBUTION SYSTEMS – 1. CLOGGED OR BROKEN EFFLUENT DELIVERY LINES OR OTHER PIPES IMPEDING PROPER EFFLUENT DELIVERY / ALSO: 56 – NMI STA – 9 UNEQUAL AMOUNT OF DRY AGGREGATE IN STA – IF THERE IS NOT DRY AGGREGATE IN ANY PORTION OF THE STA IT IS UNACCEPTABLE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5359F27E-2392-AA0A-84C6-0F798F7EA7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6D1B40-ADA6-412E-BFCA-4B3B2102B04E}" type="slidenum">
              <a:rPr lang="en-US" altLang="en-US" smtClean="0"/>
              <a:pPr>
                <a:spcBef>
                  <a:spcPct val="0"/>
                </a:spcBef>
              </a:pPr>
              <a:t>34</a:t>
            </a:fld>
            <a:endParaRPr lang="en-US" altLang="en-US"/>
          </a:p>
        </p:txBody>
      </p:sp>
      <p:sp>
        <p:nvSpPr>
          <p:cNvPr id="70659" name="Rectangle 2">
            <a:extLst>
              <a:ext uri="{FF2B5EF4-FFF2-40B4-BE49-F238E27FC236}">
                <a16:creationId xmlns:a16="http://schemas.microsoft.com/office/drawing/2014/main" id="{F9EF1E5F-0BB1-5D90-1CDD-497B5873CF6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805676B-8BDB-2841-4059-7A5D079284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ACCEPTABLE WITH CONCERNS</a:t>
            </a:r>
          </a:p>
          <a:p>
            <a:pPr eaLnBrk="1" hangingPunct="1"/>
            <a:endParaRPr lang="en-US" altLang="en-US"/>
          </a:p>
          <a:p>
            <a:pPr eaLnBrk="1" hangingPunct="1"/>
            <a:r>
              <a:rPr lang="en-US" altLang="en-US"/>
              <a:t>PAGE 47 – GENERAL – 2. SYSTEMS INCLUDING GRAY WATER DISCHAGES OF THE FOLLOWING NATURE, WHEN FOUND IN CONJUNCTION WITH AN OTHERWISE ACCEPTABLE SYSTEM SHAL ALWAYS BE DESCRIBED AS AWC: GRAY WATER DISCHAGES THAT BYPASS THE TREATMENT TANK AND ARE DIRECTED TO THE PRIMARY STA EITHER DIRECTLY OR THOUGH AN EFFLUENT DISTRIBUTION SYSTEM.  SOILDS IN THE GRAY WATER MAY DAMAGE THE STA.  ALL WASTEWATER FROM THE BUILDING SHOULD BE DIRECTE TO THE TREATMENT TANK</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249A3DE-5708-AEDA-213A-6CE0380D85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FF4F28-8579-4544-B796-F19524686404}" type="slidenum">
              <a:rPr lang="en-US" altLang="en-US" smtClean="0"/>
              <a:pPr>
                <a:spcBef>
                  <a:spcPct val="0"/>
                </a:spcBef>
              </a:pPr>
              <a:t>35</a:t>
            </a:fld>
            <a:endParaRPr lang="en-US" altLang="en-US"/>
          </a:p>
        </p:txBody>
      </p:sp>
      <p:sp>
        <p:nvSpPr>
          <p:cNvPr id="72707" name="Rectangle 2">
            <a:extLst>
              <a:ext uri="{FF2B5EF4-FFF2-40B4-BE49-F238E27FC236}">
                <a16:creationId xmlns:a16="http://schemas.microsoft.com/office/drawing/2014/main" id="{DA54E3E4-8F51-2C99-A9D9-556928AD7AD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E558E3D0-7863-A57A-6383-96D5631DB3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54 – TREATMENT TANK – 2. CANNOT ACCESS THE MAIN ACCESS PORT(S) OF THE TREATMENT TANK.</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695D531A-C4AC-96FA-ACFE-36B000D650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3FFE79-C638-4C87-A147-5B387287887C}" type="slidenum">
              <a:rPr lang="en-US" altLang="en-US" smtClean="0"/>
              <a:pPr>
                <a:spcBef>
                  <a:spcPct val="0"/>
                </a:spcBef>
              </a:pPr>
              <a:t>36</a:t>
            </a:fld>
            <a:endParaRPr lang="en-US" altLang="en-US"/>
          </a:p>
        </p:txBody>
      </p:sp>
      <p:sp>
        <p:nvSpPr>
          <p:cNvPr id="74755" name="Rectangle 2">
            <a:extLst>
              <a:ext uri="{FF2B5EF4-FFF2-40B4-BE49-F238E27FC236}">
                <a16:creationId xmlns:a16="http://schemas.microsoft.com/office/drawing/2014/main" id="{71C696D3-B5A4-5092-02F4-00708555397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EC469F1-28CA-57F8-9681-F06D68883D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54 – TREATMENT TANK – 2. CANNOT ACCESS THE MAIN ACCESS PORT(S) OF THE TREATMENT TANK.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F495B72-1A04-E76E-8FA8-3F69B0C00E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6063114-AF3D-4403-AEF7-3021426F389E}" type="slidenum">
              <a:rPr lang="en-US" altLang="en-US" smtClean="0"/>
              <a:pPr>
                <a:spcBef>
                  <a:spcPct val="0"/>
                </a:spcBef>
              </a:pPr>
              <a:t>37</a:t>
            </a:fld>
            <a:endParaRPr lang="en-US" altLang="en-US"/>
          </a:p>
        </p:txBody>
      </p:sp>
      <p:sp>
        <p:nvSpPr>
          <p:cNvPr id="76803" name="Rectangle 2">
            <a:extLst>
              <a:ext uri="{FF2B5EF4-FFF2-40B4-BE49-F238E27FC236}">
                <a16:creationId xmlns:a16="http://schemas.microsoft.com/office/drawing/2014/main" id="{2F3EB7B5-4312-79E6-B727-42652700C523}"/>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13CC585E-2DE8-A265-3AA1-7B0A2F07F0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55 – SOIL TREATMENT AREA – 2. CANNOT PROPERLY ACCESS THE CESSPOOL OR SEEPAGE PIT IN ORDER TO INSPECT IT.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80A8A29-E873-45CD-E957-496F0443C1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8AF15D-3332-47AA-BB3B-63643D18ABF5}" type="slidenum">
              <a:rPr lang="en-US" altLang="en-US" smtClean="0"/>
              <a:pPr>
                <a:spcBef>
                  <a:spcPct val="0"/>
                </a:spcBef>
              </a:pPr>
              <a:t>38</a:t>
            </a:fld>
            <a:endParaRPr lang="en-US" altLang="en-US"/>
          </a:p>
        </p:txBody>
      </p:sp>
      <p:sp>
        <p:nvSpPr>
          <p:cNvPr id="78851" name="Rectangle 2">
            <a:extLst>
              <a:ext uri="{FF2B5EF4-FFF2-40B4-BE49-F238E27FC236}">
                <a16:creationId xmlns:a16="http://schemas.microsoft.com/office/drawing/2014/main" id="{442E41C9-B9F8-EF53-8700-C64DDD9D7CA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801E0D93-B49C-3DF1-447F-01EC95AA53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CONCLUSION: NEEDS MORE INVESTIGATION</a:t>
            </a:r>
          </a:p>
          <a:p>
            <a:pPr eaLnBrk="1" hangingPunct="1"/>
            <a:endParaRPr lang="en-US" altLang="en-US" dirty="0"/>
          </a:p>
          <a:p>
            <a:pPr eaLnBrk="1" hangingPunct="1"/>
            <a:r>
              <a:rPr lang="en-US" altLang="en-US" dirty="0"/>
              <a:t>PAGE 32 – DRY AGGREGATE RULE – NO SAND – GRAVITY – LESS THAN OR EQUAL 5” BUT GREATER THAN 0” – HYDRAULIC LOAD TEST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BF32C6B-2512-BEB0-4123-A3A44EC1FA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648DB63-1B7E-47FD-A99D-A4382FA39EA6}" type="slidenum">
              <a:rPr lang="en-US" altLang="en-US" smtClean="0"/>
              <a:pPr>
                <a:spcBef>
                  <a:spcPct val="0"/>
                </a:spcBef>
              </a:pPr>
              <a:t>39</a:t>
            </a:fld>
            <a:endParaRPr lang="en-US" altLang="en-US"/>
          </a:p>
        </p:txBody>
      </p:sp>
      <p:sp>
        <p:nvSpPr>
          <p:cNvPr id="80899" name="Rectangle 2">
            <a:extLst>
              <a:ext uri="{FF2B5EF4-FFF2-40B4-BE49-F238E27FC236}">
                <a16:creationId xmlns:a16="http://schemas.microsoft.com/office/drawing/2014/main" id="{B7CEB0E0-6AB6-D439-B4AA-B636F18D3489}"/>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BA7DFFF0-221B-F4C0-F5CC-3BC31F45F0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CONCLUSION: NEEDS MORE INVESTIGATION</a:t>
            </a:r>
          </a:p>
          <a:p>
            <a:pPr eaLnBrk="1" hangingPunct="1"/>
            <a:endParaRPr lang="en-US" altLang="en-US" dirty="0"/>
          </a:p>
          <a:p>
            <a:pPr eaLnBrk="1" hangingPunct="1"/>
            <a:r>
              <a:rPr lang="en-US" altLang="en-US" dirty="0"/>
              <a:t>PAGE 53 – GENERAL – 2. </a:t>
            </a:r>
            <a:r>
              <a:rPr lang="en-US" altLang="en-US"/>
              <a:t>SIGNS OR REPORTS OF PREVIOUS UNACCEPTABLE PERFORMANCE – BULLET 2 STAINS IN SOILS ADJACENT TO TANKS, ON SURFACE, ETC.</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D5410E3-519B-5BA0-5398-F19D8D3A52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B476AC3-BDB0-413C-8753-BABB98B81E36}" type="slidenum">
              <a:rPr lang="en-US" altLang="en-US" smtClean="0"/>
              <a:pPr>
                <a:spcBef>
                  <a:spcPct val="0"/>
                </a:spcBef>
              </a:pPr>
              <a:t>40</a:t>
            </a:fld>
            <a:endParaRPr lang="en-US" altLang="en-US"/>
          </a:p>
        </p:txBody>
      </p:sp>
      <p:sp>
        <p:nvSpPr>
          <p:cNvPr id="82947" name="Rectangle 2">
            <a:extLst>
              <a:ext uri="{FF2B5EF4-FFF2-40B4-BE49-F238E27FC236}">
                <a16:creationId xmlns:a16="http://schemas.microsoft.com/office/drawing/2014/main" id="{88F4D183-B34C-5911-AA34-22312D774AB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531A334-65B3-2C63-4772-342E70D21D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ACCEPTABLE</a:t>
            </a:r>
          </a:p>
          <a:p>
            <a:pPr eaLnBrk="1" hangingPunct="1"/>
            <a:endParaRPr lang="en-US"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662E9F1-F9B8-4E1D-8782-7E95C930C4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7FFE78-D929-4D21-BAF0-AAAB336260A8}" type="slidenum">
              <a:rPr lang="en-US" altLang="en-US" smtClean="0"/>
              <a:pPr>
                <a:spcBef>
                  <a:spcPct val="0"/>
                </a:spcBef>
              </a:pPr>
              <a:t>7</a:t>
            </a:fld>
            <a:endParaRPr lang="en-US" altLang="en-US"/>
          </a:p>
        </p:txBody>
      </p:sp>
      <p:sp>
        <p:nvSpPr>
          <p:cNvPr id="15363" name="Rectangle 2">
            <a:extLst>
              <a:ext uri="{FF2B5EF4-FFF2-40B4-BE49-F238E27FC236}">
                <a16:creationId xmlns:a16="http://schemas.microsoft.com/office/drawing/2014/main" id="{4F8721DB-060E-863B-7D61-6B9566EF0D93}"/>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FF8BF38-4975-034C-C214-8AB441ECD2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ACCEPTABLE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CE71AD7-A7D2-2966-B441-B3BF236A40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488C80-9D11-4293-9A79-C9B7875631E5}" type="slidenum">
              <a:rPr lang="en-US" altLang="en-US" smtClean="0"/>
              <a:pPr>
                <a:spcBef>
                  <a:spcPct val="0"/>
                </a:spcBef>
              </a:pPr>
              <a:t>8</a:t>
            </a:fld>
            <a:endParaRPr lang="en-US" altLang="en-US"/>
          </a:p>
        </p:txBody>
      </p:sp>
      <p:sp>
        <p:nvSpPr>
          <p:cNvPr id="17411" name="Rectangle 2">
            <a:extLst>
              <a:ext uri="{FF2B5EF4-FFF2-40B4-BE49-F238E27FC236}">
                <a16:creationId xmlns:a16="http://schemas.microsoft.com/office/drawing/2014/main" id="{010F2FBB-8387-7E3E-F19E-B29E4B07D71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F87E7440-B9E6-58CB-1BE2-735839127F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52 – SOIL TREATMENT AREA – 2. STA IS SATURATED TO THE FULL DEPTH OF THE AGGREGATE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F7B618F-3BAB-2D74-DBB1-272D60DA38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9015929-8F24-4533-80F4-A91B544CE25B}" type="slidenum">
              <a:rPr lang="en-US" altLang="en-US" smtClean="0"/>
              <a:pPr>
                <a:spcBef>
                  <a:spcPct val="0"/>
                </a:spcBef>
              </a:pPr>
              <a:t>9</a:t>
            </a:fld>
            <a:endParaRPr lang="en-US" altLang="en-US"/>
          </a:p>
        </p:txBody>
      </p:sp>
      <p:sp>
        <p:nvSpPr>
          <p:cNvPr id="19459" name="Rectangle 2">
            <a:extLst>
              <a:ext uri="{FF2B5EF4-FFF2-40B4-BE49-F238E27FC236}">
                <a16:creationId xmlns:a16="http://schemas.microsoft.com/office/drawing/2014/main" id="{8DA7BE4E-4719-0701-E33B-733AE736C262}"/>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D720B54-25FE-20B8-7421-AB4DE5A53E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NEEDS MORE INVESTIGATION</a:t>
            </a:r>
          </a:p>
          <a:p>
            <a:pPr eaLnBrk="1" hangingPunct="1"/>
            <a:endParaRPr lang="en-US" altLang="en-US"/>
          </a:p>
          <a:p>
            <a:pPr eaLnBrk="1" hangingPunct="1"/>
            <a:r>
              <a:rPr lang="en-US" altLang="en-US"/>
              <a:t>PAGE 55 – SOIL TREATMENT – 4. SOIL FRACTURING ACTIVITY WITHIN THE LAST 30 DAYS (CONDUCT AN HLT*)</a:t>
            </a:r>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97058BC-045C-65F9-C39E-6BA2CC5AEB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043A7F-0F11-4577-B060-82F4C1F4CC3F}" type="slidenum">
              <a:rPr lang="en-US" altLang="en-US" smtClean="0"/>
              <a:pPr>
                <a:spcBef>
                  <a:spcPct val="0"/>
                </a:spcBef>
              </a:pPr>
              <a:t>10</a:t>
            </a:fld>
            <a:endParaRPr lang="en-US" altLang="en-US"/>
          </a:p>
        </p:txBody>
      </p:sp>
      <p:sp>
        <p:nvSpPr>
          <p:cNvPr id="21507" name="Rectangle 2">
            <a:extLst>
              <a:ext uri="{FF2B5EF4-FFF2-40B4-BE49-F238E27FC236}">
                <a16:creationId xmlns:a16="http://schemas.microsoft.com/office/drawing/2014/main" id="{505D0CF1-D52B-8469-9231-A5B0AECB7602}"/>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FC2CFCC-EFB9-81A0-34E2-322F618427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CONCLUSTION: NEEDS MORE INVESTIGATION</a:t>
            </a:r>
          </a:p>
          <a:p>
            <a:pPr eaLnBrk="1" hangingPunct="1"/>
            <a:endParaRPr lang="en-US" altLang="en-US"/>
          </a:p>
          <a:p>
            <a:pPr eaLnBrk="1" hangingPunct="1"/>
            <a:r>
              <a:rPr lang="en-US" altLang="en-US"/>
              <a:t>PAGE 55 – DISTRIBUTION SYSTEMS – 3. IN A GRAVITY FED DISTRIBUTION SYSTEM, IF THERE IS LESS THAN 5” OF DRY AGGREGATE (CONDUCT AN HLT*)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76962AA-F0CD-5F2C-D0C6-E5DF6512F6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69155AB-BEBA-4982-9532-90E671B78059}" type="slidenum">
              <a:rPr lang="en-US" altLang="en-US" smtClean="0"/>
              <a:pPr>
                <a:spcBef>
                  <a:spcPct val="0"/>
                </a:spcBef>
              </a:pPr>
              <a:t>11</a:t>
            </a:fld>
            <a:endParaRPr lang="en-US" altLang="en-US"/>
          </a:p>
        </p:txBody>
      </p:sp>
      <p:sp>
        <p:nvSpPr>
          <p:cNvPr id="23555" name="Rectangle 2">
            <a:extLst>
              <a:ext uri="{FF2B5EF4-FFF2-40B4-BE49-F238E27FC236}">
                <a16:creationId xmlns:a16="http://schemas.microsoft.com/office/drawing/2014/main" id="{13DF2E62-1054-E293-9500-850F3794C04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18D248D-02EE-D83C-90E0-0AC27AF991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CONCLUSION: UNACCEPTABLE</a:t>
            </a:r>
          </a:p>
          <a:p>
            <a:pPr eaLnBrk="1" hangingPunct="1"/>
            <a:endParaRPr lang="en-US" altLang="en-US"/>
          </a:p>
          <a:p>
            <a:pPr eaLnBrk="1" hangingPunct="1"/>
            <a:r>
              <a:rPr lang="en-US" altLang="en-US"/>
              <a:t>PAGE 50 – TREATMENT, HOLDING, DOSING, LIFT AND SIPHON TANKS – 1. AN UNACCEPTABLE TREATMENT TANK LIQUID LEVEL OCCURS WHEN THE LIQUID LEVEL IS ABOVE THE INLTER INVERT AND ABOVE OR </a:t>
            </a:r>
            <a:r>
              <a:rPr lang="en-US" altLang="en-US" b="1" i="1"/>
              <a:t>BELOW THE HEIGHT OF THE OUTLET INVERT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D54C064-C6E9-30AF-7692-30BA637EAD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A7D7A1-662B-476C-A471-8F61C59E386B}" type="slidenum">
              <a:rPr lang="en-US" altLang="en-US" smtClean="0"/>
              <a:pPr>
                <a:spcBef>
                  <a:spcPct val="0"/>
                </a:spcBef>
              </a:pPr>
              <a:t>12</a:t>
            </a:fld>
            <a:endParaRPr lang="en-US" altLang="en-US"/>
          </a:p>
        </p:txBody>
      </p:sp>
      <p:sp>
        <p:nvSpPr>
          <p:cNvPr id="25603" name="Rectangle 2">
            <a:extLst>
              <a:ext uri="{FF2B5EF4-FFF2-40B4-BE49-F238E27FC236}">
                <a16:creationId xmlns:a16="http://schemas.microsoft.com/office/drawing/2014/main" id="{863647F7-961F-E96A-2C32-BB414C19913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4F11D53-95B8-5F0C-5C10-0D314EEF94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CONCLUSTION: UNACCEPTABLE</a:t>
            </a:r>
          </a:p>
          <a:p>
            <a:pPr eaLnBrk="1" hangingPunct="1"/>
            <a:endParaRPr lang="en-US" altLang="en-US"/>
          </a:p>
          <a:p>
            <a:pPr eaLnBrk="1" hangingPunct="1"/>
            <a:r>
              <a:rPr lang="en-US" altLang="en-US"/>
              <a:t>PAGE 51 – TREATMENT, HOLDING, DOSING, LIFT AND SIPHON TANK – 6. MISSING COMPONENT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244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4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924051" y="985839"/>
            <a:ext cx="9652000" cy="1444625"/>
          </a:xfrm>
        </p:spPr>
        <p:txBody>
          <a:bodyPr/>
          <a:lstStyle>
            <a:lvl1pPr>
              <a:defRPr sz="4000"/>
            </a:lvl1pPr>
          </a:lstStyle>
          <a:p>
            <a:pPr lvl="0"/>
            <a:r>
              <a:rPr lang="en-US" noProof="0"/>
              <a:t>Click to edit Master title style</a:t>
            </a:r>
          </a:p>
        </p:txBody>
      </p:sp>
      <p:sp>
        <p:nvSpPr>
          <p:cNvPr id="5127" name="Rectangle 7"/>
          <p:cNvSpPr>
            <a:spLocks noGrp="1" noChangeArrowheads="1"/>
          </p:cNvSpPr>
          <p:nvPr>
            <p:ph type="subTitle" idx="1"/>
          </p:nvPr>
        </p:nvSpPr>
        <p:spPr>
          <a:xfrm>
            <a:off x="1924051" y="3427413"/>
            <a:ext cx="9652000" cy="1752600"/>
          </a:xfrm>
        </p:spPr>
        <p:txBody>
          <a:bodyPr/>
          <a:lstStyle>
            <a:lvl1pPr marL="0" indent="0">
              <a:buFont typeface="Wingdings" pitchFamily="2" charset="2"/>
              <a:buNone/>
              <a:defRPr/>
            </a:lvl1pPr>
          </a:lstStyle>
          <a:p>
            <a:pPr lvl="0"/>
            <a:r>
              <a:rPr lang="en-US" noProof="0"/>
              <a:t>Click to edit Master subtitle style</a:t>
            </a:r>
          </a:p>
        </p:txBody>
      </p:sp>
      <p:sp>
        <p:nvSpPr>
          <p:cNvPr id="2" name="Rectangle 8">
            <a:extLst>
              <a:ext uri="{FF2B5EF4-FFF2-40B4-BE49-F238E27FC236}">
                <a16:creationId xmlns:a16="http://schemas.microsoft.com/office/drawing/2014/main" id="{32513161-E4F5-F781-1C71-4F4682DE50AD}"/>
              </a:ext>
            </a:extLst>
          </p:cNvPr>
          <p:cNvSpPr>
            <a:spLocks noGrp="1" noChangeArrowheads="1"/>
          </p:cNvSpPr>
          <p:nvPr>
            <p:ph type="dt" sz="half" idx="10"/>
          </p:nvPr>
        </p:nvSpPr>
        <p:spPr>
          <a:xfrm>
            <a:off x="0" y="0"/>
            <a:ext cx="0" cy="0"/>
          </a:xfrm>
        </p:spPr>
        <p:txBody>
          <a:bodyPr/>
          <a:lstStyle>
            <a:lvl1pPr>
              <a:defRPr dirty="0"/>
            </a:lvl1pPr>
          </a:lstStyle>
          <a:p>
            <a:pPr>
              <a:defRPr/>
            </a:pPr>
            <a:endParaRPr lang="en-US"/>
          </a:p>
        </p:txBody>
      </p:sp>
      <p:sp>
        <p:nvSpPr>
          <p:cNvPr id="3" name="Rectangle 9">
            <a:extLst>
              <a:ext uri="{FF2B5EF4-FFF2-40B4-BE49-F238E27FC236}">
                <a16:creationId xmlns:a16="http://schemas.microsoft.com/office/drawing/2014/main" id="{04E06A01-6408-6D2C-9798-A62D97E18EBC}"/>
              </a:ext>
            </a:extLst>
          </p:cNvPr>
          <p:cNvSpPr>
            <a:spLocks noGrp="1" noChangeArrowheads="1"/>
          </p:cNvSpPr>
          <p:nvPr>
            <p:ph type="ftr" sz="quarter" idx="11"/>
          </p:nvPr>
        </p:nvSpPr>
        <p:spPr>
          <a:xfrm>
            <a:off x="0" y="0"/>
            <a:ext cx="0" cy="0"/>
          </a:xfrm>
        </p:spPr>
        <p:txBody>
          <a:bodyPr/>
          <a:lstStyle>
            <a:lvl1pPr>
              <a:defRPr dirty="0"/>
            </a:lvl1pPr>
          </a:lstStyle>
          <a:p>
            <a:pPr>
              <a:defRPr/>
            </a:pPr>
            <a:endParaRPr lang="en-US"/>
          </a:p>
        </p:txBody>
      </p:sp>
      <p:sp>
        <p:nvSpPr>
          <p:cNvPr id="4" name="Rectangle 10">
            <a:extLst>
              <a:ext uri="{FF2B5EF4-FFF2-40B4-BE49-F238E27FC236}">
                <a16:creationId xmlns:a16="http://schemas.microsoft.com/office/drawing/2014/main" id="{4864BAA7-A332-1147-AAA6-F538A72DDF12}"/>
              </a:ext>
            </a:extLst>
          </p:cNvPr>
          <p:cNvSpPr>
            <a:spLocks noGrp="1" noChangeArrowheads="1"/>
          </p:cNvSpPr>
          <p:nvPr>
            <p:ph type="sldNum" sz="quarter" idx="12"/>
          </p:nvPr>
        </p:nvSpPr>
        <p:spPr>
          <a:xfrm>
            <a:off x="0" y="0"/>
            <a:ext cx="0" cy="0"/>
          </a:xfrm>
        </p:spPr>
        <p:txBody>
          <a:bodyPr/>
          <a:lstStyle>
            <a:lvl1pPr>
              <a:defRPr/>
            </a:lvl1pPr>
          </a:lstStyle>
          <a:p>
            <a:pPr>
              <a:defRPr/>
            </a:pPr>
            <a:fld id="{161A8BCC-A99C-41FD-97D4-43F3F9B66FE4}" type="slidenum">
              <a:rPr lang="en-US" altLang="en-US"/>
              <a:pPr>
                <a:defRPr/>
              </a:pPr>
              <a:t>‹#›</a:t>
            </a:fld>
            <a:endParaRPr lang="en-US" altLang="en-US" dirty="0"/>
          </a:p>
        </p:txBody>
      </p:sp>
    </p:spTree>
    <p:extLst>
      <p:ext uri="{BB962C8B-B14F-4D97-AF65-F5344CB8AC3E}">
        <p14:creationId xmlns:p14="http://schemas.microsoft.com/office/powerpoint/2010/main" val="22954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8828855-BA28-7A54-F84F-88FDA21AC288}"/>
              </a:ext>
            </a:extLst>
          </p:cNvPr>
          <p:cNvSpPr>
            <a:spLocks noGrp="1" noChangeArrowheads="1"/>
          </p:cNvSpPr>
          <p:nvPr>
            <p:ph type="dt" sz="half" idx="10"/>
          </p:nvPr>
        </p:nvSpPr>
        <p:spPr>
          <a:xfrm>
            <a:off x="0" y="0"/>
            <a:ext cx="0" cy="0"/>
          </a:xfrm>
        </p:spPr>
        <p:txBody>
          <a:bodyPr/>
          <a:lstStyle>
            <a:lvl1pPr>
              <a:defRPr dirty="0"/>
            </a:lvl1pPr>
          </a:lstStyle>
          <a:p>
            <a:pPr>
              <a:defRPr/>
            </a:pPr>
            <a:endParaRPr lang="en-US"/>
          </a:p>
        </p:txBody>
      </p:sp>
      <p:sp>
        <p:nvSpPr>
          <p:cNvPr id="5" name="Rectangle 9">
            <a:extLst>
              <a:ext uri="{FF2B5EF4-FFF2-40B4-BE49-F238E27FC236}">
                <a16:creationId xmlns:a16="http://schemas.microsoft.com/office/drawing/2014/main" id="{F2ADD95C-CB64-5386-A7C5-EF892F125206}"/>
              </a:ext>
            </a:extLst>
          </p:cNvPr>
          <p:cNvSpPr>
            <a:spLocks noGrp="1" noChangeArrowheads="1"/>
          </p:cNvSpPr>
          <p:nvPr>
            <p:ph type="ftr" sz="quarter" idx="11"/>
          </p:nvPr>
        </p:nvSpPr>
        <p:spPr>
          <a:xfrm>
            <a:off x="0" y="0"/>
            <a:ext cx="0" cy="0"/>
          </a:xfrm>
        </p:spPr>
        <p:txBody>
          <a:bodyPr/>
          <a:lstStyle>
            <a:lvl1pPr>
              <a:defRPr dirty="0"/>
            </a:lvl1pPr>
          </a:lstStyle>
          <a:p>
            <a:pPr>
              <a:defRPr/>
            </a:pPr>
            <a:endParaRPr lang="en-US"/>
          </a:p>
        </p:txBody>
      </p:sp>
      <p:sp>
        <p:nvSpPr>
          <p:cNvPr id="6" name="Rectangle 10">
            <a:extLst>
              <a:ext uri="{FF2B5EF4-FFF2-40B4-BE49-F238E27FC236}">
                <a16:creationId xmlns:a16="http://schemas.microsoft.com/office/drawing/2014/main" id="{77DCACE3-C69C-0054-909D-07835CBCEBDE}"/>
              </a:ext>
            </a:extLst>
          </p:cNvPr>
          <p:cNvSpPr>
            <a:spLocks noGrp="1" noChangeArrowheads="1"/>
          </p:cNvSpPr>
          <p:nvPr>
            <p:ph type="sldNum" sz="quarter" idx="12"/>
          </p:nvPr>
        </p:nvSpPr>
        <p:spPr>
          <a:xfrm>
            <a:off x="0" y="0"/>
            <a:ext cx="0" cy="0"/>
          </a:xfrm>
        </p:spPr>
        <p:txBody>
          <a:bodyPr/>
          <a:lstStyle>
            <a:lvl1pPr>
              <a:defRPr/>
            </a:lvl1pPr>
          </a:lstStyle>
          <a:p>
            <a:pPr>
              <a:defRPr/>
            </a:pPr>
            <a:fld id="{795A6C2E-B766-488B-A217-C14C72254DEB}" type="slidenum">
              <a:rPr lang="en-US" altLang="en-US"/>
              <a:pPr>
                <a:defRPr/>
              </a:pPr>
              <a:t>‹#›</a:t>
            </a:fld>
            <a:endParaRPr lang="en-US" altLang="en-US" dirty="0"/>
          </a:p>
        </p:txBody>
      </p:sp>
    </p:spTree>
    <p:extLst>
      <p:ext uri="{BB962C8B-B14F-4D97-AF65-F5344CB8AC3E}">
        <p14:creationId xmlns:p14="http://schemas.microsoft.com/office/powerpoint/2010/main" val="198748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B1BDDE-CB83-9765-8D81-5964748F3313}"/>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FF35C33-D243-6917-F400-C12AAAE50D0D}"/>
              </a:ext>
            </a:extLst>
          </p:cNvPr>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 descr="A logo with a black background">
            <a:extLst>
              <a:ext uri="{FF2B5EF4-FFF2-40B4-BE49-F238E27FC236}">
                <a16:creationId xmlns:a16="http://schemas.microsoft.com/office/drawing/2014/main" id="{35256A63-B941-1035-8646-047375EC534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37750" y="5967413"/>
            <a:ext cx="20240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A cartoon of a person holding a clipboard and a clipboard&#10;&#10;Description automatically generated">
            <a:extLst>
              <a:ext uri="{FF2B5EF4-FFF2-40B4-BE49-F238E27FC236}">
                <a16:creationId xmlns:a16="http://schemas.microsoft.com/office/drawing/2014/main" id="{64B6CA2D-3914-255F-9937-AC9DC7BFF90F}"/>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4938" y="5781675"/>
            <a:ext cx="10033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Rounded MT Bold" panose="020F0704030504030204" pitchFamily="34" charset="0"/>
        </a:defRPr>
      </a:lvl2pPr>
      <a:lvl3pPr algn="ctr" rtl="0" eaLnBrk="0" fontAlgn="base" hangingPunct="0">
        <a:spcBef>
          <a:spcPct val="0"/>
        </a:spcBef>
        <a:spcAft>
          <a:spcPct val="0"/>
        </a:spcAft>
        <a:defRPr sz="3300">
          <a:solidFill>
            <a:schemeClr val="tx2"/>
          </a:solidFill>
          <a:latin typeface="Arial Rounded MT Bold" panose="020F0704030504030204" pitchFamily="34" charset="0"/>
        </a:defRPr>
      </a:lvl3pPr>
      <a:lvl4pPr algn="ctr" rtl="0" eaLnBrk="0" fontAlgn="base" hangingPunct="0">
        <a:spcBef>
          <a:spcPct val="0"/>
        </a:spcBef>
        <a:spcAft>
          <a:spcPct val="0"/>
        </a:spcAft>
        <a:defRPr sz="3300">
          <a:solidFill>
            <a:schemeClr val="tx2"/>
          </a:solidFill>
          <a:latin typeface="Arial Rounded MT Bold" panose="020F0704030504030204" pitchFamily="34" charset="0"/>
        </a:defRPr>
      </a:lvl4pPr>
      <a:lvl5pPr algn="ctr" rtl="0" eaLnBrk="0" fontAlgn="base" hangingPunct="0">
        <a:spcBef>
          <a:spcPct val="0"/>
        </a:spcBef>
        <a:spcAft>
          <a:spcPct val="0"/>
        </a:spcAft>
        <a:defRPr sz="3300">
          <a:solidFill>
            <a:schemeClr val="tx2"/>
          </a:solidFill>
          <a:latin typeface="Arial Rounded MT Bold" panose="020F0704030504030204" pitchFamily="34" charset="0"/>
        </a:defRPr>
      </a:lvl5pPr>
      <a:lvl6pPr marL="342900" algn="ctr" rtl="0" fontAlgn="base">
        <a:spcBef>
          <a:spcPct val="0"/>
        </a:spcBef>
        <a:spcAft>
          <a:spcPct val="0"/>
        </a:spcAft>
        <a:defRPr sz="3300">
          <a:solidFill>
            <a:schemeClr val="tx2"/>
          </a:solidFill>
          <a:latin typeface="Times New Roman" pitchFamily="18" charset="0"/>
        </a:defRPr>
      </a:lvl6pPr>
      <a:lvl7pPr marL="685800" algn="ctr" rtl="0" fontAlgn="base">
        <a:spcBef>
          <a:spcPct val="0"/>
        </a:spcBef>
        <a:spcAft>
          <a:spcPct val="0"/>
        </a:spcAft>
        <a:defRPr sz="3300">
          <a:solidFill>
            <a:schemeClr val="tx2"/>
          </a:solidFill>
          <a:latin typeface="Times New Roman" pitchFamily="18" charset="0"/>
        </a:defRPr>
      </a:lvl7pPr>
      <a:lvl8pPr marL="1028700" algn="ctr" rtl="0" fontAlgn="base">
        <a:spcBef>
          <a:spcPct val="0"/>
        </a:spcBef>
        <a:spcAft>
          <a:spcPct val="0"/>
        </a:spcAft>
        <a:defRPr sz="3300">
          <a:solidFill>
            <a:schemeClr val="tx2"/>
          </a:solidFill>
          <a:latin typeface="Times New Roman" pitchFamily="18" charset="0"/>
        </a:defRPr>
      </a:lvl8pPr>
      <a:lvl9pPr marL="1371600" algn="ctr" rtl="0" fontAlgn="base">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rgbClr val="FFFF00"/>
          </a:solidFill>
          <a:latin typeface="+mn-lt"/>
          <a:ea typeface="+mn-ea"/>
          <a:cs typeface="+mn-cs"/>
        </a:defRPr>
      </a:lvl1pPr>
      <a:lvl2pPr marL="557213" indent="-214313" algn="l" rtl="0" eaLnBrk="0" fontAlgn="base" hangingPunct="0">
        <a:spcBef>
          <a:spcPct val="20000"/>
        </a:spcBef>
        <a:spcAft>
          <a:spcPct val="0"/>
        </a:spcAft>
        <a:buChar char="–"/>
        <a:defRPr sz="2100">
          <a:solidFill>
            <a:srgbClr val="FFFF00"/>
          </a:solidFill>
          <a:latin typeface="+mn-lt"/>
        </a:defRPr>
      </a:lvl2pPr>
      <a:lvl3pPr marL="857250" indent="-171450" algn="l" rtl="0" eaLnBrk="0" fontAlgn="base" hangingPunct="0">
        <a:spcBef>
          <a:spcPct val="20000"/>
        </a:spcBef>
        <a:spcAft>
          <a:spcPct val="0"/>
        </a:spcAft>
        <a:buChar char="•"/>
        <a:defRPr>
          <a:solidFill>
            <a:srgbClr val="FFFF00"/>
          </a:solidFill>
          <a:latin typeface="+mn-lt"/>
        </a:defRPr>
      </a:lvl3pPr>
      <a:lvl4pPr marL="1200150" indent="-171450" algn="l" rtl="0" eaLnBrk="0" fontAlgn="base" hangingPunct="0">
        <a:spcBef>
          <a:spcPct val="20000"/>
        </a:spcBef>
        <a:spcAft>
          <a:spcPct val="0"/>
        </a:spcAft>
        <a:buChar char="–"/>
        <a:defRPr sz="1500">
          <a:solidFill>
            <a:srgbClr val="FFFF00"/>
          </a:solidFill>
          <a:latin typeface="+mn-lt"/>
        </a:defRPr>
      </a:lvl4pPr>
      <a:lvl5pPr marL="1543050" indent="-171450" algn="l" rtl="0" eaLnBrk="0" fontAlgn="base" hangingPunct="0">
        <a:spcBef>
          <a:spcPct val="20000"/>
        </a:spcBef>
        <a:spcAft>
          <a:spcPct val="0"/>
        </a:spcAft>
        <a:buChar char="»"/>
        <a:defRPr sz="1500">
          <a:solidFill>
            <a:srgbClr val="FFFF00"/>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logo with a black background&#10;&#10;AI-generated content may be incorrect.">
            <a:extLst>
              <a:ext uri="{FF2B5EF4-FFF2-40B4-BE49-F238E27FC236}">
                <a16:creationId xmlns:a16="http://schemas.microsoft.com/office/drawing/2014/main" id="{98476CC1-0363-7F23-5D95-BA855D701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066800"/>
            <a:ext cx="75247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E31361E-2D81-C7E0-CC12-E8E3A827CA90}"/>
              </a:ext>
            </a:extLst>
          </p:cNvPr>
          <p:cNvSpPr txBox="1"/>
          <p:nvPr/>
        </p:nvSpPr>
        <p:spPr>
          <a:xfrm>
            <a:off x="2171700" y="4419600"/>
            <a:ext cx="7848600" cy="938213"/>
          </a:xfrm>
          <a:prstGeom prst="rect">
            <a:avLst/>
          </a:prstGeom>
          <a:noFill/>
        </p:spPr>
        <p:txBody>
          <a:bodyPr>
            <a:spAutoFit/>
          </a:bodyPr>
          <a:lstStyle/>
          <a:p>
            <a:pPr>
              <a:defRPr/>
            </a:pPr>
            <a:r>
              <a:rPr lang="en-US" altLang="en-US" sz="5500" kern="0" dirty="0">
                <a:solidFill>
                  <a:srgbClr val="FFFF00"/>
                </a:solidFill>
                <a:latin typeface="Arial Rounded MT Bold"/>
                <a:ea typeface="+mj-ea"/>
                <a:cs typeface="+mj-cs"/>
              </a:rPr>
              <a:t>Reaching Conclusions</a:t>
            </a:r>
            <a:endParaRPr lang="en-US" sz="5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74" name="Group 90">
            <a:extLst>
              <a:ext uri="{FF2B5EF4-FFF2-40B4-BE49-F238E27FC236}">
                <a16:creationId xmlns:a16="http://schemas.microsoft.com/office/drawing/2014/main" id="{445F428F-4D9F-6C7C-AD2F-B44B20361744}"/>
              </a:ext>
            </a:extLst>
          </p:cNvPr>
          <p:cNvGraphicFramePr>
            <a:graphicFrameLocks noGrp="1"/>
          </p:cNvGraphicFramePr>
          <p:nvPr/>
        </p:nvGraphicFramePr>
        <p:xfrm>
          <a:off x="1676400" y="990600"/>
          <a:ext cx="8915400" cy="4919663"/>
        </p:xfrm>
        <a:graphic>
          <a:graphicData uri="http://schemas.openxmlformats.org/drawingml/2006/table">
            <a:tbl>
              <a:tblPr/>
              <a:tblGrid>
                <a:gridCol w="2057400">
                  <a:extLst>
                    <a:ext uri="{9D8B030D-6E8A-4147-A177-3AD203B41FA5}">
                      <a16:colId xmlns:a16="http://schemas.microsoft.com/office/drawing/2014/main" val="20000"/>
                    </a:ext>
                  </a:extLst>
                </a:gridCol>
                <a:gridCol w="1775222">
                  <a:extLst>
                    <a:ext uri="{9D8B030D-6E8A-4147-A177-3AD203B41FA5}">
                      <a16:colId xmlns:a16="http://schemas.microsoft.com/office/drawing/2014/main" val="20001"/>
                    </a:ext>
                  </a:extLst>
                </a:gridCol>
                <a:gridCol w="1462683">
                  <a:extLst>
                    <a:ext uri="{9D8B030D-6E8A-4147-A177-3AD203B41FA5}">
                      <a16:colId xmlns:a16="http://schemas.microsoft.com/office/drawing/2014/main" val="20002"/>
                    </a:ext>
                  </a:extLst>
                </a:gridCol>
                <a:gridCol w="1623417">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171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7696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- 10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Pump</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13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Lift pump to conventional (gravity) bed; 2 occupants moving in; no lush vegetation.</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00" name="Group 92">
            <a:extLst>
              <a:ext uri="{FF2B5EF4-FFF2-40B4-BE49-F238E27FC236}">
                <a16:creationId xmlns:a16="http://schemas.microsoft.com/office/drawing/2014/main" id="{BF61396C-752F-ACF6-531B-DD6553C23C4E}"/>
              </a:ext>
            </a:extLst>
          </p:cNvPr>
          <p:cNvGraphicFramePr>
            <a:graphicFrameLocks noGrp="1"/>
          </p:cNvGraphicFramePr>
          <p:nvPr/>
        </p:nvGraphicFramePr>
        <p:xfrm>
          <a:off x="1676400" y="990600"/>
          <a:ext cx="8915400" cy="4876800"/>
        </p:xfrm>
        <a:graphic>
          <a:graphicData uri="http://schemas.openxmlformats.org/drawingml/2006/table">
            <a:tbl>
              <a:tblPr/>
              <a:tblGrid>
                <a:gridCol w="1883172">
                  <a:extLst>
                    <a:ext uri="{9D8B030D-6E8A-4147-A177-3AD203B41FA5}">
                      <a16:colId xmlns:a16="http://schemas.microsoft.com/office/drawing/2014/main" val="20000"/>
                    </a:ext>
                  </a:extLst>
                </a:gridCol>
                <a:gridCol w="1950244">
                  <a:extLst>
                    <a:ext uri="{9D8B030D-6E8A-4147-A177-3AD203B41FA5}">
                      <a16:colId xmlns:a16="http://schemas.microsoft.com/office/drawing/2014/main" val="20001"/>
                    </a:ext>
                  </a:extLst>
                </a:gridCol>
                <a:gridCol w="1461823">
                  <a:extLst>
                    <a:ext uri="{9D8B030D-6E8A-4147-A177-3AD203B41FA5}">
                      <a16:colId xmlns:a16="http://schemas.microsoft.com/office/drawing/2014/main" val="20002"/>
                    </a:ext>
                  </a:extLst>
                </a:gridCol>
                <a:gridCol w="1623483">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1599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02259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- 12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every 2 yrs. for past 10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inch Below outlet</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4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No history of problems.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2553" name="Rectangle 91">
            <a:extLst>
              <a:ext uri="{FF2B5EF4-FFF2-40B4-BE49-F238E27FC236}">
                <a16:creationId xmlns:a16="http://schemas.microsoft.com/office/drawing/2014/main" id="{7F47D419-B059-A9C4-E23B-E7CB2578B22E}"/>
              </a:ext>
            </a:extLst>
          </p:cNvPr>
          <p:cNvSpPr>
            <a:spLocks noChangeArrowheads="1"/>
          </p:cNvSpPr>
          <p:nvPr/>
        </p:nvSpPr>
        <p:spPr bwMode="auto">
          <a:xfrm>
            <a:off x="3352800" y="5151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23" name="Group 91">
            <a:extLst>
              <a:ext uri="{FF2B5EF4-FFF2-40B4-BE49-F238E27FC236}">
                <a16:creationId xmlns:a16="http://schemas.microsoft.com/office/drawing/2014/main" id="{8343CF29-660A-84C1-A8B2-31D5DF3E7C9F}"/>
              </a:ext>
            </a:extLst>
          </p:cNvPr>
          <p:cNvGraphicFramePr>
            <a:graphicFrameLocks noGrp="1"/>
          </p:cNvGraphicFramePr>
          <p:nvPr/>
        </p:nvGraphicFramePr>
        <p:xfrm>
          <a:off x="1676400" y="990600"/>
          <a:ext cx="8915400" cy="4919663"/>
        </p:xfrm>
        <a:graphic>
          <a:graphicData uri="http://schemas.openxmlformats.org/drawingml/2006/table">
            <a:tbl>
              <a:tblPr/>
              <a:tblGrid>
                <a:gridCol w="1883414">
                  <a:extLst>
                    <a:ext uri="{9D8B030D-6E8A-4147-A177-3AD203B41FA5}">
                      <a16:colId xmlns:a16="http://schemas.microsoft.com/office/drawing/2014/main" val="20000"/>
                    </a:ext>
                  </a:extLst>
                </a:gridCol>
                <a:gridCol w="1949375">
                  <a:extLst>
                    <a:ext uri="{9D8B030D-6E8A-4147-A177-3AD203B41FA5}">
                      <a16:colId xmlns:a16="http://schemas.microsoft.com/office/drawing/2014/main" val="20001"/>
                    </a:ext>
                  </a:extLst>
                </a:gridCol>
                <a:gridCol w="1461598">
                  <a:extLst>
                    <a:ext uri="{9D8B030D-6E8A-4147-A177-3AD203B41FA5}">
                      <a16:colId xmlns:a16="http://schemas.microsoft.com/office/drawing/2014/main" val="20002"/>
                    </a:ext>
                  </a:extLst>
                </a:gridCol>
                <a:gridCol w="1624769">
                  <a:extLst>
                    <a:ext uri="{9D8B030D-6E8A-4147-A177-3AD203B41FA5}">
                      <a16:colId xmlns:a16="http://schemas.microsoft.com/office/drawing/2014/main" val="20003"/>
                    </a:ext>
                  </a:extLst>
                </a:gridCol>
                <a:gridCol w="1996244">
                  <a:extLst>
                    <a:ext uri="{9D8B030D-6E8A-4147-A177-3AD203B41FA5}">
                      <a16:colId xmlns:a16="http://schemas.microsoft.com/office/drawing/2014/main" val="20004"/>
                    </a:ext>
                  </a:extLst>
                </a:gridCol>
              </a:tblGrid>
              <a:tr h="1151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99408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6 Toilets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- 4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ESM Bed - 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3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Outlet baffle ok; inlet baffle missing – local code requires inlet baffle/tee on all tanks.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46" name="Group 90">
            <a:extLst>
              <a:ext uri="{FF2B5EF4-FFF2-40B4-BE49-F238E27FC236}">
                <a16:creationId xmlns:a16="http://schemas.microsoft.com/office/drawing/2014/main" id="{D5A51F1B-3819-2957-7BD8-03AD9777326A}"/>
              </a:ext>
            </a:extLst>
          </p:cNvPr>
          <p:cNvGraphicFramePr>
            <a:graphicFrameLocks noGrp="1"/>
          </p:cNvGraphicFramePr>
          <p:nvPr/>
        </p:nvGraphicFramePr>
        <p:xfrm>
          <a:off x="1676400" y="990600"/>
          <a:ext cx="8915400" cy="4927600"/>
        </p:xfrm>
        <a:graphic>
          <a:graphicData uri="http://schemas.openxmlformats.org/drawingml/2006/table">
            <a:tbl>
              <a:tblPr/>
              <a:tblGrid>
                <a:gridCol w="1981200">
                  <a:extLst>
                    <a:ext uri="{9D8B030D-6E8A-4147-A177-3AD203B41FA5}">
                      <a16:colId xmlns:a16="http://schemas.microsoft.com/office/drawing/2014/main" val="20000"/>
                    </a:ext>
                  </a:extLst>
                </a:gridCol>
                <a:gridCol w="1851746">
                  <a:extLst>
                    <a:ext uri="{9D8B030D-6E8A-4147-A177-3AD203B41FA5}">
                      <a16:colId xmlns:a16="http://schemas.microsoft.com/office/drawing/2014/main" val="20001"/>
                    </a:ext>
                  </a:extLst>
                </a:gridCol>
                <a:gridCol w="1462261">
                  <a:extLst>
                    <a:ext uri="{9D8B030D-6E8A-4147-A177-3AD203B41FA5}">
                      <a16:colId xmlns:a16="http://schemas.microsoft.com/office/drawing/2014/main" val="20002"/>
                    </a:ext>
                  </a:extLst>
                </a:gridCol>
                <a:gridCol w="1624359">
                  <a:extLst>
                    <a:ext uri="{9D8B030D-6E8A-4147-A177-3AD203B41FA5}">
                      <a16:colId xmlns:a16="http://schemas.microsoft.com/office/drawing/2014/main" val="20003"/>
                    </a:ext>
                  </a:extLst>
                </a:gridCol>
                <a:gridCol w="1995834">
                  <a:extLst>
                    <a:ext uri="{9D8B030D-6E8A-4147-A177-3AD203B41FA5}">
                      <a16:colId xmlns:a16="http://schemas.microsoft.com/office/drawing/2014/main" val="20004"/>
                    </a:ext>
                  </a:extLst>
                </a:gridCol>
              </a:tblGrid>
              <a:tr h="116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6244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- 7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Siphon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ESM Bed - pressure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3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chemeClr val="bg2"/>
                        </a:solidFill>
                        <a:effectLst/>
                        <a:latin typeface="Verdan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1" name="Group 91">
            <a:extLst>
              <a:ext uri="{FF2B5EF4-FFF2-40B4-BE49-F238E27FC236}">
                <a16:creationId xmlns:a16="http://schemas.microsoft.com/office/drawing/2014/main" id="{2603ECF6-0C26-4ED2-D287-BB07DC76552D}"/>
              </a:ext>
            </a:extLst>
          </p:cNvPr>
          <p:cNvGraphicFramePr>
            <a:graphicFrameLocks noGrp="1"/>
          </p:cNvGraphicFramePr>
          <p:nvPr/>
        </p:nvGraphicFramePr>
        <p:xfrm>
          <a:off x="1676400" y="990600"/>
          <a:ext cx="8915400" cy="4903788"/>
        </p:xfrm>
        <a:graphic>
          <a:graphicData uri="http://schemas.openxmlformats.org/drawingml/2006/table">
            <a:tbl>
              <a:tblPr/>
              <a:tblGrid>
                <a:gridCol w="1981200">
                  <a:extLst>
                    <a:ext uri="{9D8B030D-6E8A-4147-A177-3AD203B41FA5}">
                      <a16:colId xmlns:a16="http://schemas.microsoft.com/office/drawing/2014/main" val="20000"/>
                    </a:ext>
                  </a:extLst>
                </a:gridCol>
                <a:gridCol w="1851295">
                  <a:extLst>
                    <a:ext uri="{9D8B030D-6E8A-4147-A177-3AD203B41FA5}">
                      <a16:colId xmlns:a16="http://schemas.microsoft.com/office/drawing/2014/main" val="20001"/>
                    </a:ext>
                  </a:extLst>
                </a:gridCol>
                <a:gridCol w="1462683">
                  <a:extLst>
                    <a:ext uri="{9D8B030D-6E8A-4147-A177-3AD203B41FA5}">
                      <a16:colId xmlns:a16="http://schemas.microsoft.com/office/drawing/2014/main" val="20002"/>
                    </a:ext>
                  </a:extLst>
                </a:gridCol>
                <a:gridCol w="1623544">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2559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76412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9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- 6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Plastic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Pump</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3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Alarm system not working; no pumping history.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94" name="Group 90">
            <a:extLst>
              <a:ext uri="{FF2B5EF4-FFF2-40B4-BE49-F238E27FC236}">
                <a16:creationId xmlns:a16="http://schemas.microsoft.com/office/drawing/2014/main" id="{EDCDD6C7-3D20-6843-1783-ECC605EF1B5A}"/>
              </a:ext>
            </a:extLst>
          </p:cNvPr>
          <p:cNvGraphicFramePr>
            <a:graphicFrameLocks noGrp="1"/>
          </p:cNvGraphicFramePr>
          <p:nvPr/>
        </p:nvGraphicFramePr>
        <p:xfrm>
          <a:off x="1676400" y="914400"/>
          <a:ext cx="8915400" cy="5075238"/>
        </p:xfrm>
        <a:graphic>
          <a:graphicData uri="http://schemas.openxmlformats.org/drawingml/2006/table">
            <a:tbl>
              <a:tblPr/>
              <a:tblGrid>
                <a:gridCol w="1981200">
                  <a:extLst>
                    <a:ext uri="{9D8B030D-6E8A-4147-A177-3AD203B41FA5}">
                      <a16:colId xmlns:a16="http://schemas.microsoft.com/office/drawing/2014/main" val="20000"/>
                    </a:ext>
                  </a:extLst>
                </a:gridCol>
                <a:gridCol w="1852356">
                  <a:extLst>
                    <a:ext uri="{9D8B030D-6E8A-4147-A177-3AD203B41FA5}">
                      <a16:colId xmlns:a16="http://schemas.microsoft.com/office/drawing/2014/main" val="20001"/>
                    </a:ext>
                  </a:extLst>
                </a:gridCol>
                <a:gridCol w="1460800">
                  <a:extLst>
                    <a:ext uri="{9D8B030D-6E8A-4147-A177-3AD203B41FA5}">
                      <a16:colId xmlns:a16="http://schemas.microsoft.com/office/drawing/2014/main" val="20002"/>
                    </a:ext>
                  </a:extLst>
                </a:gridCol>
                <a:gridCol w="1624785">
                  <a:extLst>
                    <a:ext uri="{9D8B030D-6E8A-4147-A177-3AD203B41FA5}">
                      <a16:colId xmlns:a16="http://schemas.microsoft.com/office/drawing/2014/main" val="20003"/>
                    </a:ext>
                  </a:extLst>
                </a:gridCol>
                <a:gridCol w="1996259">
                  <a:extLst>
                    <a:ext uri="{9D8B030D-6E8A-4147-A177-3AD203B41FA5}">
                      <a16:colId xmlns:a16="http://schemas.microsoft.com/office/drawing/2014/main" val="20004"/>
                    </a:ext>
                  </a:extLst>
                </a:gridCol>
              </a:tblGrid>
              <a:tr h="1334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93940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- 6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Pump</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Alarm</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ESM Bed - pressure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9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Electrical tape used to wrap pump and alarm wire’s splices.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0745" name="Rectangle 91">
            <a:extLst>
              <a:ext uri="{FF2B5EF4-FFF2-40B4-BE49-F238E27FC236}">
                <a16:creationId xmlns:a16="http://schemas.microsoft.com/office/drawing/2014/main" id="{0EE3067B-27B4-8D23-90B1-F0805D71F919}"/>
              </a:ext>
            </a:extLst>
          </p:cNvPr>
          <p:cNvSpPr>
            <a:spLocks noChangeArrowheads="1"/>
          </p:cNvSpPr>
          <p:nvPr/>
        </p:nvSpPr>
        <p:spPr bwMode="auto">
          <a:xfrm>
            <a:off x="2667000" y="4465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18" name="Group 90">
            <a:extLst>
              <a:ext uri="{FF2B5EF4-FFF2-40B4-BE49-F238E27FC236}">
                <a16:creationId xmlns:a16="http://schemas.microsoft.com/office/drawing/2014/main" id="{70F0B0FF-07BE-774E-EEDA-3865FBF37DF9}"/>
              </a:ext>
            </a:extLst>
          </p:cNvPr>
          <p:cNvGraphicFramePr>
            <a:graphicFrameLocks noGrp="1"/>
          </p:cNvGraphicFramePr>
          <p:nvPr/>
        </p:nvGraphicFramePr>
        <p:xfrm>
          <a:off x="1676400" y="990600"/>
          <a:ext cx="8915399" cy="4919663"/>
        </p:xfrm>
        <a:graphic>
          <a:graphicData uri="http://schemas.openxmlformats.org/drawingml/2006/table">
            <a:tbl>
              <a:tblPr/>
              <a:tblGrid>
                <a:gridCol w="1981200">
                  <a:extLst>
                    <a:ext uri="{9D8B030D-6E8A-4147-A177-3AD203B41FA5}">
                      <a16:colId xmlns:a16="http://schemas.microsoft.com/office/drawing/2014/main" val="20000"/>
                    </a:ext>
                  </a:extLst>
                </a:gridCol>
                <a:gridCol w="1852068">
                  <a:extLst>
                    <a:ext uri="{9D8B030D-6E8A-4147-A177-3AD203B41FA5}">
                      <a16:colId xmlns:a16="http://schemas.microsoft.com/office/drawing/2014/main" val="20001"/>
                    </a:ext>
                  </a:extLst>
                </a:gridCol>
                <a:gridCol w="1461135">
                  <a:extLst>
                    <a:ext uri="{9D8B030D-6E8A-4147-A177-3AD203B41FA5}">
                      <a16:colId xmlns:a16="http://schemas.microsoft.com/office/drawing/2014/main" val="20002"/>
                    </a:ext>
                  </a:extLst>
                </a:gridCol>
                <a:gridCol w="1623876">
                  <a:extLst>
                    <a:ext uri="{9D8B030D-6E8A-4147-A177-3AD203B41FA5}">
                      <a16:colId xmlns:a16="http://schemas.microsoft.com/office/drawing/2014/main" val="20003"/>
                    </a:ext>
                  </a:extLst>
                </a:gridCol>
                <a:gridCol w="1997120">
                  <a:extLst>
                    <a:ext uri="{9D8B030D-6E8A-4147-A177-3AD203B41FA5}">
                      <a16:colId xmlns:a16="http://schemas.microsoft.com/office/drawing/2014/main" val="20004"/>
                    </a:ext>
                  </a:extLst>
                </a:gridCol>
              </a:tblGrid>
              <a:tr h="11710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04644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- 11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Never</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2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Family of six moving in; tank never pumped prior to inspection.</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42" name="Group 90">
            <a:extLst>
              <a:ext uri="{FF2B5EF4-FFF2-40B4-BE49-F238E27FC236}">
                <a16:creationId xmlns:a16="http://schemas.microsoft.com/office/drawing/2014/main" id="{A674F3AA-8A9B-9E22-4826-071E97461DDB}"/>
              </a:ext>
            </a:extLst>
          </p:cNvPr>
          <p:cNvGraphicFramePr>
            <a:graphicFrameLocks noGrp="1"/>
          </p:cNvGraphicFramePr>
          <p:nvPr/>
        </p:nvGraphicFramePr>
        <p:xfrm>
          <a:off x="1708150" y="990600"/>
          <a:ext cx="8855075" cy="4996217"/>
        </p:xfrm>
        <a:graphic>
          <a:graphicData uri="http://schemas.openxmlformats.org/drawingml/2006/table">
            <a:tbl>
              <a:tblPr/>
              <a:tblGrid>
                <a:gridCol w="1870195">
                  <a:extLst>
                    <a:ext uri="{9D8B030D-6E8A-4147-A177-3AD203B41FA5}">
                      <a16:colId xmlns:a16="http://schemas.microsoft.com/office/drawing/2014/main" val="20000"/>
                    </a:ext>
                  </a:extLst>
                </a:gridCol>
                <a:gridCol w="1936201">
                  <a:extLst>
                    <a:ext uri="{9D8B030D-6E8A-4147-A177-3AD203B41FA5}">
                      <a16:colId xmlns:a16="http://schemas.microsoft.com/office/drawing/2014/main" val="20001"/>
                    </a:ext>
                  </a:extLst>
                </a:gridCol>
                <a:gridCol w="1452151">
                  <a:extLst>
                    <a:ext uri="{9D8B030D-6E8A-4147-A177-3AD203B41FA5}">
                      <a16:colId xmlns:a16="http://schemas.microsoft.com/office/drawing/2014/main" val="20002"/>
                    </a:ext>
                  </a:extLst>
                </a:gridCol>
                <a:gridCol w="1612937">
                  <a:extLst>
                    <a:ext uri="{9D8B030D-6E8A-4147-A177-3AD203B41FA5}">
                      <a16:colId xmlns:a16="http://schemas.microsoft.com/office/drawing/2014/main" val="20003"/>
                    </a:ext>
                  </a:extLst>
                </a:gridCol>
                <a:gridCol w="1983591">
                  <a:extLst>
                    <a:ext uri="{9D8B030D-6E8A-4147-A177-3AD203B41FA5}">
                      <a16:colId xmlns:a16="http://schemas.microsoft.com/office/drawing/2014/main" val="20004"/>
                    </a:ext>
                  </a:extLst>
                </a:gridCol>
              </a:tblGrid>
              <a:tr h="1062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3427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 for 6 months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Unknown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8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chemeClr val="bg2"/>
                        </a:solidFill>
                        <a:effectLst/>
                        <a:latin typeface="Verdana" pitchFamily="34" charset="0"/>
                        <a:cs typeface="Arial" pitchFamily="34"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4841" name="Rectangle 91">
            <a:extLst>
              <a:ext uri="{FF2B5EF4-FFF2-40B4-BE49-F238E27FC236}">
                <a16:creationId xmlns:a16="http://schemas.microsoft.com/office/drawing/2014/main" id="{C3CA9164-E91C-2088-0575-B52767CB3CEB}"/>
              </a:ext>
            </a:extLst>
          </p:cNvPr>
          <p:cNvSpPr>
            <a:spLocks noChangeArrowheads="1"/>
          </p:cNvSpPr>
          <p:nvPr/>
        </p:nvSpPr>
        <p:spPr bwMode="auto">
          <a:xfrm>
            <a:off x="1524000" y="4300538"/>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66" name="Group 90">
            <a:extLst>
              <a:ext uri="{FF2B5EF4-FFF2-40B4-BE49-F238E27FC236}">
                <a16:creationId xmlns:a16="http://schemas.microsoft.com/office/drawing/2014/main" id="{FAE63132-715C-CE67-641E-4A5C82814BEB}"/>
              </a:ext>
            </a:extLst>
          </p:cNvPr>
          <p:cNvGraphicFramePr>
            <a:graphicFrameLocks noGrp="1"/>
          </p:cNvGraphicFramePr>
          <p:nvPr/>
        </p:nvGraphicFramePr>
        <p:xfrm>
          <a:off x="1676400" y="990600"/>
          <a:ext cx="8907463" cy="4978400"/>
        </p:xfrm>
        <a:graphic>
          <a:graphicData uri="http://schemas.openxmlformats.org/drawingml/2006/table">
            <a:tbl>
              <a:tblPr/>
              <a:tblGrid>
                <a:gridCol w="1981219">
                  <a:extLst>
                    <a:ext uri="{9D8B030D-6E8A-4147-A177-3AD203B41FA5}">
                      <a16:colId xmlns:a16="http://schemas.microsoft.com/office/drawing/2014/main" val="20000"/>
                    </a:ext>
                  </a:extLst>
                </a:gridCol>
                <a:gridCol w="1848316">
                  <a:extLst>
                    <a:ext uri="{9D8B030D-6E8A-4147-A177-3AD203B41FA5}">
                      <a16:colId xmlns:a16="http://schemas.microsoft.com/office/drawing/2014/main" val="20001"/>
                    </a:ext>
                  </a:extLst>
                </a:gridCol>
                <a:gridCol w="1460959">
                  <a:extLst>
                    <a:ext uri="{9D8B030D-6E8A-4147-A177-3AD203B41FA5}">
                      <a16:colId xmlns:a16="http://schemas.microsoft.com/office/drawing/2014/main" val="20002"/>
                    </a:ext>
                  </a:extLst>
                </a:gridCol>
                <a:gridCol w="1622912">
                  <a:extLst>
                    <a:ext uri="{9D8B030D-6E8A-4147-A177-3AD203B41FA5}">
                      <a16:colId xmlns:a16="http://schemas.microsoft.com/office/drawing/2014/main" val="20003"/>
                    </a:ext>
                  </a:extLst>
                </a:gridCol>
                <a:gridCol w="1994057">
                  <a:extLst>
                    <a:ext uri="{9D8B030D-6E8A-4147-A177-3AD203B41FA5}">
                      <a16:colId xmlns:a16="http://schemas.microsoft.com/office/drawing/2014/main" val="20004"/>
                    </a:ext>
                  </a:extLst>
                </a:gridCol>
              </a:tblGrid>
              <a:tr h="10718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347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9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8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When pumped 9 months ago liquid ran back from Soil Treatment area.  Leaky toilet found; owner reports he fixed it.</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1" marR="91441"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6889" name="Rectangle 91">
            <a:extLst>
              <a:ext uri="{FF2B5EF4-FFF2-40B4-BE49-F238E27FC236}">
                <a16:creationId xmlns:a16="http://schemas.microsoft.com/office/drawing/2014/main" id="{E7116F95-D095-380D-8DD8-A07E5F062A2B}"/>
              </a:ext>
            </a:extLst>
          </p:cNvPr>
          <p:cNvSpPr>
            <a:spLocks noChangeArrowheads="1"/>
          </p:cNvSpPr>
          <p:nvPr/>
        </p:nvSpPr>
        <p:spPr bwMode="auto">
          <a:xfrm>
            <a:off x="1981200" y="4389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90" name="Group 90">
            <a:extLst>
              <a:ext uri="{FF2B5EF4-FFF2-40B4-BE49-F238E27FC236}">
                <a16:creationId xmlns:a16="http://schemas.microsoft.com/office/drawing/2014/main" id="{11EDDB71-7B44-C7F3-68CE-4CF8C150D406}"/>
              </a:ext>
            </a:extLst>
          </p:cNvPr>
          <p:cNvGraphicFramePr>
            <a:graphicFrameLocks noGrp="1"/>
          </p:cNvGraphicFramePr>
          <p:nvPr/>
        </p:nvGraphicFramePr>
        <p:xfrm>
          <a:off x="1708150" y="990600"/>
          <a:ext cx="8847139" cy="4892676"/>
        </p:xfrm>
        <a:graphic>
          <a:graphicData uri="http://schemas.openxmlformats.org/drawingml/2006/table">
            <a:tbl>
              <a:tblPr/>
              <a:tblGrid>
                <a:gridCol w="1869963">
                  <a:extLst>
                    <a:ext uri="{9D8B030D-6E8A-4147-A177-3AD203B41FA5}">
                      <a16:colId xmlns:a16="http://schemas.microsoft.com/office/drawing/2014/main" val="20000"/>
                    </a:ext>
                  </a:extLst>
                </a:gridCol>
                <a:gridCol w="1933636">
                  <a:extLst>
                    <a:ext uri="{9D8B030D-6E8A-4147-A177-3AD203B41FA5}">
                      <a16:colId xmlns:a16="http://schemas.microsoft.com/office/drawing/2014/main" val="20001"/>
                    </a:ext>
                  </a:extLst>
                </a:gridCol>
                <a:gridCol w="1451065">
                  <a:extLst>
                    <a:ext uri="{9D8B030D-6E8A-4147-A177-3AD203B41FA5}">
                      <a16:colId xmlns:a16="http://schemas.microsoft.com/office/drawing/2014/main" val="20002"/>
                    </a:ext>
                  </a:extLst>
                </a:gridCol>
                <a:gridCol w="1611922">
                  <a:extLst>
                    <a:ext uri="{9D8B030D-6E8A-4147-A177-3AD203B41FA5}">
                      <a16:colId xmlns:a16="http://schemas.microsoft.com/office/drawing/2014/main" val="20003"/>
                    </a:ext>
                  </a:extLst>
                </a:gridCol>
                <a:gridCol w="1980553">
                  <a:extLst>
                    <a:ext uri="{9D8B030D-6E8A-4147-A177-3AD203B41FA5}">
                      <a16:colId xmlns:a16="http://schemas.microsoft.com/office/drawing/2014/main" val="20004"/>
                    </a:ext>
                  </a:extLst>
                </a:gridCol>
              </a:tblGrid>
              <a:tr h="14397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8967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- 10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Aerobic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2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Aerator tested; found to be not working.</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2" marR="91442"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38937" name="Rectangle 91">
            <a:extLst>
              <a:ext uri="{FF2B5EF4-FFF2-40B4-BE49-F238E27FC236}">
                <a16:creationId xmlns:a16="http://schemas.microsoft.com/office/drawing/2014/main" id="{19BA1F72-0B26-34E1-9B91-08D6226FDAC4}"/>
              </a:ext>
            </a:extLst>
          </p:cNvPr>
          <p:cNvSpPr>
            <a:spLocks noChangeArrowheads="1"/>
          </p:cNvSpPr>
          <p:nvPr/>
        </p:nvSpPr>
        <p:spPr bwMode="auto">
          <a:xfrm>
            <a:off x="1524000" y="40195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3A434F1-8F1B-80F4-0AD3-9200F11D3D62}"/>
              </a:ext>
            </a:extLst>
          </p:cNvPr>
          <p:cNvSpPr>
            <a:spLocks noGrp="1" noChangeArrowheads="1"/>
          </p:cNvSpPr>
          <p:nvPr>
            <p:ph type="title"/>
          </p:nvPr>
        </p:nvSpPr>
        <p:spPr/>
        <p:txBody>
          <a:bodyPr/>
          <a:lstStyle/>
          <a:p>
            <a:pPr eaLnBrk="1" hangingPunct="1"/>
            <a:r>
              <a:rPr lang="en-US" altLang="en-US" sz="5500"/>
              <a:t>Today's Session</a:t>
            </a:r>
          </a:p>
        </p:txBody>
      </p:sp>
      <p:sp>
        <p:nvSpPr>
          <p:cNvPr id="8195" name="Rectangle 3">
            <a:extLst>
              <a:ext uri="{FF2B5EF4-FFF2-40B4-BE49-F238E27FC236}">
                <a16:creationId xmlns:a16="http://schemas.microsoft.com/office/drawing/2014/main" id="{51C4C72C-B929-EC26-1DE3-50930339CF62}"/>
              </a:ext>
            </a:extLst>
          </p:cNvPr>
          <p:cNvSpPr>
            <a:spLocks noGrp="1" noChangeArrowheads="1"/>
          </p:cNvSpPr>
          <p:nvPr>
            <p:ph idx="1"/>
          </p:nvPr>
        </p:nvSpPr>
        <p:spPr>
          <a:xfrm>
            <a:off x="2019300" y="2019300"/>
            <a:ext cx="8153400" cy="2819400"/>
          </a:xfrm>
        </p:spPr>
        <p:txBody>
          <a:bodyPr/>
          <a:lstStyle/>
          <a:p>
            <a:pPr eaLnBrk="1" hangingPunct="1">
              <a:defRPr/>
            </a:pPr>
            <a:r>
              <a:rPr lang="en-US" altLang="en-US" sz="3500" dirty="0"/>
              <a:t>Open forum – questions – </a:t>
            </a:r>
            <a:r>
              <a:rPr lang="en-US" altLang="en-US" sz="3500" b="1" dirty="0">
                <a:effectLst>
                  <a:outerShdw blurRad="38100" dist="38100" dir="2700000" algn="tl">
                    <a:srgbClr val="000000">
                      <a:alpha val="43137"/>
                    </a:srgbClr>
                  </a:outerShdw>
                </a:effectLst>
              </a:rPr>
              <a:t>ask them</a:t>
            </a:r>
          </a:p>
          <a:p>
            <a:pPr eaLnBrk="1" hangingPunct="1">
              <a:defRPr/>
            </a:pPr>
            <a:r>
              <a:rPr lang="en-US" altLang="en-US" sz="3500" dirty="0"/>
              <a:t>Review NAWT Conclusions</a:t>
            </a:r>
          </a:p>
          <a:p>
            <a:pPr eaLnBrk="1" hangingPunct="1">
              <a:defRPr/>
            </a:pPr>
            <a:r>
              <a:rPr lang="en-US" altLang="en-US" sz="3500" dirty="0"/>
              <a:t>Offer different scenarios</a:t>
            </a:r>
          </a:p>
          <a:p>
            <a:pPr eaLnBrk="1" hangingPunct="1">
              <a:defRPr/>
            </a:pPr>
            <a:r>
              <a:rPr lang="en-US" altLang="en-US" sz="3500" dirty="0"/>
              <a:t>Discuss how we reach conclusions</a:t>
            </a:r>
          </a:p>
          <a:p>
            <a:pPr eaLnBrk="1" hangingPunct="1">
              <a:defRPr/>
            </a:pPr>
            <a:r>
              <a:rPr lang="en-US" altLang="en-US" sz="3500" dirty="0"/>
              <a:t>Your experiences</a:t>
            </a:r>
          </a:p>
          <a:p>
            <a:pPr eaLnBrk="1" hangingPunct="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20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fade">
                                      <p:cBhvr>
                                        <p:cTn id="22" dur="20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fade">
                                      <p:cBhvr>
                                        <p:cTn id="2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15" name="Group 91">
            <a:extLst>
              <a:ext uri="{FF2B5EF4-FFF2-40B4-BE49-F238E27FC236}">
                <a16:creationId xmlns:a16="http://schemas.microsoft.com/office/drawing/2014/main" id="{741F488D-2A47-EDDC-A375-FB28975D2047}"/>
              </a:ext>
            </a:extLst>
          </p:cNvPr>
          <p:cNvGraphicFramePr>
            <a:graphicFrameLocks noGrp="1"/>
          </p:cNvGraphicFramePr>
          <p:nvPr/>
        </p:nvGraphicFramePr>
        <p:xfrm>
          <a:off x="1676400" y="990600"/>
          <a:ext cx="8915400" cy="4919663"/>
        </p:xfrm>
        <a:graphic>
          <a:graphicData uri="http://schemas.openxmlformats.org/drawingml/2006/table">
            <a:tbl>
              <a:tblPr/>
              <a:tblGrid>
                <a:gridCol w="1884391">
                  <a:extLst>
                    <a:ext uri="{9D8B030D-6E8A-4147-A177-3AD203B41FA5}">
                      <a16:colId xmlns:a16="http://schemas.microsoft.com/office/drawing/2014/main" val="20000"/>
                    </a:ext>
                  </a:extLst>
                </a:gridCol>
                <a:gridCol w="1948555">
                  <a:extLst>
                    <a:ext uri="{9D8B030D-6E8A-4147-A177-3AD203B41FA5}">
                      <a16:colId xmlns:a16="http://schemas.microsoft.com/office/drawing/2014/main" val="20001"/>
                    </a:ext>
                  </a:extLst>
                </a:gridCol>
                <a:gridCol w="1462261">
                  <a:extLst>
                    <a:ext uri="{9D8B030D-6E8A-4147-A177-3AD203B41FA5}">
                      <a16:colId xmlns:a16="http://schemas.microsoft.com/office/drawing/2014/main" val="20002"/>
                    </a:ext>
                  </a:extLst>
                </a:gridCol>
                <a:gridCol w="1624359">
                  <a:extLst>
                    <a:ext uri="{9D8B030D-6E8A-4147-A177-3AD203B41FA5}">
                      <a16:colId xmlns:a16="http://schemas.microsoft.com/office/drawing/2014/main" val="20003"/>
                    </a:ext>
                  </a:extLst>
                </a:gridCol>
                <a:gridCol w="1995834">
                  <a:extLst>
                    <a:ext uri="{9D8B030D-6E8A-4147-A177-3AD203B41FA5}">
                      <a16:colId xmlns:a16="http://schemas.microsoft.com/office/drawing/2014/main" val="20004"/>
                    </a:ext>
                  </a:extLst>
                </a:gridCol>
              </a:tblGrid>
              <a:tr h="11510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99562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- 35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Plastic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Unknown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 not located with hand tools.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58" name="Group 90">
            <a:extLst>
              <a:ext uri="{FF2B5EF4-FFF2-40B4-BE49-F238E27FC236}">
                <a16:creationId xmlns:a16="http://schemas.microsoft.com/office/drawing/2014/main" id="{61740BC3-FF40-96E7-6A5F-BA8159612C18}"/>
              </a:ext>
            </a:extLst>
          </p:cNvPr>
          <p:cNvGraphicFramePr>
            <a:graphicFrameLocks noGrp="1"/>
          </p:cNvGraphicFramePr>
          <p:nvPr/>
        </p:nvGraphicFramePr>
        <p:xfrm>
          <a:off x="1676400" y="990600"/>
          <a:ext cx="8915400" cy="4889500"/>
        </p:xfrm>
        <a:graphic>
          <a:graphicData uri="http://schemas.openxmlformats.org/drawingml/2006/table">
            <a:tbl>
              <a:tblPr/>
              <a:tblGrid>
                <a:gridCol w="1884148">
                  <a:extLst>
                    <a:ext uri="{9D8B030D-6E8A-4147-A177-3AD203B41FA5}">
                      <a16:colId xmlns:a16="http://schemas.microsoft.com/office/drawing/2014/main" val="20000"/>
                    </a:ext>
                  </a:extLst>
                </a:gridCol>
                <a:gridCol w="1949408">
                  <a:extLst>
                    <a:ext uri="{9D8B030D-6E8A-4147-A177-3AD203B41FA5}">
                      <a16:colId xmlns:a16="http://schemas.microsoft.com/office/drawing/2014/main" val="20001"/>
                    </a:ext>
                  </a:extLst>
                </a:gridCol>
                <a:gridCol w="1460800">
                  <a:extLst>
                    <a:ext uri="{9D8B030D-6E8A-4147-A177-3AD203B41FA5}">
                      <a16:colId xmlns:a16="http://schemas.microsoft.com/office/drawing/2014/main" val="20002"/>
                    </a:ext>
                  </a:extLst>
                </a:gridCol>
                <a:gridCol w="1624785">
                  <a:extLst>
                    <a:ext uri="{9D8B030D-6E8A-4147-A177-3AD203B41FA5}">
                      <a16:colId xmlns:a16="http://schemas.microsoft.com/office/drawing/2014/main" val="20003"/>
                    </a:ext>
                  </a:extLst>
                </a:gridCol>
                <a:gridCol w="1996259">
                  <a:extLst>
                    <a:ext uri="{9D8B030D-6E8A-4147-A177-3AD203B41FA5}">
                      <a16:colId xmlns:a16="http://schemas.microsoft.com/office/drawing/2014/main" val="20004"/>
                    </a:ext>
                  </a:extLst>
                </a:gridCol>
              </a:tblGrid>
              <a:tr h="14364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9121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- 35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Plastic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Aggregate filled pit (5 feet x 5 feet x 4 feet) interior dry to full depth.</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39" name="Group 91">
            <a:extLst>
              <a:ext uri="{FF2B5EF4-FFF2-40B4-BE49-F238E27FC236}">
                <a16:creationId xmlns:a16="http://schemas.microsoft.com/office/drawing/2014/main" id="{28F1C246-9282-10AB-4550-90B96C9E4BAF}"/>
              </a:ext>
            </a:extLst>
          </p:cNvPr>
          <p:cNvGraphicFramePr>
            <a:graphicFrameLocks noGrp="1"/>
          </p:cNvGraphicFramePr>
          <p:nvPr/>
        </p:nvGraphicFramePr>
        <p:xfrm>
          <a:off x="1676400" y="914400"/>
          <a:ext cx="8915400" cy="5010151"/>
        </p:xfrm>
        <a:graphic>
          <a:graphicData uri="http://schemas.openxmlformats.org/drawingml/2006/table">
            <a:tbl>
              <a:tblPr/>
              <a:tblGrid>
                <a:gridCol w="1883414">
                  <a:extLst>
                    <a:ext uri="{9D8B030D-6E8A-4147-A177-3AD203B41FA5}">
                      <a16:colId xmlns:a16="http://schemas.microsoft.com/office/drawing/2014/main" val="20000"/>
                    </a:ext>
                  </a:extLst>
                </a:gridCol>
                <a:gridCol w="1949375">
                  <a:extLst>
                    <a:ext uri="{9D8B030D-6E8A-4147-A177-3AD203B41FA5}">
                      <a16:colId xmlns:a16="http://schemas.microsoft.com/office/drawing/2014/main" val="20001"/>
                    </a:ext>
                  </a:extLst>
                </a:gridCol>
                <a:gridCol w="1461598">
                  <a:extLst>
                    <a:ext uri="{9D8B030D-6E8A-4147-A177-3AD203B41FA5}">
                      <a16:colId xmlns:a16="http://schemas.microsoft.com/office/drawing/2014/main" val="20002"/>
                    </a:ext>
                  </a:extLst>
                </a:gridCol>
                <a:gridCol w="1624769">
                  <a:extLst>
                    <a:ext uri="{9D8B030D-6E8A-4147-A177-3AD203B41FA5}">
                      <a16:colId xmlns:a16="http://schemas.microsoft.com/office/drawing/2014/main" val="20003"/>
                    </a:ext>
                  </a:extLst>
                </a:gridCol>
                <a:gridCol w="1996244">
                  <a:extLst>
                    <a:ext uri="{9D8B030D-6E8A-4147-A177-3AD203B41FA5}">
                      <a16:colId xmlns:a16="http://schemas.microsoft.com/office/drawing/2014/main" val="20004"/>
                    </a:ext>
                  </a:extLst>
                </a:gridCol>
              </a:tblGrid>
              <a:tr h="1042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292970">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 for 5 weeks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- 35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4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Hydraulic load test results - Day 1 added 400 gal; rose to 1 inch below top of aggregate.  Day 2 added 300 gal; rose to 1 inch below top of aggregate.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62" name="Group 90">
            <a:extLst>
              <a:ext uri="{FF2B5EF4-FFF2-40B4-BE49-F238E27FC236}">
                <a16:creationId xmlns:a16="http://schemas.microsoft.com/office/drawing/2014/main" id="{6E7A7748-E8A8-851D-06ED-37B7758CDA31}"/>
              </a:ext>
            </a:extLst>
          </p:cNvPr>
          <p:cNvGraphicFramePr>
            <a:graphicFrameLocks noGrp="1"/>
          </p:cNvGraphicFramePr>
          <p:nvPr/>
        </p:nvGraphicFramePr>
        <p:xfrm>
          <a:off x="1676400" y="990600"/>
          <a:ext cx="8915401" cy="4933950"/>
        </p:xfrm>
        <a:graphic>
          <a:graphicData uri="http://schemas.openxmlformats.org/drawingml/2006/table">
            <a:tbl>
              <a:tblPr/>
              <a:tblGrid>
                <a:gridCol w="1981200">
                  <a:extLst>
                    <a:ext uri="{9D8B030D-6E8A-4147-A177-3AD203B41FA5}">
                      <a16:colId xmlns:a16="http://schemas.microsoft.com/office/drawing/2014/main" val="20000"/>
                    </a:ext>
                  </a:extLst>
                </a:gridCol>
                <a:gridCol w="1851128">
                  <a:extLst>
                    <a:ext uri="{9D8B030D-6E8A-4147-A177-3AD203B41FA5}">
                      <a16:colId xmlns:a16="http://schemas.microsoft.com/office/drawing/2014/main" val="20001"/>
                    </a:ext>
                  </a:extLst>
                </a:gridCol>
                <a:gridCol w="1462044">
                  <a:extLst>
                    <a:ext uri="{9D8B030D-6E8A-4147-A177-3AD203B41FA5}">
                      <a16:colId xmlns:a16="http://schemas.microsoft.com/office/drawing/2014/main" val="20002"/>
                    </a:ext>
                  </a:extLst>
                </a:gridCol>
                <a:gridCol w="1623925">
                  <a:extLst>
                    <a:ext uri="{9D8B030D-6E8A-4147-A177-3AD203B41FA5}">
                      <a16:colId xmlns:a16="http://schemas.microsoft.com/office/drawing/2014/main" val="20003"/>
                    </a:ext>
                  </a:extLst>
                </a:gridCol>
                <a:gridCol w="1997104">
                  <a:extLst>
                    <a:ext uri="{9D8B030D-6E8A-4147-A177-3AD203B41FA5}">
                      <a16:colId xmlns:a16="http://schemas.microsoft.com/office/drawing/2014/main" val="20004"/>
                    </a:ext>
                  </a:extLst>
                </a:gridCol>
              </a:tblGrid>
              <a:tr h="1072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192947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TWO  Soil Treatment areas connected w/ bull run valve.  Valve currently sends all flow to Soil Treatment area #2.</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#1  Conventional bed, dry aggregate throughout.</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#2  Aggregate filled pit, liquid above top of aggregate.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86" name="Group 90">
            <a:extLst>
              <a:ext uri="{FF2B5EF4-FFF2-40B4-BE49-F238E27FC236}">
                <a16:creationId xmlns:a16="http://schemas.microsoft.com/office/drawing/2014/main" id="{228F84E5-6168-E344-3D91-52DF504E24F8}"/>
              </a:ext>
            </a:extLst>
          </p:cNvPr>
          <p:cNvGraphicFramePr>
            <a:graphicFrameLocks noGrp="1"/>
          </p:cNvGraphicFramePr>
          <p:nvPr/>
        </p:nvGraphicFramePr>
        <p:xfrm>
          <a:off x="1676400" y="990600"/>
          <a:ext cx="8915400" cy="4889500"/>
        </p:xfrm>
        <a:graphic>
          <a:graphicData uri="http://schemas.openxmlformats.org/drawingml/2006/table">
            <a:tbl>
              <a:tblPr/>
              <a:tblGrid>
                <a:gridCol w="1883414">
                  <a:extLst>
                    <a:ext uri="{9D8B030D-6E8A-4147-A177-3AD203B41FA5}">
                      <a16:colId xmlns:a16="http://schemas.microsoft.com/office/drawing/2014/main" val="20000"/>
                    </a:ext>
                  </a:extLst>
                </a:gridCol>
                <a:gridCol w="1949375">
                  <a:extLst>
                    <a:ext uri="{9D8B030D-6E8A-4147-A177-3AD203B41FA5}">
                      <a16:colId xmlns:a16="http://schemas.microsoft.com/office/drawing/2014/main" val="20001"/>
                    </a:ext>
                  </a:extLst>
                </a:gridCol>
                <a:gridCol w="1461598">
                  <a:extLst>
                    <a:ext uri="{9D8B030D-6E8A-4147-A177-3AD203B41FA5}">
                      <a16:colId xmlns:a16="http://schemas.microsoft.com/office/drawing/2014/main" val="20002"/>
                    </a:ext>
                  </a:extLst>
                </a:gridCol>
                <a:gridCol w="1624769">
                  <a:extLst>
                    <a:ext uri="{9D8B030D-6E8A-4147-A177-3AD203B41FA5}">
                      <a16:colId xmlns:a16="http://schemas.microsoft.com/office/drawing/2014/main" val="20003"/>
                    </a:ext>
                  </a:extLst>
                </a:gridCol>
                <a:gridCol w="1996244">
                  <a:extLst>
                    <a:ext uri="{9D8B030D-6E8A-4147-A177-3AD203B41FA5}">
                      <a16:colId xmlns:a16="http://schemas.microsoft.com/office/drawing/2014/main" val="20004"/>
                    </a:ext>
                  </a:extLst>
                </a:gridCol>
              </a:tblGrid>
              <a:tr h="1438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9039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Aerobic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Pump</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08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Lift Pump</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11" name="Group 91">
            <a:extLst>
              <a:ext uri="{FF2B5EF4-FFF2-40B4-BE49-F238E27FC236}">
                <a16:creationId xmlns:a16="http://schemas.microsoft.com/office/drawing/2014/main" id="{9B15C1CE-8C5A-7EFD-3482-2DDDAC915957}"/>
              </a:ext>
            </a:extLst>
          </p:cNvPr>
          <p:cNvGraphicFramePr>
            <a:graphicFrameLocks noGrp="1"/>
          </p:cNvGraphicFramePr>
          <p:nvPr/>
        </p:nvGraphicFramePr>
        <p:xfrm>
          <a:off x="1676400" y="990600"/>
          <a:ext cx="8915401" cy="4903787"/>
        </p:xfrm>
        <a:graphic>
          <a:graphicData uri="http://schemas.openxmlformats.org/drawingml/2006/table">
            <a:tbl>
              <a:tblPr/>
              <a:tblGrid>
                <a:gridCol w="1882936">
                  <a:extLst>
                    <a:ext uri="{9D8B030D-6E8A-4147-A177-3AD203B41FA5}">
                      <a16:colId xmlns:a16="http://schemas.microsoft.com/office/drawing/2014/main" val="20000"/>
                    </a:ext>
                  </a:extLst>
                </a:gridCol>
                <a:gridCol w="1949392">
                  <a:extLst>
                    <a:ext uri="{9D8B030D-6E8A-4147-A177-3AD203B41FA5}">
                      <a16:colId xmlns:a16="http://schemas.microsoft.com/office/drawing/2014/main" val="20001"/>
                    </a:ext>
                  </a:extLst>
                </a:gridCol>
                <a:gridCol w="1462044">
                  <a:extLst>
                    <a:ext uri="{9D8B030D-6E8A-4147-A177-3AD203B41FA5}">
                      <a16:colId xmlns:a16="http://schemas.microsoft.com/office/drawing/2014/main" val="20002"/>
                    </a:ext>
                  </a:extLst>
                </a:gridCol>
                <a:gridCol w="1623925">
                  <a:extLst>
                    <a:ext uri="{9D8B030D-6E8A-4147-A177-3AD203B41FA5}">
                      <a16:colId xmlns:a16="http://schemas.microsoft.com/office/drawing/2014/main" val="20003"/>
                    </a:ext>
                  </a:extLst>
                </a:gridCol>
                <a:gridCol w="1997104">
                  <a:extLst>
                    <a:ext uri="{9D8B030D-6E8A-4147-A177-3AD203B41FA5}">
                      <a16:colId xmlns:a16="http://schemas.microsoft.com/office/drawing/2014/main" val="20004"/>
                    </a:ext>
                  </a:extLst>
                </a:gridCol>
              </a:tblGrid>
              <a:tr h="128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325823">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8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Hydraulic load test results - Day 1 - 300 gal. brought liquid level to top of aggregate.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34" name="Group 90">
            <a:extLst>
              <a:ext uri="{FF2B5EF4-FFF2-40B4-BE49-F238E27FC236}">
                <a16:creationId xmlns:a16="http://schemas.microsoft.com/office/drawing/2014/main" id="{3213DBFD-1B5B-6785-DAF4-15B840C0A4F7}"/>
              </a:ext>
            </a:extLst>
          </p:cNvPr>
          <p:cNvGraphicFramePr>
            <a:graphicFrameLocks noGrp="1"/>
          </p:cNvGraphicFramePr>
          <p:nvPr/>
        </p:nvGraphicFramePr>
        <p:xfrm>
          <a:off x="1676400" y="990600"/>
          <a:ext cx="8915400" cy="4903788"/>
        </p:xfrm>
        <a:graphic>
          <a:graphicData uri="http://schemas.openxmlformats.org/drawingml/2006/table">
            <a:tbl>
              <a:tblPr/>
              <a:tblGrid>
                <a:gridCol w="1884148">
                  <a:extLst>
                    <a:ext uri="{9D8B030D-6E8A-4147-A177-3AD203B41FA5}">
                      <a16:colId xmlns:a16="http://schemas.microsoft.com/office/drawing/2014/main" val="20000"/>
                    </a:ext>
                  </a:extLst>
                </a:gridCol>
                <a:gridCol w="1949408">
                  <a:extLst>
                    <a:ext uri="{9D8B030D-6E8A-4147-A177-3AD203B41FA5}">
                      <a16:colId xmlns:a16="http://schemas.microsoft.com/office/drawing/2014/main" val="20001"/>
                    </a:ext>
                  </a:extLst>
                </a:gridCol>
                <a:gridCol w="1460800">
                  <a:extLst>
                    <a:ext uri="{9D8B030D-6E8A-4147-A177-3AD203B41FA5}">
                      <a16:colId xmlns:a16="http://schemas.microsoft.com/office/drawing/2014/main" val="20002"/>
                    </a:ext>
                  </a:extLst>
                </a:gridCol>
                <a:gridCol w="1624785">
                  <a:extLst>
                    <a:ext uri="{9D8B030D-6E8A-4147-A177-3AD203B41FA5}">
                      <a16:colId xmlns:a16="http://schemas.microsoft.com/office/drawing/2014/main" val="20003"/>
                    </a:ext>
                  </a:extLst>
                </a:gridCol>
                <a:gridCol w="1996259">
                  <a:extLst>
                    <a:ext uri="{9D8B030D-6E8A-4147-A177-3AD203B41FA5}">
                      <a16:colId xmlns:a16="http://schemas.microsoft.com/office/drawing/2014/main" val="20004"/>
                    </a:ext>
                  </a:extLst>
                </a:gridCol>
              </a:tblGrid>
              <a:tr h="1290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4045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toilets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 for 3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 is a seepage pit - no measurable liquid present.</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83" name="Group 91">
            <a:extLst>
              <a:ext uri="{FF2B5EF4-FFF2-40B4-BE49-F238E27FC236}">
                <a16:creationId xmlns:a16="http://schemas.microsoft.com/office/drawing/2014/main" id="{463619CF-4498-B8E6-68EC-736AC08260F2}"/>
              </a:ext>
            </a:extLst>
          </p:cNvPr>
          <p:cNvGraphicFramePr>
            <a:graphicFrameLocks noGrp="1"/>
          </p:cNvGraphicFramePr>
          <p:nvPr/>
        </p:nvGraphicFramePr>
        <p:xfrm>
          <a:off x="1676400" y="990600"/>
          <a:ext cx="8915400" cy="4889499"/>
        </p:xfrm>
        <a:graphic>
          <a:graphicData uri="http://schemas.openxmlformats.org/drawingml/2006/table">
            <a:tbl>
              <a:tblPr/>
              <a:tblGrid>
                <a:gridCol w="1882868">
                  <a:extLst>
                    <a:ext uri="{9D8B030D-6E8A-4147-A177-3AD203B41FA5}">
                      <a16:colId xmlns:a16="http://schemas.microsoft.com/office/drawing/2014/main" val="20000"/>
                    </a:ext>
                  </a:extLst>
                </a:gridCol>
                <a:gridCol w="1950244">
                  <a:extLst>
                    <a:ext uri="{9D8B030D-6E8A-4147-A177-3AD203B41FA5}">
                      <a16:colId xmlns:a16="http://schemas.microsoft.com/office/drawing/2014/main" val="20001"/>
                    </a:ext>
                  </a:extLst>
                </a:gridCol>
                <a:gridCol w="1577088">
                  <a:extLst>
                    <a:ext uri="{9D8B030D-6E8A-4147-A177-3AD203B41FA5}">
                      <a16:colId xmlns:a16="http://schemas.microsoft.com/office/drawing/2014/main" val="20002"/>
                    </a:ext>
                  </a:extLst>
                </a:gridCol>
                <a:gridCol w="1509432">
                  <a:extLst>
                    <a:ext uri="{9D8B030D-6E8A-4147-A177-3AD203B41FA5}">
                      <a16:colId xmlns:a16="http://schemas.microsoft.com/office/drawing/2014/main" val="20003"/>
                    </a:ext>
                  </a:extLst>
                </a:gridCol>
                <a:gridCol w="1995768">
                  <a:extLst>
                    <a:ext uri="{9D8B030D-6E8A-4147-A177-3AD203B41FA5}">
                      <a16:colId xmlns:a16="http://schemas.microsoft.com/office/drawing/2014/main" val="20004"/>
                    </a:ext>
                  </a:extLst>
                </a:gridCol>
              </a:tblGrid>
              <a:tr h="1437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01381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Unknown</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378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Cesspool with less than 1 day’s capacity between operating liquid level and bottom of inlet pipe.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907" name="Group 91">
            <a:extLst>
              <a:ext uri="{FF2B5EF4-FFF2-40B4-BE49-F238E27FC236}">
                <a16:creationId xmlns:a16="http://schemas.microsoft.com/office/drawing/2014/main" id="{0BB1C081-E65F-D778-ED17-02C81BB8EFD1}"/>
              </a:ext>
            </a:extLst>
          </p:cNvPr>
          <p:cNvGraphicFramePr>
            <a:graphicFrameLocks noGrp="1"/>
          </p:cNvGraphicFramePr>
          <p:nvPr/>
        </p:nvGraphicFramePr>
        <p:xfrm>
          <a:off x="1676400" y="990600"/>
          <a:ext cx="8915399" cy="4919663"/>
        </p:xfrm>
        <a:graphic>
          <a:graphicData uri="http://schemas.openxmlformats.org/drawingml/2006/table">
            <a:tbl>
              <a:tblPr/>
              <a:tblGrid>
                <a:gridCol w="1981200">
                  <a:extLst>
                    <a:ext uri="{9D8B030D-6E8A-4147-A177-3AD203B41FA5}">
                      <a16:colId xmlns:a16="http://schemas.microsoft.com/office/drawing/2014/main" val="20000"/>
                    </a:ext>
                  </a:extLst>
                </a:gridCol>
                <a:gridCol w="1852068">
                  <a:extLst>
                    <a:ext uri="{9D8B030D-6E8A-4147-A177-3AD203B41FA5}">
                      <a16:colId xmlns:a16="http://schemas.microsoft.com/office/drawing/2014/main" val="20001"/>
                    </a:ext>
                  </a:extLst>
                </a:gridCol>
                <a:gridCol w="1576932">
                  <a:extLst>
                    <a:ext uri="{9D8B030D-6E8A-4147-A177-3AD203B41FA5}">
                      <a16:colId xmlns:a16="http://schemas.microsoft.com/office/drawing/2014/main" val="20002"/>
                    </a:ext>
                  </a:extLst>
                </a:gridCol>
                <a:gridCol w="1508079">
                  <a:extLst>
                    <a:ext uri="{9D8B030D-6E8A-4147-A177-3AD203B41FA5}">
                      <a16:colId xmlns:a16="http://schemas.microsoft.com/office/drawing/2014/main" val="20003"/>
                    </a:ext>
                  </a:extLst>
                </a:gridCol>
                <a:gridCol w="1997120">
                  <a:extLst>
                    <a:ext uri="{9D8B030D-6E8A-4147-A177-3AD203B41FA5}">
                      <a16:colId xmlns:a16="http://schemas.microsoft.com/office/drawing/2014/main" val="20004"/>
                    </a:ext>
                  </a:extLst>
                </a:gridCol>
              </a:tblGrid>
              <a:tr h="1150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3437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6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8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septic tanks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each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4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Two 1,000-gallon tanks in series. Level in tank #1 is OK. Level in tank #2 is 1 inch below outlet. Well is 40 feet from 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30" name="Group 90">
            <a:extLst>
              <a:ext uri="{FF2B5EF4-FFF2-40B4-BE49-F238E27FC236}">
                <a16:creationId xmlns:a16="http://schemas.microsoft.com/office/drawing/2014/main" id="{8F77075A-6AA1-BDC1-DAB0-29FBEE9D63EF}"/>
              </a:ext>
            </a:extLst>
          </p:cNvPr>
          <p:cNvGraphicFramePr>
            <a:graphicFrameLocks noGrp="1"/>
          </p:cNvGraphicFramePr>
          <p:nvPr/>
        </p:nvGraphicFramePr>
        <p:xfrm>
          <a:off x="1600200" y="990600"/>
          <a:ext cx="8991599" cy="4977218"/>
        </p:xfrm>
        <a:graphic>
          <a:graphicData uri="http://schemas.openxmlformats.org/drawingml/2006/table">
            <a:tbl>
              <a:tblPr/>
              <a:tblGrid>
                <a:gridCol w="1898961">
                  <a:extLst>
                    <a:ext uri="{9D8B030D-6E8A-4147-A177-3AD203B41FA5}">
                      <a16:colId xmlns:a16="http://schemas.microsoft.com/office/drawing/2014/main" val="20000"/>
                    </a:ext>
                  </a:extLst>
                </a:gridCol>
                <a:gridCol w="1966913">
                  <a:extLst>
                    <a:ext uri="{9D8B030D-6E8A-4147-A177-3AD203B41FA5}">
                      <a16:colId xmlns:a16="http://schemas.microsoft.com/office/drawing/2014/main" val="20001"/>
                    </a:ext>
                  </a:extLst>
                </a:gridCol>
                <a:gridCol w="1474725">
                  <a:extLst>
                    <a:ext uri="{9D8B030D-6E8A-4147-A177-3AD203B41FA5}">
                      <a16:colId xmlns:a16="http://schemas.microsoft.com/office/drawing/2014/main" val="20002"/>
                    </a:ext>
                  </a:extLst>
                </a:gridCol>
                <a:gridCol w="1638175">
                  <a:extLst>
                    <a:ext uri="{9D8B030D-6E8A-4147-A177-3AD203B41FA5}">
                      <a16:colId xmlns:a16="http://schemas.microsoft.com/office/drawing/2014/main" val="20003"/>
                    </a:ext>
                  </a:extLst>
                </a:gridCol>
                <a:gridCol w="2012825">
                  <a:extLst>
                    <a:ext uri="{9D8B030D-6E8A-4147-A177-3AD203B41FA5}">
                      <a16:colId xmlns:a16="http://schemas.microsoft.com/office/drawing/2014/main" val="20004"/>
                    </a:ext>
                  </a:extLst>
                </a:gridCol>
              </a:tblGrid>
              <a:tr h="1071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3422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septic tanks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Unknown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Pump</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 Floats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 Alarm</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ESM bed - pressure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Treatment tank #1 - Condition OK.</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Treatment tank #2 - Solids retainer/Effluent screen found in bottom of tank.</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651DAC-7479-F9EC-E43F-52B55BED3146}"/>
              </a:ext>
            </a:extLst>
          </p:cNvPr>
          <p:cNvSpPr>
            <a:spLocks noGrp="1" noChangeArrowheads="1"/>
          </p:cNvSpPr>
          <p:nvPr>
            <p:ph type="title"/>
          </p:nvPr>
        </p:nvSpPr>
        <p:spPr/>
        <p:txBody>
          <a:bodyPr/>
          <a:lstStyle/>
          <a:p>
            <a:pPr eaLnBrk="1" hangingPunct="1"/>
            <a:r>
              <a:rPr lang="en-US" altLang="en-US" sz="5500"/>
              <a:t>Who Are You?</a:t>
            </a:r>
          </a:p>
        </p:txBody>
      </p:sp>
      <p:sp>
        <p:nvSpPr>
          <p:cNvPr id="7171" name="Rectangle 3">
            <a:extLst>
              <a:ext uri="{FF2B5EF4-FFF2-40B4-BE49-F238E27FC236}">
                <a16:creationId xmlns:a16="http://schemas.microsoft.com/office/drawing/2014/main" id="{8E5E263D-1E6D-4A3B-FF16-079BE45D0330}"/>
              </a:ext>
            </a:extLst>
          </p:cNvPr>
          <p:cNvSpPr>
            <a:spLocks noGrp="1" noChangeArrowheads="1"/>
          </p:cNvSpPr>
          <p:nvPr>
            <p:ph idx="1"/>
          </p:nvPr>
        </p:nvSpPr>
        <p:spPr>
          <a:xfrm>
            <a:off x="2571750" y="2286000"/>
            <a:ext cx="7048500" cy="2819400"/>
          </a:xfrm>
        </p:spPr>
        <p:txBody>
          <a:bodyPr/>
          <a:lstStyle/>
          <a:p>
            <a:pPr eaLnBrk="1" hangingPunct="1"/>
            <a:r>
              <a:rPr lang="en-US" altLang="en-US" sz="4000"/>
              <a:t>Please introduce yourself</a:t>
            </a:r>
          </a:p>
          <a:p>
            <a:pPr eaLnBrk="1" hangingPunct="1"/>
            <a:r>
              <a:rPr lang="en-US" altLang="en-US" sz="4000"/>
              <a:t>Where are you from? </a:t>
            </a:r>
          </a:p>
          <a:p>
            <a:pPr eaLnBrk="1" hangingPunct="1"/>
            <a:r>
              <a:rPr lang="en-US" altLang="en-US" sz="4000"/>
              <a:t>Are you NAWT Certified?</a:t>
            </a:r>
          </a:p>
          <a:p>
            <a:pPr eaLnBrk="1" hangingPunct="1"/>
            <a:r>
              <a:rPr lang="en-US" altLang="en-US" sz="4000"/>
              <a:t>What services you provide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54" name="Group 90">
            <a:extLst>
              <a:ext uri="{FF2B5EF4-FFF2-40B4-BE49-F238E27FC236}">
                <a16:creationId xmlns:a16="http://schemas.microsoft.com/office/drawing/2014/main" id="{E0143CFB-D239-507F-9847-2188C24EC83D}"/>
              </a:ext>
            </a:extLst>
          </p:cNvPr>
          <p:cNvGraphicFramePr>
            <a:graphicFrameLocks noGrp="1"/>
          </p:cNvGraphicFramePr>
          <p:nvPr/>
        </p:nvGraphicFramePr>
        <p:xfrm>
          <a:off x="1676400" y="990600"/>
          <a:ext cx="8915400" cy="4903789"/>
        </p:xfrm>
        <a:graphic>
          <a:graphicData uri="http://schemas.openxmlformats.org/drawingml/2006/table">
            <a:tbl>
              <a:tblPr/>
              <a:tblGrid>
                <a:gridCol w="1884165">
                  <a:extLst>
                    <a:ext uri="{9D8B030D-6E8A-4147-A177-3AD203B41FA5}">
                      <a16:colId xmlns:a16="http://schemas.microsoft.com/office/drawing/2014/main" val="20000"/>
                    </a:ext>
                  </a:extLst>
                </a:gridCol>
                <a:gridCol w="1948457">
                  <a:extLst>
                    <a:ext uri="{9D8B030D-6E8A-4147-A177-3AD203B41FA5}">
                      <a16:colId xmlns:a16="http://schemas.microsoft.com/office/drawing/2014/main" val="20001"/>
                    </a:ext>
                  </a:extLst>
                </a:gridCol>
                <a:gridCol w="1462683">
                  <a:extLst>
                    <a:ext uri="{9D8B030D-6E8A-4147-A177-3AD203B41FA5}">
                      <a16:colId xmlns:a16="http://schemas.microsoft.com/office/drawing/2014/main" val="20002"/>
                    </a:ext>
                  </a:extLst>
                </a:gridCol>
                <a:gridCol w="1623417">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2903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32306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24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Plastic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03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Sump pump discharges to building sewer; 18-inch diameter tree growing in Soil Treatment area.  No maintenance history.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78" name="Group 90">
            <a:extLst>
              <a:ext uri="{FF2B5EF4-FFF2-40B4-BE49-F238E27FC236}">
                <a16:creationId xmlns:a16="http://schemas.microsoft.com/office/drawing/2014/main" id="{58B18106-A4AA-7435-BA72-0C7D2DE12E86}"/>
              </a:ext>
            </a:extLst>
          </p:cNvPr>
          <p:cNvGraphicFramePr>
            <a:graphicFrameLocks noGrp="1"/>
          </p:cNvGraphicFramePr>
          <p:nvPr/>
        </p:nvGraphicFramePr>
        <p:xfrm>
          <a:off x="1600200" y="990600"/>
          <a:ext cx="8991601" cy="4889500"/>
        </p:xfrm>
        <a:graphic>
          <a:graphicData uri="http://schemas.openxmlformats.org/drawingml/2006/table">
            <a:tbl>
              <a:tblPr/>
              <a:tblGrid>
                <a:gridCol w="1900269">
                  <a:extLst>
                    <a:ext uri="{9D8B030D-6E8A-4147-A177-3AD203B41FA5}">
                      <a16:colId xmlns:a16="http://schemas.microsoft.com/office/drawing/2014/main" val="20000"/>
                    </a:ext>
                  </a:extLst>
                </a:gridCol>
                <a:gridCol w="1965111">
                  <a:extLst>
                    <a:ext uri="{9D8B030D-6E8A-4147-A177-3AD203B41FA5}">
                      <a16:colId xmlns:a16="http://schemas.microsoft.com/office/drawing/2014/main" val="20001"/>
                    </a:ext>
                  </a:extLst>
                </a:gridCol>
                <a:gridCol w="1475185">
                  <a:extLst>
                    <a:ext uri="{9D8B030D-6E8A-4147-A177-3AD203B41FA5}">
                      <a16:colId xmlns:a16="http://schemas.microsoft.com/office/drawing/2014/main" val="20002"/>
                    </a:ext>
                  </a:extLst>
                </a:gridCol>
                <a:gridCol w="1637292">
                  <a:extLst>
                    <a:ext uri="{9D8B030D-6E8A-4147-A177-3AD203B41FA5}">
                      <a16:colId xmlns:a16="http://schemas.microsoft.com/office/drawing/2014/main" val="20003"/>
                    </a:ext>
                  </a:extLst>
                </a:gridCol>
                <a:gridCol w="2013744">
                  <a:extLst>
                    <a:ext uri="{9D8B030D-6E8A-4147-A177-3AD203B41FA5}">
                      <a16:colId xmlns:a16="http://schemas.microsoft.com/office/drawing/2014/main" val="20004"/>
                    </a:ext>
                  </a:extLst>
                </a:gridCol>
              </a:tblGrid>
              <a:tr h="1438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8944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1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Inlet observation port not present.</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002" name="Group 90">
            <a:extLst>
              <a:ext uri="{FF2B5EF4-FFF2-40B4-BE49-F238E27FC236}">
                <a16:creationId xmlns:a16="http://schemas.microsoft.com/office/drawing/2014/main" id="{F9948148-B963-2CC6-9884-B077BEB7E7BF}"/>
              </a:ext>
            </a:extLst>
          </p:cNvPr>
          <p:cNvGraphicFramePr>
            <a:graphicFrameLocks noGrp="1"/>
          </p:cNvGraphicFramePr>
          <p:nvPr/>
        </p:nvGraphicFramePr>
        <p:xfrm>
          <a:off x="1600200" y="914400"/>
          <a:ext cx="8991599" cy="4995863"/>
        </p:xfrm>
        <a:graphic>
          <a:graphicData uri="http://schemas.openxmlformats.org/drawingml/2006/table">
            <a:tbl>
              <a:tblPr/>
              <a:tblGrid>
                <a:gridCol w="1899216">
                  <a:extLst>
                    <a:ext uri="{9D8B030D-6E8A-4147-A177-3AD203B41FA5}">
                      <a16:colId xmlns:a16="http://schemas.microsoft.com/office/drawing/2014/main" val="20000"/>
                    </a:ext>
                  </a:extLst>
                </a:gridCol>
                <a:gridCol w="1965985">
                  <a:extLst>
                    <a:ext uri="{9D8B030D-6E8A-4147-A177-3AD203B41FA5}">
                      <a16:colId xmlns:a16="http://schemas.microsoft.com/office/drawing/2014/main" val="20001"/>
                    </a:ext>
                  </a:extLst>
                </a:gridCol>
                <a:gridCol w="1474489">
                  <a:extLst>
                    <a:ext uri="{9D8B030D-6E8A-4147-A177-3AD203B41FA5}">
                      <a16:colId xmlns:a16="http://schemas.microsoft.com/office/drawing/2014/main" val="20002"/>
                    </a:ext>
                  </a:extLst>
                </a:gridCol>
                <a:gridCol w="1637702">
                  <a:extLst>
                    <a:ext uri="{9D8B030D-6E8A-4147-A177-3AD203B41FA5}">
                      <a16:colId xmlns:a16="http://schemas.microsoft.com/office/drawing/2014/main" val="20003"/>
                    </a:ext>
                  </a:extLst>
                </a:gridCol>
                <a:gridCol w="2014207">
                  <a:extLst>
                    <a:ext uri="{9D8B030D-6E8A-4147-A177-3AD203B41FA5}">
                      <a16:colId xmlns:a16="http://schemas.microsoft.com/office/drawing/2014/main" val="20004"/>
                    </a:ext>
                  </a:extLst>
                </a:gridCol>
              </a:tblGrid>
              <a:tr h="1187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09528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6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toilets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Hot tubs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each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 in both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2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Continuous flow through building sewer to treatment tank.</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26" name="Group 90">
            <a:extLst>
              <a:ext uri="{FF2B5EF4-FFF2-40B4-BE49-F238E27FC236}">
                <a16:creationId xmlns:a16="http://schemas.microsoft.com/office/drawing/2014/main" id="{5DE93006-DAF1-19E0-3486-CB8341928AB3}"/>
              </a:ext>
            </a:extLst>
          </p:cNvPr>
          <p:cNvGraphicFramePr>
            <a:graphicFrameLocks noGrp="1"/>
          </p:cNvGraphicFramePr>
          <p:nvPr/>
        </p:nvGraphicFramePr>
        <p:xfrm>
          <a:off x="1676400" y="990600"/>
          <a:ext cx="8915400" cy="4976862"/>
        </p:xfrm>
        <a:graphic>
          <a:graphicData uri="http://schemas.openxmlformats.org/drawingml/2006/table">
            <a:tbl>
              <a:tblPr/>
              <a:tblGrid>
                <a:gridCol w="1882868">
                  <a:extLst>
                    <a:ext uri="{9D8B030D-6E8A-4147-A177-3AD203B41FA5}">
                      <a16:colId xmlns:a16="http://schemas.microsoft.com/office/drawing/2014/main" val="20000"/>
                    </a:ext>
                  </a:extLst>
                </a:gridCol>
                <a:gridCol w="1950244">
                  <a:extLst>
                    <a:ext uri="{9D8B030D-6E8A-4147-A177-3AD203B41FA5}">
                      <a16:colId xmlns:a16="http://schemas.microsoft.com/office/drawing/2014/main" val="20001"/>
                    </a:ext>
                  </a:extLst>
                </a:gridCol>
                <a:gridCol w="1462227">
                  <a:extLst>
                    <a:ext uri="{9D8B030D-6E8A-4147-A177-3AD203B41FA5}">
                      <a16:colId xmlns:a16="http://schemas.microsoft.com/office/drawing/2014/main" val="20002"/>
                    </a:ext>
                  </a:extLst>
                </a:gridCol>
                <a:gridCol w="1624293">
                  <a:extLst>
                    <a:ext uri="{9D8B030D-6E8A-4147-A177-3AD203B41FA5}">
                      <a16:colId xmlns:a16="http://schemas.microsoft.com/office/drawing/2014/main" val="20003"/>
                    </a:ext>
                  </a:extLst>
                </a:gridCol>
                <a:gridCol w="1995768">
                  <a:extLst>
                    <a:ext uri="{9D8B030D-6E8A-4147-A177-3AD203B41FA5}">
                      <a16:colId xmlns:a16="http://schemas.microsoft.com/office/drawing/2014/main" val="20004"/>
                    </a:ext>
                  </a:extLst>
                </a:gridCol>
              </a:tblGrid>
              <a:tr h="1071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3458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60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D-Box</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Soil Treatment</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No uniform distribution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1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Four trenches dry; one trench - no dry aggregate; concrete D-box crumbling.</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50" name="Group 90">
            <a:extLst>
              <a:ext uri="{FF2B5EF4-FFF2-40B4-BE49-F238E27FC236}">
                <a16:creationId xmlns:a16="http://schemas.microsoft.com/office/drawing/2014/main" id="{7924E72C-8DB0-2E1C-38A0-6941A3A45C8F}"/>
              </a:ext>
            </a:extLst>
          </p:cNvPr>
          <p:cNvGraphicFramePr>
            <a:graphicFrameLocks noGrp="1"/>
          </p:cNvGraphicFramePr>
          <p:nvPr/>
        </p:nvGraphicFramePr>
        <p:xfrm>
          <a:off x="1676400" y="990600"/>
          <a:ext cx="8915400" cy="4919663"/>
        </p:xfrm>
        <a:graphic>
          <a:graphicData uri="http://schemas.openxmlformats.org/drawingml/2006/table">
            <a:tbl>
              <a:tblPr/>
              <a:tblGrid>
                <a:gridCol w="1883659">
                  <a:extLst>
                    <a:ext uri="{9D8B030D-6E8A-4147-A177-3AD203B41FA5}">
                      <a16:colId xmlns:a16="http://schemas.microsoft.com/office/drawing/2014/main" val="20000"/>
                    </a:ext>
                  </a:extLst>
                </a:gridCol>
                <a:gridCol w="1948492">
                  <a:extLst>
                    <a:ext uri="{9D8B030D-6E8A-4147-A177-3AD203B41FA5}">
                      <a16:colId xmlns:a16="http://schemas.microsoft.com/office/drawing/2014/main" val="20001"/>
                    </a:ext>
                  </a:extLst>
                </a:gridCol>
                <a:gridCol w="1463120">
                  <a:extLst>
                    <a:ext uri="{9D8B030D-6E8A-4147-A177-3AD203B41FA5}">
                      <a16:colId xmlns:a16="http://schemas.microsoft.com/office/drawing/2014/main" val="20002"/>
                    </a:ext>
                  </a:extLst>
                </a:gridCol>
                <a:gridCol w="1624328">
                  <a:extLst>
                    <a:ext uri="{9D8B030D-6E8A-4147-A177-3AD203B41FA5}">
                      <a16:colId xmlns:a16="http://schemas.microsoft.com/office/drawing/2014/main" val="20003"/>
                    </a:ext>
                  </a:extLst>
                </a:gridCol>
                <a:gridCol w="1995801">
                  <a:extLst>
                    <a:ext uri="{9D8B030D-6E8A-4147-A177-3AD203B41FA5}">
                      <a16:colId xmlns:a16="http://schemas.microsoft.com/office/drawing/2014/main" val="20004"/>
                    </a:ext>
                  </a:extLst>
                </a:gridCol>
              </a:tblGrid>
              <a:tr h="1170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7942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35+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6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7 inches dry aggregate in each trench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0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Laundry gray water bypasses treatment tank and goes directly to 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74" name="Group 90">
            <a:extLst>
              <a:ext uri="{FF2B5EF4-FFF2-40B4-BE49-F238E27FC236}">
                <a16:creationId xmlns:a16="http://schemas.microsoft.com/office/drawing/2014/main" id="{85401834-25A9-7E60-0427-7A74F05A4BC3}"/>
              </a:ext>
            </a:extLst>
          </p:cNvPr>
          <p:cNvGraphicFramePr>
            <a:graphicFrameLocks noGrp="1"/>
          </p:cNvGraphicFramePr>
          <p:nvPr/>
        </p:nvGraphicFramePr>
        <p:xfrm>
          <a:off x="1676400" y="990600"/>
          <a:ext cx="8915400" cy="4933951"/>
        </p:xfrm>
        <a:graphic>
          <a:graphicData uri="http://schemas.openxmlformats.org/drawingml/2006/table">
            <a:tbl>
              <a:tblPr/>
              <a:tblGrid>
                <a:gridCol w="1884165">
                  <a:extLst>
                    <a:ext uri="{9D8B030D-6E8A-4147-A177-3AD203B41FA5}">
                      <a16:colId xmlns:a16="http://schemas.microsoft.com/office/drawing/2014/main" val="20000"/>
                    </a:ext>
                  </a:extLst>
                </a:gridCol>
                <a:gridCol w="1948457">
                  <a:extLst>
                    <a:ext uri="{9D8B030D-6E8A-4147-A177-3AD203B41FA5}">
                      <a16:colId xmlns:a16="http://schemas.microsoft.com/office/drawing/2014/main" val="20001"/>
                    </a:ext>
                  </a:extLst>
                </a:gridCol>
                <a:gridCol w="1653778">
                  <a:extLst>
                    <a:ext uri="{9D8B030D-6E8A-4147-A177-3AD203B41FA5}">
                      <a16:colId xmlns:a16="http://schemas.microsoft.com/office/drawing/2014/main" val="20002"/>
                    </a:ext>
                  </a:extLst>
                </a:gridCol>
                <a:gridCol w="1432322">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0723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35953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 for 6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8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20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Treatment tank under concrete patio; only access is a 4-inch observation port; owner will allow “no more testing; no holes in patio to access main tank manhole.”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98" name="Group 90">
            <a:extLst>
              <a:ext uri="{FF2B5EF4-FFF2-40B4-BE49-F238E27FC236}">
                <a16:creationId xmlns:a16="http://schemas.microsoft.com/office/drawing/2014/main" id="{19E4F2CA-306F-5737-5BAB-CD2BA2CD7D3D}"/>
              </a:ext>
            </a:extLst>
          </p:cNvPr>
          <p:cNvGraphicFramePr>
            <a:graphicFrameLocks noGrp="1"/>
          </p:cNvGraphicFramePr>
          <p:nvPr/>
        </p:nvGraphicFramePr>
        <p:xfrm>
          <a:off x="1676400" y="990600"/>
          <a:ext cx="8915400" cy="4903787"/>
        </p:xfrm>
        <a:graphic>
          <a:graphicData uri="http://schemas.openxmlformats.org/drawingml/2006/table">
            <a:tbl>
              <a:tblPr/>
              <a:tblGrid>
                <a:gridCol w="1884165">
                  <a:extLst>
                    <a:ext uri="{9D8B030D-6E8A-4147-A177-3AD203B41FA5}">
                      <a16:colId xmlns:a16="http://schemas.microsoft.com/office/drawing/2014/main" val="20000"/>
                    </a:ext>
                  </a:extLst>
                </a:gridCol>
                <a:gridCol w="1948457">
                  <a:extLst>
                    <a:ext uri="{9D8B030D-6E8A-4147-A177-3AD203B41FA5}">
                      <a16:colId xmlns:a16="http://schemas.microsoft.com/office/drawing/2014/main" val="20001"/>
                    </a:ext>
                  </a:extLst>
                </a:gridCol>
                <a:gridCol w="1462683">
                  <a:extLst>
                    <a:ext uri="{9D8B030D-6E8A-4147-A177-3AD203B41FA5}">
                      <a16:colId xmlns:a16="http://schemas.microsoft.com/office/drawing/2014/main" val="20002"/>
                    </a:ext>
                  </a:extLst>
                </a:gridCol>
                <a:gridCol w="1623417">
                  <a:extLst>
                    <a:ext uri="{9D8B030D-6E8A-4147-A177-3AD203B41FA5}">
                      <a16:colId xmlns:a16="http://schemas.microsoft.com/office/drawing/2014/main" val="20003"/>
                    </a:ext>
                  </a:extLst>
                </a:gridCol>
                <a:gridCol w="1996678">
                  <a:extLst>
                    <a:ext uri="{9D8B030D-6E8A-4147-A177-3AD203B41FA5}">
                      <a16:colId xmlns:a16="http://schemas.microsoft.com/office/drawing/2014/main" val="20004"/>
                    </a:ext>
                  </a:extLst>
                </a:gridCol>
              </a:tblGrid>
              <a:tr h="1290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32195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built 1962</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0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Tree over main tank access; observation port used as pump-out access.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22" name="Group 90">
            <a:extLst>
              <a:ext uri="{FF2B5EF4-FFF2-40B4-BE49-F238E27FC236}">
                <a16:creationId xmlns:a16="http://schemas.microsoft.com/office/drawing/2014/main" id="{0F890755-61F7-2B60-7287-81108628E48F}"/>
              </a:ext>
            </a:extLst>
          </p:cNvPr>
          <p:cNvGraphicFramePr>
            <a:graphicFrameLocks noGrp="1"/>
          </p:cNvGraphicFramePr>
          <p:nvPr/>
        </p:nvGraphicFramePr>
        <p:xfrm>
          <a:off x="1676400" y="906463"/>
          <a:ext cx="8915400" cy="5205411"/>
        </p:xfrm>
        <a:graphic>
          <a:graphicData uri="http://schemas.openxmlformats.org/drawingml/2006/table">
            <a:tbl>
              <a:tblPr/>
              <a:tblGrid>
                <a:gridCol w="2514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1006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19335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Hot tub</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40+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 6 months each yr.</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Summer home, currently vacant 2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 </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See Comments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6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Cesspool with two compartments.  Only one compartment accessible, combined remaining unused capacity unknown.</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46" name="Group 90">
            <a:extLst>
              <a:ext uri="{FF2B5EF4-FFF2-40B4-BE49-F238E27FC236}">
                <a16:creationId xmlns:a16="http://schemas.microsoft.com/office/drawing/2014/main" id="{F9F69B8B-712C-0105-F46D-8F0A995B2DED}"/>
              </a:ext>
            </a:extLst>
          </p:cNvPr>
          <p:cNvGraphicFramePr>
            <a:graphicFrameLocks noGrp="1"/>
          </p:cNvGraphicFramePr>
          <p:nvPr/>
        </p:nvGraphicFramePr>
        <p:xfrm>
          <a:off x="1676400" y="914400"/>
          <a:ext cx="8915401" cy="4979989"/>
        </p:xfrm>
        <a:graphic>
          <a:graphicData uri="http://schemas.openxmlformats.org/drawingml/2006/table">
            <a:tbl>
              <a:tblPr/>
              <a:tblGrid>
                <a:gridCol w="1884425">
                  <a:extLst>
                    <a:ext uri="{9D8B030D-6E8A-4147-A177-3AD203B41FA5}">
                      <a16:colId xmlns:a16="http://schemas.microsoft.com/office/drawing/2014/main" val="20000"/>
                    </a:ext>
                  </a:extLst>
                </a:gridCol>
                <a:gridCol w="1947539">
                  <a:extLst>
                    <a:ext uri="{9D8B030D-6E8A-4147-A177-3AD203B41FA5}">
                      <a16:colId xmlns:a16="http://schemas.microsoft.com/office/drawing/2014/main" val="20001"/>
                    </a:ext>
                  </a:extLst>
                </a:gridCol>
                <a:gridCol w="1462457">
                  <a:extLst>
                    <a:ext uri="{9D8B030D-6E8A-4147-A177-3AD203B41FA5}">
                      <a16:colId xmlns:a16="http://schemas.microsoft.com/office/drawing/2014/main" val="20002"/>
                    </a:ext>
                  </a:extLst>
                </a:gridCol>
                <a:gridCol w="1624753">
                  <a:extLst>
                    <a:ext uri="{9D8B030D-6E8A-4147-A177-3AD203B41FA5}">
                      <a16:colId xmlns:a16="http://schemas.microsoft.com/office/drawing/2014/main" val="20003"/>
                    </a:ext>
                  </a:extLst>
                </a:gridCol>
                <a:gridCol w="1996227">
                  <a:extLst>
                    <a:ext uri="{9D8B030D-6E8A-4147-A177-3AD203B41FA5}">
                      <a16:colId xmlns:a16="http://schemas.microsoft.com/office/drawing/2014/main" val="20004"/>
                    </a:ext>
                  </a:extLst>
                </a:gridCol>
              </a:tblGrid>
              <a:tr h="1309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36170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5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20+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Aerobic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inch's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91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6 feet x 12 feet x 8 feet aggregate filled pit next to bed with 69 inches dry aggregate.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70" name="Group 90">
            <a:extLst>
              <a:ext uri="{FF2B5EF4-FFF2-40B4-BE49-F238E27FC236}">
                <a16:creationId xmlns:a16="http://schemas.microsoft.com/office/drawing/2014/main" id="{D74DCF3B-37C7-D378-F083-757BCBAF3D29}"/>
              </a:ext>
            </a:extLst>
          </p:cNvPr>
          <p:cNvGraphicFramePr>
            <a:graphicFrameLocks noGrp="1"/>
          </p:cNvGraphicFramePr>
          <p:nvPr/>
        </p:nvGraphicFramePr>
        <p:xfrm>
          <a:off x="1676400" y="990600"/>
          <a:ext cx="8915399" cy="4919663"/>
        </p:xfrm>
        <a:graphic>
          <a:graphicData uri="http://schemas.openxmlformats.org/drawingml/2006/table">
            <a:tbl>
              <a:tblPr/>
              <a:tblGrid>
                <a:gridCol w="1883909">
                  <a:extLst>
                    <a:ext uri="{9D8B030D-6E8A-4147-A177-3AD203B41FA5}">
                      <a16:colId xmlns:a16="http://schemas.microsoft.com/office/drawing/2014/main" val="20000"/>
                    </a:ext>
                  </a:extLst>
                </a:gridCol>
                <a:gridCol w="2078491">
                  <a:extLst>
                    <a:ext uri="{9D8B030D-6E8A-4147-A177-3AD203B41FA5}">
                      <a16:colId xmlns:a16="http://schemas.microsoft.com/office/drawing/2014/main" val="20001"/>
                    </a:ext>
                  </a:extLst>
                </a:gridCol>
                <a:gridCol w="1332003">
                  <a:extLst>
                    <a:ext uri="{9D8B030D-6E8A-4147-A177-3AD203B41FA5}">
                      <a16:colId xmlns:a16="http://schemas.microsoft.com/office/drawing/2014/main" val="20002"/>
                    </a:ext>
                  </a:extLst>
                </a:gridCol>
                <a:gridCol w="1623876">
                  <a:extLst>
                    <a:ext uri="{9D8B030D-6E8A-4147-A177-3AD203B41FA5}">
                      <a16:colId xmlns:a16="http://schemas.microsoft.com/office/drawing/2014/main" val="20003"/>
                    </a:ext>
                  </a:extLst>
                </a:gridCol>
                <a:gridCol w="1997120">
                  <a:extLst>
                    <a:ext uri="{9D8B030D-6E8A-4147-A177-3AD203B41FA5}">
                      <a16:colId xmlns:a16="http://schemas.microsoft.com/office/drawing/2014/main" val="20004"/>
                    </a:ext>
                  </a:extLst>
                </a:gridCol>
              </a:tblGrid>
              <a:tr h="11707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7810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Occupant</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35+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1 yr.</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each trench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07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Sludge throughout aggregate and sludge stains in soil 6-inches above aggregate.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3251EC1-36FC-7D5A-D615-997BE81ABE8F}"/>
              </a:ext>
            </a:extLst>
          </p:cNvPr>
          <p:cNvSpPr>
            <a:spLocks noGrp="1" noChangeArrowheads="1"/>
          </p:cNvSpPr>
          <p:nvPr>
            <p:ph type="title"/>
          </p:nvPr>
        </p:nvSpPr>
        <p:spPr>
          <a:xfrm>
            <a:off x="914400" y="838200"/>
            <a:ext cx="10363200" cy="1143000"/>
          </a:xfrm>
        </p:spPr>
        <p:txBody>
          <a:bodyPr/>
          <a:lstStyle/>
          <a:p>
            <a:r>
              <a:rPr lang="en-US" altLang="en-US" sz="5500"/>
              <a:t>Conclusions</a:t>
            </a:r>
          </a:p>
        </p:txBody>
      </p:sp>
      <p:sp>
        <p:nvSpPr>
          <p:cNvPr id="8195" name="Content Placeholder 2">
            <a:extLst>
              <a:ext uri="{FF2B5EF4-FFF2-40B4-BE49-F238E27FC236}">
                <a16:creationId xmlns:a16="http://schemas.microsoft.com/office/drawing/2014/main" id="{A38D1EEB-45CA-0081-5FA3-EB3E20317A8A}"/>
              </a:ext>
            </a:extLst>
          </p:cNvPr>
          <p:cNvSpPr>
            <a:spLocks noGrp="1" noChangeArrowheads="1"/>
          </p:cNvSpPr>
          <p:nvPr>
            <p:ph idx="1"/>
          </p:nvPr>
        </p:nvSpPr>
        <p:spPr>
          <a:xfrm>
            <a:off x="914400" y="2705100"/>
            <a:ext cx="10363200" cy="1447800"/>
          </a:xfrm>
        </p:spPr>
        <p:txBody>
          <a:bodyPr/>
          <a:lstStyle/>
          <a:p>
            <a:pPr marL="0" indent="0" algn="ctr">
              <a:buFontTx/>
              <a:buNone/>
            </a:pPr>
            <a:r>
              <a:rPr lang="en-US" altLang="en-US" sz="3500"/>
              <a:t>Turn to Chapter Six - page 45 in the NAWT OWTS Inspection Standards Manual</a:t>
            </a:r>
          </a:p>
          <a:p>
            <a:pPr marL="0" indent="0">
              <a:buFontTx/>
              <a:buNone/>
            </a:pPr>
            <a:endParaRPr lang="en-US" altLang="en-US" sz="35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94" name="Group 90">
            <a:extLst>
              <a:ext uri="{FF2B5EF4-FFF2-40B4-BE49-F238E27FC236}">
                <a16:creationId xmlns:a16="http://schemas.microsoft.com/office/drawing/2014/main" id="{18C609D7-83A1-2BF9-333D-96B31CAE2BA9}"/>
              </a:ext>
            </a:extLst>
          </p:cNvPr>
          <p:cNvGraphicFramePr>
            <a:graphicFrameLocks noGrp="1"/>
          </p:cNvGraphicFramePr>
          <p:nvPr/>
        </p:nvGraphicFramePr>
        <p:xfrm>
          <a:off x="1676400" y="990600"/>
          <a:ext cx="8915399" cy="4927600"/>
        </p:xfrm>
        <a:graphic>
          <a:graphicData uri="http://schemas.openxmlformats.org/drawingml/2006/table">
            <a:tbl>
              <a:tblPr/>
              <a:tblGrid>
                <a:gridCol w="1981200">
                  <a:extLst>
                    <a:ext uri="{9D8B030D-6E8A-4147-A177-3AD203B41FA5}">
                      <a16:colId xmlns:a16="http://schemas.microsoft.com/office/drawing/2014/main" val="20000"/>
                    </a:ext>
                  </a:extLst>
                </a:gridCol>
                <a:gridCol w="1852068">
                  <a:extLst>
                    <a:ext uri="{9D8B030D-6E8A-4147-A177-3AD203B41FA5}">
                      <a16:colId xmlns:a16="http://schemas.microsoft.com/office/drawing/2014/main" val="20001"/>
                    </a:ext>
                  </a:extLst>
                </a:gridCol>
                <a:gridCol w="1461135">
                  <a:extLst>
                    <a:ext uri="{9D8B030D-6E8A-4147-A177-3AD203B41FA5}">
                      <a16:colId xmlns:a16="http://schemas.microsoft.com/office/drawing/2014/main" val="20002"/>
                    </a:ext>
                  </a:extLst>
                </a:gridCol>
                <a:gridCol w="1623876">
                  <a:extLst>
                    <a:ext uri="{9D8B030D-6E8A-4147-A177-3AD203B41FA5}">
                      <a16:colId xmlns:a16="http://schemas.microsoft.com/office/drawing/2014/main" val="20003"/>
                    </a:ext>
                  </a:extLst>
                </a:gridCol>
                <a:gridCol w="1997120">
                  <a:extLst>
                    <a:ext uri="{9D8B030D-6E8A-4147-A177-3AD203B41FA5}">
                      <a16:colId xmlns:a16="http://schemas.microsoft.com/office/drawing/2014/main" val="20004"/>
                    </a:ext>
                  </a:extLst>
                </a:gridCol>
              </a:tblGrid>
              <a:tr h="116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6115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10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Metal</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each trench</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4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chemeClr val="bg2"/>
                        </a:solidFill>
                        <a:effectLst/>
                        <a:latin typeface="Verdan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4429BD54-A50C-2C3E-C2E7-FD6D5EA26F87}"/>
              </a:ext>
            </a:extLst>
          </p:cNvPr>
          <p:cNvSpPr>
            <a:spLocks noGrp="1" noChangeArrowheads="1"/>
          </p:cNvSpPr>
          <p:nvPr>
            <p:ph type="ctrTitle"/>
          </p:nvPr>
        </p:nvSpPr>
        <p:spPr>
          <a:xfrm>
            <a:off x="1270000" y="2706688"/>
            <a:ext cx="9652000" cy="1444625"/>
          </a:xfrm>
        </p:spPr>
        <p:txBody>
          <a:bodyPr/>
          <a:lstStyle/>
          <a:p>
            <a:pPr eaLnBrk="1" hangingPunct="1"/>
            <a:r>
              <a:rPr lang="en-US" altLang="en-US" sz="5500"/>
              <a:t>Your Experiences</a:t>
            </a:r>
            <a:r>
              <a:rPr lang="en-US" altLang="en-US"/>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F5075717-FF31-7716-6FC7-6C7BDF1BB1CA}"/>
              </a:ext>
            </a:extLst>
          </p:cNvPr>
          <p:cNvSpPr>
            <a:spLocks noGrp="1" noChangeArrowheads="1"/>
          </p:cNvSpPr>
          <p:nvPr>
            <p:ph type="title"/>
          </p:nvPr>
        </p:nvSpPr>
        <p:spPr>
          <a:xfrm>
            <a:off x="914400" y="3128963"/>
            <a:ext cx="10363200" cy="1143000"/>
          </a:xfrm>
        </p:spPr>
        <p:txBody>
          <a:bodyPr/>
          <a:lstStyle/>
          <a:p>
            <a:pPr eaLnBrk="1" hangingPunct="1"/>
            <a:r>
              <a:rPr lang="en-US" altLang="en-US" sz="5500"/>
              <a:t>Conclusion</a:t>
            </a:r>
          </a:p>
        </p:txBody>
      </p:sp>
      <p:sp>
        <p:nvSpPr>
          <p:cNvPr id="48131" name="Rectangle 3">
            <a:extLst>
              <a:ext uri="{FF2B5EF4-FFF2-40B4-BE49-F238E27FC236}">
                <a16:creationId xmlns:a16="http://schemas.microsoft.com/office/drawing/2014/main" id="{66B0CD07-9EDD-072E-313D-A9A20328F0D6}"/>
              </a:ext>
            </a:extLst>
          </p:cNvPr>
          <p:cNvSpPr>
            <a:spLocks noGrp="1" noChangeArrowheads="1"/>
          </p:cNvSpPr>
          <p:nvPr>
            <p:ph idx="1"/>
          </p:nvPr>
        </p:nvSpPr>
        <p:spPr>
          <a:xfrm>
            <a:off x="685800" y="4421188"/>
            <a:ext cx="10820400" cy="1219200"/>
          </a:xfrm>
        </p:spPr>
        <p:txBody>
          <a:bodyPr/>
          <a:lstStyle/>
          <a:p>
            <a:pPr marL="0" indent="0" algn="ctr" eaLnBrk="1" hangingPunct="1">
              <a:buFontTx/>
              <a:buNone/>
            </a:pPr>
            <a:r>
              <a:rPr lang="en-US" altLang="en-US" sz="4500"/>
              <a:t>We’ve reached our conclusion</a:t>
            </a:r>
          </a:p>
          <a:p>
            <a:pPr marL="0" indent="0" algn="ctr" eaLnBrk="1" hangingPunct="1">
              <a:buFontTx/>
              <a:buNone/>
            </a:pPr>
            <a:r>
              <a:rPr lang="en-US" altLang="en-US" sz="4500"/>
              <a:t>Any question?</a:t>
            </a:r>
          </a:p>
        </p:txBody>
      </p:sp>
      <p:pic>
        <p:nvPicPr>
          <p:cNvPr id="84996" name="Picture 1" descr="A logo with a black background&#10;&#10;AI-generated content may be incorrect.">
            <a:extLst>
              <a:ext uri="{FF2B5EF4-FFF2-40B4-BE49-F238E27FC236}">
                <a16:creationId xmlns:a16="http://schemas.microsoft.com/office/drawing/2014/main" id="{27D40A29-E23D-D50A-E49F-FF3056853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52400"/>
            <a:ext cx="752475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2000"/>
                                        <p:tgtEl>
                                          <p:spTgt spid="48131">
                                            <p:txEl>
                                              <p:pRg st="0" end="0"/>
                                            </p:txEl>
                                          </p:spTgt>
                                        </p:tgtEl>
                                      </p:cBhvr>
                                    </p:animEffect>
                                    <p:anim calcmode="lin" valueType="num">
                                      <p:cBhvr>
                                        <p:cTn id="8" dur="2000" fill="hold"/>
                                        <p:tgtEl>
                                          <p:spTgt spid="48131">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8131">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813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animEffect transition="in" filter="fade">
                                      <p:cBhvr>
                                        <p:cTn id="15" dur="2000"/>
                                        <p:tgtEl>
                                          <p:spTgt spid="48131">
                                            <p:txEl>
                                              <p:pRg st="1" end="1"/>
                                            </p:txEl>
                                          </p:spTgt>
                                        </p:tgtEl>
                                      </p:cBhvr>
                                    </p:animEffect>
                                    <p:anim calcmode="lin" valueType="num">
                                      <p:cBhvr>
                                        <p:cTn id="16" dur="2000" fill="hold"/>
                                        <p:tgtEl>
                                          <p:spTgt spid="48131">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48131">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48131">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54" name="Group 90">
            <a:extLst>
              <a:ext uri="{FF2B5EF4-FFF2-40B4-BE49-F238E27FC236}">
                <a16:creationId xmlns:a16="http://schemas.microsoft.com/office/drawing/2014/main" id="{B92288EB-D10B-CDED-D0ED-6C74BC879B6B}"/>
              </a:ext>
            </a:extLst>
          </p:cNvPr>
          <p:cNvGraphicFramePr>
            <a:graphicFrameLocks noGrp="1"/>
          </p:cNvGraphicFramePr>
          <p:nvPr/>
        </p:nvGraphicFramePr>
        <p:xfrm>
          <a:off x="1600200" y="838200"/>
          <a:ext cx="8991601" cy="5029199"/>
        </p:xfrm>
        <a:graphic>
          <a:graphicData uri="http://schemas.openxmlformats.org/drawingml/2006/table">
            <a:tbl>
              <a:tblPr/>
              <a:tblGrid>
                <a:gridCol w="1899759">
                  <a:extLst>
                    <a:ext uri="{9D8B030D-6E8A-4147-A177-3AD203B41FA5}">
                      <a16:colId xmlns:a16="http://schemas.microsoft.com/office/drawing/2014/main" val="20000"/>
                    </a:ext>
                  </a:extLst>
                </a:gridCol>
                <a:gridCol w="1965145">
                  <a:extLst>
                    <a:ext uri="{9D8B030D-6E8A-4147-A177-3AD203B41FA5}">
                      <a16:colId xmlns:a16="http://schemas.microsoft.com/office/drawing/2014/main" val="20001"/>
                    </a:ext>
                  </a:extLst>
                </a:gridCol>
                <a:gridCol w="1475626">
                  <a:extLst>
                    <a:ext uri="{9D8B030D-6E8A-4147-A177-3AD203B41FA5}">
                      <a16:colId xmlns:a16="http://schemas.microsoft.com/office/drawing/2014/main" val="20002"/>
                    </a:ext>
                  </a:extLst>
                </a:gridCol>
                <a:gridCol w="1638211">
                  <a:extLst>
                    <a:ext uri="{9D8B030D-6E8A-4147-A177-3AD203B41FA5}">
                      <a16:colId xmlns:a16="http://schemas.microsoft.com/office/drawing/2014/main" val="20003"/>
                    </a:ext>
                  </a:extLst>
                </a:gridCol>
                <a:gridCol w="2012860">
                  <a:extLst>
                    <a:ext uri="{9D8B030D-6E8A-4147-A177-3AD203B41FA5}">
                      <a16:colId xmlns:a16="http://schemas.microsoft.com/office/drawing/2014/main" val="20004"/>
                    </a:ext>
                  </a:extLst>
                </a:gridCol>
              </a:tblGrid>
              <a:tr h="911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Occupancy</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Tank Structure</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Liquid Level</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Effluent Delivery</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Soil Treatment Area</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205361">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3 Bedrooms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Occupied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Structure age - 3 yrs.</a:t>
                      </a:r>
                      <a:endParaRPr kumimoji="0" lang="en-US" sz="2000" b="1" i="0" u="none" strike="noStrike" cap="none" normalizeH="0" baseline="0" dirty="0">
                        <a:ln>
                          <a:noFill/>
                        </a:ln>
                        <a:solidFill>
                          <a:schemeClr val="tx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Septic</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Concrete</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1,000 Gallons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Last pumped - Unknown</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Condition - OK</a:t>
                      </a:r>
                      <a:endParaRPr kumimoji="0" lang="en-US" sz="2000" b="1" i="0" u="none" strike="noStrike" cap="none" normalizeH="0" baseline="0" dirty="0">
                        <a:ln>
                          <a:noFill/>
                        </a:ln>
                        <a:solidFill>
                          <a:schemeClr val="tx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OK</a:t>
                      </a:r>
                      <a:endParaRPr kumimoji="0" lang="en-US" sz="2000" b="1" i="0" u="none" strike="noStrike" cap="none" normalizeH="0" baseline="0" dirty="0">
                        <a:ln>
                          <a:noFill/>
                        </a:ln>
                        <a:solidFill>
                          <a:schemeClr val="tx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Gravity</a:t>
                      </a:r>
                      <a:endParaRPr kumimoji="0" lang="en-US" sz="2000" b="1" i="0" u="none" strike="noStrike" cap="none" normalizeH="0" baseline="0" dirty="0">
                        <a:ln>
                          <a:noFill/>
                        </a:ln>
                        <a:solidFill>
                          <a:schemeClr val="tx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Bed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mn-lt"/>
                          <a:cs typeface="Times New Roman" pitchFamily="18" charset="0"/>
                        </a:rPr>
                        <a:t>12 inches dry aggregate throughout bed</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1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COMMENTS:</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mn-lt"/>
                          <a:cs typeface="Times New Roman" pitchFamily="18" charset="0"/>
                        </a:rPr>
                        <a:t>No surface discharge; no lush vegetation; runback observed at time of tank pumping.</a:t>
                      </a:r>
                      <a:endParaRPr kumimoji="0" lang="en-US" sz="2000" b="1" i="0" u="none" strike="noStrike" cap="none" normalizeH="0" baseline="0" dirty="0">
                        <a:ln>
                          <a:noFill/>
                        </a:ln>
                        <a:solidFill>
                          <a:schemeClr val="bg2"/>
                        </a:solidFill>
                        <a:effectLst/>
                        <a:latin typeface="+mn-lt"/>
                        <a:cs typeface="Arial"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8" name="Group 90">
            <a:extLst>
              <a:ext uri="{FF2B5EF4-FFF2-40B4-BE49-F238E27FC236}">
                <a16:creationId xmlns:a16="http://schemas.microsoft.com/office/drawing/2014/main" id="{ACE71D9B-EB07-79CB-22A0-F552244F68FE}"/>
              </a:ext>
            </a:extLst>
          </p:cNvPr>
          <p:cNvGraphicFramePr>
            <a:graphicFrameLocks noGrp="1"/>
          </p:cNvGraphicFramePr>
          <p:nvPr/>
        </p:nvGraphicFramePr>
        <p:xfrm>
          <a:off x="1676400" y="914400"/>
          <a:ext cx="8915400" cy="4953000"/>
        </p:xfrm>
        <a:graphic>
          <a:graphicData uri="http://schemas.openxmlformats.org/drawingml/2006/table">
            <a:tbl>
              <a:tblPr/>
              <a:tblGrid>
                <a:gridCol w="1883659">
                  <a:extLst>
                    <a:ext uri="{9D8B030D-6E8A-4147-A177-3AD203B41FA5}">
                      <a16:colId xmlns:a16="http://schemas.microsoft.com/office/drawing/2014/main" val="20000"/>
                    </a:ext>
                  </a:extLst>
                </a:gridCol>
                <a:gridCol w="1948492">
                  <a:extLst>
                    <a:ext uri="{9D8B030D-6E8A-4147-A177-3AD203B41FA5}">
                      <a16:colId xmlns:a16="http://schemas.microsoft.com/office/drawing/2014/main" val="20001"/>
                    </a:ext>
                  </a:extLst>
                </a:gridCol>
                <a:gridCol w="1463120">
                  <a:extLst>
                    <a:ext uri="{9D8B030D-6E8A-4147-A177-3AD203B41FA5}">
                      <a16:colId xmlns:a16="http://schemas.microsoft.com/office/drawing/2014/main" val="20002"/>
                    </a:ext>
                  </a:extLst>
                </a:gridCol>
                <a:gridCol w="1624328">
                  <a:extLst>
                    <a:ext uri="{9D8B030D-6E8A-4147-A177-3AD203B41FA5}">
                      <a16:colId xmlns:a16="http://schemas.microsoft.com/office/drawing/2014/main" val="20003"/>
                    </a:ext>
                  </a:extLst>
                </a:gridCol>
                <a:gridCol w="1995801">
                  <a:extLst>
                    <a:ext uri="{9D8B030D-6E8A-4147-A177-3AD203B41FA5}">
                      <a16:colId xmlns:a16="http://schemas.microsoft.com/office/drawing/2014/main" val="20004"/>
                    </a:ext>
                  </a:extLst>
                </a:gridCol>
              </a:tblGrid>
              <a:tr h="1178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0"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0"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0"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0"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0"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59621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- 15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1,500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Every 2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8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0"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All past pump-outs through 4-inch observation port.  Main tank access is 4 feet below grade; tank not dug open.</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T="50292" marB="502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02" name="Group 90">
            <a:extLst>
              <a:ext uri="{FF2B5EF4-FFF2-40B4-BE49-F238E27FC236}">
                <a16:creationId xmlns:a16="http://schemas.microsoft.com/office/drawing/2014/main" id="{859F45AA-4449-094F-F458-F0C9E885D0FE}"/>
              </a:ext>
            </a:extLst>
          </p:cNvPr>
          <p:cNvGraphicFramePr>
            <a:graphicFrameLocks noGrp="1"/>
          </p:cNvGraphicFramePr>
          <p:nvPr/>
        </p:nvGraphicFramePr>
        <p:xfrm>
          <a:off x="1708150" y="838200"/>
          <a:ext cx="8807449" cy="5105400"/>
        </p:xfrm>
        <a:graphic>
          <a:graphicData uri="http://schemas.openxmlformats.org/drawingml/2006/table">
            <a:tbl>
              <a:tblPr/>
              <a:tblGrid>
                <a:gridCol w="1948997">
                  <a:extLst>
                    <a:ext uri="{9D8B030D-6E8A-4147-A177-3AD203B41FA5}">
                      <a16:colId xmlns:a16="http://schemas.microsoft.com/office/drawing/2014/main" val="20000"/>
                    </a:ext>
                  </a:extLst>
                </a:gridCol>
                <a:gridCol w="1837383">
                  <a:extLst>
                    <a:ext uri="{9D8B030D-6E8A-4147-A177-3AD203B41FA5}">
                      <a16:colId xmlns:a16="http://schemas.microsoft.com/office/drawing/2014/main" val="20001"/>
                    </a:ext>
                  </a:extLst>
                </a:gridCol>
                <a:gridCol w="1443900">
                  <a:extLst>
                    <a:ext uri="{9D8B030D-6E8A-4147-A177-3AD203B41FA5}">
                      <a16:colId xmlns:a16="http://schemas.microsoft.com/office/drawing/2014/main" val="20002"/>
                    </a:ext>
                  </a:extLst>
                </a:gridCol>
                <a:gridCol w="1605096">
                  <a:extLst>
                    <a:ext uri="{9D8B030D-6E8A-4147-A177-3AD203B41FA5}">
                      <a16:colId xmlns:a16="http://schemas.microsoft.com/office/drawing/2014/main" val="20003"/>
                    </a:ext>
                  </a:extLst>
                </a:gridCol>
                <a:gridCol w="1972073">
                  <a:extLst>
                    <a:ext uri="{9D8B030D-6E8A-4147-A177-3AD203B41FA5}">
                      <a16:colId xmlns:a16="http://schemas.microsoft.com/office/drawing/2014/main" val="20004"/>
                    </a:ext>
                  </a:extLst>
                </a:gridCol>
              </a:tblGrid>
              <a:tr h="12054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65399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4 Occupants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- 10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Plastic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5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a:ln>
                          <a:noFill/>
                        </a:ln>
                        <a:solidFill>
                          <a:schemeClr val="bg2"/>
                        </a:solidFill>
                        <a:effectLst/>
                        <a:latin typeface="Verdana" pitchFamily="34" charset="0"/>
                        <a:cs typeface="Arial" pitchFamily="34" charset="0"/>
                      </a:endParaRPr>
                    </a:p>
                  </a:txBody>
                  <a:tcPr marL="91446" marR="9144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361" name="Rectangle 91">
            <a:extLst>
              <a:ext uri="{FF2B5EF4-FFF2-40B4-BE49-F238E27FC236}">
                <a16:creationId xmlns:a16="http://schemas.microsoft.com/office/drawing/2014/main" id="{618CB9F7-3768-F386-C2D3-EC820E97D171}"/>
              </a:ext>
            </a:extLst>
          </p:cNvPr>
          <p:cNvSpPr>
            <a:spLocks noChangeArrowheads="1"/>
          </p:cNvSpPr>
          <p:nvPr/>
        </p:nvSpPr>
        <p:spPr bwMode="auto">
          <a:xfrm>
            <a:off x="1524000" y="42100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02" name="Group 66">
            <a:extLst>
              <a:ext uri="{FF2B5EF4-FFF2-40B4-BE49-F238E27FC236}">
                <a16:creationId xmlns:a16="http://schemas.microsoft.com/office/drawing/2014/main" id="{F6BE96BE-1F6B-4307-ED7F-B7892F5934D2}"/>
              </a:ext>
            </a:extLst>
          </p:cNvPr>
          <p:cNvGraphicFramePr>
            <a:graphicFrameLocks noGrp="1"/>
          </p:cNvGraphicFramePr>
          <p:nvPr/>
        </p:nvGraphicFramePr>
        <p:xfrm>
          <a:off x="1676400" y="990600"/>
          <a:ext cx="8915401" cy="4876800"/>
        </p:xfrm>
        <a:graphic>
          <a:graphicData uri="http://schemas.openxmlformats.org/drawingml/2006/table">
            <a:tbl>
              <a:tblPr/>
              <a:tblGrid>
                <a:gridCol w="1883413">
                  <a:extLst>
                    <a:ext uri="{9D8B030D-6E8A-4147-A177-3AD203B41FA5}">
                      <a16:colId xmlns:a16="http://schemas.microsoft.com/office/drawing/2014/main" val="20000"/>
                    </a:ext>
                  </a:extLst>
                </a:gridCol>
                <a:gridCol w="1949375">
                  <a:extLst>
                    <a:ext uri="{9D8B030D-6E8A-4147-A177-3AD203B41FA5}">
                      <a16:colId xmlns:a16="http://schemas.microsoft.com/office/drawing/2014/main" val="20001"/>
                    </a:ext>
                  </a:extLst>
                </a:gridCol>
                <a:gridCol w="1461598">
                  <a:extLst>
                    <a:ext uri="{9D8B030D-6E8A-4147-A177-3AD203B41FA5}">
                      <a16:colId xmlns:a16="http://schemas.microsoft.com/office/drawing/2014/main" val="20002"/>
                    </a:ext>
                  </a:extLst>
                </a:gridCol>
                <a:gridCol w="1624770">
                  <a:extLst>
                    <a:ext uri="{9D8B030D-6E8A-4147-A177-3AD203B41FA5}">
                      <a16:colId xmlns:a16="http://schemas.microsoft.com/office/drawing/2014/main" val="20003"/>
                    </a:ext>
                  </a:extLst>
                </a:gridCol>
                <a:gridCol w="1996245">
                  <a:extLst>
                    <a:ext uri="{9D8B030D-6E8A-4147-A177-3AD203B41FA5}">
                      <a16:colId xmlns:a16="http://schemas.microsoft.com/office/drawing/2014/main" val="20004"/>
                    </a:ext>
                  </a:extLst>
                </a:gridCol>
              </a:tblGrid>
              <a:tr h="13548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3521997">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3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Vacant for 3 months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- 10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Every 2 yrs.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0 inches dry aggregate throughout bed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51" name="Group 91">
            <a:extLst>
              <a:ext uri="{FF2B5EF4-FFF2-40B4-BE49-F238E27FC236}">
                <a16:creationId xmlns:a16="http://schemas.microsoft.com/office/drawing/2014/main" id="{CE40A7D1-A37D-1D0F-FB4C-CDE982B55E78}"/>
              </a:ext>
            </a:extLst>
          </p:cNvPr>
          <p:cNvGraphicFramePr>
            <a:graphicFrameLocks noGrp="1"/>
          </p:cNvGraphicFramePr>
          <p:nvPr/>
        </p:nvGraphicFramePr>
        <p:xfrm>
          <a:off x="1676400" y="990600"/>
          <a:ext cx="8915400" cy="4911756"/>
        </p:xfrm>
        <a:graphic>
          <a:graphicData uri="http://schemas.openxmlformats.org/drawingml/2006/table">
            <a:tbl>
              <a:tblPr/>
              <a:tblGrid>
                <a:gridCol w="1883659">
                  <a:extLst>
                    <a:ext uri="{9D8B030D-6E8A-4147-A177-3AD203B41FA5}">
                      <a16:colId xmlns:a16="http://schemas.microsoft.com/office/drawing/2014/main" val="20000"/>
                    </a:ext>
                  </a:extLst>
                </a:gridCol>
                <a:gridCol w="1948492">
                  <a:extLst>
                    <a:ext uri="{9D8B030D-6E8A-4147-A177-3AD203B41FA5}">
                      <a16:colId xmlns:a16="http://schemas.microsoft.com/office/drawing/2014/main" val="20001"/>
                    </a:ext>
                  </a:extLst>
                </a:gridCol>
                <a:gridCol w="1463121">
                  <a:extLst>
                    <a:ext uri="{9D8B030D-6E8A-4147-A177-3AD203B41FA5}">
                      <a16:colId xmlns:a16="http://schemas.microsoft.com/office/drawing/2014/main" val="20002"/>
                    </a:ext>
                  </a:extLst>
                </a:gridCol>
                <a:gridCol w="1624327">
                  <a:extLst>
                    <a:ext uri="{9D8B030D-6E8A-4147-A177-3AD203B41FA5}">
                      <a16:colId xmlns:a16="http://schemas.microsoft.com/office/drawing/2014/main" val="20003"/>
                    </a:ext>
                  </a:extLst>
                </a:gridCol>
                <a:gridCol w="1995801">
                  <a:extLst>
                    <a:ext uri="{9D8B030D-6E8A-4147-A177-3AD203B41FA5}">
                      <a16:colId xmlns:a16="http://schemas.microsoft.com/office/drawing/2014/main" val="20004"/>
                    </a:ext>
                  </a:extLst>
                </a:gridCol>
              </a:tblGrid>
              <a:tr h="1038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Occupancy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Tank Structure</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Liquid Level</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Effluent Delivery</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Soil Treatment Area</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0"/>
                  </a:ext>
                </a:extLst>
              </a:tr>
              <a:tr h="283460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2 Bedrooms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Occupied</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 Occupant</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Structure age - 5 yrs.</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Septic</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Concrete</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1,000 Gallons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Last pumped – Unknown</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Condition - OK</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OK</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Gravity</a:t>
                      </a:r>
                      <a:endParaRPr kumimoji="0" lang="en-US" sz="2000" b="1" i="0" u="none" strike="noStrike" cap="none" normalizeH="0" baseline="0" dirty="0">
                        <a:ln>
                          <a:noFill/>
                        </a:ln>
                        <a:solidFill>
                          <a:schemeClr val="tx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US" sz="2000" b="1" i="0" u="none" strike="noStrike" cap="none" normalizeH="0" baseline="0" dirty="0">
                          <a:ln>
                            <a:noFill/>
                          </a:ln>
                          <a:solidFill>
                            <a:schemeClr val="tx2"/>
                          </a:solidFill>
                          <a:effectLst/>
                          <a:latin typeface="Arial" pitchFamily="34" charset="0"/>
                          <a:cs typeface="Times New Roman" pitchFamily="18" charset="0"/>
                        </a:rPr>
                        <a:t>12 inches dry aggregate in all trenches</a:t>
                      </a:r>
                      <a:endParaRPr kumimoji="0" lang="en-US" sz="2000" b="1" i="0" u="none" strike="noStrike" cap="none" normalizeH="0" baseline="0" dirty="0">
                        <a:ln>
                          <a:noFill/>
                        </a:ln>
                        <a:solidFill>
                          <a:schemeClr val="tx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85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COMMENTS:</a:t>
                      </a:r>
                      <a:endParaRPr kumimoji="0" lang="en-US" sz="2000" b="1" i="0" u="none" strike="noStrike" cap="none" normalizeH="0" baseline="0" dirty="0">
                        <a:ln>
                          <a:noFill/>
                        </a:ln>
                        <a:solidFill>
                          <a:schemeClr val="bg2"/>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2"/>
                          </a:solidFill>
                          <a:effectLst/>
                          <a:latin typeface="Arial" pitchFamily="34" charset="0"/>
                          <a:cs typeface="Times New Roman" pitchFamily="18" charset="0"/>
                        </a:rPr>
                        <a:t>No maintenance/service history.  Soil fracturing 2 weeks before inspection.</a:t>
                      </a:r>
                      <a:endParaRPr kumimoji="0" lang="en-US" sz="2000" b="1" i="0" u="none" strike="noStrike" cap="none" normalizeH="0" baseline="0" dirty="0">
                        <a:ln>
                          <a:noFill/>
                        </a:ln>
                        <a:solidFill>
                          <a:schemeClr val="bg2"/>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3217</Words>
  <Application>Microsoft Office PowerPoint</Application>
  <PresentationFormat>Widescreen</PresentationFormat>
  <Paragraphs>813</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 Rounded MT Bold</vt:lpstr>
      <vt:lpstr>Times New Roman</vt:lpstr>
      <vt:lpstr>Verdana</vt:lpstr>
      <vt:lpstr>Wingdings</vt:lpstr>
      <vt:lpstr>1_Default Design</vt:lpstr>
      <vt:lpstr>PowerPoint Presentation</vt:lpstr>
      <vt:lpstr>Today's Session</vt:lpstr>
      <vt:lpstr>Who Are You?</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Experiences </vt:lpstr>
      <vt:lpstr>Conclusion</vt:lpstr>
    </vt:vector>
  </TitlesOfParts>
  <Company>Allstate Septic Systems,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Conclusions</dc:title>
  <dc:creator>Bruce Fox</dc:creator>
  <cp:lastModifiedBy>Kimberly Seipp</cp:lastModifiedBy>
  <cp:revision>35</cp:revision>
  <dcterms:created xsi:type="dcterms:W3CDTF">2008-01-21T19:53:12Z</dcterms:created>
  <dcterms:modified xsi:type="dcterms:W3CDTF">2025-06-20T16:20:44Z</dcterms:modified>
</cp:coreProperties>
</file>