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handoutMasterIdLst>
    <p:handoutMasterId r:id="rId48"/>
  </p:handoutMasterIdLst>
  <p:sldIdLst>
    <p:sldId id="325" r:id="rId2"/>
    <p:sldId id="464" r:id="rId3"/>
    <p:sldId id="509" r:id="rId4"/>
    <p:sldId id="483" r:id="rId5"/>
    <p:sldId id="484" r:id="rId6"/>
    <p:sldId id="535" r:id="rId7"/>
    <p:sldId id="553" r:id="rId8"/>
    <p:sldId id="555" r:id="rId9"/>
    <p:sldId id="554" r:id="rId10"/>
    <p:sldId id="556" r:id="rId11"/>
    <p:sldId id="557" r:id="rId12"/>
    <p:sldId id="536" r:id="rId13"/>
    <p:sldId id="537" r:id="rId14"/>
    <p:sldId id="538" r:id="rId15"/>
    <p:sldId id="539" r:id="rId16"/>
    <p:sldId id="529" r:id="rId17"/>
    <p:sldId id="540" r:id="rId18"/>
    <p:sldId id="541" r:id="rId19"/>
    <p:sldId id="565" r:id="rId20"/>
    <p:sldId id="551" r:id="rId21"/>
    <p:sldId id="566" r:id="rId22"/>
    <p:sldId id="552" r:id="rId23"/>
    <p:sldId id="568" r:id="rId24"/>
    <p:sldId id="481" r:id="rId25"/>
    <p:sldId id="567" r:id="rId26"/>
    <p:sldId id="482" r:id="rId27"/>
    <p:sldId id="563" r:id="rId28"/>
    <p:sldId id="542" r:id="rId29"/>
    <p:sldId id="543" r:id="rId30"/>
    <p:sldId id="547" r:id="rId31"/>
    <p:sldId id="569" r:id="rId32"/>
    <p:sldId id="548" r:id="rId33"/>
    <p:sldId id="571" r:id="rId34"/>
    <p:sldId id="549" r:id="rId35"/>
    <p:sldId id="570" r:id="rId36"/>
    <p:sldId id="550" r:id="rId37"/>
    <p:sldId id="572" r:id="rId38"/>
    <p:sldId id="564" r:id="rId39"/>
    <p:sldId id="558" r:id="rId40"/>
    <p:sldId id="545" r:id="rId41"/>
    <p:sldId id="559" r:id="rId42"/>
    <p:sldId id="560" r:id="rId43"/>
    <p:sldId id="562" r:id="rId44"/>
    <p:sldId id="485" r:id="rId45"/>
    <p:sldId id="410" r:id="rId46"/>
  </p:sldIdLst>
  <p:sldSz cx="12192000" cy="6858000"/>
  <p:notesSz cx="7010400" cy="9296400"/>
  <p:defaultTextStyle>
    <a:defPPr>
      <a:defRPr lang="en-US"/>
    </a:defPPr>
    <a:lvl1pPr algn="l" rtl="0" fontAlgn="base">
      <a:spcBef>
        <a:spcPct val="0"/>
      </a:spcBef>
      <a:spcAft>
        <a:spcPct val="0"/>
      </a:spcAft>
      <a:defRPr sz="3600" kern="1200">
        <a:solidFill>
          <a:schemeClr val="tx1"/>
        </a:solidFill>
        <a:latin typeface="Arial Rounded MT Bold" pitchFamily="34" charset="0"/>
        <a:ea typeface="+mn-ea"/>
        <a:cs typeface="+mn-cs"/>
      </a:defRPr>
    </a:lvl1pPr>
    <a:lvl2pPr marL="457200" algn="l" rtl="0" fontAlgn="base">
      <a:spcBef>
        <a:spcPct val="0"/>
      </a:spcBef>
      <a:spcAft>
        <a:spcPct val="0"/>
      </a:spcAft>
      <a:defRPr sz="3600" kern="1200">
        <a:solidFill>
          <a:schemeClr val="tx1"/>
        </a:solidFill>
        <a:latin typeface="Arial Rounded MT Bold" pitchFamily="34" charset="0"/>
        <a:ea typeface="+mn-ea"/>
        <a:cs typeface="+mn-cs"/>
      </a:defRPr>
    </a:lvl2pPr>
    <a:lvl3pPr marL="914400" algn="l" rtl="0" fontAlgn="base">
      <a:spcBef>
        <a:spcPct val="0"/>
      </a:spcBef>
      <a:spcAft>
        <a:spcPct val="0"/>
      </a:spcAft>
      <a:defRPr sz="3600" kern="1200">
        <a:solidFill>
          <a:schemeClr val="tx1"/>
        </a:solidFill>
        <a:latin typeface="Arial Rounded MT Bold" pitchFamily="34" charset="0"/>
        <a:ea typeface="+mn-ea"/>
        <a:cs typeface="+mn-cs"/>
      </a:defRPr>
    </a:lvl3pPr>
    <a:lvl4pPr marL="1371600" algn="l" rtl="0" fontAlgn="base">
      <a:spcBef>
        <a:spcPct val="0"/>
      </a:spcBef>
      <a:spcAft>
        <a:spcPct val="0"/>
      </a:spcAft>
      <a:defRPr sz="3600" kern="1200">
        <a:solidFill>
          <a:schemeClr val="tx1"/>
        </a:solidFill>
        <a:latin typeface="Arial Rounded MT Bold" pitchFamily="34" charset="0"/>
        <a:ea typeface="+mn-ea"/>
        <a:cs typeface="+mn-cs"/>
      </a:defRPr>
    </a:lvl4pPr>
    <a:lvl5pPr marL="1828800" algn="l" rtl="0" fontAlgn="base">
      <a:spcBef>
        <a:spcPct val="0"/>
      </a:spcBef>
      <a:spcAft>
        <a:spcPct val="0"/>
      </a:spcAft>
      <a:defRPr sz="3600" kern="1200">
        <a:solidFill>
          <a:schemeClr val="tx1"/>
        </a:solidFill>
        <a:latin typeface="Arial Rounded MT Bold" pitchFamily="34" charset="0"/>
        <a:ea typeface="+mn-ea"/>
        <a:cs typeface="+mn-cs"/>
      </a:defRPr>
    </a:lvl5pPr>
    <a:lvl6pPr marL="2286000" algn="l" defTabSz="914400" rtl="0" eaLnBrk="1" latinLnBrk="0" hangingPunct="1">
      <a:defRPr sz="3600" kern="1200">
        <a:solidFill>
          <a:schemeClr val="tx1"/>
        </a:solidFill>
        <a:latin typeface="Arial Rounded MT Bold" pitchFamily="34" charset="0"/>
        <a:ea typeface="+mn-ea"/>
        <a:cs typeface="+mn-cs"/>
      </a:defRPr>
    </a:lvl6pPr>
    <a:lvl7pPr marL="2743200" algn="l" defTabSz="914400" rtl="0" eaLnBrk="1" latinLnBrk="0" hangingPunct="1">
      <a:defRPr sz="3600" kern="1200">
        <a:solidFill>
          <a:schemeClr val="tx1"/>
        </a:solidFill>
        <a:latin typeface="Arial Rounded MT Bold" pitchFamily="34" charset="0"/>
        <a:ea typeface="+mn-ea"/>
        <a:cs typeface="+mn-cs"/>
      </a:defRPr>
    </a:lvl7pPr>
    <a:lvl8pPr marL="3200400" algn="l" defTabSz="914400" rtl="0" eaLnBrk="1" latinLnBrk="0" hangingPunct="1">
      <a:defRPr sz="3600" kern="1200">
        <a:solidFill>
          <a:schemeClr val="tx1"/>
        </a:solidFill>
        <a:latin typeface="Arial Rounded MT Bold" pitchFamily="34" charset="0"/>
        <a:ea typeface="+mn-ea"/>
        <a:cs typeface="+mn-cs"/>
      </a:defRPr>
    </a:lvl8pPr>
    <a:lvl9pPr marL="3657600" algn="l" defTabSz="914400" rtl="0" eaLnBrk="1" latinLnBrk="0" hangingPunct="1">
      <a:defRPr sz="36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FF00"/>
    <a:srgbClr val="993300"/>
    <a:srgbClr val="1A5422"/>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8" autoAdjust="0"/>
    <p:restoredTop sz="73608" autoAdjust="0"/>
  </p:normalViewPr>
  <p:slideViewPr>
    <p:cSldViewPr>
      <p:cViewPr varScale="1">
        <p:scale>
          <a:sx n="52" d="100"/>
          <a:sy n="52" d="100"/>
        </p:scale>
        <p:origin x="1560" y="26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66" d="100"/>
          <a:sy n="66" d="100"/>
        </p:scale>
        <p:origin x="-1478"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0275">
              <a:defRPr sz="1200" smtClean="0"/>
            </a:lvl1pPr>
          </a:lstStyle>
          <a:p>
            <a:pPr>
              <a:defRPr/>
            </a:pPr>
            <a:endParaRPr lang="en-US" altLang="en-US"/>
          </a:p>
        </p:txBody>
      </p:sp>
      <p:sp>
        <p:nvSpPr>
          <p:cNvPr id="18432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0275">
              <a:defRPr sz="1200" smtClean="0"/>
            </a:lvl1pPr>
          </a:lstStyle>
          <a:p>
            <a:pPr>
              <a:defRPr/>
            </a:pPr>
            <a:fld id="{D3966634-1713-42A1-9973-22FC93BEF060}" type="datetimeFigureOut">
              <a:rPr lang="en-US" altLang="en-US"/>
              <a:pPr>
                <a:defRPr/>
              </a:pPr>
              <a:t>6/22/2025</a:t>
            </a:fld>
            <a:endParaRPr lang="en-US" altLang="en-US"/>
          </a:p>
        </p:txBody>
      </p:sp>
      <p:sp>
        <p:nvSpPr>
          <p:cNvPr id="18432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0275">
              <a:defRPr sz="1200" smtClean="0"/>
            </a:lvl1pPr>
          </a:lstStyle>
          <a:p>
            <a:pPr>
              <a:defRPr/>
            </a:pPr>
            <a:endParaRPr lang="en-US" altLang="en-US"/>
          </a:p>
        </p:txBody>
      </p:sp>
      <p:sp>
        <p:nvSpPr>
          <p:cNvPr id="18432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0275">
              <a:defRPr sz="1200"/>
            </a:lvl1pPr>
          </a:lstStyle>
          <a:p>
            <a:pPr>
              <a:defRPr/>
            </a:pPr>
            <a:fld id="{40AB310B-D426-4FD1-9698-45B8BA9090C6}" type="slidenum">
              <a:rPr lang="en-US"/>
              <a:pPr>
                <a:defRPr/>
              </a:pPr>
              <a:t>‹#›</a:t>
            </a:fld>
            <a:endParaRPr lang="en-US"/>
          </a:p>
        </p:txBody>
      </p:sp>
    </p:spTree>
    <p:extLst>
      <p:ext uri="{BB962C8B-B14F-4D97-AF65-F5344CB8AC3E}">
        <p14:creationId xmlns:p14="http://schemas.microsoft.com/office/powerpoint/2010/main" val="210608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0275">
              <a:defRPr sz="1200" smtClean="0"/>
            </a:lvl1pPr>
          </a:lstStyle>
          <a:p>
            <a:pPr>
              <a:defRPr/>
            </a:pPr>
            <a:endParaRPr lang="en-US" altLang="en-US"/>
          </a:p>
        </p:txBody>
      </p:sp>
      <p:sp>
        <p:nvSpPr>
          <p:cNvPr id="839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0275">
              <a:defRPr sz="1200" smtClean="0"/>
            </a:lvl1pPr>
          </a:lstStyle>
          <a:p>
            <a:pPr>
              <a:defRPr/>
            </a:pPr>
            <a:fld id="{5BBE8FC3-2399-43A1-9B56-BDFF5E09F6A8}" type="datetimeFigureOut">
              <a:rPr lang="en-US" altLang="en-US"/>
              <a:pPr>
                <a:defRPr/>
              </a:pPr>
              <a:t>6/22/2025</a:t>
            </a:fld>
            <a:endParaRPr lang="en-US" altLang="en-US"/>
          </a:p>
        </p:txBody>
      </p:sp>
      <p:sp>
        <p:nvSpPr>
          <p:cNvPr id="1392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0275">
              <a:defRPr sz="1200" smtClean="0"/>
            </a:lvl1pPr>
          </a:lstStyle>
          <a:p>
            <a:pPr>
              <a:defRPr/>
            </a:pPr>
            <a:endParaRPr lang="en-US" altLang="en-US"/>
          </a:p>
        </p:txBody>
      </p:sp>
      <p:sp>
        <p:nvSpPr>
          <p:cNvPr id="839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0275">
              <a:defRPr sz="1200"/>
            </a:lvl1pPr>
          </a:lstStyle>
          <a:p>
            <a:pPr>
              <a:defRPr/>
            </a:pPr>
            <a:fld id="{7A28AEBB-9542-4155-9A3F-657CC17B8A16}" type="slidenum">
              <a:rPr lang="en-US"/>
              <a:pPr>
                <a:defRPr/>
              </a:pPr>
              <a:t>‹#›</a:t>
            </a:fld>
            <a:endParaRPr lang="en-US"/>
          </a:p>
        </p:txBody>
      </p:sp>
    </p:spTree>
    <p:extLst>
      <p:ext uri="{BB962C8B-B14F-4D97-AF65-F5344CB8AC3E}">
        <p14:creationId xmlns:p14="http://schemas.microsoft.com/office/powerpoint/2010/main" val="93965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63C6D8F1-193B-4E7D-AB0E-9DD8351F7436}" type="slidenum">
              <a:rPr lang="en-US" altLang="en-US" sz="1200" smtClean="0"/>
              <a:pPr eaLnBrk="1" hangingPunct="1"/>
              <a:t>1</a:t>
            </a:fld>
            <a:endParaRPr lang="en-US" altLang="en-US" sz="1200"/>
          </a:p>
        </p:txBody>
      </p:sp>
      <p:sp>
        <p:nvSpPr>
          <p:cNvPr id="14029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BBDCA71-9425-4FE7-B69E-B82684DF2CAD}" type="slidenum">
              <a:rPr lang="en-US" altLang="en-US">
                <a:latin typeface="Arial Rounded MT Bold" pitchFamily="34" charset="0"/>
              </a:rPr>
              <a:pPr algn="r" eaLnBrk="1" hangingPunct="1">
                <a:spcBef>
                  <a:spcPct val="0"/>
                </a:spcBef>
              </a:pPr>
              <a:t>1</a:t>
            </a:fld>
            <a:endParaRPr lang="en-US" altLang="en-US">
              <a:latin typeface="Arial Rounded MT Bold" pitchFamily="34" charset="0"/>
            </a:endParaRPr>
          </a:p>
        </p:txBody>
      </p:sp>
      <p:sp>
        <p:nvSpPr>
          <p:cNvPr id="140292" name="Rectangle 2"/>
          <p:cNvSpPr>
            <a:spLocks noGrp="1" noRot="1" noChangeAspect="1" noChangeArrowheads="1" noTextEdit="1"/>
          </p:cNvSpPr>
          <p:nvPr>
            <p:ph type="sldImg"/>
          </p:nvPr>
        </p:nvSpPr>
        <p:spPr>
          <a:xfrm>
            <a:off x="406400" y="696913"/>
            <a:ext cx="6197600" cy="3486150"/>
          </a:xfrm>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Section 3 – Hydraulic load test</a:t>
            </a:r>
          </a:p>
          <a:p>
            <a:pPr eaLnBrk="1" hangingPunct="1"/>
            <a:r>
              <a:rPr lang="en-US" altLang="en-US" dirty="0">
                <a:latin typeface="Arial" pitchFamily="34" charset="0"/>
              </a:rPr>
              <a:t>This section provides information</a:t>
            </a:r>
            <a:r>
              <a:rPr lang="en-US" altLang="en-US" baseline="0" dirty="0">
                <a:latin typeface="Arial" pitchFamily="34" charset="0"/>
              </a:rPr>
              <a:t> about the process and procedures for conducting a hydraulic load test. </a:t>
            </a:r>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A Simple Example.</a:t>
            </a:r>
          </a:p>
          <a:p>
            <a:r>
              <a:rPr lang="en-US" dirty="0">
                <a:latin typeface="Arial Rounded MT Bold" panose="020F0704030504030204" pitchFamily="34" charset="0"/>
              </a:rPr>
              <a:t>First determine the Design Daily Volume (DDV). 4 </a:t>
            </a:r>
            <a:r>
              <a:rPr lang="en-US" dirty="0" err="1">
                <a:latin typeface="Arial Rounded MT Bold" panose="020F0704030504030204" pitchFamily="34" charset="0"/>
              </a:rPr>
              <a:t>bdrms</a:t>
            </a:r>
            <a:r>
              <a:rPr lang="en-US" dirty="0">
                <a:latin typeface="Arial Rounded MT Bold" panose="020F0704030504030204" pitchFamily="34" charset="0"/>
              </a:rPr>
              <a:t> = 400 + 100 = 500 gallons.</a:t>
            </a:r>
          </a:p>
          <a:p>
            <a:r>
              <a:rPr lang="en-US" dirty="0">
                <a:latin typeface="Arial Rounded MT Bold" panose="020F0704030504030204" pitchFamily="34" charset="0"/>
              </a:rPr>
              <a:t>Second</a:t>
            </a:r>
            <a:r>
              <a:rPr lang="en-US" baseline="0" dirty="0">
                <a:latin typeface="Arial Rounded MT Bold" panose="020F0704030504030204" pitchFamily="34" charset="0"/>
              </a:rPr>
              <a:t> add the DDV to the absorption area from a location below the treatment tank, in this case the D-box.</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It is easy to estimate</a:t>
            </a:r>
            <a:r>
              <a:rPr lang="en-US" baseline="0" dirty="0">
                <a:latin typeface="Arial Rounded MT Bold" panose="020F0704030504030204" pitchFamily="34" charset="0"/>
              </a:rPr>
              <a:t> how much the liquid in the absorption area should be expected to rise when the Design Daily Volume is added during the HLT. The formula:</a:t>
            </a:r>
          </a:p>
          <a:p>
            <a:endParaRPr lang="en-US" baseline="0" dirty="0">
              <a:latin typeface="Arial Rounded MT Bold" panose="020F0704030504030204" pitchFamily="34" charset="0"/>
            </a:endParaRPr>
          </a:p>
          <a:p>
            <a:r>
              <a:rPr lang="en-US" baseline="0" dirty="0">
                <a:latin typeface="Arial Rounded MT Bold" panose="020F0704030504030204" pitchFamily="34" charset="0"/>
              </a:rPr>
              <a:t>D = 4V/A </a:t>
            </a:r>
          </a:p>
          <a:p>
            <a:r>
              <a:rPr lang="en-US" baseline="0" dirty="0">
                <a:latin typeface="Arial Rounded MT Bold" panose="020F0704030504030204" pitchFamily="34" charset="0"/>
              </a:rPr>
              <a:t>Where V is the Design Daily Volume in gallons.</a:t>
            </a:r>
          </a:p>
          <a:p>
            <a:r>
              <a:rPr lang="en-US" baseline="0" dirty="0">
                <a:latin typeface="Arial Rounded MT Bold" panose="020F0704030504030204" pitchFamily="34" charset="0"/>
              </a:rPr>
              <a:t>A is the absorption area’s area in square feet.</a:t>
            </a:r>
          </a:p>
          <a:p>
            <a:r>
              <a:rPr lang="en-US" baseline="0" dirty="0">
                <a:latin typeface="Arial Rounded MT Bold" panose="020F0704030504030204" pitchFamily="34" charset="0"/>
              </a:rPr>
              <a:t>D = the expected rise in liquid level as a result of adding the DDV in inches.</a:t>
            </a:r>
          </a:p>
          <a:p>
            <a:endParaRPr lang="en-US" baseline="0" dirty="0">
              <a:latin typeface="Arial Rounded MT Bold" panose="020F0704030504030204" pitchFamily="34" charset="0"/>
            </a:endParaRPr>
          </a:p>
          <a:p>
            <a:r>
              <a:rPr lang="en-US" baseline="0" dirty="0">
                <a:latin typeface="Arial Rounded MT Bold" panose="020F0704030504030204" pitchFamily="34" charset="0"/>
              </a:rPr>
              <a:t>In our case, D = 4(500)/980 = 2.0 inches.</a:t>
            </a:r>
            <a:endParaRPr lang="en-US" dirty="0">
              <a:latin typeface="Arial Rounded MT Bold" panose="020F0704030504030204" pitchFamily="34" charset="0"/>
            </a:endParaRPr>
          </a:p>
          <a:p>
            <a:endParaRPr lang="en-US"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10</a:t>
            </a:fld>
            <a:endParaRPr lang="en-US"/>
          </a:p>
        </p:txBody>
      </p:sp>
    </p:spTree>
    <p:extLst>
      <p:ext uri="{BB962C8B-B14F-4D97-AF65-F5344CB8AC3E}">
        <p14:creationId xmlns:p14="http://schemas.microsoft.com/office/powerpoint/2010/main" val="419691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A Simple Example.</a:t>
            </a:r>
          </a:p>
          <a:p>
            <a:r>
              <a:rPr lang="en-US" dirty="0">
                <a:latin typeface="Arial Rounded MT Bold" panose="020F0704030504030204" pitchFamily="34" charset="0"/>
              </a:rPr>
              <a:t>+The liquid</a:t>
            </a:r>
            <a:r>
              <a:rPr lang="en-US" baseline="0" dirty="0">
                <a:latin typeface="Arial Rounded MT Bold" panose="020F0704030504030204" pitchFamily="34" charset="0"/>
              </a:rPr>
              <a:t> level rose 2 inches, just as predicted. This an indication that you measured the size of the absorption area properly. It may also indicate that the aggregate is still clean and not filled with soil or other material that takes up space.</a:t>
            </a:r>
          </a:p>
          <a:p>
            <a:r>
              <a:rPr lang="en-US" dirty="0">
                <a:latin typeface="Arial Rounded MT Bold" panose="020F0704030504030204" pitchFamily="34" charset="0"/>
              </a:rPr>
              <a:t>+The water was added at noon June 6.</a:t>
            </a:r>
          </a:p>
          <a:p>
            <a:r>
              <a:rPr lang="en-US" dirty="0">
                <a:latin typeface="Arial Rounded MT Bold" panose="020F0704030504030204" pitchFamily="34" charset="0"/>
              </a:rPr>
              <a:t>+At noon on June 7, the liquid level was observed to show 4 inches of Dry</a:t>
            </a:r>
            <a:r>
              <a:rPr lang="en-US" baseline="0" dirty="0">
                <a:latin typeface="Arial Rounded MT Bold" panose="020F0704030504030204" pitchFamily="34" charset="0"/>
              </a:rPr>
              <a:t> Aggregate.</a:t>
            </a:r>
          </a:p>
          <a:p>
            <a:r>
              <a:rPr lang="en-US" baseline="0" dirty="0">
                <a:latin typeface="Arial Rounded MT Bold" panose="020F0704030504030204" pitchFamily="34" charset="0"/>
              </a:rPr>
              <a:t>+Then water was added to bring the liquid level up 2 inches; 510 gallons of water was required.</a:t>
            </a:r>
          </a:p>
          <a:p>
            <a:r>
              <a:rPr lang="en-US" baseline="0" dirty="0">
                <a:latin typeface="Arial Rounded MT Bold" panose="020F0704030504030204" pitchFamily="34" charset="0"/>
              </a:rPr>
              <a:t>+Was the HLT successful?     YES!</a:t>
            </a:r>
            <a:endParaRPr lang="en-US"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11</a:t>
            </a:fld>
            <a:endParaRPr lang="en-US"/>
          </a:p>
        </p:txBody>
      </p:sp>
    </p:spTree>
    <p:extLst>
      <p:ext uri="{BB962C8B-B14F-4D97-AF65-F5344CB8AC3E}">
        <p14:creationId xmlns:p14="http://schemas.microsoft.com/office/powerpoint/2010/main" val="367961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19FEAE9D-97D2-42A1-AD90-90DE8C5F006E}" type="slidenum">
              <a:rPr lang="en-US" altLang="en-US" sz="1200" smtClean="0"/>
              <a:pPr eaLnBrk="1" hangingPunct="1"/>
              <a:t>12</a:t>
            </a:fld>
            <a:endParaRPr lang="en-US" altLang="en-US" sz="1200"/>
          </a:p>
        </p:txBody>
      </p:sp>
      <p:sp>
        <p:nvSpPr>
          <p:cNvPr id="25805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4DE9BD7-A138-4F9A-B522-2B2485895312}" type="slidenum">
              <a:rPr lang="en-US" altLang="en-US">
                <a:latin typeface="Arial Rounded MT Bold" pitchFamily="34" charset="0"/>
              </a:rPr>
              <a:pPr algn="r" eaLnBrk="1" hangingPunct="1">
                <a:spcBef>
                  <a:spcPct val="0"/>
                </a:spcBef>
              </a:pPr>
              <a:t>12</a:t>
            </a:fld>
            <a:endParaRPr lang="en-US" altLang="en-US">
              <a:latin typeface="Arial Rounded MT Bold" pitchFamily="34" charset="0"/>
            </a:endParaRPr>
          </a:p>
        </p:txBody>
      </p:sp>
      <p:sp>
        <p:nvSpPr>
          <p:cNvPr id="258052" name="Rectangle 2"/>
          <p:cNvSpPr>
            <a:spLocks noGrp="1" noRot="1" noChangeAspect="1" noChangeArrowheads="1" noTextEdit="1"/>
          </p:cNvSpPr>
          <p:nvPr>
            <p:ph type="sldImg"/>
          </p:nvPr>
        </p:nvSpPr>
        <p:spPr>
          <a:xfrm>
            <a:off x="406400" y="696913"/>
            <a:ext cx="6197600" cy="3486150"/>
          </a:xfrm>
          <a:ln/>
        </p:spPr>
      </p:sp>
      <p:sp>
        <p:nvSpPr>
          <p:cNvPr id="311299" name="Rectangle 3"/>
          <p:cNvSpPr>
            <a:spLocks noGrp="1" noChangeArrowheads="1"/>
          </p:cNvSpPr>
          <p:nvPr>
            <p:ph type="body" idx="1"/>
          </p:nvPr>
        </p:nvSpPr>
        <p:spPr>
          <a:xfrm>
            <a:off x="701675" y="4416425"/>
            <a:ext cx="5607050" cy="418306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defRPr/>
            </a:pPr>
            <a:r>
              <a:rPr lang="en-US" b="1" u="none" dirty="0">
                <a:latin typeface="Arial" pitchFamily="34" charset="0"/>
              </a:rPr>
              <a:t>Indications of the Need for a HLT</a:t>
            </a:r>
          </a:p>
          <a:p>
            <a:pPr eaLnBrk="1" hangingPunct="1">
              <a:defRPr/>
            </a:pPr>
            <a:r>
              <a:rPr lang="en-US" dirty="0">
                <a:latin typeface="Arial" pitchFamily="34" charset="0"/>
              </a:rPr>
              <a:t>A hydraulic load test should be performed if any of these conditions are discovered during the course of a PSMA/NOF Inspection: </a:t>
            </a:r>
          </a:p>
          <a:p>
            <a:pPr eaLnBrk="1" hangingPunct="1">
              <a:defRPr/>
            </a:pPr>
            <a:endParaRPr lang="en-US" dirty="0">
              <a:solidFill>
                <a:srgbClr val="FF0000"/>
              </a:solidFill>
              <a:latin typeface="Arial" pitchFamily="34" charset="0"/>
            </a:endParaRPr>
          </a:p>
          <a:p>
            <a:pPr eaLnBrk="1" hangingPunct="1">
              <a:defRPr/>
            </a:pPr>
            <a:r>
              <a:rPr lang="en-US" dirty="0">
                <a:solidFill>
                  <a:srgbClr val="FF0000"/>
                </a:solidFill>
                <a:latin typeface="Arial" pitchFamily="34" charset="0"/>
              </a:rPr>
              <a:t>(click to show each item)</a:t>
            </a:r>
            <a:endParaRPr lang="en-US" dirty="0">
              <a:latin typeface="Arial" pitchFamily="34" charset="0"/>
            </a:endParaRPr>
          </a:p>
          <a:p>
            <a:pPr marL="228600" indent="-228600" eaLnBrk="1" hangingPunct="1">
              <a:buFont typeface="+mj-lt"/>
              <a:buAutoNum type="arabicPeriod"/>
              <a:defRPr/>
            </a:pPr>
            <a:r>
              <a:rPr lang="en-US" dirty="0">
                <a:latin typeface="Arial" pitchFamily="34" charset="0"/>
              </a:rPr>
              <a:t>Less than 24 hours’ volume in cesspool or seepage pit</a:t>
            </a:r>
          </a:p>
          <a:p>
            <a:pPr marL="228600" indent="-228600" eaLnBrk="1" hangingPunct="1">
              <a:buFont typeface="+mj-lt"/>
              <a:buAutoNum type="arabicPeriod"/>
              <a:defRPr/>
            </a:pPr>
            <a:r>
              <a:rPr lang="en-US" dirty="0">
                <a:latin typeface="Arial" pitchFamily="34" charset="0"/>
              </a:rPr>
              <a:t>Structure vacant for more than 7 days</a:t>
            </a:r>
          </a:p>
          <a:p>
            <a:pPr marL="228600" indent="-228600" eaLnBrk="1" hangingPunct="1">
              <a:buFont typeface="+mj-lt"/>
              <a:buAutoNum type="arabicPeriod"/>
              <a:defRPr/>
            </a:pPr>
            <a:r>
              <a:rPr lang="en-US" dirty="0">
                <a:latin typeface="Arial" pitchFamily="34" charset="0"/>
              </a:rPr>
              <a:t>Treatment tank pumped in past 30 days</a:t>
            </a:r>
          </a:p>
          <a:p>
            <a:pPr marL="228600" indent="-228600" eaLnBrk="1" hangingPunct="1">
              <a:buFont typeface="+mj-lt"/>
              <a:buAutoNum type="arabicPeriod"/>
              <a:defRPr/>
            </a:pPr>
            <a:r>
              <a:rPr lang="en-US" dirty="0">
                <a:latin typeface="Arial" pitchFamily="34" charset="0"/>
              </a:rPr>
              <a:t>New gray water sources added in past 30 days</a:t>
            </a:r>
          </a:p>
          <a:p>
            <a:pPr marL="228600" indent="-228600" eaLnBrk="1" hangingPunct="1">
              <a:buFont typeface="+mj-lt"/>
              <a:buAutoNum type="arabicPeriod"/>
              <a:defRPr/>
            </a:pPr>
            <a:r>
              <a:rPr lang="en-US" dirty="0">
                <a:latin typeface="Arial" pitchFamily="34" charset="0"/>
              </a:rPr>
              <a:t>Soil fracturing in past 30 days</a:t>
            </a:r>
          </a:p>
          <a:p>
            <a:pPr marL="228600" indent="-228600" eaLnBrk="1" hangingPunct="1">
              <a:buFont typeface="+mj-lt"/>
              <a:buAutoNum type="arabicPeriod"/>
              <a:defRPr/>
            </a:pPr>
            <a:r>
              <a:rPr lang="en-US" dirty="0">
                <a:latin typeface="Arial" pitchFamily="34" charset="0"/>
              </a:rPr>
              <a:t>Initial level in treatment tank is below outlet pipe</a:t>
            </a:r>
          </a:p>
          <a:p>
            <a:pPr marL="228600" indent="-228600" eaLnBrk="1" hangingPunct="1">
              <a:buFont typeface="+mj-lt"/>
              <a:buAutoNum type="arabicPeriod"/>
              <a:defRPr/>
            </a:pPr>
            <a:r>
              <a:rPr lang="en-US" dirty="0">
                <a:latin typeface="Arial" pitchFamily="34" charset="0"/>
              </a:rPr>
              <a:t>When indicated by dry aggregate rules</a:t>
            </a:r>
          </a:p>
          <a:p>
            <a:pPr marL="228600" indent="-228600" eaLnBrk="1" hangingPunct="1">
              <a:buFont typeface="+mj-lt"/>
              <a:buAutoNum type="arabicPeriod"/>
              <a:defRPr/>
            </a:pPr>
            <a:r>
              <a:rPr lang="en-US" dirty="0">
                <a:latin typeface="Arial" pitchFamily="34" charset="0"/>
              </a:rPr>
              <a:t>Atypical flows to absorption system</a:t>
            </a:r>
          </a:p>
          <a:p>
            <a:pPr marL="228600" indent="-228600" eaLnBrk="1" hangingPunct="1">
              <a:buFont typeface="+mj-lt"/>
              <a:buAutoNum type="arabicPeriod"/>
              <a:defRPr/>
            </a:pPr>
            <a:r>
              <a:rPr lang="en-US" dirty="0">
                <a:latin typeface="Arial" pitchFamily="34" charset="0"/>
              </a:rPr>
              <a:t>Sludge in aggregate or stains in soil above</a:t>
            </a:r>
          </a:p>
          <a:p>
            <a:pPr eaLnBrk="1" hangingPunct="1">
              <a:defRPr/>
            </a:pPr>
            <a:endParaRPr lang="en-US" dirty="0">
              <a:solidFill>
                <a:srgbClr val="FF0000"/>
              </a:solidFill>
              <a:latin typeface="Arial" pitchFamily="34" charset="0"/>
            </a:endParaRPr>
          </a:p>
          <a:p>
            <a:pPr eaLnBrk="1" hangingPunct="1">
              <a:defRPr/>
            </a:pPr>
            <a:r>
              <a:rPr lang="en-US" dirty="0">
                <a:solidFill>
                  <a:srgbClr val="FF0000"/>
                </a:solidFill>
                <a:latin typeface="Arial" pitchFamily="34" charset="0"/>
              </a:rPr>
              <a:t>(click &amp; read the following)</a:t>
            </a:r>
          </a:p>
          <a:p>
            <a:pPr eaLnBrk="1" hangingPunct="1">
              <a:defRPr/>
            </a:pPr>
            <a:r>
              <a:rPr lang="en-US" dirty="0">
                <a:latin typeface="Arial" pitchFamily="34" charset="0"/>
              </a:rPr>
              <a:t>If the inspector is informed that the system will be subjected to increased daily flows due to increased occupancy or a change in use, an HLT shall be recommended.</a:t>
            </a:r>
          </a:p>
          <a:p>
            <a:pPr eaLnBrk="1" hangingPunct="1">
              <a:defRPr/>
            </a:pPr>
            <a:endParaRPr 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1151C4AF-D31F-4450-B451-3DF0F44C8B39}" type="slidenum">
              <a:rPr lang="en-US" altLang="en-US" sz="1200" smtClean="0"/>
              <a:pPr eaLnBrk="1" hangingPunct="1"/>
              <a:t>13</a:t>
            </a:fld>
            <a:endParaRPr lang="en-US" altLang="en-US" sz="1200"/>
          </a:p>
        </p:txBody>
      </p:sp>
      <p:sp>
        <p:nvSpPr>
          <p:cNvPr id="25907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17ACDA5-E237-4CC5-AF1B-54C12E93446C}" type="slidenum">
              <a:rPr lang="en-US" altLang="en-US">
                <a:latin typeface="Arial Rounded MT Bold" pitchFamily="34" charset="0"/>
              </a:rPr>
              <a:pPr algn="r" eaLnBrk="1" hangingPunct="1">
                <a:spcBef>
                  <a:spcPct val="0"/>
                </a:spcBef>
              </a:pPr>
              <a:t>13</a:t>
            </a:fld>
            <a:endParaRPr lang="en-US" altLang="en-US">
              <a:latin typeface="Arial Rounded MT Bold" pitchFamily="34" charset="0"/>
            </a:endParaRPr>
          </a:p>
        </p:txBody>
      </p:sp>
      <p:sp>
        <p:nvSpPr>
          <p:cNvPr id="259076" name="Rectangle 2"/>
          <p:cNvSpPr>
            <a:spLocks noGrp="1" noRot="1" noChangeAspect="1" noChangeArrowheads="1" noTextEdit="1"/>
          </p:cNvSpPr>
          <p:nvPr>
            <p:ph type="sldImg"/>
          </p:nvPr>
        </p:nvSpPr>
        <p:spPr>
          <a:xfrm>
            <a:off x="406400" y="696913"/>
            <a:ext cx="6197600" cy="3486150"/>
          </a:xfrm>
          <a:ln/>
        </p:spPr>
      </p:sp>
      <p:sp>
        <p:nvSpPr>
          <p:cNvPr id="25907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t>Alternatives to conducting a Hydraulic Load Test</a:t>
            </a:r>
          </a:p>
          <a:p>
            <a:pPr eaLnBrk="1" hangingPunct="1"/>
            <a:r>
              <a:rPr lang="en-US" altLang="en-US" dirty="0"/>
              <a:t>When a Hydraulic Load Test is indicated, if there is sufficient time available and with the concurrence of the inspector, the absorption area can be re-inspected and reevaluated when...</a:t>
            </a:r>
          </a:p>
          <a:p>
            <a:pPr eaLnBrk="1" hangingPunct="1"/>
            <a:r>
              <a:rPr lang="en-US" altLang="en-US" dirty="0">
                <a:solidFill>
                  <a:srgbClr val="FF0000"/>
                </a:solidFill>
              </a:rPr>
              <a:t>(click to show each item)</a:t>
            </a:r>
          </a:p>
          <a:p>
            <a:pPr eaLnBrk="1" hangingPunct="1"/>
            <a:r>
              <a:rPr lang="en-US" altLang="en-US" dirty="0"/>
              <a:t>1. Occupancy for more than fourteen continuous days is reestablished </a:t>
            </a:r>
            <a:r>
              <a:rPr lang="en-US" altLang="en-US" b="1" dirty="0"/>
              <a:t>and verified by the inspector</a:t>
            </a:r>
          </a:p>
          <a:p>
            <a:pPr eaLnBrk="1" hangingPunct="1"/>
            <a:r>
              <a:rPr lang="en-US" altLang="en-US" dirty="0"/>
              <a:t>2. Occupancy for more than thirty continuous days is reestablished </a:t>
            </a:r>
            <a:r>
              <a:rPr lang="en-US" altLang="en-US" b="1" dirty="0"/>
              <a:t>and verified by the inspector</a:t>
            </a:r>
            <a:endParaRPr lang="en-US" altLang="en-US" dirty="0"/>
          </a:p>
          <a:p>
            <a:pPr eaLnBrk="1" hangingPunct="1"/>
            <a:r>
              <a:rPr lang="en-US" altLang="en-US" dirty="0">
                <a:solidFill>
                  <a:srgbClr val="FF0000"/>
                </a:solidFill>
              </a:rPr>
              <a:t>(explain that the numbers after the alternatives correspond to the superscripts in the indications) </a:t>
            </a:r>
          </a:p>
          <a:p>
            <a:pPr eaLnBrk="1" hangingPunct="1"/>
            <a:r>
              <a:rPr lang="en-US" altLang="en-US" dirty="0"/>
              <a:t>HLT not recommended in new, never used absorption areas.</a:t>
            </a:r>
          </a:p>
          <a:p>
            <a:pPr eaLnBrk="1" hangingPunct="1"/>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HLT not recommended in new, never used absorption areas.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6F1FA794-2A0F-4051-9536-D9CCB2B39EC6}" type="slidenum">
              <a:rPr lang="en-US" altLang="en-US" sz="1200" smtClean="0"/>
              <a:pPr eaLnBrk="1" hangingPunct="1"/>
              <a:t>14</a:t>
            </a:fld>
            <a:endParaRPr lang="en-US" altLang="en-US" sz="1200"/>
          </a:p>
        </p:txBody>
      </p:sp>
      <p:sp>
        <p:nvSpPr>
          <p:cNvPr id="26009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168239C-B0A9-4270-9386-88AE677A050D}" type="slidenum">
              <a:rPr lang="en-US" altLang="en-US">
                <a:latin typeface="Arial Rounded MT Bold" pitchFamily="34" charset="0"/>
              </a:rPr>
              <a:pPr algn="r" eaLnBrk="1" hangingPunct="1">
                <a:spcBef>
                  <a:spcPct val="0"/>
                </a:spcBef>
              </a:pPr>
              <a:t>14</a:t>
            </a:fld>
            <a:endParaRPr lang="en-US" altLang="en-US">
              <a:latin typeface="Arial Rounded MT Bold" pitchFamily="34" charset="0"/>
            </a:endParaRPr>
          </a:p>
        </p:txBody>
      </p:sp>
      <p:sp>
        <p:nvSpPr>
          <p:cNvPr id="260100" name="Rectangle 2"/>
          <p:cNvSpPr>
            <a:spLocks noGrp="1" noRot="1" noChangeAspect="1" noChangeArrowheads="1" noTextEdit="1"/>
          </p:cNvSpPr>
          <p:nvPr>
            <p:ph type="sldImg"/>
          </p:nvPr>
        </p:nvSpPr>
        <p:spPr>
          <a:xfrm>
            <a:off x="1239838" y="381000"/>
            <a:ext cx="4721225" cy="2655888"/>
          </a:xfrm>
          <a:ln/>
        </p:spPr>
      </p:sp>
      <p:sp>
        <p:nvSpPr>
          <p:cNvPr id="260101" name="Rectangle 3"/>
          <p:cNvSpPr>
            <a:spLocks noGrp="1" noChangeArrowheads="1"/>
          </p:cNvSpPr>
          <p:nvPr>
            <p:ph type="body" idx="1"/>
          </p:nvPr>
        </p:nvSpPr>
        <p:spPr>
          <a:xfrm>
            <a:off x="914400" y="3352800"/>
            <a:ext cx="56070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Preparation </a:t>
            </a:r>
            <a:r>
              <a:rPr lang="en-US" altLang="en-US" b="1" dirty="0">
                <a:solidFill>
                  <a:srgbClr val="FF0000"/>
                </a:solidFill>
                <a:latin typeface="Arial" pitchFamily="34" charset="0"/>
              </a:rPr>
              <a:t>(click to show each item)</a:t>
            </a:r>
            <a:endParaRPr lang="en-US" altLang="en-US" b="1" dirty="0">
              <a:latin typeface="Arial" pitchFamily="34" charset="0"/>
            </a:endParaRPr>
          </a:p>
          <a:p>
            <a:pPr eaLnBrk="1" hangingPunct="1"/>
            <a:r>
              <a:rPr lang="en-US" altLang="en-US" dirty="0">
                <a:latin typeface="Arial" pitchFamily="34" charset="0"/>
              </a:rPr>
              <a:t>During the test, NO EFFLUENT may enter the absorption area. </a:t>
            </a:r>
          </a:p>
          <a:p>
            <a:pPr eaLnBrk="1" hangingPunct="1"/>
            <a:r>
              <a:rPr lang="en-US" altLang="en-US" dirty="0">
                <a:latin typeface="Arial" pitchFamily="34" charset="0"/>
              </a:rPr>
              <a:t>Use the treatment tank as an interim holding tank by pumping the treatment tank prior to the test if structure is occupied. </a:t>
            </a:r>
          </a:p>
          <a:p>
            <a:pPr eaLnBrk="1" hangingPunct="1"/>
            <a:r>
              <a:rPr lang="en-US" altLang="en-US" dirty="0">
                <a:latin typeface="Arial" pitchFamily="34" charset="0"/>
              </a:rPr>
              <a:t>NO EFFLUENT may enter a cesspool or seepage pit. </a:t>
            </a:r>
          </a:p>
          <a:p>
            <a:pPr eaLnBrk="1" hangingPunct="1"/>
            <a:r>
              <a:rPr lang="en-US" altLang="en-US" dirty="0">
                <a:latin typeface="Arial" pitchFamily="34" charset="0"/>
              </a:rPr>
              <a:t>The client and occupants must be cautioned in this regard.</a:t>
            </a:r>
          </a:p>
          <a:p>
            <a:pPr eaLnBrk="1" hangingPunct="1"/>
            <a:endParaRPr lang="en-US" altLang="en-US" dirty="0">
              <a:latin typeface="Arial" pitchFamily="34" charset="0"/>
            </a:endParaRPr>
          </a:p>
          <a:p>
            <a:pPr eaLnBrk="1" hangingPunct="1"/>
            <a:r>
              <a:rPr lang="en-US" altLang="en-US" dirty="0">
                <a:latin typeface="Arial" pitchFamily="34" charset="0"/>
              </a:rPr>
              <a:t>If rain is forecast during testing period, the inspector should use his or her judgment to determine if the inspection should be postponed.</a:t>
            </a:r>
          </a:p>
          <a:p>
            <a:pPr eaLnBrk="1" hangingPunct="1"/>
            <a:endParaRPr lang="en-US" altLang="en-US" dirty="0">
              <a:latin typeface="Arial" pitchFamily="34" charset="0"/>
            </a:endParaRPr>
          </a:p>
          <a:p>
            <a:pPr eaLnBrk="1" hangingPunct="1"/>
            <a:r>
              <a:rPr lang="en-US" altLang="en-US" dirty="0">
                <a:latin typeface="Arial" pitchFamily="34" charset="0"/>
              </a:rPr>
              <a:t>Use regulated Design Daily Volume (these are Pennsylvania flows, each state may vary)</a:t>
            </a:r>
          </a:p>
          <a:p>
            <a:pPr lvl="1" eaLnBrk="1" hangingPunct="1"/>
            <a:r>
              <a:rPr lang="en-US" altLang="en-US" dirty="0">
                <a:latin typeface="Arial" pitchFamily="34" charset="0"/>
              </a:rPr>
              <a:t>400 gallons for first 3 bedrooms</a:t>
            </a:r>
          </a:p>
          <a:p>
            <a:pPr lvl="1" eaLnBrk="1" hangingPunct="1"/>
            <a:r>
              <a:rPr lang="en-US" altLang="en-US" dirty="0">
                <a:latin typeface="Arial" pitchFamily="34" charset="0"/>
              </a:rPr>
              <a:t>100 gallons for each additional bedroom</a:t>
            </a:r>
          </a:p>
          <a:p>
            <a:pPr eaLnBrk="1" hangingPunct="1"/>
            <a:endParaRPr lang="en-US" altLang="en-US" dirty="0">
              <a:latin typeface="Arial" pitchFamily="34" charset="0"/>
            </a:endParaRPr>
          </a:p>
          <a:p>
            <a:pPr lvl="0"/>
            <a:r>
              <a:rPr lang="en-US" altLang="en-US" dirty="0">
                <a:latin typeface="Arial" pitchFamily="34" charset="0"/>
              </a:rPr>
              <a:t>Introduce water downstream from treatment tank-</a:t>
            </a:r>
            <a:r>
              <a:rPr lang="en-US" sz="1200" kern="1200" dirty="0">
                <a:solidFill>
                  <a:schemeClr val="tx1"/>
                </a:solidFill>
                <a:latin typeface="Times New Roman" pitchFamily="18" charset="0"/>
                <a:ea typeface="+mn-ea"/>
                <a:cs typeface="+mn-cs"/>
              </a:rPr>
              <a:t>Introduction of liquid for a hydraulic load test:</a:t>
            </a:r>
            <a:endParaRPr lang="en-US" sz="1000" kern="1200" dirty="0">
              <a:solidFill>
                <a:schemeClr val="tx1"/>
              </a:solidFill>
              <a:latin typeface="Times New Roman" pitchFamily="18" charset="0"/>
              <a:ea typeface="+mn-ea"/>
              <a:cs typeface="+mn-cs"/>
            </a:endParaRPr>
          </a:p>
          <a:p>
            <a:pPr lvl="1"/>
            <a:r>
              <a:rPr lang="en-US" sz="1200" kern="1200" dirty="0">
                <a:solidFill>
                  <a:schemeClr val="tx1"/>
                </a:solidFill>
                <a:latin typeface="Times New Roman" pitchFamily="18" charset="0"/>
                <a:ea typeface="+mn-ea"/>
                <a:cs typeface="+mn-cs"/>
              </a:rPr>
              <a:t>Introduce the liquid after the treatment tank on gravity systems</a:t>
            </a:r>
            <a:endParaRPr lang="en-US" sz="1000" kern="1200" dirty="0">
              <a:solidFill>
                <a:schemeClr val="tx1"/>
              </a:solidFill>
              <a:latin typeface="Times New Roman" pitchFamily="18" charset="0"/>
              <a:ea typeface="+mn-ea"/>
              <a:cs typeface="+mn-cs"/>
            </a:endParaRPr>
          </a:p>
          <a:p>
            <a:pPr lvl="1"/>
            <a:r>
              <a:rPr lang="en-US" sz="1200" kern="1200" dirty="0">
                <a:solidFill>
                  <a:schemeClr val="tx1"/>
                </a:solidFill>
                <a:latin typeface="Times New Roman" pitchFamily="18" charset="0"/>
                <a:ea typeface="+mn-ea"/>
                <a:cs typeface="+mn-cs"/>
              </a:rPr>
              <a:t>Introduce the liquid into a pump or dose tank for a pressure distribution system or a system with a lift pump. </a:t>
            </a:r>
            <a:endParaRPr lang="en-US" sz="1000" kern="1200" dirty="0">
              <a:solidFill>
                <a:schemeClr val="tx1"/>
              </a:solidFill>
              <a:latin typeface="Times New Roman" pitchFamily="18" charset="0"/>
              <a:ea typeface="+mn-ea"/>
              <a:cs typeface="+mn-cs"/>
            </a:endParaRPr>
          </a:p>
          <a:p>
            <a:pPr eaLnBrk="1" hangingPunct="1"/>
            <a:endParaRPr lang="en-US" altLang="en-US" dirty="0">
              <a:latin typeface="Arial" pitchFamily="34" charset="0"/>
            </a:endParaRPr>
          </a:p>
          <a:p>
            <a:pPr eaLnBrk="1" hangingPunct="1"/>
            <a:r>
              <a:rPr lang="en-US" altLang="en-US" dirty="0">
                <a:solidFill>
                  <a:srgbClr val="FF0000"/>
                </a:solidFill>
                <a:latin typeface="Arial" pitchFamily="34" charset="0"/>
              </a:rPr>
              <a:t>(following not on slide, read and discuss)</a:t>
            </a:r>
          </a:p>
          <a:p>
            <a:pPr eaLnBrk="1" hangingPunct="1"/>
            <a:endParaRPr lang="en-US" altLang="en-US" dirty="0">
              <a:solidFill>
                <a:srgbClr val="FF0000"/>
              </a:solidFill>
              <a:latin typeface="Arial" pitchFamily="34" charset="0"/>
            </a:endParaRPr>
          </a:p>
          <a:p>
            <a:pPr eaLnBrk="1" hangingPunct="1"/>
            <a:r>
              <a:rPr lang="en-US" altLang="en-US" dirty="0">
                <a:latin typeface="Arial" pitchFamily="34" charset="0"/>
              </a:rPr>
              <a:t>If the onsite well is to be the water source for the test, the owner must authorize its use.</a:t>
            </a:r>
          </a:p>
          <a:p>
            <a:pPr eaLnBrk="1" hangingPunct="1"/>
            <a:endParaRPr lang="en-US" altLang="en-US"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5B9DA9A9-DAAA-4EE4-9C1A-C8301CE26CF2}" type="slidenum">
              <a:rPr lang="en-US" altLang="en-US" sz="1200" smtClean="0"/>
              <a:pPr eaLnBrk="1" hangingPunct="1"/>
              <a:t>15</a:t>
            </a:fld>
            <a:endParaRPr lang="en-US" altLang="en-US" sz="1200"/>
          </a:p>
        </p:txBody>
      </p:sp>
      <p:sp>
        <p:nvSpPr>
          <p:cNvPr id="26112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1F65C88-1EA6-4C08-9D53-562B44AA2AB9}" type="slidenum">
              <a:rPr lang="en-US" altLang="en-US">
                <a:latin typeface="Arial Rounded MT Bold" pitchFamily="34" charset="0"/>
              </a:rPr>
              <a:pPr algn="r" eaLnBrk="1" hangingPunct="1">
                <a:spcBef>
                  <a:spcPct val="0"/>
                </a:spcBef>
              </a:pPr>
              <a:t>15</a:t>
            </a:fld>
            <a:endParaRPr lang="en-US" altLang="en-US">
              <a:latin typeface="Arial Rounded MT Bold" pitchFamily="34" charset="0"/>
            </a:endParaRPr>
          </a:p>
        </p:txBody>
      </p:sp>
      <p:sp>
        <p:nvSpPr>
          <p:cNvPr id="261124" name="Rectangle 2"/>
          <p:cNvSpPr>
            <a:spLocks noGrp="1" noRot="1" noChangeAspect="1" noChangeArrowheads="1" noTextEdit="1"/>
          </p:cNvSpPr>
          <p:nvPr>
            <p:ph type="sldImg"/>
          </p:nvPr>
        </p:nvSpPr>
        <p:spPr>
          <a:xfrm>
            <a:off x="406400" y="696913"/>
            <a:ext cx="6197600" cy="3486150"/>
          </a:xfrm>
          <a:ln/>
        </p:spPr>
      </p:sp>
      <p:sp>
        <p:nvSpPr>
          <p:cNvPr id="26112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Procedure </a:t>
            </a:r>
            <a:r>
              <a:rPr lang="en-US" altLang="en-US" b="1" dirty="0">
                <a:solidFill>
                  <a:srgbClr val="FF0000"/>
                </a:solidFill>
                <a:latin typeface="Arial" pitchFamily="34" charset="0"/>
              </a:rPr>
              <a:t>(click to show each item)</a:t>
            </a:r>
            <a:endParaRPr lang="en-US" altLang="en-US" b="1" dirty="0">
              <a:latin typeface="Arial" pitchFamily="34" charset="0"/>
            </a:endParaRPr>
          </a:p>
          <a:p>
            <a:pPr eaLnBrk="1" hangingPunct="1"/>
            <a:r>
              <a:rPr lang="en-US" altLang="en-US" dirty="0">
                <a:latin typeface="Arial" pitchFamily="34" charset="0"/>
              </a:rPr>
              <a:t>For all absorption areas which are a bed configuration, dig one observation hole to the surface of the aggregate at the center of the bed. Bore or dig into the aggregate until the underlying soil/sand is reached.</a:t>
            </a:r>
          </a:p>
          <a:p>
            <a:pPr eaLnBrk="1" hangingPunct="1"/>
            <a:r>
              <a:rPr lang="en-US" altLang="en-US" dirty="0">
                <a:latin typeface="Arial" pitchFamily="34" charset="0"/>
              </a:rPr>
              <a:t>For all trench type systems, dig one observation hole to the surface of the aggregate in each trench. Bore or dig into the aggregate until the underlying soil/sand is reached.</a:t>
            </a:r>
          </a:p>
          <a:p>
            <a:pPr eaLnBrk="1" hangingPunct="1"/>
            <a:r>
              <a:rPr lang="en-US" altLang="en-US" dirty="0">
                <a:latin typeface="Arial" pitchFamily="34" charset="0"/>
              </a:rPr>
              <a:t>For each hole, establish a fixed and recoverable reference point from which to measure.</a:t>
            </a:r>
          </a:p>
          <a:p>
            <a:pPr eaLnBrk="1" hangingPunct="1"/>
            <a:r>
              <a:rPr lang="en-US" altLang="en-US" dirty="0">
                <a:latin typeface="Arial" pitchFamily="34" charset="0"/>
              </a:rPr>
              <a:t>Measure the distance from the reference point to:</a:t>
            </a:r>
          </a:p>
          <a:p>
            <a:pPr lvl="1" eaLnBrk="1" hangingPunct="1">
              <a:buFontTx/>
              <a:buChar char="•"/>
            </a:pPr>
            <a:r>
              <a:rPr lang="en-US" altLang="en-US" dirty="0">
                <a:latin typeface="Arial" pitchFamily="34" charset="0"/>
              </a:rPr>
              <a:t>the surface of the aggregate</a:t>
            </a:r>
          </a:p>
          <a:p>
            <a:pPr lvl="1" eaLnBrk="1" hangingPunct="1">
              <a:buFontTx/>
              <a:buChar char="•"/>
            </a:pPr>
            <a:r>
              <a:rPr lang="en-US" altLang="en-US" dirty="0">
                <a:latin typeface="Arial" pitchFamily="34" charset="0"/>
              </a:rPr>
              <a:t>the soil underlying the aggregate</a:t>
            </a:r>
          </a:p>
          <a:p>
            <a:pPr lvl="1" eaLnBrk="1" hangingPunct="1">
              <a:buFontTx/>
              <a:buChar char="•"/>
            </a:pPr>
            <a:r>
              <a:rPr lang="en-US" altLang="en-US" dirty="0">
                <a:latin typeface="Arial" pitchFamily="34" charset="0"/>
              </a:rPr>
              <a:t>the surface of any liquid in the aggregate</a:t>
            </a:r>
          </a:p>
          <a:p>
            <a:pPr eaLnBrk="1" hangingPunct="1"/>
            <a:endParaRPr lang="en-US" altLang="en-US"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D9A35A9A-20A9-48F8-A02B-46ACE73C0DCD}" type="slidenum">
              <a:rPr lang="en-US" altLang="en-US" sz="1200" smtClean="0"/>
              <a:pPr eaLnBrk="1" hangingPunct="1"/>
              <a:t>17</a:t>
            </a:fld>
            <a:endParaRPr lang="en-US" altLang="en-US" sz="1200"/>
          </a:p>
        </p:txBody>
      </p:sp>
      <p:sp>
        <p:nvSpPr>
          <p:cNvPr id="26214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2C438C2-6396-438F-965B-08A657F740DA}" type="slidenum">
              <a:rPr lang="en-US" altLang="en-US">
                <a:latin typeface="Arial Rounded MT Bold" pitchFamily="34" charset="0"/>
              </a:rPr>
              <a:pPr algn="r" eaLnBrk="1" hangingPunct="1">
                <a:spcBef>
                  <a:spcPct val="0"/>
                </a:spcBef>
              </a:pPr>
              <a:t>17</a:t>
            </a:fld>
            <a:endParaRPr lang="en-US" altLang="en-US">
              <a:latin typeface="Arial Rounded MT Bold" pitchFamily="34" charset="0"/>
            </a:endParaRPr>
          </a:p>
        </p:txBody>
      </p:sp>
      <p:sp>
        <p:nvSpPr>
          <p:cNvPr id="262148" name="Rectangle 2"/>
          <p:cNvSpPr>
            <a:spLocks noGrp="1" noRot="1" noChangeAspect="1" noChangeArrowheads="1" noTextEdit="1"/>
          </p:cNvSpPr>
          <p:nvPr>
            <p:ph type="sldImg"/>
          </p:nvPr>
        </p:nvSpPr>
        <p:spPr>
          <a:xfrm>
            <a:off x="368300" y="304800"/>
            <a:ext cx="6197600" cy="3486150"/>
          </a:xfrm>
          <a:ln/>
        </p:spPr>
      </p:sp>
      <p:sp>
        <p:nvSpPr>
          <p:cNvPr id="262149" name="Rectangle 3"/>
          <p:cNvSpPr>
            <a:spLocks noGrp="1" noChangeArrowheads="1"/>
          </p:cNvSpPr>
          <p:nvPr>
            <p:ph type="body" idx="1"/>
          </p:nvPr>
        </p:nvSpPr>
        <p:spPr>
          <a:xfrm>
            <a:off x="685800" y="3962400"/>
            <a:ext cx="56070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Procedure- Day 1</a:t>
            </a:r>
            <a:endParaRPr lang="en-US" altLang="en-US" b="1" dirty="0">
              <a:solidFill>
                <a:srgbClr val="FF0000"/>
              </a:solidFill>
              <a:latin typeface="Arial" pitchFamily="34" charset="0"/>
            </a:endParaRPr>
          </a:p>
          <a:p>
            <a:pPr eaLnBrk="1" hangingPunct="1"/>
            <a:r>
              <a:rPr lang="en-US" altLang="en-US" dirty="0">
                <a:latin typeface="Arial" pitchFamily="34" charset="0"/>
              </a:rPr>
              <a:t>Determine the liquid level before introducing water. </a:t>
            </a:r>
          </a:p>
          <a:p>
            <a:pPr eaLnBrk="1" hangingPunct="1"/>
            <a:r>
              <a:rPr lang="en-US" altLang="en-US" dirty="0">
                <a:latin typeface="Arial" pitchFamily="34" charset="0"/>
              </a:rPr>
              <a:t>If the liquid level is unsatisfactory, at the top of the aggregate, do not add water. </a:t>
            </a:r>
          </a:p>
          <a:p>
            <a:pPr eaLnBrk="1" hangingPunct="1"/>
            <a:r>
              <a:rPr lang="en-US" altLang="en-US" dirty="0">
                <a:latin typeface="Arial" pitchFamily="34" charset="0"/>
              </a:rPr>
              <a:t>If the liquid level is acceptable, below the top of the aggregate,  </a:t>
            </a:r>
          </a:p>
          <a:p>
            <a:pPr eaLnBrk="1" hangingPunct="1"/>
            <a:r>
              <a:rPr lang="en-US" altLang="en-US" dirty="0">
                <a:solidFill>
                  <a:srgbClr val="FF0000"/>
                </a:solidFill>
                <a:latin typeface="Arial" pitchFamily="34" charset="0"/>
              </a:rPr>
              <a:t>(click to show each item)</a:t>
            </a:r>
            <a:endParaRPr lang="en-US" altLang="en-US" dirty="0">
              <a:latin typeface="Arial" pitchFamily="34" charset="0"/>
            </a:endParaRPr>
          </a:p>
          <a:p>
            <a:pPr eaLnBrk="1" hangingPunct="1"/>
            <a:r>
              <a:rPr lang="en-US" altLang="en-US" dirty="0">
                <a:latin typeface="Arial" pitchFamily="34" charset="0"/>
              </a:rPr>
              <a:t>Introduce Design Daily Volume of clean water into the absorption area until the calculated volume has been added, or until the liquid level rises to the top of the aggregate, whichever comes first.</a:t>
            </a:r>
          </a:p>
          <a:p>
            <a:pPr lvl="1" eaLnBrk="1" hangingPunct="1"/>
            <a:r>
              <a:rPr lang="en-US" altLang="en-US" dirty="0">
                <a:latin typeface="Arial" pitchFamily="34" charset="0"/>
              </a:rPr>
              <a:t>STOP if the liquid level rises to the unsatisfactory level </a:t>
            </a:r>
          </a:p>
          <a:p>
            <a:pPr lvl="2" eaLnBrk="1" hangingPunct="1">
              <a:buFontTx/>
              <a:buChar char="•"/>
            </a:pPr>
            <a:r>
              <a:rPr lang="en-US" altLang="en-US" dirty="0">
                <a:latin typeface="Arial" pitchFamily="34" charset="0"/>
              </a:rPr>
              <a:t>Top of aggregate in bed or trenches</a:t>
            </a:r>
          </a:p>
          <a:p>
            <a:pPr lvl="2" eaLnBrk="1" hangingPunct="1">
              <a:buFontTx/>
              <a:buChar char="•"/>
            </a:pPr>
            <a:r>
              <a:rPr lang="en-US" altLang="en-US" dirty="0">
                <a:latin typeface="Arial" pitchFamily="34" charset="0"/>
              </a:rPr>
              <a:t>Top of chamber in </a:t>
            </a:r>
            <a:r>
              <a:rPr lang="en-US" altLang="en-US" dirty="0" err="1">
                <a:latin typeface="Arial" pitchFamily="34" charset="0"/>
              </a:rPr>
              <a:t>gravelless</a:t>
            </a:r>
            <a:endParaRPr lang="en-US" altLang="en-US" dirty="0">
              <a:latin typeface="Arial" pitchFamily="34" charset="0"/>
            </a:endParaRPr>
          </a:p>
          <a:p>
            <a:pPr lvl="2" eaLnBrk="1" hangingPunct="1">
              <a:buFontTx/>
              <a:buChar char="•"/>
            </a:pPr>
            <a:r>
              <a:rPr lang="en-US" altLang="en-US" dirty="0">
                <a:latin typeface="Arial" pitchFamily="34" charset="0"/>
              </a:rPr>
              <a:t>Top of sand in elevated sand mound</a:t>
            </a:r>
          </a:p>
          <a:p>
            <a:pPr eaLnBrk="1" hangingPunct="1"/>
            <a:r>
              <a:rPr lang="en-US" altLang="en-US" dirty="0">
                <a:latin typeface="Arial" pitchFamily="34" charset="0"/>
              </a:rPr>
              <a:t>After the water has been added, for gravity distributed effluent, wait thirty minutes for the liquid level to stabilize. </a:t>
            </a:r>
          </a:p>
          <a:p>
            <a:pPr eaLnBrk="1" hangingPunct="1"/>
            <a:r>
              <a:rPr lang="en-US" altLang="en-US" dirty="0">
                <a:latin typeface="Arial" pitchFamily="34" charset="0"/>
              </a:rPr>
              <a:t>Then measure the distance from the reference point to the surface of the water</a:t>
            </a:r>
          </a:p>
          <a:p>
            <a:pPr eaLnBrk="1" hangingPunct="1"/>
            <a:r>
              <a:rPr lang="en-US" altLang="en-US" dirty="0">
                <a:latin typeface="Arial" pitchFamily="34" charset="0"/>
              </a:rPr>
              <a:t>Record the liquid depth in each hole.</a:t>
            </a:r>
          </a:p>
          <a:p>
            <a:pPr eaLnBrk="1" hangingPunct="1"/>
            <a:endParaRPr lang="en-US" altLang="en-US" b="1" dirty="0">
              <a:latin typeface="Arial" pitchFamily="34" charset="0"/>
            </a:endParaRPr>
          </a:p>
          <a:p>
            <a:pPr eaLnBrk="1" hangingPunct="1"/>
            <a:r>
              <a:rPr lang="en-US" altLang="en-US" b="1" dirty="0">
                <a:latin typeface="Arial" pitchFamily="34" charset="0"/>
              </a:rPr>
              <a:t>What do you do If the liquid level is at the top of the aggregate?</a:t>
            </a:r>
          </a:p>
          <a:p>
            <a:pPr eaLnBrk="1" hangingPunct="1"/>
            <a:r>
              <a:rPr lang="en-US" altLang="en-US" b="1" dirty="0">
                <a:solidFill>
                  <a:srgbClr val="FF0000"/>
                </a:solidFill>
                <a:latin typeface="Arial" pitchFamily="34" charset="0"/>
              </a:rPr>
              <a:t>LOOKING FOR:</a:t>
            </a:r>
            <a:r>
              <a:rPr lang="en-US" altLang="en-US" b="1" dirty="0">
                <a:latin typeface="Arial" pitchFamily="34" charset="0"/>
              </a:rPr>
              <a:t> Do not add water.</a:t>
            </a:r>
          </a:p>
          <a:p>
            <a:pPr eaLnBrk="1" hangingPunct="1"/>
            <a:r>
              <a:rPr lang="en-US" altLang="en-US" b="1" dirty="0">
                <a:latin typeface="Arial" pitchFamily="34" charset="0"/>
              </a:rPr>
              <a:t>What do you do if the liquid level rises above the top of the aggregate?</a:t>
            </a:r>
          </a:p>
          <a:p>
            <a:pPr eaLnBrk="1" hangingPunct="1"/>
            <a:r>
              <a:rPr lang="en-US" altLang="en-US" b="1" dirty="0">
                <a:solidFill>
                  <a:srgbClr val="FF0000"/>
                </a:solidFill>
                <a:latin typeface="Arial" pitchFamily="34" charset="0"/>
              </a:rPr>
              <a:t>LOOKING FOR:</a:t>
            </a:r>
            <a:r>
              <a:rPr lang="en-US" altLang="en-US" b="1" dirty="0">
                <a:latin typeface="Arial" pitchFamily="34" charset="0"/>
              </a:rPr>
              <a:t> STOP and proceed to the next step.</a:t>
            </a:r>
            <a:endParaRPr lang="en-US" altLang="en-US" dirty="0">
              <a:latin typeface="Arial" pitchFamily="34" charset="0"/>
            </a:endParaRP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75E4C3A1-15DB-44A5-BE7B-5DC3AD02B4D8}" type="slidenum">
              <a:rPr lang="en-US" altLang="en-US" sz="1200" smtClean="0"/>
              <a:pPr eaLnBrk="1" hangingPunct="1"/>
              <a:t>18</a:t>
            </a:fld>
            <a:endParaRPr lang="en-US" altLang="en-US" sz="1200"/>
          </a:p>
        </p:txBody>
      </p:sp>
      <p:sp>
        <p:nvSpPr>
          <p:cNvPr id="26317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0A5708E7-FCEF-4DBC-9A48-F85A1C1AEF25}" type="slidenum">
              <a:rPr lang="en-US" altLang="en-US">
                <a:latin typeface="Arial Rounded MT Bold" pitchFamily="34" charset="0"/>
              </a:rPr>
              <a:pPr algn="r" eaLnBrk="1" hangingPunct="1">
                <a:spcBef>
                  <a:spcPct val="0"/>
                </a:spcBef>
              </a:pPr>
              <a:t>18</a:t>
            </a:fld>
            <a:endParaRPr lang="en-US" altLang="en-US">
              <a:latin typeface="Arial Rounded MT Bold" pitchFamily="34" charset="0"/>
            </a:endParaRPr>
          </a:p>
        </p:txBody>
      </p:sp>
      <p:sp>
        <p:nvSpPr>
          <p:cNvPr id="263172" name="Rectangle 2"/>
          <p:cNvSpPr>
            <a:spLocks noGrp="1" noRot="1" noChangeAspect="1" noChangeArrowheads="1" noTextEdit="1"/>
          </p:cNvSpPr>
          <p:nvPr>
            <p:ph type="sldImg"/>
          </p:nvPr>
        </p:nvSpPr>
        <p:spPr>
          <a:xfrm>
            <a:off x="406400" y="696913"/>
            <a:ext cx="6197600" cy="3486150"/>
          </a:xfrm>
          <a:ln/>
        </p:spPr>
      </p:sp>
      <p:sp>
        <p:nvSpPr>
          <p:cNvPr id="26317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Procedure – Day 2 </a:t>
            </a:r>
            <a:r>
              <a:rPr lang="en-US" altLang="en-US" b="1" dirty="0">
                <a:solidFill>
                  <a:srgbClr val="FF0000"/>
                </a:solidFill>
                <a:latin typeface="Arial" pitchFamily="34" charset="0"/>
              </a:rPr>
              <a:t>(click to show each item)</a:t>
            </a:r>
            <a:endParaRPr lang="en-US" altLang="en-US" b="1" dirty="0">
              <a:latin typeface="Arial" pitchFamily="34" charset="0"/>
            </a:endParaRPr>
          </a:p>
          <a:p>
            <a:pPr eaLnBrk="1" hangingPunct="1"/>
            <a:r>
              <a:rPr lang="en-US" altLang="en-US" dirty="0">
                <a:latin typeface="Arial" pitchFamily="34" charset="0"/>
              </a:rPr>
              <a:t>Return 24 hours later and measure and record the distance from the soil surface to the top of the liquid.</a:t>
            </a:r>
          </a:p>
          <a:p>
            <a:pPr eaLnBrk="1" hangingPunct="1"/>
            <a:r>
              <a:rPr lang="en-US" altLang="en-US" dirty="0">
                <a:latin typeface="Arial" pitchFamily="34" charset="0"/>
              </a:rPr>
              <a:t>Introduce additional clean water to bring the liquid level to the level achieved on the prior day, or introduce the calculated volume, whichever is less.</a:t>
            </a:r>
          </a:p>
          <a:p>
            <a:pPr eaLnBrk="1" hangingPunct="1"/>
            <a:r>
              <a:rPr lang="en-US" altLang="en-US" dirty="0">
                <a:latin typeface="Arial" pitchFamily="34" charset="0"/>
              </a:rPr>
              <a:t>Record the volume of water introduced on the second day.</a:t>
            </a:r>
          </a:p>
          <a:p>
            <a:pPr eaLnBrk="1" hangingPunct="1"/>
            <a:r>
              <a:rPr lang="en-US" altLang="en-US" dirty="0">
                <a:latin typeface="Arial" pitchFamily="34" charset="0"/>
              </a:rPr>
              <a:t>Note: If the introduction of liquid is stopped on the first day because the liquid level has reached the top of the aggregate, and if the full calculated volume can be introduced on the second day, return a third day and repeat steps.</a:t>
            </a:r>
          </a:p>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534E3230-B7A3-4B1C-8AF6-E60F5CF2BA87}" type="slidenum">
              <a:rPr lang="en-US" altLang="en-US" sz="1200" smtClean="0"/>
              <a:pPr eaLnBrk="1" hangingPunct="1"/>
              <a:t>20</a:t>
            </a:fld>
            <a:endParaRPr lang="en-US" altLang="en-US" sz="1200"/>
          </a:p>
        </p:txBody>
      </p:sp>
      <p:sp>
        <p:nvSpPr>
          <p:cNvPr id="27341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E513A82B-2EB1-4150-8F75-9FD00D300E39}" type="slidenum">
              <a:rPr lang="en-US" altLang="en-US">
                <a:latin typeface="Arial Rounded MT Bold" pitchFamily="34" charset="0"/>
              </a:rPr>
              <a:pPr algn="r" eaLnBrk="1" hangingPunct="1">
                <a:spcBef>
                  <a:spcPct val="0"/>
                </a:spcBef>
              </a:pPr>
              <a:t>20</a:t>
            </a:fld>
            <a:endParaRPr lang="en-US" altLang="en-US">
              <a:latin typeface="Arial Rounded MT Bold" pitchFamily="34" charset="0"/>
            </a:endParaRPr>
          </a:p>
        </p:txBody>
      </p:sp>
      <p:sp>
        <p:nvSpPr>
          <p:cNvPr id="273412" name="Rectangle 2"/>
          <p:cNvSpPr>
            <a:spLocks noGrp="1" noRot="1" noChangeAspect="1" noChangeArrowheads="1" noTextEdit="1"/>
          </p:cNvSpPr>
          <p:nvPr>
            <p:ph type="sldImg"/>
          </p:nvPr>
        </p:nvSpPr>
        <p:spPr>
          <a:xfrm>
            <a:off x="406400" y="696913"/>
            <a:ext cx="6197600" cy="3486150"/>
          </a:xfrm>
          <a:ln/>
        </p:spPr>
      </p:sp>
      <p:sp>
        <p:nvSpPr>
          <p:cNvPr id="273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t>Example 2</a:t>
            </a:r>
            <a:r>
              <a:rPr lang="en-US" altLang="en-US" dirty="0"/>
              <a:t>. House vacant. Four bedrooms. </a:t>
            </a:r>
          </a:p>
          <a:p>
            <a:pPr eaLnBrk="1" hangingPunct="1"/>
            <a:r>
              <a:rPr lang="en-US" altLang="en-US" dirty="0"/>
              <a:t>Day one, bore holes for conducting hydraulic load test. </a:t>
            </a:r>
          </a:p>
          <a:p>
            <a:pPr eaLnBrk="1" hangingPunct="1"/>
            <a:r>
              <a:rPr lang="en-US" altLang="en-US" dirty="0"/>
              <a:t>Establish fixed reference point. </a:t>
            </a:r>
            <a:r>
              <a:rPr lang="en-US" altLang="en-US" dirty="0">
                <a:solidFill>
                  <a:srgbClr val="FF0000"/>
                </a:solidFill>
              </a:rPr>
              <a:t>(click to show)</a:t>
            </a:r>
          </a:p>
          <a:p>
            <a:pPr eaLnBrk="1" hangingPunct="1"/>
            <a:endParaRPr lang="en-US" altLang="en-US" dirty="0">
              <a:solidFill>
                <a:srgbClr val="FF0000"/>
              </a:solidFill>
            </a:endParaRPr>
          </a:p>
          <a:p>
            <a:pPr eaLnBrk="1" hangingPunct="1"/>
            <a:r>
              <a:rPr lang="en-US" altLang="en-US" dirty="0"/>
              <a:t>Measure to the top of the aggregate, record measurement. </a:t>
            </a:r>
          </a:p>
          <a:p>
            <a:pPr eaLnBrk="1" hangingPunct="1"/>
            <a:r>
              <a:rPr lang="en-US" altLang="en-US" dirty="0"/>
              <a:t>Measure to the bottom of the aggregate, record the measurement. </a:t>
            </a:r>
          </a:p>
          <a:p>
            <a:pPr eaLnBrk="1" hangingPunct="1"/>
            <a:r>
              <a:rPr lang="en-US" altLang="en-US" dirty="0"/>
              <a:t>Note the amount of dry aggregate. </a:t>
            </a:r>
          </a:p>
          <a:p>
            <a:pPr eaLnBrk="1" hangingPunct="1"/>
            <a:r>
              <a:rPr lang="en-US" altLang="en-US" dirty="0"/>
              <a:t>In this case there is 12” of dry aggregate. </a:t>
            </a:r>
          </a:p>
          <a:p>
            <a:pPr eaLnBrk="1" hangingPunct="1"/>
            <a:r>
              <a:rPr lang="en-US" altLang="en-US" dirty="0"/>
              <a:t>Do we still need to perform the hydraulic load test? </a:t>
            </a:r>
            <a:r>
              <a:rPr lang="en-US" altLang="en-US" dirty="0">
                <a:solidFill>
                  <a:srgbClr val="FF0000"/>
                </a:solidFill>
              </a:rPr>
              <a:t>(yes – house is vacant)</a:t>
            </a:r>
          </a:p>
          <a:p>
            <a:pPr eaLnBrk="1" hangingPunct="1"/>
            <a:endParaRPr lang="en-US" altLang="en-US" dirty="0">
              <a:solidFill>
                <a:srgbClr val="FF0000"/>
              </a:solidFill>
            </a:endParaRPr>
          </a:p>
          <a:p>
            <a:pPr eaLnBrk="1" hangingPunct="1"/>
            <a:r>
              <a:rPr lang="en-US" altLang="en-US" dirty="0"/>
              <a:t>Add the prescribed amount of water, in this case 500 gallons. </a:t>
            </a:r>
            <a:r>
              <a:rPr lang="en-US" altLang="en-US" dirty="0">
                <a:solidFill>
                  <a:srgbClr val="FF0000"/>
                </a:solidFill>
              </a:rPr>
              <a:t>(click to show water addition) </a:t>
            </a:r>
          </a:p>
          <a:p>
            <a:pPr eaLnBrk="1" hangingPunct="1"/>
            <a:r>
              <a:rPr lang="en-US" altLang="en-US" dirty="0">
                <a:solidFill>
                  <a:srgbClr val="FF0000"/>
                </a:solidFill>
              </a:rPr>
              <a:t>At no time should you add water above the top of the aggregate. </a:t>
            </a:r>
          </a:p>
          <a:p>
            <a:pPr eaLnBrk="1" hangingPunct="1"/>
            <a:r>
              <a:rPr lang="en-US" altLang="en-US" dirty="0">
                <a:solidFill>
                  <a:srgbClr val="FF0000"/>
                </a:solidFill>
              </a:rPr>
              <a:t>Wait 30 minutes. </a:t>
            </a:r>
          </a:p>
          <a:p>
            <a:pPr eaLnBrk="1" hangingPunct="1"/>
            <a:r>
              <a:rPr lang="en-US" altLang="en-US" dirty="0"/>
              <a:t>Record the amount of dry aggregate after the water addition. </a:t>
            </a:r>
          </a:p>
          <a:p>
            <a:pPr eaLnBrk="1" hangingPunct="1"/>
            <a:r>
              <a:rPr lang="en-US" altLang="en-US" dirty="0"/>
              <a:t>In this case there is 6” of dry aggregate. </a:t>
            </a:r>
            <a:r>
              <a:rPr lang="en-US" altLang="en-US" dirty="0">
                <a:solidFill>
                  <a:srgbClr val="FF0000"/>
                </a:solidFill>
              </a:rPr>
              <a:t>(click to show)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A559E371-E438-495D-AC12-8C8A1166ECA5}" type="slidenum">
              <a:rPr lang="en-US" altLang="en-US" sz="1200" smtClean="0"/>
              <a:pPr eaLnBrk="1" hangingPunct="1"/>
              <a:t>22</a:t>
            </a:fld>
            <a:endParaRPr lang="en-US" altLang="en-US" sz="1200"/>
          </a:p>
        </p:txBody>
      </p:sp>
      <p:sp>
        <p:nvSpPr>
          <p:cNvPr id="27443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000B849-489B-4308-B753-3F2469A6B5AF}" type="slidenum">
              <a:rPr lang="en-US" altLang="en-US">
                <a:latin typeface="Arial Rounded MT Bold" pitchFamily="34" charset="0"/>
              </a:rPr>
              <a:pPr algn="r" eaLnBrk="1" hangingPunct="1">
                <a:spcBef>
                  <a:spcPct val="0"/>
                </a:spcBef>
              </a:pPr>
              <a:t>22</a:t>
            </a:fld>
            <a:endParaRPr lang="en-US" altLang="en-US">
              <a:latin typeface="Arial Rounded MT Bold" pitchFamily="34" charset="0"/>
            </a:endParaRPr>
          </a:p>
        </p:txBody>
      </p:sp>
      <p:sp>
        <p:nvSpPr>
          <p:cNvPr id="274436" name="Rectangle 2"/>
          <p:cNvSpPr>
            <a:spLocks noGrp="1" noRot="1" noChangeAspect="1" noChangeArrowheads="1" noTextEdit="1"/>
          </p:cNvSpPr>
          <p:nvPr>
            <p:ph type="sldImg"/>
          </p:nvPr>
        </p:nvSpPr>
        <p:spPr>
          <a:xfrm>
            <a:off x="406400" y="696913"/>
            <a:ext cx="6197600" cy="3486150"/>
          </a:xfrm>
          <a:ln/>
        </p:spPr>
      </p:sp>
      <p:sp>
        <p:nvSpPr>
          <p:cNvPr id="274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endParaRPr lang="en-US" altLang="en-US" dirty="0"/>
          </a:p>
          <a:p>
            <a:pPr eaLnBrk="1" hangingPunct="1"/>
            <a:r>
              <a:rPr lang="en-US" altLang="en-US" dirty="0"/>
              <a:t>Day two measure and record the amount of dry aggregate. </a:t>
            </a:r>
          </a:p>
          <a:p>
            <a:pPr eaLnBrk="1" hangingPunct="1"/>
            <a:r>
              <a:rPr lang="en-US" altLang="en-US" dirty="0"/>
              <a:t>In this case there is 12” of dry aggregate. </a:t>
            </a:r>
          </a:p>
          <a:p>
            <a:pPr eaLnBrk="1" hangingPunct="1"/>
            <a:r>
              <a:rPr lang="en-US" altLang="en-US" dirty="0"/>
              <a:t>Do we still need to perform the hydraulic load test? </a:t>
            </a:r>
          </a:p>
          <a:p>
            <a:pPr eaLnBrk="1" hangingPunct="1"/>
            <a:r>
              <a:rPr lang="en-US" altLang="en-US" dirty="0"/>
              <a:t>The water from day one all went away. </a:t>
            </a:r>
            <a:r>
              <a:rPr lang="en-US" altLang="en-US" dirty="0">
                <a:solidFill>
                  <a:srgbClr val="FF0000"/>
                </a:solidFill>
              </a:rPr>
              <a:t>(yes – day two is required)</a:t>
            </a:r>
          </a:p>
          <a:p>
            <a:pPr eaLnBrk="1" hangingPunct="1"/>
            <a:endParaRPr lang="en-US" altLang="en-US" dirty="0">
              <a:solidFill>
                <a:srgbClr val="FF0000"/>
              </a:solidFill>
            </a:endParaRPr>
          </a:p>
          <a:p>
            <a:pPr eaLnBrk="1" hangingPunct="1"/>
            <a:r>
              <a:rPr lang="en-US" altLang="en-US" dirty="0"/>
              <a:t>Add the prescribed amount of water, in this case 500 gallons. </a:t>
            </a:r>
          </a:p>
          <a:p>
            <a:pPr eaLnBrk="1" hangingPunct="1"/>
            <a:r>
              <a:rPr lang="en-US" altLang="en-US" dirty="0">
                <a:solidFill>
                  <a:srgbClr val="FF0000"/>
                </a:solidFill>
              </a:rPr>
              <a:t>(click to show water addition) </a:t>
            </a:r>
          </a:p>
          <a:p>
            <a:pPr eaLnBrk="1" hangingPunct="1"/>
            <a:r>
              <a:rPr lang="en-US" altLang="en-US" dirty="0">
                <a:solidFill>
                  <a:srgbClr val="FF0000"/>
                </a:solidFill>
              </a:rPr>
              <a:t>Wait 30 minutes. </a:t>
            </a:r>
          </a:p>
          <a:p>
            <a:pPr eaLnBrk="1" hangingPunct="1"/>
            <a:r>
              <a:rPr lang="en-US" altLang="en-US" dirty="0"/>
              <a:t>Record the amount of dry aggregate after the water addition. </a:t>
            </a:r>
          </a:p>
          <a:p>
            <a:pPr eaLnBrk="1" hangingPunct="1"/>
            <a:r>
              <a:rPr lang="en-US" altLang="en-US" dirty="0"/>
              <a:t>In this case there is 6” of dry aggregate. </a:t>
            </a:r>
            <a:r>
              <a:rPr lang="en-US" altLang="en-US" dirty="0">
                <a:solidFill>
                  <a:srgbClr val="FF0000"/>
                </a:solidFill>
              </a:rPr>
              <a:t>(click to show)</a:t>
            </a:r>
          </a:p>
          <a:p>
            <a:pPr eaLnBrk="1" hangingPunct="1"/>
            <a:endParaRPr lang="en-US" altLang="en-US" dirty="0">
              <a:solidFill>
                <a:srgbClr val="FF0000"/>
              </a:solidFill>
            </a:endParaRPr>
          </a:p>
          <a:p>
            <a:pPr eaLnBrk="1" hangingPunct="1"/>
            <a:r>
              <a:rPr lang="en-US" altLang="en-US" dirty="0"/>
              <a:t>What is the conclusion for this hydraulic load test? </a:t>
            </a:r>
          </a:p>
          <a:p>
            <a:pPr eaLnBrk="1" hangingPunct="1"/>
            <a:r>
              <a:rPr lang="en-US" altLang="en-US" dirty="0"/>
              <a:t>The soil was able to absorb 500 gallons in 24 hours there fore the conclusion is……</a:t>
            </a:r>
          </a:p>
          <a:p>
            <a:pPr eaLnBrk="1" hangingPunct="1"/>
            <a:r>
              <a:rPr lang="en-US" altLang="en-US" dirty="0"/>
              <a:t>(</a:t>
            </a:r>
            <a:r>
              <a:rPr lang="en-US" altLang="en-US" dirty="0">
                <a:solidFill>
                  <a:srgbClr val="FF0000"/>
                </a:solidFill>
              </a:rPr>
              <a:t>wait for students to answer, then click)…</a:t>
            </a:r>
            <a:r>
              <a:rPr lang="en-US" altLang="en-US" dirty="0"/>
              <a:t>satisfactory.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336B600E-8CF8-4A92-A7E2-5183A19E2B3B}" type="slidenum">
              <a:rPr lang="en-US" altLang="en-US"/>
              <a:pPr>
                <a:spcBef>
                  <a:spcPct val="0"/>
                </a:spcBef>
              </a:pPr>
              <a:t>2</a:t>
            </a:fld>
            <a:endParaRPr lang="en-US" altLang="en-US"/>
          </a:p>
        </p:txBody>
      </p:sp>
      <p:sp>
        <p:nvSpPr>
          <p:cNvPr id="524291" name="Rectangle 2"/>
          <p:cNvSpPr>
            <a:spLocks noGrp="1" noRot="1" noChangeAspect="1" noChangeArrowheads="1" noTextEdit="1"/>
          </p:cNvSpPr>
          <p:nvPr>
            <p:ph type="sldImg"/>
          </p:nvPr>
        </p:nvSpPr>
        <p:spPr>
          <a:xfrm>
            <a:off x="406400" y="696913"/>
            <a:ext cx="6197600" cy="3486150"/>
          </a:xfrm>
          <a:ln/>
        </p:spPr>
      </p:sp>
      <p:sp>
        <p:nvSpPr>
          <p:cNvPr id="524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32A94E10-C52E-4A76-92B4-822859A68CF8}" type="slidenum">
              <a:rPr lang="en-US" altLang="en-US"/>
              <a:pPr>
                <a:spcBef>
                  <a:spcPct val="0"/>
                </a:spcBef>
              </a:pPr>
              <a:t>24</a:t>
            </a:fld>
            <a:endParaRPr lang="en-US" altLang="en-US"/>
          </a:p>
        </p:txBody>
      </p:sp>
      <p:sp>
        <p:nvSpPr>
          <p:cNvPr id="559107" name="Rectangle 2"/>
          <p:cNvSpPr>
            <a:spLocks noGrp="1" noRot="1" noChangeAspect="1" noChangeArrowheads="1" noTextEdit="1"/>
          </p:cNvSpPr>
          <p:nvPr>
            <p:ph type="sldImg"/>
          </p:nvPr>
        </p:nvSpPr>
        <p:spPr>
          <a:xfrm>
            <a:off x="406400" y="696913"/>
            <a:ext cx="6197600" cy="3486150"/>
          </a:xfrm>
          <a:ln/>
        </p:spPr>
      </p:sp>
      <p:sp>
        <p:nvSpPr>
          <p:cNvPr id="559108"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Example two. House vacant. Four bedrooms. Day one, bore holes for conducting hydraulic load test. Establish fixed reference point. </a:t>
            </a:r>
            <a:r>
              <a:rPr lang="en-US" altLang="en-US" dirty="0">
                <a:solidFill>
                  <a:srgbClr val="FF0000"/>
                </a:solidFill>
              </a:rPr>
              <a:t>(click to show)</a:t>
            </a:r>
          </a:p>
          <a:p>
            <a:pPr eaLnBrk="1" hangingPunct="1"/>
            <a:endParaRPr lang="en-US" altLang="en-US" dirty="0">
              <a:solidFill>
                <a:srgbClr val="FF0000"/>
              </a:solidFill>
            </a:endParaRPr>
          </a:p>
          <a:p>
            <a:pPr eaLnBrk="1" hangingPunct="1"/>
            <a:r>
              <a:rPr lang="en-US" altLang="en-US" dirty="0"/>
              <a:t>Measure to the top of the aggregate, record measurement. Measure to the bottom of the aggregate, record the measurement. Note the amount of dry aggregate. In this case there is 12” of dry aggregate. Do we still need to perform the hydraulic load test? </a:t>
            </a:r>
            <a:r>
              <a:rPr lang="en-US" altLang="en-US" dirty="0">
                <a:solidFill>
                  <a:srgbClr val="FF0000"/>
                </a:solidFill>
              </a:rPr>
              <a:t>(yes – house is vacant)</a:t>
            </a:r>
          </a:p>
          <a:p>
            <a:pPr eaLnBrk="1" hangingPunct="1"/>
            <a:endParaRPr lang="en-US" altLang="en-US" dirty="0">
              <a:solidFill>
                <a:srgbClr val="FF0000"/>
              </a:solidFill>
            </a:endParaRPr>
          </a:p>
          <a:p>
            <a:pPr eaLnBrk="1" hangingPunct="1"/>
            <a:r>
              <a:rPr lang="en-US" altLang="en-US" dirty="0"/>
              <a:t>Add the prescribed amount of water, in this case 500 gallons. </a:t>
            </a:r>
            <a:r>
              <a:rPr lang="en-US" altLang="en-US" dirty="0">
                <a:solidFill>
                  <a:srgbClr val="FF0000"/>
                </a:solidFill>
              </a:rPr>
              <a:t>(click to show water addition) At no time should you add water above the top of the aggregate. Wait 30 minutes. </a:t>
            </a:r>
            <a:r>
              <a:rPr lang="en-US" altLang="en-US" dirty="0"/>
              <a:t>Record the amount of dry aggregate after the water addition. In this case there is 6” of dry aggregate. </a:t>
            </a:r>
            <a:r>
              <a:rPr lang="en-US" altLang="en-US" dirty="0">
                <a:solidFill>
                  <a:srgbClr val="FF0000"/>
                </a:solidFill>
              </a:rPr>
              <a:t>(click to show)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E0888A81-7200-4FAD-A53B-02A0224AAAF5}" type="slidenum">
              <a:rPr lang="en-US" altLang="en-US"/>
              <a:pPr>
                <a:spcBef>
                  <a:spcPct val="0"/>
                </a:spcBef>
              </a:pPr>
              <a:t>26</a:t>
            </a:fld>
            <a:endParaRPr lang="en-US" altLang="en-US"/>
          </a:p>
        </p:txBody>
      </p:sp>
      <p:sp>
        <p:nvSpPr>
          <p:cNvPr id="561155" name="Rectangle 2"/>
          <p:cNvSpPr>
            <a:spLocks noGrp="1" noRot="1" noChangeAspect="1" noChangeArrowheads="1" noTextEdit="1"/>
          </p:cNvSpPr>
          <p:nvPr>
            <p:ph type="sldImg"/>
          </p:nvPr>
        </p:nvSpPr>
        <p:spPr>
          <a:xfrm>
            <a:off x="406400" y="696913"/>
            <a:ext cx="6197600" cy="3486150"/>
          </a:xfrm>
          <a:ln/>
        </p:spPr>
      </p:sp>
      <p:sp>
        <p:nvSpPr>
          <p:cNvPr id="561156"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Day 2 Record measurement from the fixed reference point to the liquid (or soil if no liquid present). </a:t>
            </a:r>
            <a:r>
              <a:rPr lang="en-US" altLang="en-US">
                <a:solidFill>
                  <a:srgbClr val="FF0000"/>
                </a:solidFill>
              </a:rPr>
              <a:t>(click to show)</a:t>
            </a:r>
          </a:p>
          <a:p>
            <a:pPr eaLnBrk="1" hangingPunct="1"/>
            <a:endParaRPr lang="en-US" altLang="en-US">
              <a:solidFill>
                <a:srgbClr val="FF0000"/>
              </a:solidFill>
            </a:endParaRPr>
          </a:p>
          <a:p>
            <a:pPr eaLnBrk="1" hangingPunct="1"/>
            <a:r>
              <a:rPr lang="en-US" altLang="en-US"/>
              <a:t>Add liquid up to previous days level is reached.  Record the amount of liquid that is being added. </a:t>
            </a:r>
          </a:p>
          <a:p>
            <a:pPr eaLnBrk="1" hangingPunct="1"/>
            <a:endParaRPr lang="en-US" altLang="en-US">
              <a:solidFill>
                <a:srgbClr val="FF0000"/>
              </a:solidFill>
            </a:endParaRPr>
          </a:p>
          <a:p>
            <a:pPr eaLnBrk="1" hangingPunct="1"/>
            <a:r>
              <a:rPr lang="en-US" altLang="en-US">
                <a:solidFill>
                  <a:srgbClr val="FF0000"/>
                </a:solidFill>
              </a:rPr>
              <a:t>Stop if the exceeds the previous days introduction level. </a:t>
            </a:r>
            <a:r>
              <a:rPr lang="en-US" altLang="en-US"/>
              <a:t>Record the amount of dry aggregate after the water addition. In this case there is 6” of dry aggregate again. </a:t>
            </a:r>
            <a:r>
              <a:rPr lang="en-US" altLang="en-US">
                <a:solidFill>
                  <a:srgbClr val="FF0000"/>
                </a:solidFill>
              </a:rPr>
              <a:t> In this example we showed that the system absorbed 500 gallons over a 24 hour period.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Times New Roman" pitchFamily="18" charset="0"/>
                <a:ea typeface="+mn-ea"/>
                <a:cs typeface="+mn-cs"/>
              </a:rPr>
              <a:t>Locate and gain access to the distribution box. </a:t>
            </a:r>
          </a:p>
          <a:p>
            <a:pPr lvl="0"/>
            <a:r>
              <a:rPr lang="en-US" sz="1200" kern="1200" dirty="0">
                <a:solidFill>
                  <a:schemeClr val="tx1"/>
                </a:solidFill>
                <a:latin typeface="Times New Roman" pitchFamily="18" charset="0"/>
                <a:ea typeface="+mn-ea"/>
                <a:cs typeface="+mn-cs"/>
              </a:rPr>
              <a:t>If house is occupied pump and clean the septic tank.</a:t>
            </a:r>
          </a:p>
          <a:p>
            <a:pPr lvl="0"/>
            <a:r>
              <a:rPr lang="en-US" sz="1200" kern="1200" dirty="0">
                <a:solidFill>
                  <a:schemeClr val="tx1"/>
                </a:solidFill>
                <a:latin typeface="Times New Roman" pitchFamily="18" charset="0"/>
                <a:ea typeface="+mn-ea"/>
                <a:cs typeface="+mn-cs"/>
              </a:rPr>
              <a:t>Perform HLT on satisfactory trenches. Proportionate amounts of water to be applied to each satisfactory trench (600 gallons divided by 3 dry trenches out of 4 = 200 gallons to each).</a:t>
            </a:r>
          </a:p>
          <a:p>
            <a:pPr lvl="0"/>
            <a:r>
              <a:rPr lang="en-US" sz="1200" kern="1200" dirty="0">
                <a:solidFill>
                  <a:schemeClr val="tx1"/>
                </a:solidFill>
                <a:latin typeface="Times New Roman" pitchFamily="18" charset="0"/>
                <a:ea typeface="+mn-ea"/>
                <a:cs typeface="+mn-cs"/>
              </a:rPr>
              <a:t>If satisfactory results from the HLT are obtained, adjust the flows to the satisfactory trenches and allow to operate on those trenches. The remaining trenches should rest for </a:t>
            </a:r>
            <a:r>
              <a:rPr lang="en-US" sz="1200" kern="1200" dirty="0" err="1">
                <a:solidFill>
                  <a:schemeClr val="tx1"/>
                </a:solidFill>
                <a:latin typeface="Times New Roman" pitchFamily="18" charset="0"/>
                <a:ea typeface="+mn-ea"/>
                <a:cs typeface="+mn-cs"/>
              </a:rPr>
              <a:t>for</a:t>
            </a:r>
            <a:r>
              <a:rPr lang="en-US" sz="1200" kern="1200" dirty="0">
                <a:solidFill>
                  <a:schemeClr val="tx1"/>
                </a:solidFill>
                <a:latin typeface="Times New Roman" pitchFamily="18" charset="0"/>
                <a:ea typeface="+mn-ea"/>
                <a:cs typeface="+mn-cs"/>
              </a:rPr>
              <a:t> 6 to 12 months. Once the remaining trenches are dry readjust and begin using all trenches. </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7F18E38D-BB2F-482B-B060-D882A8EA2B0C}" type="slidenum">
              <a:rPr lang="en-US" altLang="en-US" sz="1200" smtClean="0"/>
              <a:pPr eaLnBrk="1" hangingPunct="1"/>
              <a:t>28</a:t>
            </a:fld>
            <a:endParaRPr lang="en-US" altLang="en-US" sz="1200"/>
          </a:p>
        </p:txBody>
      </p:sp>
      <p:sp>
        <p:nvSpPr>
          <p:cNvPr id="26419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FCE7305-3A90-49CE-A035-474727C58562}" type="slidenum">
              <a:rPr lang="en-US" altLang="en-US">
                <a:latin typeface="Arial Rounded MT Bold" pitchFamily="34" charset="0"/>
              </a:rPr>
              <a:pPr algn="r" eaLnBrk="1" hangingPunct="1">
                <a:spcBef>
                  <a:spcPct val="0"/>
                </a:spcBef>
              </a:pPr>
              <a:t>28</a:t>
            </a:fld>
            <a:endParaRPr lang="en-US" altLang="en-US">
              <a:latin typeface="Arial Rounded MT Bold" pitchFamily="34" charset="0"/>
            </a:endParaRPr>
          </a:p>
        </p:txBody>
      </p:sp>
      <p:sp>
        <p:nvSpPr>
          <p:cNvPr id="264196" name="Rectangle 2"/>
          <p:cNvSpPr>
            <a:spLocks noGrp="1" noRot="1" noChangeAspect="1" noChangeArrowheads="1" noTextEdit="1"/>
          </p:cNvSpPr>
          <p:nvPr>
            <p:ph type="sldImg"/>
          </p:nvPr>
        </p:nvSpPr>
        <p:spPr>
          <a:xfrm>
            <a:off x="406400" y="696913"/>
            <a:ext cx="6197600" cy="3486150"/>
          </a:xfrm>
          <a:ln/>
        </p:spPr>
      </p:sp>
      <p:sp>
        <p:nvSpPr>
          <p:cNvPr id="26419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Procedural differences for cesspools and seepage pits</a:t>
            </a:r>
          </a:p>
          <a:p>
            <a:pPr eaLnBrk="1" hangingPunct="1"/>
            <a:endParaRPr lang="en-US" altLang="en-US" b="1" dirty="0">
              <a:latin typeface="Arial" pitchFamily="34" charset="0"/>
            </a:endParaRPr>
          </a:p>
          <a:p>
            <a:pPr eaLnBrk="1" hangingPunct="1"/>
            <a:r>
              <a:rPr lang="en-US" altLang="en-US" dirty="0">
                <a:latin typeface="Arial" pitchFamily="34" charset="0"/>
              </a:rPr>
              <a:t>Procedural differences for cesspools and seepage pits under regular use preceding the test.</a:t>
            </a:r>
          </a:p>
          <a:p>
            <a:pPr eaLnBrk="1" hangingPunct="1"/>
            <a:endParaRPr lang="en-US" altLang="en-US" dirty="0">
              <a:solidFill>
                <a:srgbClr val="FF0000"/>
              </a:solidFill>
              <a:latin typeface="Arial" pitchFamily="34" charset="0"/>
            </a:endParaRPr>
          </a:p>
          <a:p>
            <a:pPr eaLnBrk="1" hangingPunct="1"/>
            <a:r>
              <a:rPr lang="en-US" altLang="en-US" dirty="0">
                <a:solidFill>
                  <a:srgbClr val="FF0000"/>
                </a:solidFill>
                <a:latin typeface="Arial" pitchFamily="34" charset="0"/>
              </a:rPr>
              <a:t>(click to show each item)</a:t>
            </a:r>
          </a:p>
          <a:p>
            <a:pPr eaLnBrk="1" hangingPunct="1"/>
            <a:r>
              <a:rPr lang="en-US" altLang="en-US" dirty="0">
                <a:latin typeface="Arial" pitchFamily="34" charset="0"/>
              </a:rPr>
              <a:t>Establish one observation hole and reference point at which to conduct observations and measurements.</a:t>
            </a:r>
          </a:p>
          <a:p>
            <a:pPr eaLnBrk="1" hangingPunct="1"/>
            <a:r>
              <a:rPr lang="en-US" altLang="en-US" dirty="0">
                <a:latin typeface="Arial" pitchFamily="34" charset="0"/>
              </a:rPr>
              <a:t>The observation hole should allow direct viewing of the liquid level.</a:t>
            </a:r>
          </a:p>
          <a:p>
            <a:pPr eaLnBrk="1" hangingPunct="1"/>
            <a:endParaRPr lang="en-US" altLang="en-US" dirty="0">
              <a:latin typeface="Arial" pitchFamily="34" charset="0"/>
            </a:endParaRPr>
          </a:p>
          <a:p>
            <a:pPr eaLnBrk="1" hangingPunct="1"/>
            <a:r>
              <a:rPr lang="en-US" altLang="en-US" dirty="0">
                <a:latin typeface="Arial" pitchFamily="34" charset="0"/>
              </a:rPr>
              <a:t>Introduce either the calculated volume or sufficient clean water to bring the liquid level to the level of the inlet pipe.</a:t>
            </a:r>
          </a:p>
          <a:p>
            <a:pPr eaLnBrk="1" hangingPunct="1"/>
            <a:endParaRPr lang="en-US" altLang="en-US" dirty="0">
              <a:latin typeface="Arial" pitchFamily="34" charset="0"/>
            </a:endParaRPr>
          </a:p>
          <a:p>
            <a:pPr eaLnBrk="1" hangingPunct="1"/>
            <a:r>
              <a:rPr lang="en-US" altLang="en-US" dirty="0">
                <a:latin typeface="Arial" pitchFamily="34" charset="0"/>
              </a:rPr>
              <a:t>Measure water level after water introduced (do not wait 30 minutes)</a:t>
            </a:r>
          </a:p>
          <a:p>
            <a:pPr eaLnBrk="1" hangingPunct="1"/>
            <a:endParaRPr lang="en-US" altLang="en-US" dirty="0">
              <a:latin typeface="Arial" pitchFamily="34" charset="0"/>
            </a:endParaRPr>
          </a:p>
          <a:p>
            <a:pPr eaLnBrk="1" hangingPunct="1"/>
            <a:r>
              <a:rPr lang="en-US" altLang="en-US" dirty="0">
                <a:latin typeface="Arial" pitchFamily="34" charset="0"/>
              </a:rPr>
              <a:t>Wait 24 hours</a:t>
            </a:r>
          </a:p>
          <a:p>
            <a:pPr eaLnBrk="1" hangingPunct="1"/>
            <a:endParaRPr lang="en-US" altLang="en-US" dirty="0">
              <a:latin typeface="Arial" pitchFamily="34" charset="0"/>
            </a:endParaRPr>
          </a:p>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06752D16-76B2-4B8A-BCF8-E35AF70F93F8}" type="slidenum">
              <a:rPr lang="en-US" altLang="en-US" sz="1200" smtClean="0"/>
              <a:pPr eaLnBrk="1" hangingPunct="1"/>
              <a:t>29</a:t>
            </a:fld>
            <a:endParaRPr lang="en-US" altLang="en-US" sz="1200"/>
          </a:p>
        </p:txBody>
      </p:sp>
      <p:sp>
        <p:nvSpPr>
          <p:cNvPr id="26521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CF08F50-D917-4DA6-9900-CA5757F28328}" type="slidenum">
              <a:rPr lang="en-US" altLang="en-US">
                <a:latin typeface="Arial Rounded MT Bold" pitchFamily="34" charset="0"/>
              </a:rPr>
              <a:pPr algn="r" eaLnBrk="1" hangingPunct="1">
                <a:spcBef>
                  <a:spcPct val="0"/>
                </a:spcBef>
              </a:pPr>
              <a:t>29</a:t>
            </a:fld>
            <a:endParaRPr lang="en-US" altLang="en-US">
              <a:latin typeface="Arial Rounded MT Bold" pitchFamily="34" charset="0"/>
            </a:endParaRPr>
          </a:p>
        </p:txBody>
      </p:sp>
      <p:sp>
        <p:nvSpPr>
          <p:cNvPr id="265220" name="Rectangle 2"/>
          <p:cNvSpPr>
            <a:spLocks noGrp="1" noRot="1" noChangeAspect="1" noChangeArrowheads="1" noTextEdit="1"/>
          </p:cNvSpPr>
          <p:nvPr>
            <p:ph type="sldImg"/>
          </p:nvPr>
        </p:nvSpPr>
        <p:spPr>
          <a:xfrm>
            <a:off x="406400" y="696913"/>
            <a:ext cx="6197600" cy="3486150"/>
          </a:xfrm>
          <a:ln/>
        </p:spPr>
      </p:sp>
      <p:sp>
        <p:nvSpPr>
          <p:cNvPr id="26522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Cesspools and Seepage Pits - Day 2 </a:t>
            </a:r>
            <a:r>
              <a:rPr lang="en-US" altLang="en-US" b="1" dirty="0">
                <a:solidFill>
                  <a:srgbClr val="FF0000"/>
                </a:solidFill>
                <a:latin typeface="Arial" pitchFamily="34" charset="0"/>
              </a:rPr>
              <a:t>(click to show each item</a:t>
            </a:r>
            <a:r>
              <a:rPr lang="en-US" altLang="en-US" dirty="0">
                <a:solidFill>
                  <a:srgbClr val="FF0000"/>
                </a:solidFill>
                <a:latin typeface="Arial" pitchFamily="34" charset="0"/>
              </a:rPr>
              <a:t>)</a:t>
            </a:r>
          </a:p>
          <a:p>
            <a:pPr eaLnBrk="1" hangingPunct="1"/>
            <a:endParaRPr lang="en-US" altLang="en-US" dirty="0">
              <a:solidFill>
                <a:srgbClr val="FF0000"/>
              </a:solidFill>
              <a:latin typeface="Arial" pitchFamily="34" charset="0"/>
            </a:endParaRPr>
          </a:p>
          <a:p>
            <a:pPr eaLnBrk="1" hangingPunct="1"/>
            <a:r>
              <a:rPr lang="en-US" altLang="en-US" dirty="0">
                <a:latin typeface="Arial" pitchFamily="34" charset="0"/>
              </a:rPr>
              <a:t>Measure and record the water level remaining in the cesspool</a:t>
            </a:r>
          </a:p>
          <a:p>
            <a:pPr eaLnBrk="1" hangingPunct="1"/>
            <a:r>
              <a:rPr lang="en-US" altLang="en-US" dirty="0">
                <a:latin typeface="Arial" pitchFamily="34" charset="0"/>
              </a:rPr>
              <a:t>Introduce additional water to bring the liquid level to the level reached at the end of Day 1</a:t>
            </a:r>
          </a:p>
          <a:p>
            <a:pPr eaLnBrk="1" hangingPunct="1"/>
            <a:r>
              <a:rPr lang="en-US" altLang="en-US" dirty="0">
                <a:latin typeface="Arial" pitchFamily="34" charset="0"/>
              </a:rPr>
              <a:t>The number of gallons introduced on Day 2 is the number of gallons absorbed in the prior 24 hours.</a:t>
            </a:r>
          </a:p>
          <a:p>
            <a:pPr eaLnBrk="1" hangingPunct="1"/>
            <a:r>
              <a:rPr lang="en-US" altLang="en-US" dirty="0">
                <a:latin typeface="Arial" pitchFamily="34" charset="0"/>
              </a:rPr>
              <a:t>May need Day 3 . . .</a:t>
            </a:r>
          </a:p>
          <a:p>
            <a:pPr eaLnBrk="1" hangingPunct="1"/>
            <a:r>
              <a:rPr lang="en-US" altLang="en-US" dirty="0">
                <a:latin typeface="Arial" pitchFamily="34" charset="0"/>
              </a:rPr>
              <a:t>Refer to page 48 to explain.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CDB215EF-B61D-4C2C-9773-0E5444E3BD2A}" type="slidenum">
              <a:rPr lang="en-US" altLang="en-US" sz="1200" smtClean="0"/>
              <a:pPr eaLnBrk="1" hangingPunct="1"/>
              <a:t>30</a:t>
            </a:fld>
            <a:endParaRPr lang="en-US" altLang="en-US" sz="1200"/>
          </a:p>
        </p:txBody>
      </p:sp>
      <p:sp>
        <p:nvSpPr>
          <p:cNvPr id="26931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BA7D8A22-6D33-4C66-892B-58C1A53B5B21}" type="slidenum">
              <a:rPr lang="en-US" altLang="en-US">
                <a:latin typeface="Arial Rounded MT Bold" pitchFamily="34" charset="0"/>
              </a:rPr>
              <a:pPr algn="r" eaLnBrk="1" hangingPunct="1">
                <a:spcBef>
                  <a:spcPct val="0"/>
                </a:spcBef>
              </a:pPr>
              <a:t>30</a:t>
            </a:fld>
            <a:endParaRPr lang="en-US" altLang="en-US">
              <a:latin typeface="Arial Rounded MT Bold" pitchFamily="34" charset="0"/>
            </a:endParaRPr>
          </a:p>
        </p:txBody>
      </p:sp>
      <p:sp>
        <p:nvSpPr>
          <p:cNvPr id="269316" name="Rectangle 2"/>
          <p:cNvSpPr>
            <a:spLocks noGrp="1" noRot="1" noChangeAspect="1" noChangeArrowheads="1" noTextEdit="1"/>
          </p:cNvSpPr>
          <p:nvPr>
            <p:ph type="sldImg"/>
          </p:nvPr>
        </p:nvSpPr>
        <p:spPr>
          <a:xfrm>
            <a:off x="406400" y="696913"/>
            <a:ext cx="6197600" cy="3486150"/>
          </a:xfrm>
          <a:ln/>
        </p:spPr>
      </p:sp>
      <p:sp>
        <p:nvSpPr>
          <p:cNvPr id="269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endParaRPr lang="en-US" altLang="en-US" dirty="0">
              <a:latin typeface="Arial Unicode MS" pitchFamily="34" charset="-128"/>
            </a:endParaRPr>
          </a:p>
          <a:p>
            <a:pPr eaLnBrk="1" hangingPunct="1"/>
            <a:r>
              <a:rPr lang="en-US" altLang="en-US" dirty="0">
                <a:latin typeface="Arial Unicode MS" pitchFamily="34" charset="-128"/>
              </a:rPr>
              <a:t>Hydraulic Load example:</a:t>
            </a:r>
          </a:p>
          <a:p>
            <a:pPr eaLnBrk="1" hangingPunct="1"/>
            <a:endParaRPr lang="en-US" altLang="en-US" dirty="0">
              <a:latin typeface="Arial Unicode MS" pitchFamily="34" charset="-128"/>
            </a:endParaRPr>
          </a:p>
          <a:p>
            <a:pPr eaLnBrk="1" hangingPunct="1"/>
            <a:r>
              <a:rPr lang="en-US" altLang="en-US" dirty="0">
                <a:latin typeface="Arial Unicode MS" pitchFamily="34" charset="-128"/>
              </a:rPr>
              <a:t>Beginning day one, there is 60” from the liquid level to the bottom of the inlet. Record the measurement.</a:t>
            </a:r>
          </a:p>
          <a:p>
            <a:pPr eaLnBrk="1" hangingPunct="1"/>
            <a:endParaRPr lang="en-US" altLang="en-US" dirty="0">
              <a:latin typeface="Arial Unicode MS" pitchFamily="34" charset="-128"/>
            </a:endParaRPr>
          </a:p>
          <a:p>
            <a:pPr eaLnBrk="1" hangingPunct="1"/>
            <a:r>
              <a:rPr lang="en-US" altLang="en-US" dirty="0">
                <a:latin typeface="Arial Unicode MS" pitchFamily="34" charset="-128"/>
              </a:rPr>
              <a:t>How much capacity is there in this cesspool. </a:t>
            </a:r>
            <a:r>
              <a:rPr lang="en-US" altLang="en-US" dirty="0">
                <a:solidFill>
                  <a:srgbClr val="FF0000"/>
                </a:solidFill>
                <a:latin typeface="Arial Unicode MS" pitchFamily="34" charset="-128"/>
              </a:rPr>
              <a:t>(work through answer, then click to show)</a:t>
            </a:r>
          </a:p>
          <a:p>
            <a:pPr eaLnBrk="1" hangingPunct="1"/>
            <a:endParaRPr lang="en-US" altLang="en-US" dirty="0">
              <a:solidFill>
                <a:srgbClr val="FF0000"/>
              </a:solidFill>
              <a:latin typeface="Arial Unicode MS" pitchFamily="34" charset="-128"/>
            </a:endParaRPr>
          </a:p>
          <a:p>
            <a:pPr eaLnBrk="1" hangingPunct="1"/>
            <a:r>
              <a:rPr lang="en-US" altLang="en-US" dirty="0">
                <a:latin typeface="Arial Unicode MS" pitchFamily="34" charset="-128"/>
              </a:rPr>
              <a:t>890 gallons capacity – Why would we be performing a HLT on this system? </a:t>
            </a:r>
            <a:r>
              <a:rPr lang="en-US" altLang="en-US" dirty="0">
                <a:solidFill>
                  <a:srgbClr val="FF0000"/>
                </a:solidFill>
                <a:latin typeface="Arial Unicode MS" pitchFamily="34" charset="-128"/>
              </a:rPr>
              <a:t>(looking for structure unoccupied)</a:t>
            </a:r>
            <a:endParaRPr lang="en-US" altLang="en-US" dirty="0">
              <a:latin typeface="Arial Unicode MS" pitchFamily="34" charset="-128"/>
            </a:endParaRPr>
          </a:p>
          <a:p>
            <a:pPr eaLnBrk="1" hangingPunct="1"/>
            <a:endParaRPr lang="en-US" altLang="en-US" dirty="0">
              <a:latin typeface="Arial Unicode MS" pitchFamily="34" charset="-128"/>
            </a:endParaRPr>
          </a:p>
          <a:p>
            <a:pPr eaLnBrk="1" hangingPunct="1"/>
            <a:r>
              <a:rPr lang="en-US" altLang="en-US" dirty="0">
                <a:solidFill>
                  <a:srgbClr val="FF0000"/>
                </a:solidFill>
                <a:latin typeface="Arial Unicode MS" pitchFamily="34" charset="-128"/>
              </a:rPr>
              <a:t>(click to show next page)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02966032-1671-4F6F-AF9A-BE232DCEFB97}" type="slidenum">
              <a:rPr lang="en-US" altLang="en-US" sz="1200" smtClean="0"/>
              <a:pPr eaLnBrk="1" hangingPunct="1"/>
              <a:t>32</a:t>
            </a:fld>
            <a:endParaRPr lang="en-US" altLang="en-US" sz="1200"/>
          </a:p>
        </p:txBody>
      </p:sp>
      <p:sp>
        <p:nvSpPr>
          <p:cNvPr id="27033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1DE9832-7362-4FBB-92EF-230AF89A214B}" type="slidenum">
              <a:rPr lang="en-US" altLang="en-US">
                <a:latin typeface="Arial Rounded MT Bold" pitchFamily="34" charset="0"/>
              </a:rPr>
              <a:pPr algn="r" eaLnBrk="1" hangingPunct="1">
                <a:spcBef>
                  <a:spcPct val="0"/>
                </a:spcBef>
              </a:pPr>
              <a:t>32</a:t>
            </a:fld>
            <a:endParaRPr lang="en-US" altLang="en-US">
              <a:latin typeface="Arial Rounded MT Bold" pitchFamily="34" charset="0"/>
            </a:endParaRPr>
          </a:p>
        </p:txBody>
      </p:sp>
      <p:sp>
        <p:nvSpPr>
          <p:cNvPr id="270340" name="Rectangle 2"/>
          <p:cNvSpPr>
            <a:spLocks noGrp="1" noRot="1" noChangeAspect="1" noChangeArrowheads="1" noTextEdit="1"/>
          </p:cNvSpPr>
          <p:nvPr>
            <p:ph type="sldImg"/>
          </p:nvPr>
        </p:nvSpPr>
        <p:spPr>
          <a:xfrm>
            <a:off x="406400" y="696913"/>
            <a:ext cx="6197600" cy="3486150"/>
          </a:xfrm>
          <a:ln/>
        </p:spPr>
      </p:sp>
      <p:sp>
        <p:nvSpPr>
          <p:cNvPr id="270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endParaRPr lang="en-US" altLang="en-US" dirty="0">
              <a:latin typeface="Arial Unicode MS" pitchFamily="34" charset="-128"/>
            </a:endParaRPr>
          </a:p>
          <a:p>
            <a:pPr eaLnBrk="1" hangingPunct="1"/>
            <a:r>
              <a:rPr lang="en-US" altLang="en-US" dirty="0">
                <a:latin typeface="Arial Unicode MS" pitchFamily="34" charset="-128"/>
              </a:rPr>
              <a:t>After taking the initial measurement add the prescribed amount of water, in this case 400 gallons of water (3 bedroom house). </a:t>
            </a:r>
          </a:p>
          <a:p>
            <a:pPr eaLnBrk="1" hangingPunct="1"/>
            <a:r>
              <a:rPr lang="en-US" altLang="en-US" dirty="0">
                <a:solidFill>
                  <a:srgbClr val="FF0000"/>
                </a:solidFill>
                <a:latin typeface="Arial Unicode MS" pitchFamily="34" charset="-128"/>
              </a:rPr>
              <a:t>(click to show water addition)</a:t>
            </a:r>
            <a:endParaRPr lang="en-US" altLang="en-US" dirty="0">
              <a:latin typeface="Arial Unicode MS" pitchFamily="34" charset="-128"/>
            </a:endParaRPr>
          </a:p>
          <a:p>
            <a:pPr eaLnBrk="1" hangingPunct="1"/>
            <a:r>
              <a:rPr lang="en-US" altLang="en-US" dirty="0">
                <a:latin typeface="Arial Unicode MS" pitchFamily="34" charset="-128"/>
              </a:rPr>
              <a:t>After adding the water take a measurement from the liquid level to the inlet. </a:t>
            </a:r>
          </a:p>
          <a:p>
            <a:pPr eaLnBrk="1" hangingPunct="1"/>
            <a:r>
              <a:rPr lang="en-US" altLang="en-US" dirty="0">
                <a:latin typeface="Arial Unicode MS" pitchFamily="34" charset="-128"/>
              </a:rPr>
              <a:t>In no case allow the liquid level to rise above the inlet.</a:t>
            </a:r>
          </a:p>
          <a:p>
            <a:pPr eaLnBrk="1" hangingPunct="1"/>
            <a:r>
              <a:rPr lang="en-US" altLang="en-US" dirty="0">
                <a:latin typeface="Arial Unicode MS" pitchFamily="34" charset="-128"/>
              </a:rPr>
              <a:t>In this case the result is 30”. Record the measurement.</a:t>
            </a:r>
          </a:p>
          <a:p>
            <a:pPr eaLnBrk="1" hangingPunct="1"/>
            <a:r>
              <a:rPr lang="en-US" altLang="en-US" dirty="0">
                <a:latin typeface="Arial Unicode MS" pitchFamily="34" charset="-128"/>
              </a:rPr>
              <a:t>Return 24 hours later.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AB8FA4F1-7ADE-4AC8-8BD7-FC0BEFDC5D1A}" type="slidenum">
              <a:rPr lang="en-US" altLang="en-US" sz="1200" smtClean="0"/>
              <a:pPr eaLnBrk="1" hangingPunct="1"/>
              <a:t>34</a:t>
            </a:fld>
            <a:endParaRPr lang="en-US" altLang="en-US" sz="1200"/>
          </a:p>
        </p:txBody>
      </p:sp>
      <p:sp>
        <p:nvSpPr>
          <p:cNvPr id="27136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E0AF43F2-B22C-4CC9-B693-3625D8FD2046}" type="slidenum">
              <a:rPr lang="en-US" altLang="en-US">
                <a:latin typeface="Arial Rounded MT Bold" pitchFamily="34" charset="0"/>
              </a:rPr>
              <a:pPr algn="r" eaLnBrk="1" hangingPunct="1">
                <a:spcBef>
                  <a:spcPct val="0"/>
                </a:spcBef>
              </a:pPr>
              <a:t>34</a:t>
            </a:fld>
            <a:endParaRPr lang="en-US" altLang="en-US">
              <a:latin typeface="Arial Rounded MT Bold" pitchFamily="34" charset="0"/>
            </a:endParaRPr>
          </a:p>
        </p:txBody>
      </p:sp>
      <p:sp>
        <p:nvSpPr>
          <p:cNvPr id="271364" name="Rectangle 2"/>
          <p:cNvSpPr>
            <a:spLocks noGrp="1" noRot="1" noChangeAspect="1" noChangeArrowheads="1" noTextEdit="1"/>
          </p:cNvSpPr>
          <p:nvPr>
            <p:ph type="sldImg"/>
          </p:nvPr>
        </p:nvSpPr>
        <p:spPr>
          <a:xfrm>
            <a:off x="406400" y="696913"/>
            <a:ext cx="6197600" cy="3486150"/>
          </a:xfrm>
          <a:ln/>
        </p:spPr>
      </p:sp>
      <p:sp>
        <p:nvSpPr>
          <p:cNvPr id="271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endParaRPr lang="en-US" altLang="en-US" dirty="0">
              <a:latin typeface="Arial Unicode MS" pitchFamily="34" charset="-128"/>
            </a:endParaRPr>
          </a:p>
          <a:p>
            <a:pPr eaLnBrk="1" hangingPunct="1"/>
            <a:r>
              <a:rPr lang="en-US" altLang="en-US" dirty="0">
                <a:latin typeface="Arial Unicode MS" pitchFamily="34" charset="-128"/>
              </a:rPr>
              <a:t>On day two again take the measurement and record before adding water. </a:t>
            </a:r>
          </a:p>
          <a:p>
            <a:pPr eaLnBrk="1" hangingPunct="1"/>
            <a:r>
              <a:rPr lang="en-US" altLang="en-US" dirty="0">
                <a:latin typeface="Arial Unicode MS" pitchFamily="34" charset="-128"/>
              </a:rPr>
              <a:t>In this case the measurement is 48”.</a:t>
            </a:r>
          </a:p>
          <a:p>
            <a:pPr eaLnBrk="1" hangingPunct="1"/>
            <a:r>
              <a:rPr lang="en-US" altLang="en-US" dirty="0">
                <a:latin typeface="Arial Unicode MS" pitchFamily="34" charset="-128"/>
              </a:rPr>
              <a:t>Is there a difference from the beginning of day one? </a:t>
            </a:r>
            <a:r>
              <a:rPr lang="en-US" altLang="en-US" dirty="0">
                <a:solidFill>
                  <a:srgbClr val="FF0000"/>
                </a:solidFill>
                <a:latin typeface="Arial Unicode MS" pitchFamily="34" charset="-128"/>
              </a:rPr>
              <a:t>(yes) </a:t>
            </a:r>
          </a:p>
          <a:p>
            <a:pPr eaLnBrk="1" hangingPunct="1"/>
            <a:r>
              <a:rPr lang="en-US" altLang="en-US" dirty="0">
                <a:latin typeface="Arial Unicode MS" pitchFamily="34" charset="-128"/>
              </a:rPr>
              <a:t>Does this give us a result? (</a:t>
            </a:r>
            <a:r>
              <a:rPr lang="en-US" altLang="en-US" dirty="0">
                <a:solidFill>
                  <a:srgbClr val="FF0000"/>
                </a:solidFill>
                <a:latin typeface="Arial Unicode MS" pitchFamily="34" charset="-128"/>
              </a:rPr>
              <a:t>No)</a:t>
            </a:r>
          </a:p>
          <a:p>
            <a:pPr eaLnBrk="1" hangingPunct="1"/>
            <a:endParaRPr lang="en-US" altLang="en-US" dirty="0">
              <a:solidFill>
                <a:srgbClr val="FF0000"/>
              </a:solidFill>
              <a:latin typeface="Arial Unicode MS" pitchFamily="34" charset="-128"/>
            </a:endParaRPr>
          </a:p>
          <a:p>
            <a:pPr eaLnBrk="1" hangingPunct="1"/>
            <a:r>
              <a:rPr lang="en-US" altLang="en-US" dirty="0">
                <a:latin typeface="Arial Unicode MS" pitchFamily="34" charset="-128"/>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9E499A00-A264-48AD-B88B-426B711558BA}" type="slidenum">
              <a:rPr lang="en-US" altLang="en-US" sz="1200" smtClean="0"/>
              <a:pPr eaLnBrk="1" hangingPunct="1"/>
              <a:t>36</a:t>
            </a:fld>
            <a:endParaRPr lang="en-US" altLang="en-US" sz="1200"/>
          </a:p>
        </p:txBody>
      </p:sp>
      <p:sp>
        <p:nvSpPr>
          <p:cNvPr id="27238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E55FD780-1E32-4E40-AEAB-5CC5E44D09F9}" type="slidenum">
              <a:rPr lang="en-US" altLang="en-US">
                <a:latin typeface="Arial Rounded MT Bold" pitchFamily="34" charset="0"/>
              </a:rPr>
              <a:pPr algn="r" eaLnBrk="1" hangingPunct="1">
                <a:spcBef>
                  <a:spcPct val="0"/>
                </a:spcBef>
              </a:pPr>
              <a:t>36</a:t>
            </a:fld>
            <a:endParaRPr lang="en-US" altLang="en-US">
              <a:latin typeface="Arial Rounded MT Bold" pitchFamily="34" charset="0"/>
            </a:endParaRPr>
          </a:p>
        </p:txBody>
      </p:sp>
      <p:sp>
        <p:nvSpPr>
          <p:cNvPr id="272388" name="Rectangle 2"/>
          <p:cNvSpPr>
            <a:spLocks noGrp="1" noRot="1" noChangeAspect="1" noChangeArrowheads="1" noTextEdit="1"/>
          </p:cNvSpPr>
          <p:nvPr>
            <p:ph type="sldImg"/>
          </p:nvPr>
        </p:nvSpPr>
        <p:spPr>
          <a:xfrm>
            <a:off x="406400" y="696913"/>
            <a:ext cx="6197600" cy="3486150"/>
          </a:xfrm>
          <a:ln/>
        </p:spPr>
      </p:sp>
      <p:sp>
        <p:nvSpPr>
          <p:cNvPr id="272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endParaRPr lang="en-US" altLang="en-US" dirty="0">
              <a:solidFill>
                <a:srgbClr val="FF0000"/>
              </a:solidFill>
              <a:latin typeface="Arial Unicode MS" pitchFamily="34" charset="-128"/>
            </a:endParaRPr>
          </a:p>
          <a:p>
            <a:pPr eaLnBrk="1" hangingPunct="1"/>
            <a:r>
              <a:rPr lang="en-US" altLang="en-US" dirty="0">
                <a:solidFill>
                  <a:srgbClr val="FF0000"/>
                </a:solidFill>
                <a:latin typeface="Arial Unicode MS" pitchFamily="34" charset="-128"/>
              </a:rPr>
              <a:t>(click to add water) </a:t>
            </a:r>
          </a:p>
          <a:p>
            <a:pPr eaLnBrk="1" hangingPunct="1"/>
            <a:r>
              <a:rPr lang="en-US" altLang="en-US" dirty="0">
                <a:latin typeface="Arial Unicode MS" pitchFamily="34" charset="-128"/>
              </a:rPr>
              <a:t>Add the 400 gallons or as much water as it takes to reach the level achieved on day one after adding the water.</a:t>
            </a:r>
            <a:endParaRPr lang="en-US" altLang="en-US" dirty="0">
              <a:solidFill>
                <a:srgbClr val="FF0000"/>
              </a:solidFill>
              <a:latin typeface="Arial Unicode MS" pitchFamily="34" charset="-128"/>
            </a:endParaRPr>
          </a:p>
          <a:p>
            <a:pPr eaLnBrk="1" hangingPunct="1"/>
            <a:endParaRPr lang="en-US" altLang="en-US" dirty="0"/>
          </a:p>
          <a:p>
            <a:pPr eaLnBrk="1" hangingPunct="1"/>
            <a:r>
              <a:rPr lang="en-US" altLang="en-US" dirty="0">
                <a:solidFill>
                  <a:srgbClr val="FF0000"/>
                </a:solidFill>
              </a:rPr>
              <a:t>(click to show)</a:t>
            </a:r>
            <a:r>
              <a:rPr lang="en-US" altLang="en-US" dirty="0"/>
              <a:t> </a:t>
            </a:r>
          </a:p>
          <a:p>
            <a:pPr eaLnBrk="1" hangingPunct="1"/>
            <a:r>
              <a:rPr lang="en-US" altLang="en-US" dirty="0"/>
              <a:t>In this case the water was stopped when it reached the 30” level achieved on day one.</a:t>
            </a:r>
          </a:p>
          <a:p>
            <a:pPr eaLnBrk="1" hangingPunct="1"/>
            <a:endParaRPr lang="en-US" altLang="en-US" dirty="0"/>
          </a:p>
          <a:p>
            <a:pPr eaLnBrk="1" hangingPunct="1"/>
            <a:r>
              <a:rPr lang="en-US" altLang="en-US" dirty="0">
                <a:solidFill>
                  <a:srgbClr val="FF0000"/>
                </a:solidFill>
              </a:rPr>
              <a:t>(click to show) </a:t>
            </a:r>
          </a:p>
          <a:p>
            <a:pPr eaLnBrk="1" hangingPunct="1"/>
            <a:r>
              <a:rPr lang="en-US" altLang="en-US" dirty="0"/>
              <a:t>Note and record the amount of water added on day 2.</a:t>
            </a:r>
          </a:p>
          <a:p>
            <a:pPr eaLnBrk="1" hangingPunct="1"/>
            <a:endParaRPr lang="en-US" altLang="en-US" dirty="0"/>
          </a:p>
          <a:p>
            <a:pPr eaLnBrk="1" hangingPunct="1"/>
            <a:r>
              <a:rPr lang="en-US" altLang="en-US" dirty="0"/>
              <a:t>Did the cesspool accept the prescribed amount of water? (</a:t>
            </a:r>
            <a:r>
              <a:rPr lang="en-US" altLang="en-US" dirty="0">
                <a:solidFill>
                  <a:srgbClr val="FF0000"/>
                </a:solidFill>
              </a:rPr>
              <a:t>No)</a:t>
            </a:r>
          </a:p>
          <a:p>
            <a:pPr eaLnBrk="1" hangingPunct="1"/>
            <a:endParaRPr lang="en-US" altLang="en-US" dirty="0">
              <a:solidFill>
                <a:srgbClr val="FF0000"/>
              </a:solidFill>
            </a:endParaRPr>
          </a:p>
          <a:p>
            <a:pPr eaLnBrk="1" hangingPunct="1"/>
            <a:r>
              <a:rPr lang="en-US" altLang="en-US" dirty="0"/>
              <a:t>What is the conclusion for this example? </a:t>
            </a:r>
            <a:r>
              <a:rPr lang="en-US" altLang="en-US" dirty="0">
                <a:solidFill>
                  <a:srgbClr val="FF0000"/>
                </a:solidFill>
              </a:rPr>
              <a:t>Wait for answers. </a:t>
            </a:r>
          </a:p>
          <a:p>
            <a:pPr eaLnBrk="1" hangingPunct="1"/>
            <a:endParaRPr lang="en-US" altLang="en-US" dirty="0">
              <a:solidFill>
                <a:srgbClr val="FF0000"/>
              </a:solidFill>
            </a:endParaRPr>
          </a:p>
          <a:p>
            <a:pPr eaLnBrk="1" hangingPunct="1"/>
            <a:r>
              <a:rPr lang="en-US" altLang="en-US" dirty="0">
                <a:solidFill>
                  <a:srgbClr val="FF0000"/>
                </a:solidFill>
              </a:rPr>
              <a:t>(click to show)</a:t>
            </a:r>
          </a:p>
          <a:p>
            <a:pPr eaLnBrk="1" hangingPunct="1"/>
            <a:r>
              <a:rPr lang="en-US" altLang="en-US" dirty="0"/>
              <a:t>Did not accept 400 gallons – Unsatisfactory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At-grade Absorption Areas</a:t>
            </a:r>
            <a:endParaRPr lang="en-US" altLang="en-US" dirty="0">
              <a:latin typeface="Arial" pitchFamily="34" charset="0"/>
            </a:endParaRPr>
          </a:p>
          <a:p>
            <a:pPr eaLnBrk="1" hangingPunct="1"/>
            <a:r>
              <a:rPr lang="en-US" altLang="en-US" dirty="0">
                <a:latin typeface="Arial" pitchFamily="34" charset="0"/>
              </a:rPr>
              <a:t>These systems use an absorption area that is built upon the prevailing site grade. </a:t>
            </a:r>
          </a:p>
          <a:p>
            <a:pPr eaLnBrk="1" hangingPunct="1"/>
            <a:r>
              <a:rPr lang="en-US" altLang="en-US" dirty="0">
                <a:latin typeface="Arial" pitchFamily="34" charset="0"/>
              </a:rPr>
              <a:t>The aggregate follows ground contour, and within the aggregate, the pressurized distribution piping is level.</a:t>
            </a:r>
          </a:p>
          <a:p>
            <a:pPr eaLnBrk="1" hangingPunct="1"/>
            <a:endParaRPr lang="en-US" altLang="en-US" dirty="0">
              <a:latin typeface="Arial" pitchFamily="34" charset="0"/>
            </a:endParaRPr>
          </a:p>
          <a:p>
            <a:pPr eaLnBrk="1" hangingPunct="1"/>
            <a:r>
              <a:rPr lang="en-US" altLang="en-US" dirty="0">
                <a:latin typeface="Arial" pitchFamily="34" charset="0"/>
              </a:rPr>
              <a:t>Plan the test in the manner described earlier. </a:t>
            </a:r>
          </a:p>
          <a:p>
            <a:pPr eaLnBrk="1" hangingPunct="1"/>
            <a:r>
              <a:rPr lang="en-US" altLang="en-US" dirty="0">
                <a:latin typeface="Arial" pitchFamily="34" charset="0"/>
              </a:rPr>
              <a:t>Location of the observation hole is critical. </a:t>
            </a:r>
          </a:p>
          <a:p>
            <a:pPr eaLnBrk="1" hangingPunct="1"/>
            <a:r>
              <a:rPr lang="en-US" altLang="en-US" dirty="0">
                <a:latin typeface="Arial" pitchFamily="34" charset="0"/>
              </a:rPr>
              <a:t>The hole must be approximately 12” below the downslope lateral. </a:t>
            </a:r>
          </a:p>
          <a:p>
            <a:pPr eaLnBrk="1" hangingPunct="1"/>
            <a:r>
              <a:rPr lang="en-US" altLang="en-US" dirty="0">
                <a:latin typeface="Arial" pitchFamily="34" charset="0"/>
              </a:rPr>
              <a:t>Once the observation hole’s location is selected, follow the steps described above.</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39</a:t>
            </a:fld>
            <a:endParaRPr lang="en-US"/>
          </a:p>
        </p:txBody>
      </p:sp>
    </p:spTree>
    <p:extLst>
      <p:ext uri="{BB962C8B-B14F-4D97-AF65-F5344CB8AC3E}">
        <p14:creationId xmlns:p14="http://schemas.microsoft.com/office/powerpoint/2010/main" val="421217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Equipment Needed</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Describe and demonstrate the need and use of each item.</a:t>
            </a:r>
          </a:p>
          <a:p>
            <a:r>
              <a:rPr lang="en-US" baseline="0" dirty="0">
                <a:latin typeface="Arial" panose="020B0604020202020204" pitchFamily="34" charset="0"/>
                <a:cs typeface="Arial" panose="020B0604020202020204" pitchFamily="34" charset="0"/>
              </a:rPr>
              <a:t>Water Tank, valve and hoses (click).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3</a:t>
            </a:fld>
            <a:endParaRPr lang="en-US"/>
          </a:p>
        </p:txBody>
      </p:sp>
    </p:spTree>
    <p:extLst>
      <p:ext uri="{BB962C8B-B14F-4D97-AF65-F5344CB8AC3E}">
        <p14:creationId xmlns:p14="http://schemas.microsoft.com/office/powerpoint/2010/main" val="3354689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FDBFBCDC-6F3B-4B08-BC6E-8F23B4F114CA}" type="slidenum">
              <a:rPr lang="en-US" altLang="en-US" sz="1200" smtClean="0"/>
              <a:pPr eaLnBrk="1" hangingPunct="1"/>
              <a:t>40</a:t>
            </a:fld>
            <a:endParaRPr lang="en-US" altLang="en-US" sz="1200"/>
          </a:p>
        </p:txBody>
      </p:sp>
      <p:sp>
        <p:nvSpPr>
          <p:cNvPr id="26726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5AF242C-31C3-4D41-956A-F4B43AC07731}" type="slidenum">
              <a:rPr lang="en-US" altLang="en-US">
                <a:latin typeface="Arial Rounded MT Bold" pitchFamily="34" charset="0"/>
              </a:rPr>
              <a:pPr algn="r" eaLnBrk="1" hangingPunct="1">
                <a:spcBef>
                  <a:spcPct val="0"/>
                </a:spcBef>
              </a:pPr>
              <a:t>40</a:t>
            </a:fld>
            <a:endParaRPr lang="en-US" altLang="en-US">
              <a:latin typeface="Arial Rounded MT Bold" pitchFamily="34" charset="0"/>
            </a:endParaRPr>
          </a:p>
        </p:txBody>
      </p:sp>
      <p:sp>
        <p:nvSpPr>
          <p:cNvPr id="267268" name="Rectangle 2"/>
          <p:cNvSpPr>
            <a:spLocks noGrp="1" noRot="1" noChangeAspect="1" noChangeArrowheads="1" noTextEdit="1"/>
          </p:cNvSpPr>
          <p:nvPr>
            <p:ph type="sldImg"/>
          </p:nvPr>
        </p:nvSpPr>
        <p:spPr>
          <a:xfrm>
            <a:off x="368300" y="228600"/>
            <a:ext cx="6197600" cy="3486150"/>
          </a:xfrm>
          <a:ln/>
        </p:spPr>
      </p:sp>
      <p:sp>
        <p:nvSpPr>
          <p:cNvPr id="267269" name="Rectangle 3"/>
          <p:cNvSpPr>
            <a:spLocks noGrp="1" noChangeArrowheads="1"/>
          </p:cNvSpPr>
          <p:nvPr>
            <p:ph type="body" idx="1"/>
          </p:nvPr>
        </p:nvSpPr>
        <p:spPr>
          <a:xfrm>
            <a:off x="914400" y="3886200"/>
            <a:ext cx="5140325"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Hydraulic Load Test Conclusions</a:t>
            </a:r>
          </a:p>
          <a:p>
            <a:pPr eaLnBrk="1" hangingPunct="1"/>
            <a:r>
              <a:rPr lang="en-US" altLang="en-US" dirty="0">
                <a:latin typeface="Arial" pitchFamily="34" charset="0"/>
              </a:rPr>
              <a:t>For all systems, only two conclusions are possible following a hydraulic load test. </a:t>
            </a:r>
          </a:p>
          <a:p>
            <a:pPr eaLnBrk="1" hangingPunct="1"/>
            <a:r>
              <a:rPr lang="en-US" altLang="en-US" dirty="0">
                <a:latin typeface="Arial" pitchFamily="34" charset="0"/>
              </a:rPr>
              <a:t>They are:</a:t>
            </a:r>
          </a:p>
          <a:p>
            <a:pPr marL="685800" lvl="1" indent="-228600" eaLnBrk="1" hangingPunct="1">
              <a:buFont typeface="Calibri" pitchFamily="34" charset="0"/>
              <a:buAutoNum type="arabicPeriod"/>
            </a:pPr>
            <a:r>
              <a:rPr lang="en-US" altLang="en-US" dirty="0">
                <a:latin typeface="Arial" pitchFamily="34" charset="0"/>
              </a:rPr>
              <a:t>The system has accepted and dispersed a volume of liquid equal to the calculated volume (Design Daily Volume) that is expected from the structure served, and is, therefore, “SATISFACTORY</a:t>
            </a:r>
            <a:r>
              <a:rPr lang="en-US" altLang="en-US" dirty="0">
                <a:solidFill>
                  <a:srgbClr val="00FF00"/>
                </a:solidFill>
                <a:latin typeface="Arial" pitchFamily="34" charset="0"/>
              </a:rPr>
              <a:t>.</a:t>
            </a:r>
            <a:r>
              <a:rPr lang="en-US" altLang="en-US" dirty="0">
                <a:latin typeface="Arial" pitchFamily="34" charset="0"/>
              </a:rPr>
              <a:t>”</a:t>
            </a:r>
          </a:p>
          <a:p>
            <a:pPr marL="685800" lvl="1" indent="-228600" eaLnBrk="1" hangingPunct="1">
              <a:buFont typeface="Calibri" pitchFamily="34" charset="0"/>
              <a:buAutoNum type="arabicPeriod"/>
            </a:pPr>
            <a:r>
              <a:rPr lang="en-US" altLang="en-US" dirty="0">
                <a:latin typeface="Arial" pitchFamily="34" charset="0"/>
              </a:rPr>
              <a:t>The system has not accepted and dispersed a volume of liquid (Design Daily Volume) that is expected from the structure served, and is, therefore, “UNSATISFACTORY.”</a:t>
            </a:r>
          </a:p>
          <a:p>
            <a:pPr eaLnBrk="1" hangingPunct="1"/>
            <a:endParaRPr lang="en-US" altLang="en-US" dirty="0">
              <a:solidFill>
                <a:srgbClr val="FF0000"/>
              </a:solidFill>
              <a:latin typeface="Arial" pitchFamily="34" charset="0"/>
            </a:endParaRPr>
          </a:p>
          <a:p>
            <a:pPr eaLnBrk="1" hangingPunct="1"/>
            <a:r>
              <a:rPr lang="en-US" altLang="en-US" dirty="0">
                <a:solidFill>
                  <a:srgbClr val="FF0000"/>
                </a:solidFill>
                <a:latin typeface="Arial" pitchFamily="34" charset="0"/>
              </a:rPr>
              <a:t>(click to show and read caution)</a:t>
            </a:r>
          </a:p>
          <a:p>
            <a:pPr eaLnBrk="1" hangingPunct="1">
              <a:spcBef>
                <a:spcPct val="0"/>
              </a:spcBef>
            </a:pPr>
            <a:r>
              <a:rPr lang="en-US" altLang="en-US" b="1" dirty="0">
                <a:latin typeface="Arial" pitchFamily="34" charset="0"/>
              </a:rPr>
              <a:t>* * Caution * *</a:t>
            </a:r>
          </a:p>
          <a:p>
            <a:pPr eaLnBrk="1" hangingPunct="1">
              <a:spcBef>
                <a:spcPct val="0"/>
              </a:spcBef>
            </a:pPr>
            <a:r>
              <a:rPr lang="en-US" altLang="en-US" b="1" dirty="0">
                <a:latin typeface="Arial" pitchFamily="34" charset="0"/>
              </a:rPr>
              <a:t>The results could be expressed as X gallons per day.</a:t>
            </a:r>
          </a:p>
          <a:p>
            <a:pPr eaLnBrk="1" hangingPunct="1">
              <a:spcBef>
                <a:spcPct val="0"/>
              </a:spcBef>
            </a:pPr>
            <a:endParaRPr lang="en-US" altLang="en-US" b="1" dirty="0">
              <a:latin typeface="Arial" pitchFamily="34" charset="0"/>
            </a:endParaRPr>
          </a:p>
          <a:p>
            <a:pPr eaLnBrk="1" hangingPunct="1">
              <a:spcBef>
                <a:spcPct val="0"/>
              </a:spcBef>
            </a:pPr>
            <a:r>
              <a:rPr lang="en-US" altLang="en-US" b="1" dirty="0">
                <a:latin typeface="Arial" pitchFamily="34" charset="0"/>
              </a:rPr>
              <a:t>Do not express the results in a manner that characterizes a daily capacity of X gallons.</a:t>
            </a:r>
          </a:p>
          <a:p>
            <a:pPr eaLnBrk="1" hangingPunct="1">
              <a:spcBef>
                <a:spcPct val="0"/>
              </a:spcBef>
            </a:pPr>
            <a:endParaRPr lang="en-US" altLang="en-US" b="1" dirty="0">
              <a:latin typeface="Arial" pitchFamily="34" charset="0"/>
            </a:endParaRPr>
          </a:p>
          <a:p>
            <a:pPr eaLnBrk="1" hangingPunct="1">
              <a:spcBef>
                <a:spcPct val="0"/>
              </a:spcBef>
            </a:pPr>
            <a:r>
              <a:rPr lang="en-US" altLang="en-US" b="1" dirty="0">
                <a:latin typeface="Arial" pitchFamily="34" charset="0"/>
              </a:rPr>
              <a:t>Do not extrapolate a theoretical population (number of people) the system could serve.</a:t>
            </a:r>
          </a:p>
          <a:p>
            <a:pPr eaLnBrk="1" hangingPunct="1">
              <a:spcBef>
                <a:spcPct val="0"/>
              </a:spcBef>
            </a:pPr>
            <a:endParaRPr lang="en-US" altLang="en-US" b="1" dirty="0">
              <a:latin typeface="Arial" pitchFamily="34" charset="0"/>
            </a:endParaRPr>
          </a:p>
          <a:p>
            <a:pPr eaLnBrk="1" hangingPunct="1">
              <a:spcBef>
                <a:spcPct val="0"/>
              </a:spcBef>
            </a:pPr>
            <a:r>
              <a:rPr lang="en-US" altLang="en-US" b="1" dirty="0">
                <a:latin typeface="Arial" pitchFamily="34" charset="0"/>
              </a:rPr>
              <a:t>Do not prorate the results in any manner.</a:t>
            </a:r>
            <a:endParaRPr lang="en-US" altLang="en-US" dirty="0">
              <a:latin typeface="Arial" pitchFamily="34" charset="0"/>
            </a:endParaRPr>
          </a:p>
          <a:p>
            <a:pPr eaLnBrk="1" hangingPunct="1"/>
            <a:endParaRPr lang="en-US" alt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b="1" dirty="0"/>
              <a:t>Hydraulic Load Test Report</a:t>
            </a:r>
            <a:endParaRPr lang="en-US" altLang="en-US" dirty="0"/>
          </a:p>
          <a:p>
            <a:pPr eaLnBrk="1" hangingPunct="1"/>
            <a:r>
              <a:rPr lang="en-US" altLang="en-US" dirty="0"/>
              <a:t>Add the following to the Inspection Report letter or generate this as a free-standing letter with the appropriate caveats and cautionary statements on your company letterhead.</a:t>
            </a:r>
          </a:p>
          <a:p>
            <a:pPr eaLnBrk="1" hangingPunct="1"/>
            <a:endParaRPr lang="en-US" altLang="en-US" dirty="0"/>
          </a:p>
          <a:p>
            <a:pPr eaLnBrk="1" hangingPunct="1"/>
            <a:r>
              <a:rPr lang="en-US" altLang="en-US" dirty="0"/>
              <a:t>On (dates) the Company performed a hydraulic load test consistent with the standards established by the NOF. The absorption area initially received a volume of clean water equal to the daily volume of sewage effluent that the (insert regulatory agency's name) regulations currently assign to a structure with the daily flow indicated (XXX gallons). </a:t>
            </a:r>
          </a:p>
          <a:p>
            <a:pPr eaLnBrk="1" hangingPunct="1"/>
            <a:endParaRPr lang="en-US" altLang="en-US" dirty="0"/>
          </a:p>
          <a:p>
            <a:pPr eaLnBrk="1" hangingPunct="1"/>
            <a:r>
              <a:rPr lang="en-US" altLang="en-US" dirty="0"/>
              <a:t>The volume selected is believed to be representative of contemporary water usage for a structure of this size (number of bedrooms) or use (nonresidential). The absorption area’s original design capacity may have been for a greater or lesser flow. Over a 24-hour period the absorption system received and distributed _____ gallons to the soil. This is indicative of a (choose one) satisfactory OR unsatisfactory absorption system.</a:t>
            </a:r>
          </a:p>
          <a:p>
            <a:pPr eaLnBrk="1" hangingPunct="1"/>
            <a:endParaRPr lang="en-US" altLang="en-US" b="1" dirty="0"/>
          </a:p>
          <a:p>
            <a:pPr eaLnBrk="1" hangingPunct="1"/>
            <a:r>
              <a:rPr lang="en-US" altLang="en-US" b="1" dirty="0"/>
              <a:t>This is a report, not a warranty</a:t>
            </a:r>
          </a:p>
          <a:p>
            <a:pPr eaLnBrk="1" hangingPunct="1"/>
            <a:r>
              <a:rPr lang="en-US" altLang="en-US" dirty="0"/>
              <a:t>The Company provides no warranty, express or implied, including any warranty of merchantability or fitness for purpose, or any other warranty whatsoever, that the system meets any code or specifications, or will function properly for any period of time whatsoever, or otherwise will not malfunction or cause contamination of the ground or waters of the state, county, parish or jurisdiction.</a:t>
            </a:r>
          </a:p>
          <a:p>
            <a:pPr eaLnBrk="1" hangingPunct="1"/>
            <a:r>
              <a:rPr lang="en-US" altLang="en-US" dirty="0">
                <a:solidFill>
                  <a:srgbClr val="FF0000"/>
                </a:solidFill>
              </a:rPr>
              <a:t>(discuss splitting flows on page 48)</a:t>
            </a:r>
          </a:p>
          <a:p>
            <a:pPr eaLnBrk="1" hangingPunct="1"/>
            <a:endParaRPr lang="en-US" alt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41</a:t>
            </a:fld>
            <a:endParaRPr lang="en-US"/>
          </a:p>
        </p:txBody>
      </p:sp>
    </p:spTree>
    <p:extLst>
      <p:ext uri="{BB962C8B-B14F-4D97-AF65-F5344CB8AC3E}">
        <p14:creationId xmlns:p14="http://schemas.microsoft.com/office/powerpoint/2010/main" val="232875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Hydraulic Load Test Report</a:t>
            </a:r>
          </a:p>
          <a:p>
            <a:pPr eaLnBrk="1" hangingPunct="1"/>
            <a:r>
              <a:rPr lang="en-US" altLang="en-US" dirty="0">
                <a:latin typeface="Arial" pitchFamily="34" charset="0"/>
              </a:rPr>
              <a:t>+The volume selected is believed to be representative of contemporary water usage for a structure of this size (number of bedrooms) or use (nonresidential). </a:t>
            </a:r>
          </a:p>
          <a:p>
            <a:pPr eaLnBrk="1" hangingPunct="1"/>
            <a:r>
              <a:rPr lang="en-US" altLang="en-US" dirty="0">
                <a:latin typeface="Arial" pitchFamily="34" charset="0"/>
              </a:rPr>
              <a:t>+The absorption area’s original design capacity may have been for a greater or lesser flow. </a:t>
            </a:r>
          </a:p>
          <a:p>
            <a:pPr eaLnBrk="1" hangingPunct="1"/>
            <a:r>
              <a:rPr lang="en-US" altLang="en-US" dirty="0">
                <a:latin typeface="Arial" pitchFamily="34" charset="0"/>
              </a:rPr>
              <a:t>+Over a 24-hour period the absorption system received and distributed _____ gallons to the soil. </a:t>
            </a:r>
          </a:p>
          <a:p>
            <a:pPr eaLnBrk="1" hangingPunct="1"/>
            <a:r>
              <a:rPr lang="en-US" altLang="en-US" dirty="0">
                <a:latin typeface="Arial" pitchFamily="34" charset="0"/>
              </a:rPr>
              <a:t>+This is indicative of a (choose one) satisfactory OR unsatisfactory absorption system.</a:t>
            </a: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42</a:t>
            </a:fld>
            <a:endParaRPr lang="en-US"/>
          </a:p>
        </p:txBody>
      </p:sp>
    </p:spTree>
    <p:extLst>
      <p:ext uri="{BB962C8B-B14F-4D97-AF65-F5344CB8AC3E}">
        <p14:creationId xmlns:p14="http://schemas.microsoft.com/office/powerpoint/2010/main" val="2328753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eaLnBrk="1" hangingPunct="1"/>
            <a:r>
              <a:rPr lang="en-US" altLang="en-US" b="1" dirty="0">
                <a:latin typeface="Arial" pitchFamily="34" charset="0"/>
              </a:rPr>
              <a:t>Hydraulic Load Test Report</a:t>
            </a:r>
            <a:endParaRPr lang="en-US" altLang="en-US" dirty="0">
              <a:latin typeface="Arial" pitchFamily="34" charset="0"/>
            </a:endParaRPr>
          </a:p>
          <a:p>
            <a:pPr eaLnBrk="1" hangingPunct="1"/>
            <a:r>
              <a:rPr lang="en-US" altLang="en-US" b="1" dirty="0">
                <a:latin typeface="Arial" pitchFamily="34" charset="0"/>
              </a:rPr>
              <a:t>This is a report, not a warranty</a:t>
            </a:r>
          </a:p>
          <a:p>
            <a:pPr eaLnBrk="1" hangingPunct="1"/>
            <a:r>
              <a:rPr lang="en-US" altLang="en-US" dirty="0">
                <a:latin typeface="Arial" pitchFamily="34" charset="0"/>
              </a:rPr>
              <a:t>+The Company provides no warranty, express or implied, including any warranty of merchantability or </a:t>
            </a:r>
          </a:p>
          <a:p>
            <a:pPr eaLnBrk="1" hangingPunct="1"/>
            <a:r>
              <a:rPr lang="en-US" altLang="en-US" dirty="0">
                <a:latin typeface="Arial" pitchFamily="34" charset="0"/>
              </a:rPr>
              <a:t>+fitness for purpose, or </a:t>
            </a:r>
          </a:p>
          <a:p>
            <a:pPr eaLnBrk="1" hangingPunct="1"/>
            <a:r>
              <a:rPr lang="en-US" altLang="en-US" dirty="0">
                <a:latin typeface="Arial" pitchFamily="34" charset="0"/>
              </a:rPr>
              <a:t>+any other warranty whatsoever, that the system meets any code or specifications, or </a:t>
            </a:r>
          </a:p>
          <a:p>
            <a:pPr eaLnBrk="1" hangingPunct="1"/>
            <a:r>
              <a:rPr lang="en-US" altLang="en-US" dirty="0">
                <a:latin typeface="Arial" pitchFamily="34" charset="0"/>
              </a:rPr>
              <a:t>+will function properly for any period of time whatsoever, or </a:t>
            </a:r>
          </a:p>
          <a:p>
            <a:pPr eaLnBrk="1" hangingPunct="1"/>
            <a:r>
              <a:rPr lang="en-US" altLang="en-US" dirty="0">
                <a:latin typeface="Arial" pitchFamily="34" charset="0"/>
              </a:rPr>
              <a:t>+otherwise will not malfunction or </a:t>
            </a:r>
          </a:p>
          <a:p>
            <a:pPr eaLnBrk="1" hangingPunct="1"/>
            <a:r>
              <a:rPr lang="en-US" altLang="en-US" dirty="0">
                <a:latin typeface="Arial" pitchFamily="34" charset="0"/>
              </a:rPr>
              <a:t>+cause contamination of the ground or waters of the state, county, parish or jurisdiction.</a:t>
            </a:r>
          </a:p>
          <a:p>
            <a:pPr eaLnBrk="1" hangingPunct="1"/>
            <a:endParaRPr lang="en-US" altLang="en-US" dirty="0">
              <a:solidFill>
                <a:srgbClr val="FF0000"/>
              </a:solidFill>
              <a:latin typeface="Arial" pitchFamily="34" charset="0"/>
            </a:endParaRPr>
          </a:p>
          <a:p>
            <a:pPr eaLnBrk="1" hangingPunct="1"/>
            <a:r>
              <a:rPr lang="en-US" altLang="en-US" dirty="0">
                <a:solidFill>
                  <a:srgbClr val="FF0000"/>
                </a:solidFill>
                <a:latin typeface="Arial" pitchFamily="34" charset="0"/>
              </a:rPr>
              <a:t>(discuss splitting flows)</a:t>
            </a: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43</a:t>
            </a:fld>
            <a:endParaRPr lang="en-US"/>
          </a:p>
        </p:txBody>
      </p:sp>
    </p:spTree>
    <p:extLst>
      <p:ext uri="{BB962C8B-B14F-4D97-AF65-F5344CB8AC3E}">
        <p14:creationId xmlns:p14="http://schemas.microsoft.com/office/powerpoint/2010/main" val="232875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2BD1622-7F3B-407A-8992-0297328B2252}" type="slidenum">
              <a:rPr lang="en-US" altLang="en-US"/>
              <a:pPr>
                <a:spcBef>
                  <a:spcPct val="0"/>
                </a:spcBef>
              </a:pPr>
              <a:t>44</a:t>
            </a:fld>
            <a:endParaRPr lang="en-US" altLang="en-US"/>
          </a:p>
        </p:txBody>
      </p:sp>
      <p:sp>
        <p:nvSpPr>
          <p:cNvPr id="567299" name="Rectangle 2"/>
          <p:cNvSpPr>
            <a:spLocks noGrp="1" noRot="1" noChangeAspect="1" noChangeArrowheads="1" noTextEdit="1"/>
          </p:cNvSpPr>
          <p:nvPr>
            <p:ph type="sldImg"/>
          </p:nvPr>
        </p:nvSpPr>
        <p:spPr>
          <a:xfrm>
            <a:off x="406400" y="696913"/>
            <a:ext cx="6197600" cy="3486150"/>
          </a:xfrm>
          <a:ln/>
        </p:spPr>
      </p:sp>
      <p:sp>
        <p:nvSpPr>
          <p:cNvPr id="567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OH 227</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96F6D53E-ECF9-4733-9166-7455EE5BA173}" type="slidenum">
              <a:rPr lang="en-US" altLang="en-US" sz="1200" smtClean="0"/>
              <a:pPr eaLnBrk="1" hangingPunct="1"/>
              <a:t>45</a:t>
            </a:fld>
            <a:endParaRPr lang="en-US" altLang="en-US" sz="1200"/>
          </a:p>
        </p:txBody>
      </p:sp>
      <p:sp>
        <p:nvSpPr>
          <p:cNvPr id="23757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DDE7CCE-1AC4-4F9E-9AC2-641626B232F9}" type="slidenum">
              <a:rPr lang="en-US" altLang="en-US">
                <a:latin typeface="Arial Rounded MT Bold" pitchFamily="34" charset="0"/>
              </a:rPr>
              <a:pPr algn="r" eaLnBrk="1" hangingPunct="1">
                <a:spcBef>
                  <a:spcPct val="0"/>
                </a:spcBef>
              </a:pPr>
              <a:t>45</a:t>
            </a:fld>
            <a:endParaRPr lang="en-US" altLang="en-US">
              <a:latin typeface="Arial Rounded MT Bold" pitchFamily="34" charset="0"/>
            </a:endParaRPr>
          </a:p>
        </p:txBody>
      </p:sp>
      <p:sp>
        <p:nvSpPr>
          <p:cNvPr id="237572" name="Rectangle 2"/>
          <p:cNvSpPr>
            <a:spLocks noGrp="1" noRot="1" noChangeAspect="1" noChangeArrowheads="1" noTextEdit="1"/>
          </p:cNvSpPr>
          <p:nvPr>
            <p:ph type="sldImg"/>
          </p:nvPr>
        </p:nvSpPr>
        <p:spPr>
          <a:xfrm>
            <a:off x="406400" y="696913"/>
            <a:ext cx="6197600" cy="3486150"/>
          </a:xfrm>
          <a:ln/>
        </p:spPr>
      </p:sp>
      <p:sp>
        <p:nvSpPr>
          <p:cNvPr id="237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a:latin typeface="Arial" pitchFamily="34" charset="0"/>
              </a:rPr>
              <a:t>End of Hydraulic</a:t>
            </a:r>
            <a:r>
              <a:rPr lang="en-US" altLang="en-US" b="1" baseline="0" dirty="0">
                <a:latin typeface="Arial" pitchFamily="34" charset="0"/>
              </a:rPr>
              <a:t> load test </a:t>
            </a:r>
            <a:endParaRPr lang="en-US" altLang="en-US" b="1"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FCFDA79-FD7F-439A-9734-8093D60A3E51}" type="slidenum">
              <a:rPr lang="en-US" altLang="en-US"/>
              <a:pPr>
                <a:spcBef>
                  <a:spcPct val="0"/>
                </a:spcBef>
              </a:pPr>
              <a:t>4</a:t>
            </a:fld>
            <a:endParaRPr lang="en-US" altLang="en-US"/>
          </a:p>
        </p:txBody>
      </p:sp>
      <p:sp>
        <p:nvSpPr>
          <p:cNvPr id="563203" name="Rectangle 2"/>
          <p:cNvSpPr>
            <a:spLocks noGrp="1" noRot="1" noChangeAspect="1" noChangeArrowheads="1" noTextEdit="1"/>
          </p:cNvSpPr>
          <p:nvPr>
            <p:ph type="sldImg"/>
          </p:nvPr>
        </p:nvSpPr>
        <p:spPr>
          <a:xfrm>
            <a:off x="406400" y="696913"/>
            <a:ext cx="6197600" cy="3486150"/>
          </a:xfrm>
          <a:ln/>
        </p:spPr>
      </p:sp>
      <p:sp>
        <p:nvSpPr>
          <p:cNvPr id="563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OH 225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8F86052B-F6AB-47B5-953B-AA1C88004046}" type="slidenum">
              <a:rPr lang="en-US" altLang="en-US"/>
              <a:pPr>
                <a:spcBef>
                  <a:spcPct val="0"/>
                </a:spcBef>
              </a:pPr>
              <a:t>5</a:t>
            </a:fld>
            <a:endParaRPr lang="en-US" altLang="en-US"/>
          </a:p>
        </p:txBody>
      </p:sp>
      <p:sp>
        <p:nvSpPr>
          <p:cNvPr id="565251" name="Rectangle 2"/>
          <p:cNvSpPr>
            <a:spLocks noGrp="1" noRot="1" noChangeAspect="1" noChangeArrowheads="1" noTextEdit="1"/>
          </p:cNvSpPr>
          <p:nvPr>
            <p:ph type="sldImg"/>
          </p:nvPr>
        </p:nvSpPr>
        <p:spPr>
          <a:xfrm>
            <a:off x="406400" y="696913"/>
            <a:ext cx="6197600" cy="3486150"/>
          </a:xfrm>
          <a:ln/>
        </p:spPr>
      </p:sp>
      <p:sp>
        <p:nvSpPr>
          <p:cNvPr id="565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OH 226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C2239B68-DBB1-41EB-8326-2E46E48D7F98}" type="slidenum">
              <a:rPr lang="en-US" altLang="en-US" sz="1200" smtClean="0"/>
              <a:pPr eaLnBrk="1" hangingPunct="1"/>
              <a:t>6</a:t>
            </a:fld>
            <a:endParaRPr lang="en-US" altLang="en-US" sz="1200"/>
          </a:p>
        </p:txBody>
      </p:sp>
      <p:sp>
        <p:nvSpPr>
          <p:cNvPr id="25702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0FE66BCC-8ACE-41DB-8B5E-1E9F0A49B085}" type="slidenum">
              <a:rPr lang="en-US" altLang="en-US">
                <a:latin typeface="Arial Rounded MT Bold" pitchFamily="34" charset="0"/>
              </a:rPr>
              <a:pPr algn="r" eaLnBrk="1" hangingPunct="1">
                <a:spcBef>
                  <a:spcPct val="0"/>
                </a:spcBef>
              </a:pPr>
              <a:t>6</a:t>
            </a:fld>
            <a:endParaRPr lang="en-US" altLang="en-US">
              <a:latin typeface="Arial Rounded MT Bold" pitchFamily="34" charset="0"/>
            </a:endParaRPr>
          </a:p>
        </p:txBody>
      </p:sp>
      <p:sp>
        <p:nvSpPr>
          <p:cNvPr id="257028" name="Rectangle 2"/>
          <p:cNvSpPr>
            <a:spLocks noGrp="1" noRot="1" noChangeAspect="1" noChangeArrowheads="1" noTextEdit="1"/>
          </p:cNvSpPr>
          <p:nvPr>
            <p:ph type="sldImg"/>
          </p:nvPr>
        </p:nvSpPr>
        <p:spPr>
          <a:xfrm>
            <a:off x="406400" y="696913"/>
            <a:ext cx="6197600" cy="3486150"/>
          </a:xfrm>
          <a:ln/>
        </p:spPr>
      </p:sp>
      <p:sp>
        <p:nvSpPr>
          <p:cNvPr id="25702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a:latin typeface="Arial" pitchFamily="34" charset="0"/>
              </a:rPr>
              <a:t>Hydraulic Load Test</a:t>
            </a:r>
          </a:p>
          <a:p>
            <a:pPr eaLnBrk="1" hangingPunct="1"/>
            <a:r>
              <a:rPr lang="en-US" altLang="en-US" b="1" dirty="0">
                <a:latin typeface="Arial" pitchFamily="34" charset="0"/>
              </a:rPr>
              <a:t>Purpose: To determine if an absorption area can satisfactorily receive and allow to pass into the soil/environment the Design Daily Volume of sewage effluent.</a:t>
            </a:r>
          </a:p>
          <a:p>
            <a:pPr eaLnBrk="1" hangingPunct="1"/>
            <a:r>
              <a:rPr lang="en-US" altLang="en-US" b="0" dirty="0">
                <a:latin typeface="Arial" pitchFamily="34" charset="0"/>
              </a:rPr>
              <a:t>The</a:t>
            </a:r>
            <a:r>
              <a:rPr lang="en-US" altLang="en-US" b="0" baseline="0" dirty="0">
                <a:latin typeface="Arial" pitchFamily="34" charset="0"/>
              </a:rPr>
              <a:t> Design Daily Volume</a:t>
            </a:r>
            <a:r>
              <a:rPr lang="en-US" altLang="en-US" b="0" dirty="0">
                <a:latin typeface="Arial" pitchFamily="34" charset="0"/>
              </a:rPr>
              <a:t> is based on occupancy, number of bedrooms or other regulatory factors. </a:t>
            </a:r>
          </a:p>
          <a:p>
            <a:pPr eaLnBrk="1" hangingPunct="1"/>
            <a:endParaRPr lang="en-US" altLang="en-US" dirty="0">
              <a:latin typeface="Arial" pitchFamily="34" charset="0"/>
            </a:endParaRPr>
          </a:p>
          <a:p>
            <a:pPr eaLnBrk="1" hangingPunct="1"/>
            <a:r>
              <a:rPr lang="en-US" altLang="en-US" dirty="0">
                <a:latin typeface="Arial" pitchFamily="34" charset="0"/>
              </a:rPr>
              <a:t>Daily volume in Pennsylvania is based on DEP Chapter 73 regulations. </a:t>
            </a:r>
          </a:p>
          <a:p>
            <a:pPr eaLnBrk="1" hangingPunct="1"/>
            <a:r>
              <a:rPr lang="en-US" altLang="en-US" dirty="0">
                <a:latin typeface="Arial" pitchFamily="34" charset="0"/>
              </a:rPr>
              <a:t>Number bedrooms in houses.</a:t>
            </a:r>
            <a:br>
              <a:rPr lang="en-US" altLang="en-US" dirty="0">
                <a:latin typeface="Arial" pitchFamily="34" charset="0"/>
              </a:rPr>
            </a:br>
            <a:r>
              <a:rPr lang="en-US" altLang="en-US" dirty="0">
                <a:latin typeface="Arial" pitchFamily="34" charset="0"/>
              </a:rPr>
              <a:t>Other usage factors in non-residential buildings.</a:t>
            </a:r>
          </a:p>
          <a:p>
            <a:pPr eaLnBrk="1" hangingPunct="1"/>
            <a:endParaRPr lang="en-US" altLang="en-US" dirty="0">
              <a:latin typeface="Arial" pitchFamily="34" charset="0"/>
            </a:endParaRPr>
          </a:p>
          <a:p>
            <a:pPr eaLnBrk="1" hangingPunct="1"/>
            <a:r>
              <a:rPr lang="en-US" altLang="en-US" dirty="0">
                <a:solidFill>
                  <a:srgbClr val="FF0000"/>
                </a:solidFill>
                <a:latin typeface="Arial" pitchFamily="34" charset="0"/>
              </a:rPr>
              <a:t>Refer to Design Daily volume charts in the handouts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itchFamily="34" charset="0"/>
              </a:rPr>
              <a:t>Hydraulic Load Test</a:t>
            </a:r>
          </a:p>
          <a:p>
            <a:r>
              <a:rPr lang="en-US" dirty="0">
                <a:latin typeface="Arial Rounded MT Bold" panose="020F0704030504030204" pitchFamily="34" charset="0"/>
              </a:rPr>
              <a:t>+In its simplest form, the Inspector adds the Design Daily Load to the absorption area, then comes back in 24 hours and determines if the liquid-level in the absorption area has returned to its previous level.</a:t>
            </a:r>
          </a:p>
          <a:p>
            <a:r>
              <a:rPr lang="en-US" dirty="0">
                <a:latin typeface="Arial Rounded MT Bold" panose="020F0704030504030204" pitchFamily="34" charset="0"/>
              </a:rPr>
              <a:t>+To prove the absorption area has absorbed the Design Daily Volume, water is added to bring the liquid level up to the Day 1 final level.</a:t>
            </a:r>
          </a:p>
          <a:p>
            <a:r>
              <a:rPr lang="en-US" dirty="0"/>
              <a:t>+This may be repeated a third day.</a:t>
            </a: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7</a:t>
            </a:fld>
            <a:endParaRPr lang="en-US"/>
          </a:p>
        </p:txBody>
      </p:sp>
    </p:spTree>
    <p:extLst>
      <p:ext uri="{BB962C8B-B14F-4D97-AF65-F5344CB8AC3E}">
        <p14:creationId xmlns:p14="http://schemas.microsoft.com/office/powerpoint/2010/main" val="402510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A Simple Example.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itchFamily="34" charset="0"/>
              </a:rPr>
              <a:t>A 4-bedroom house has a 980 ft2 in-ground, aggregate absorption area.</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itchFamily="34" charset="0"/>
              </a:rPr>
              <a:t>When the absorption area was probed, there were 4 inches of Dry Aggregate.</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8</a:t>
            </a:fld>
            <a:endParaRPr lang="en-US"/>
          </a:p>
        </p:txBody>
      </p:sp>
    </p:spTree>
    <p:extLst>
      <p:ext uri="{BB962C8B-B14F-4D97-AF65-F5344CB8AC3E}">
        <p14:creationId xmlns:p14="http://schemas.microsoft.com/office/powerpoint/2010/main" val="423345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itchFamily="34" charset="0"/>
              </a:rPr>
              <a:t>Hydraulic Load Test</a:t>
            </a:r>
            <a:endParaRPr lang="en-US" altLang="en-US" b="0" u="sng"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A Simple Example.</a:t>
            </a:r>
          </a:p>
          <a:p>
            <a:r>
              <a:rPr lang="en-US" b="0" u="none" dirty="0">
                <a:latin typeface="Arial Rounded MT Bold" panose="020F0704030504030204" pitchFamily="34" charset="0"/>
              </a:rPr>
              <a:t>As shown here, there is only 4 inches of Dry Aggregate. The Dry Aggregate Rules state that a HLT is recommended.</a:t>
            </a:r>
          </a:p>
          <a:p>
            <a:endParaRPr lang="en-US" b="1" u="sng" dirty="0"/>
          </a:p>
          <a:p>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9</a:t>
            </a:fld>
            <a:endParaRPr lang="en-US"/>
          </a:p>
        </p:txBody>
      </p:sp>
    </p:spTree>
    <p:extLst>
      <p:ext uri="{BB962C8B-B14F-4D97-AF65-F5344CB8AC3E}">
        <p14:creationId xmlns:p14="http://schemas.microsoft.com/office/powerpoint/2010/main" val="195184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379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2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0791926-54C7-4C89-90AC-3F287814025D}" type="slidenum">
              <a:rPr lang="en-US" altLang="en-US"/>
              <a:pPr/>
              <a:t>‹#›</a:t>
            </a:fld>
            <a:endParaRPr lang="en-US" altLang="en-US"/>
          </a:p>
        </p:txBody>
      </p:sp>
    </p:spTree>
    <p:extLst>
      <p:ext uri="{BB962C8B-B14F-4D97-AF65-F5344CB8AC3E}">
        <p14:creationId xmlns:p14="http://schemas.microsoft.com/office/powerpoint/2010/main" val="270075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B9A9B-0187-4FE4-80FB-6397FD5E9692}" type="slidenum">
              <a:rPr lang="en-US"/>
              <a:pPr>
                <a:defRPr/>
              </a:pPr>
              <a:t>‹#›</a:t>
            </a:fld>
            <a:endParaRPr lang="en-US"/>
          </a:p>
        </p:txBody>
      </p:sp>
    </p:spTree>
    <p:extLst>
      <p:ext uri="{BB962C8B-B14F-4D97-AF65-F5344CB8AC3E}">
        <p14:creationId xmlns:p14="http://schemas.microsoft.com/office/powerpoint/2010/main" val="132354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6BF77-2606-4323-A9E0-BAF07D0C7BAA}" type="slidenum">
              <a:rPr lang="en-US"/>
              <a:pPr>
                <a:defRPr/>
              </a:pPr>
              <a:t>‹#›</a:t>
            </a:fld>
            <a:endParaRPr lang="en-US"/>
          </a:p>
        </p:txBody>
      </p:sp>
    </p:spTree>
    <p:extLst>
      <p:ext uri="{BB962C8B-B14F-4D97-AF65-F5344CB8AC3E}">
        <p14:creationId xmlns:p14="http://schemas.microsoft.com/office/powerpoint/2010/main" val="244635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5F70627-ED7D-4370-8A60-E80E60EDEE93}" type="slidenum">
              <a:rPr lang="en-US" altLang="en-US"/>
              <a:pPr/>
              <a:t>‹#›</a:t>
            </a:fld>
            <a:endParaRPr lang="en-US" altLang="en-US"/>
          </a:p>
        </p:txBody>
      </p:sp>
    </p:spTree>
    <p:extLst>
      <p:ext uri="{BB962C8B-B14F-4D97-AF65-F5344CB8AC3E}">
        <p14:creationId xmlns:p14="http://schemas.microsoft.com/office/powerpoint/2010/main" val="6343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43EFD-E5B3-4C31-B2DD-F75345A36800}" type="slidenum">
              <a:rPr lang="en-US"/>
              <a:pPr>
                <a:defRPr/>
              </a:pPr>
              <a:t>‹#›</a:t>
            </a:fld>
            <a:endParaRPr lang="en-US"/>
          </a:p>
        </p:txBody>
      </p:sp>
    </p:spTree>
    <p:extLst>
      <p:ext uri="{BB962C8B-B14F-4D97-AF65-F5344CB8AC3E}">
        <p14:creationId xmlns:p14="http://schemas.microsoft.com/office/powerpoint/2010/main" val="421676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82355D-D2E8-4E41-8879-B557F50DFF2C}" type="slidenum">
              <a:rPr lang="en-US"/>
              <a:pPr>
                <a:defRPr/>
              </a:pPr>
              <a:t>‹#›</a:t>
            </a:fld>
            <a:endParaRPr lang="en-US"/>
          </a:p>
        </p:txBody>
      </p:sp>
    </p:spTree>
    <p:extLst>
      <p:ext uri="{BB962C8B-B14F-4D97-AF65-F5344CB8AC3E}">
        <p14:creationId xmlns:p14="http://schemas.microsoft.com/office/powerpoint/2010/main" val="97630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4"/>
            <a:ext cx="2024743"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6"/>
            <a:ext cx="1004512" cy="994489"/>
          </a:xfrm>
          <a:prstGeom prst="rect">
            <a:avLst/>
          </a:prstGeom>
        </p:spPr>
      </p:pic>
    </p:spTree>
    <p:extLst>
      <p:ext uri="{BB962C8B-B14F-4D97-AF65-F5344CB8AC3E}">
        <p14:creationId xmlns:p14="http://schemas.microsoft.com/office/powerpoint/2010/main" val="381957756"/>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rgbClr val="FFFF00"/>
          </a:solidFill>
          <a:latin typeface="+mn-lt"/>
          <a:ea typeface="+mn-ea"/>
          <a:cs typeface="+mn-cs"/>
        </a:defRPr>
      </a:lvl1pPr>
      <a:lvl2pPr marL="557213" indent="-214313" algn="l" rtl="0" eaLnBrk="0" fontAlgn="base" hangingPunct="0">
        <a:spcBef>
          <a:spcPct val="20000"/>
        </a:spcBef>
        <a:spcAft>
          <a:spcPct val="0"/>
        </a:spcAft>
        <a:buChar char="–"/>
        <a:defRPr sz="2100">
          <a:solidFill>
            <a:srgbClr val="FFFF00"/>
          </a:solidFill>
          <a:latin typeface="+mn-lt"/>
        </a:defRPr>
      </a:lvl2pPr>
      <a:lvl3pPr marL="857250" indent="-171450" algn="l" rtl="0" eaLnBrk="0" fontAlgn="base" hangingPunct="0">
        <a:spcBef>
          <a:spcPct val="20000"/>
        </a:spcBef>
        <a:spcAft>
          <a:spcPct val="0"/>
        </a:spcAft>
        <a:buChar char="•"/>
        <a:defRPr sz="1800">
          <a:solidFill>
            <a:srgbClr val="FFFF00"/>
          </a:solidFill>
          <a:latin typeface="+mn-lt"/>
        </a:defRPr>
      </a:lvl3pPr>
      <a:lvl4pPr marL="1200150" indent="-171450" algn="l" rtl="0" eaLnBrk="0" fontAlgn="base" hangingPunct="0">
        <a:spcBef>
          <a:spcPct val="20000"/>
        </a:spcBef>
        <a:spcAft>
          <a:spcPct val="0"/>
        </a:spcAft>
        <a:buChar char="–"/>
        <a:defRPr sz="1500">
          <a:solidFill>
            <a:srgbClr val="FFFF00"/>
          </a:solidFill>
          <a:latin typeface="+mn-lt"/>
        </a:defRPr>
      </a:lvl4pPr>
      <a:lvl5pPr marL="1543050" indent="-171450" algn="l" rtl="0" eaLnBrk="0" fontAlgn="base" hangingPunct="0">
        <a:spcBef>
          <a:spcPct val="20000"/>
        </a:spcBef>
        <a:spcAft>
          <a:spcPct val="0"/>
        </a:spcAft>
        <a:buChar char="»"/>
        <a:defRPr sz="1500">
          <a:solidFill>
            <a:srgbClr val="FFFF00"/>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27"/>
          <p:cNvSpPr txBox="1">
            <a:spLocks noChangeArrowheads="1"/>
          </p:cNvSpPr>
          <p:nvPr/>
        </p:nvSpPr>
        <p:spPr bwMode="auto">
          <a:xfrm>
            <a:off x="3523456" y="5257801"/>
            <a:ext cx="514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a:solidFill>
                  <a:srgbClr val="FFFF00"/>
                </a:solidFill>
                <a:latin typeface="Arial Rounded MT Bold" pitchFamily="34" charset="0"/>
              </a:rPr>
              <a:t>Hydraulic Load tests</a:t>
            </a:r>
            <a:endParaRPr lang="en-US" altLang="en-US" dirty="0">
              <a:solidFill>
                <a:srgbClr val="FFFF00"/>
              </a:solidFill>
              <a:latin typeface="Arial Rounded MT Bold" pitchFamily="34" charset="0"/>
            </a:endParaRPr>
          </a:p>
        </p:txBody>
      </p:sp>
      <p:pic>
        <p:nvPicPr>
          <p:cNvPr id="2" name="Picture 1" descr="A logo with a black background&#10;&#10;AI-generated content may be incorrect.">
            <a:extLst>
              <a:ext uri="{FF2B5EF4-FFF2-40B4-BE49-F238E27FC236}">
                <a16:creationId xmlns:a16="http://schemas.microsoft.com/office/drawing/2014/main" id="{28D475CF-136D-0D41-0BFA-0FE6BA65E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1219200"/>
            <a:ext cx="8287935" cy="33103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762000"/>
          </a:xfrm>
        </p:spPr>
        <p:txBody>
          <a:bodyPr/>
          <a:lstStyle/>
          <a:p>
            <a:r>
              <a:rPr lang="en-US" sz="4000" dirty="0">
                <a:latin typeface="Arial Rounded MT Bold" panose="020F0704030504030204" pitchFamily="34" charset="0"/>
              </a:rPr>
              <a:t>HLT- Example</a:t>
            </a:r>
          </a:p>
        </p:txBody>
      </p:sp>
      <p:sp>
        <p:nvSpPr>
          <p:cNvPr id="3" name="Content Placeholder 2"/>
          <p:cNvSpPr>
            <a:spLocks noGrp="1"/>
          </p:cNvSpPr>
          <p:nvPr>
            <p:ph idx="1"/>
          </p:nvPr>
        </p:nvSpPr>
        <p:spPr>
          <a:xfrm>
            <a:off x="2209800" y="1143000"/>
            <a:ext cx="7772400" cy="5791200"/>
          </a:xfrm>
        </p:spPr>
        <p:txBody>
          <a:bodyPr/>
          <a:lstStyle/>
          <a:p>
            <a:r>
              <a:rPr lang="en-US" sz="3000" dirty="0">
                <a:latin typeface="Arial Rounded MT Bold" panose="020F0704030504030204" pitchFamily="34" charset="0"/>
              </a:rPr>
              <a:t>The volume of water to be added, based on the 4-bdrm house, is      400 + 100 = 500 gal.</a:t>
            </a:r>
          </a:p>
          <a:p>
            <a:r>
              <a:rPr lang="en-US" sz="3000" dirty="0">
                <a:latin typeface="Arial Rounded MT Bold" panose="020F0704030504030204" pitchFamily="34" charset="0"/>
              </a:rPr>
              <a:t>The 500 gallons of water was added via the D-box at noon, June 6.</a:t>
            </a:r>
          </a:p>
          <a:p>
            <a:r>
              <a:rPr lang="en-US" sz="3000" dirty="0">
                <a:latin typeface="Arial Rounded MT Bold" panose="020F0704030504030204" pitchFamily="34" charset="0"/>
              </a:rPr>
              <a:t>The expected rise in the 980-ft</a:t>
            </a:r>
            <a:r>
              <a:rPr lang="en-US" sz="3000" baseline="30000" dirty="0">
                <a:latin typeface="Arial Rounded MT Bold" panose="020F0704030504030204" pitchFamily="34" charset="0"/>
              </a:rPr>
              <a:t>2</a:t>
            </a:r>
            <a:r>
              <a:rPr lang="en-US" sz="3000" dirty="0">
                <a:latin typeface="Arial Rounded MT Bold" panose="020F0704030504030204" pitchFamily="34" charset="0"/>
              </a:rPr>
              <a:t> bed is:</a:t>
            </a:r>
          </a:p>
          <a:p>
            <a:pPr lvl="1"/>
            <a:r>
              <a:rPr lang="en-US" sz="2500" dirty="0">
                <a:latin typeface="Arial Rounded MT Bold" panose="020F0704030504030204" pitchFamily="34" charset="0"/>
              </a:rPr>
              <a:t>D = 4V/A = 4(500)/980 =  2.0 inches</a:t>
            </a:r>
          </a:p>
          <a:p>
            <a:pPr lvl="1"/>
            <a:r>
              <a:rPr lang="en-US" sz="2500" dirty="0">
                <a:latin typeface="Arial Rounded MT Bold" panose="020F0704030504030204" pitchFamily="34" charset="0"/>
              </a:rPr>
              <a:t>V = Water Volume in gallons.</a:t>
            </a:r>
          </a:p>
          <a:p>
            <a:pPr lvl="1"/>
            <a:r>
              <a:rPr lang="en-US" sz="2500" dirty="0">
                <a:latin typeface="Arial Rounded MT Bold" panose="020F0704030504030204" pitchFamily="34" charset="0"/>
              </a:rPr>
              <a:t>A = Bed Area in ft</a:t>
            </a:r>
            <a:r>
              <a:rPr lang="en-US" sz="2500" baseline="30000" dirty="0">
                <a:latin typeface="Arial Rounded MT Bold" panose="020F0704030504030204" pitchFamily="34" charset="0"/>
              </a:rPr>
              <a:t>2</a:t>
            </a:r>
          </a:p>
          <a:p>
            <a:pPr lvl="1"/>
            <a:r>
              <a:rPr lang="en-US" sz="2500" dirty="0">
                <a:latin typeface="Arial Rounded MT Bold" panose="020F0704030504030204" pitchFamily="34" charset="0"/>
              </a:rPr>
              <a:t>D = Depth of expected rise in inches.</a:t>
            </a:r>
          </a:p>
        </p:txBody>
      </p:sp>
    </p:spTree>
    <p:extLst>
      <p:ext uri="{BB962C8B-B14F-4D97-AF65-F5344CB8AC3E}">
        <p14:creationId xmlns:p14="http://schemas.microsoft.com/office/powerpoint/2010/main" val="84024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7772400" cy="914400"/>
          </a:xfrm>
        </p:spPr>
        <p:txBody>
          <a:bodyPr/>
          <a:lstStyle/>
          <a:p>
            <a:r>
              <a:rPr lang="en-US" sz="4000" dirty="0">
                <a:latin typeface="Arial Rounded MT Bold" panose="020F0704030504030204" pitchFamily="34" charset="0"/>
              </a:rPr>
              <a:t>HLT - Example</a:t>
            </a:r>
          </a:p>
        </p:txBody>
      </p:sp>
      <p:sp>
        <p:nvSpPr>
          <p:cNvPr id="3" name="Content Placeholder 2"/>
          <p:cNvSpPr>
            <a:spLocks noGrp="1"/>
          </p:cNvSpPr>
          <p:nvPr>
            <p:ph idx="1"/>
          </p:nvPr>
        </p:nvSpPr>
        <p:spPr>
          <a:xfrm>
            <a:off x="2209800" y="1219200"/>
            <a:ext cx="7772400" cy="4343400"/>
          </a:xfrm>
        </p:spPr>
        <p:txBody>
          <a:bodyPr/>
          <a:lstStyle/>
          <a:p>
            <a:r>
              <a:rPr lang="en-US" sz="3000" dirty="0">
                <a:latin typeface="Arial Rounded MT Bold" panose="020F0704030504030204" pitchFamily="34" charset="0"/>
              </a:rPr>
              <a:t>The bed’s liquid level rose 2 inches (measured at 12:30pm, June 6).</a:t>
            </a:r>
          </a:p>
          <a:p>
            <a:r>
              <a:rPr lang="en-US" sz="3000" dirty="0">
                <a:latin typeface="Arial Rounded MT Bold" panose="020F0704030504030204" pitchFamily="34" charset="0"/>
              </a:rPr>
              <a:t>At noon, June 7, the liquid level was measured show 4 inches of Dry Aggregate.</a:t>
            </a:r>
          </a:p>
          <a:p>
            <a:r>
              <a:rPr lang="en-US" sz="3000" dirty="0">
                <a:latin typeface="Arial Rounded MT Bold" panose="020F0704030504030204" pitchFamily="34" charset="0"/>
              </a:rPr>
              <a:t>510 gallons of water was added to raise the liquid level 2 inches; the level where the bed stabilized on June 6.</a:t>
            </a:r>
          </a:p>
          <a:p>
            <a:pPr marL="0" indent="0">
              <a:buNone/>
            </a:pPr>
            <a:endParaRPr lang="en-US" sz="3000" dirty="0">
              <a:latin typeface="Arial Rounded MT Bold" panose="020F0704030504030204" pitchFamily="34" charset="0"/>
            </a:endParaRPr>
          </a:p>
          <a:p>
            <a:r>
              <a:rPr lang="en-US" sz="3000" dirty="0">
                <a:latin typeface="Arial Rounded MT Bold" panose="020F0704030504030204" pitchFamily="34" charset="0"/>
              </a:rPr>
              <a:t>Was the HLT successful? Why?</a:t>
            </a:r>
          </a:p>
        </p:txBody>
      </p:sp>
    </p:spTree>
    <p:extLst>
      <p:ext uri="{BB962C8B-B14F-4D97-AF65-F5344CB8AC3E}">
        <p14:creationId xmlns:p14="http://schemas.microsoft.com/office/powerpoint/2010/main" val="355037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171700" y="304800"/>
            <a:ext cx="7772400" cy="990600"/>
          </a:xfrm>
        </p:spPr>
        <p:txBody>
          <a:bodyPr/>
          <a:lstStyle/>
          <a:p>
            <a:pPr eaLnBrk="1" hangingPunct="1"/>
            <a:r>
              <a:rPr lang="en-US" altLang="en-US" sz="3000" dirty="0">
                <a:latin typeface="Arial Rounded MT Bold" pitchFamily="34" charset="0"/>
              </a:rPr>
              <a:t>REASONS FOR A HYDRAULIC LOAD TEST (page 35)</a:t>
            </a:r>
          </a:p>
        </p:txBody>
      </p:sp>
      <p:sp>
        <p:nvSpPr>
          <p:cNvPr id="310275" name="Rectangle 3"/>
          <p:cNvSpPr>
            <a:spLocks noGrp="1" noChangeArrowheads="1"/>
          </p:cNvSpPr>
          <p:nvPr>
            <p:ph idx="1"/>
          </p:nvPr>
        </p:nvSpPr>
        <p:spPr>
          <a:xfrm>
            <a:off x="2133600" y="1295400"/>
            <a:ext cx="7848600" cy="3733800"/>
          </a:xfrm>
        </p:spPr>
        <p:txBody>
          <a:bodyPr/>
          <a:lstStyle/>
          <a:p>
            <a:pPr eaLnBrk="1" hangingPunct="1">
              <a:lnSpc>
                <a:spcPct val="90000"/>
              </a:lnSpc>
            </a:pPr>
            <a:r>
              <a:rPr lang="en-US" altLang="en-US" sz="2500" dirty="0">
                <a:latin typeface="Arial Rounded MT Bold" panose="020F0704030504030204" pitchFamily="34" charset="0"/>
              </a:rPr>
              <a:t>Less than 24 hours’ volume in cesspool or seepage pit.</a:t>
            </a:r>
          </a:p>
          <a:p>
            <a:pPr eaLnBrk="1" hangingPunct="1">
              <a:lnSpc>
                <a:spcPct val="90000"/>
              </a:lnSpc>
            </a:pPr>
            <a:r>
              <a:rPr lang="en-US" altLang="en-US" sz="2500" dirty="0">
                <a:latin typeface="Arial Rounded MT Bold" panose="020F0704030504030204" pitchFamily="34" charset="0"/>
              </a:rPr>
              <a:t>Structure vacant for more than 7 days. (1)</a:t>
            </a:r>
          </a:p>
          <a:p>
            <a:pPr eaLnBrk="1" hangingPunct="1">
              <a:lnSpc>
                <a:spcPct val="90000"/>
              </a:lnSpc>
            </a:pPr>
            <a:r>
              <a:rPr lang="en-US" altLang="en-US" sz="2500" dirty="0">
                <a:latin typeface="Arial Rounded MT Bold" panose="020F0704030504030204" pitchFamily="34" charset="0"/>
              </a:rPr>
              <a:t>Treatment tank pumped in past 30 days. (1)</a:t>
            </a:r>
          </a:p>
          <a:p>
            <a:pPr eaLnBrk="1" hangingPunct="1">
              <a:lnSpc>
                <a:spcPct val="90000"/>
              </a:lnSpc>
            </a:pPr>
            <a:r>
              <a:rPr lang="en-US" altLang="en-US" sz="2500" dirty="0">
                <a:latin typeface="Arial Rounded MT Bold" panose="020F0704030504030204" pitchFamily="34" charset="0"/>
              </a:rPr>
              <a:t>New gray water sources added in past 30 days. (1)</a:t>
            </a:r>
          </a:p>
          <a:p>
            <a:pPr eaLnBrk="1" hangingPunct="1">
              <a:lnSpc>
                <a:spcPct val="90000"/>
              </a:lnSpc>
            </a:pPr>
            <a:r>
              <a:rPr lang="en-US" altLang="en-US" sz="2500" dirty="0">
                <a:latin typeface="Arial Rounded MT Bold" panose="020F0704030504030204" pitchFamily="34" charset="0"/>
              </a:rPr>
              <a:t>Soil fracturing in past 30 days. (1)</a:t>
            </a:r>
          </a:p>
          <a:p>
            <a:pPr eaLnBrk="1" hangingPunct="1">
              <a:lnSpc>
                <a:spcPct val="90000"/>
              </a:lnSpc>
            </a:pPr>
            <a:r>
              <a:rPr lang="en-US" altLang="en-US" sz="2500" dirty="0">
                <a:latin typeface="Arial Rounded MT Bold" panose="020F0704030504030204" pitchFamily="34" charset="0"/>
              </a:rPr>
              <a:t>Initial level in treatment tank is below outlet pipe. (1)</a:t>
            </a:r>
          </a:p>
          <a:p>
            <a:pPr eaLnBrk="1" hangingPunct="1">
              <a:lnSpc>
                <a:spcPct val="90000"/>
              </a:lnSpc>
            </a:pPr>
            <a:r>
              <a:rPr lang="en-US" altLang="en-US" sz="2500" dirty="0">
                <a:latin typeface="Arial Rounded MT Bold" panose="020F0704030504030204" pitchFamily="34" charset="0"/>
              </a:rPr>
              <a:t>When indicated by dry aggregate rules.</a:t>
            </a:r>
          </a:p>
          <a:p>
            <a:pPr eaLnBrk="1" hangingPunct="1">
              <a:lnSpc>
                <a:spcPct val="90000"/>
              </a:lnSpc>
            </a:pPr>
            <a:r>
              <a:rPr lang="en-US" altLang="en-US" sz="2500" dirty="0">
                <a:latin typeface="Arial Rounded MT Bold" panose="020F0704030504030204" pitchFamily="34" charset="0"/>
              </a:rPr>
              <a:t>Atypical flows to absorption system. (1)</a:t>
            </a:r>
          </a:p>
        </p:txBody>
      </p:sp>
      <p:sp>
        <p:nvSpPr>
          <p:cNvPr id="6" name="TextBox 5"/>
          <p:cNvSpPr txBox="1"/>
          <p:nvPr/>
        </p:nvSpPr>
        <p:spPr>
          <a:xfrm>
            <a:off x="1611086" y="2514600"/>
            <a:ext cx="8458200" cy="1569660"/>
          </a:xfrm>
          <a:prstGeom prst="rect">
            <a:avLst/>
          </a:prstGeom>
          <a:solidFill>
            <a:schemeClr val="bg1">
              <a:lumMod val="75000"/>
            </a:schemeClr>
          </a:solidFill>
          <a:ln w="38100">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400" b="1" dirty="0">
                <a:solidFill>
                  <a:schemeClr val="tx2"/>
                </a:solidFill>
                <a:latin typeface="Arial Rounded MT Bold" panose="020F0704030504030204" pitchFamily="34" charset="0"/>
              </a:rPr>
              <a:t>If the inspector is informed that the system will be subjected to increased daily flows due to increased occupancy or change in use, </a:t>
            </a:r>
          </a:p>
          <a:p>
            <a:pPr algn="ctr">
              <a:defRPr/>
            </a:pPr>
            <a:r>
              <a:rPr lang="en-US" sz="2400" b="1" dirty="0">
                <a:solidFill>
                  <a:schemeClr val="tx2"/>
                </a:solidFill>
                <a:latin typeface="Arial Rounded MT Bold" panose="020F0704030504030204" pitchFamily="34" charset="0"/>
              </a:rPr>
              <a:t>an HLT shall be recommended.</a:t>
            </a:r>
          </a:p>
        </p:txBody>
      </p:sp>
    </p:spTree>
    <p:extLst>
      <p:ext uri="{BB962C8B-B14F-4D97-AF65-F5344CB8AC3E}">
        <p14:creationId xmlns:p14="http://schemas.microsoft.com/office/powerpoint/2010/main" val="618871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0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0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0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0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02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02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02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02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autoUpdateAnimBg="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09800" y="228600"/>
            <a:ext cx="7772400" cy="1066800"/>
          </a:xfrm>
        </p:spPr>
        <p:txBody>
          <a:bodyPr/>
          <a:lstStyle/>
          <a:p>
            <a:pPr eaLnBrk="1" hangingPunct="1"/>
            <a:r>
              <a:rPr lang="en-US" altLang="en-US" sz="3600" dirty="0">
                <a:latin typeface="Arial Rounded MT Bold" pitchFamily="34" charset="0"/>
              </a:rPr>
              <a:t>Alternatives to Conducting a </a:t>
            </a:r>
            <a:br>
              <a:rPr lang="en-US" altLang="en-US" sz="3600" dirty="0">
                <a:latin typeface="Arial Rounded MT Bold" pitchFamily="34" charset="0"/>
              </a:rPr>
            </a:br>
            <a:r>
              <a:rPr lang="en-US" altLang="en-US" sz="3600" dirty="0">
                <a:latin typeface="Arial Rounded MT Bold" pitchFamily="34" charset="0"/>
              </a:rPr>
              <a:t>Hydraulic Load Test</a:t>
            </a:r>
          </a:p>
        </p:txBody>
      </p:sp>
      <p:sp>
        <p:nvSpPr>
          <p:cNvPr id="312323" name="Rectangle 3"/>
          <p:cNvSpPr>
            <a:spLocks noGrp="1" noChangeArrowheads="1"/>
          </p:cNvSpPr>
          <p:nvPr>
            <p:ph idx="1"/>
          </p:nvPr>
        </p:nvSpPr>
        <p:spPr>
          <a:xfrm>
            <a:off x="2209800" y="1676400"/>
            <a:ext cx="7772400" cy="2743200"/>
          </a:xfrm>
        </p:spPr>
        <p:txBody>
          <a:bodyPr/>
          <a:lstStyle/>
          <a:p>
            <a:pPr eaLnBrk="1" hangingPunct="1"/>
            <a:r>
              <a:rPr lang="en-US" altLang="en-US" sz="2800" dirty="0">
                <a:latin typeface="Arial Rounded MT Bold" panose="020F0704030504030204" pitchFamily="34" charset="0"/>
              </a:rPr>
              <a:t>With TIME available &amp; CONCURRENCE of the Inspector, the absorption area can be re-inspected &amp; re-evaluated when:</a:t>
            </a:r>
          </a:p>
          <a:p>
            <a:pPr lvl="1" eaLnBrk="1" hangingPunct="1"/>
            <a:r>
              <a:rPr lang="en-US" altLang="en-US" sz="2500" dirty="0">
                <a:latin typeface="Arial Rounded MT Bold" panose="020F0704030504030204" pitchFamily="34" charset="0"/>
              </a:rPr>
              <a:t>House is reoccupied for </a:t>
            </a:r>
            <a:r>
              <a:rPr lang="en-US" altLang="en-US" sz="2500" dirty="0">
                <a:solidFill>
                  <a:srgbClr val="FF0000"/>
                </a:solidFill>
                <a:latin typeface="Arial Rounded MT Bold" panose="020F0704030504030204" pitchFamily="34" charset="0"/>
              </a:rPr>
              <a:t>30 continuous days</a:t>
            </a:r>
            <a:r>
              <a:rPr lang="en-US" altLang="en-US" sz="2500" dirty="0">
                <a:latin typeface="Arial Rounded MT Bold" panose="020F0704030504030204" pitchFamily="34" charset="0"/>
              </a:rPr>
              <a:t> even if tank was not pumped.</a:t>
            </a:r>
          </a:p>
        </p:txBody>
      </p:sp>
      <p:sp>
        <p:nvSpPr>
          <p:cNvPr id="2" name="TextBox 1"/>
          <p:cNvSpPr txBox="1"/>
          <p:nvPr/>
        </p:nvSpPr>
        <p:spPr>
          <a:xfrm>
            <a:off x="1905000" y="4724400"/>
            <a:ext cx="8382000" cy="1200329"/>
          </a:xfrm>
          <a:prstGeom prst="rect">
            <a:avLst/>
          </a:prstGeom>
          <a:noFill/>
          <a:ln w="38100">
            <a:solidFill>
              <a:srgbClr val="FFFF00"/>
            </a:solidFill>
          </a:ln>
        </p:spPr>
        <p:txBody>
          <a:bodyPr wrap="square" rtlCol="0">
            <a:spAutoFit/>
          </a:bodyPr>
          <a:lstStyle/>
          <a:p>
            <a:pPr algn="ctr"/>
            <a:r>
              <a:rPr lang="en-US" dirty="0">
                <a:solidFill>
                  <a:schemeClr val="tx2"/>
                </a:solidFill>
              </a:rPr>
              <a:t>HLT is not recommended in new, never used absorption areas.</a:t>
            </a:r>
          </a:p>
        </p:txBody>
      </p:sp>
    </p:spTree>
    <p:extLst>
      <p:ext uri="{BB962C8B-B14F-4D97-AF65-F5344CB8AC3E}">
        <p14:creationId xmlns:p14="http://schemas.microsoft.com/office/powerpoint/2010/main" val="13299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09800" y="228600"/>
            <a:ext cx="7772400" cy="838200"/>
          </a:xfrm>
        </p:spPr>
        <p:txBody>
          <a:bodyPr/>
          <a:lstStyle/>
          <a:p>
            <a:pPr eaLnBrk="1" hangingPunct="1"/>
            <a:r>
              <a:rPr lang="en-US" altLang="en-US" sz="3600" dirty="0">
                <a:latin typeface="Arial Rounded MT Bold" pitchFamily="34" charset="0"/>
              </a:rPr>
              <a:t>HLT Preparation</a:t>
            </a:r>
          </a:p>
        </p:txBody>
      </p:sp>
      <p:sp>
        <p:nvSpPr>
          <p:cNvPr id="316419" name="Rectangle 3"/>
          <p:cNvSpPr>
            <a:spLocks noGrp="1" noChangeArrowheads="1"/>
          </p:cNvSpPr>
          <p:nvPr>
            <p:ph idx="1"/>
          </p:nvPr>
        </p:nvSpPr>
        <p:spPr>
          <a:xfrm>
            <a:off x="1447800" y="1143000"/>
            <a:ext cx="9448800" cy="4114800"/>
          </a:xfrm>
        </p:spPr>
        <p:txBody>
          <a:bodyPr/>
          <a:lstStyle/>
          <a:p>
            <a:pPr eaLnBrk="1" hangingPunct="1">
              <a:lnSpc>
                <a:spcPct val="90000"/>
              </a:lnSpc>
            </a:pPr>
            <a:r>
              <a:rPr lang="en-US" altLang="en-US" sz="3000" dirty="0">
                <a:latin typeface="Arial" pitchFamily="34" charset="0"/>
              </a:rPr>
              <a:t>No effluent may enter absorption area during test.</a:t>
            </a:r>
          </a:p>
          <a:p>
            <a:pPr eaLnBrk="1" hangingPunct="1">
              <a:lnSpc>
                <a:spcPct val="90000"/>
              </a:lnSpc>
            </a:pPr>
            <a:r>
              <a:rPr lang="en-US" altLang="en-US" sz="3000" dirty="0">
                <a:latin typeface="Arial" pitchFamily="34" charset="0"/>
              </a:rPr>
              <a:t>If rain is forecast during testing period, the inspector should use his or her judgment to determine if the inspection should be postponed.</a:t>
            </a:r>
          </a:p>
          <a:p>
            <a:pPr eaLnBrk="1" hangingPunct="1">
              <a:lnSpc>
                <a:spcPct val="90000"/>
              </a:lnSpc>
            </a:pPr>
            <a:r>
              <a:rPr lang="en-US" altLang="en-US" sz="3000" dirty="0">
                <a:latin typeface="Arial" pitchFamily="34" charset="0"/>
              </a:rPr>
              <a:t>Use regulated Design Daily Volume</a:t>
            </a:r>
          </a:p>
          <a:p>
            <a:pPr lvl="1" eaLnBrk="1" hangingPunct="1">
              <a:lnSpc>
                <a:spcPct val="90000"/>
              </a:lnSpc>
            </a:pPr>
            <a:r>
              <a:rPr lang="en-US" altLang="en-US" sz="2400" dirty="0">
                <a:latin typeface="Arial" pitchFamily="34" charset="0"/>
              </a:rPr>
              <a:t>400 gallons for first 3 bedrooms</a:t>
            </a:r>
          </a:p>
          <a:p>
            <a:pPr lvl="1" eaLnBrk="1" hangingPunct="1">
              <a:lnSpc>
                <a:spcPct val="90000"/>
              </a:lnSpc>
            </a:pPr>
            <a:r>
              <a:rPr lang="en-US" altLang="en-US" sz="2400" dirty="0">
                <a:latin typeface="Arial" pitchFamily="34" charset="0"/>
              </a:rPr>
              <a:t>100 gallons for each additional bedroom</a:t>
            </a:r>
          </a:p>
          <a:p>
            <a:pPr eaLnBrk="1" hangingPunct="1">
              <a:lnSpc>
                <a:spcPct val="90000"/>
              </a:lnSpc>
            </a:pPr>
            <a:r>
              <a:rPr lang="en-US" altLang="en-US" sz="3000" dirty="0">
                <a:latin typeface="Arial" pitchFamily="34" charset="0"/>
              </a:rPr>
              <a:t>Introduce water downstream from treatment tank</a:t>
            </a:r>
          </a:p>
        </p:txBody>
      </p:sp>
      <p:sp>
        <p:nvSpPr>
          <p:cNvPr id="2" name="TextBox 1"/>
          <p:cNvSpPr txBox="1"/>
          <p:nvPr/>
        </p:nvSpPr>
        <p:spPr>
          <a:xfrm>
            <a:off x="1790700" y="5009346"/>
            <a:ext cx="8763000" cy="954107"/>
          </a:xfrm>
          <a:prstGeom prst="rect">
            <a:avLst/>
          </a:prstGeom>
          <a:noFill/>
          <a:ln w="38100">
            <a:solidFill>
              <a:srgbClr val="FFFF00"/>
            </a:solidFill>
          </a:ln>
        </p:spPr>
        <p:txBody>
          <a:bodyPr wrap="square" rtlCol="0">
            <a:spAutoFit/>
          </a:bodyPr>
          <a:lstStyle/>
          <a:p>
            <a:pPr algn="ctr"/>
            <a:r>
              <a:rPr lang="en-US" sz="2800" dirty="0">
                <a:solidFill>
                  <a:schemeClr val="tx2"/>
                </a:solidFill>
              </a:rPr>
              <a:t>If an onsite well is to be the water source for the HLT, the owner must authorize its use.</a:t>
            </a:r>
          </a:p>
        </p:txBody>
      </p:sp>
    </p:spTree>
    <p:extLst>
      <p:ext uri="{BB962C8B-B14F-4D97-AF65-F5344CB8AC3E}">
        <p14:creationId xmlns:p14="http://schemas.microsoft.com/office/powerpoint/2010/main" val="6410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6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64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64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164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64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autoUpdateAnimBg="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09800" y="228600"/>
            <a:ext cx="7772400" cy="762000"/>
          </a:xfrm>
        </p:spPr>
        <p:txBody>
          <a:bodyPr/>
          <a:lstStyle/>
          <a:p>
            <a:pPr eaLnBrk="1" hangingPunct="1"/>
            <a:r>
              <a:rPr lang="en-US" altLang="en-US" sz="3600" dirty="0">
                <a:latin typeface="Arial Rounded MT Bold" pitchFamily="34" charset="0"/>
              </a:rPr>
              <a:t>HLT Procedure </a:t>
            </a:r>
          </a:p>
        </p:txBody>
      </p:sp>
      <p:sp>
        <p:nvSpPr>
          <p:cNvPr id="318467" name="Rectangle 3"/>
          <p:cNvSpPr>
            <a:spLocks noGrp="1" noChangeArrowheads="1"/>
          </p:cNvSpPr>
          <p:nvPr>
            <p:ph idx="1"/>
          </p:nvPr>
        </p:nvSpPr>
        <p:spPr>
          <a:xfrm>
            <a:off x="1524000" y="1524000"/>
            <a:ext cx="9601200" cy="5029200"/>
          </a:xfrm>
        </p:spPr>
        <p:txBody>
          <a:bodyPr/>
          <a:lstStyle/>
          <a:p>
            <a:pPr eaLnBrk="1" hangingPunct="1">
              <a:lnSpc>
                <a:spcPct val="90000"/>
              </a:lnSpc>
            </a:pPr>
            <a:r>
              <a:rPr lang="en-US" altLang="en-US" sz="3000" dirty="0">
                <a:latin typeface="Arial Rounded MT Bold" panose="020F0704030504030204" pitchFamily="34" charset="0"/>
              </a:rPr>
              <a:t>Prepare observation holes:</a:t>
            </a:r>
          </a:p>
          <a:p>
            <a:pPr lvl="1" eaLnBrk="1" hangingPunct="1">
              <a:lnSpc>
                <a:spcPct val="90000"/>
              </a:lnSpc>
            </a:pPr>
            <a:r>
              <a:rPr lang="en-US" altLang="en-US" sz="2500" dirty="0">
                <a:latin typeface="Arial Rounded MT Bold" panose="020F0704030504030204" pitchFamily="34" charset="0"/>
              </a:rPr>
              <a:t>Center of bed.</a:t>
            </a:r>
          </a:p>
          <a:p>
            <a:pPr lvl="1" eaLnBrk="1" hangingPunct="1">
              <a:lnSpc>
                <a:spcPct val="90000"/>
              </a:lnSpc>
            </a:pPr>
            <a:r>
              <a:rPr lang="en-US" altLang="en-US" sz="2500" dirty="0">
                <a:latin typeface="Arial Rounded MT Bold" panose="020F0704030504030204" pitchFamily="34" charset="0"/>
              </a:rPr>
              <a:t>Each trench.</a:t>
            </a:r>
          </a:p>
          <a:p>
            <a:pPr eaLnBrk="1" hangingPunct="1">
              <a:lnSpc>
                <a:spcPct val="90000"/>
              </a:lnSpc>
            </a:pPr>
            <a:r>
              <a:rPr lang="en-US" altLang="en-US" sz="3000" dirty="0">
                <a:latin typeface="Arial Rounded MT Bold" panose="020F0704030504030204" pitchFamily="34" charset="0"/>
              </a:rPr>
              <a:t>Establish reference point (from which to measure liquid levels in each observation hole).</a:t>
            </a:r>
          </a:p>
          <a:p>
            <a:pPr eaLnBrk="1" hangingPunct="1">
              <a:lnSpc>
                <a:spcPct val="90000"/>
              </a:lnSpc>
            </a:pPr>
            <a:r>
              <a:rPr lang="en-US" altLang="en-US" sz="3000" dirty="0">
                <a:latin typeface="Arial Rounded MT Bold" panose="020F0704030504030204" pitchFamily="34" charset="0"/>
              </a:rPr>
              <a:t>Measure distance to:</a:t>
            </a:r>
          </a:p>
          <a:p>
            <a:pPr lvl="1" eaLnBrk="1" hangingPunct="1">
              <a:lnSpc>
                <a:spcPct val="90000"/>
              </a:lnSpc>
            </a:pPr>
            <a:r>
              <a:rPr lang="en-US" altLang="en-US" sz="2500" dirty="0">
                <a:latin typeface="Arial Rounded MT Bold" panose="020F0704030504030204" pitchFamily="34" charset="0"/>
              </a:rPr>
              <a:t>Top of aggregate.</a:t>
            </a:r>
          </a:p>
          <a:p>
            <a:pPr lvl="1" eaLnBrk="1" hangingPunct="1">
              <a:lnSpc>
                <a:spcPct val="90000"/>
              </a:lnSpc>
            </a:pPr>
            <a:r>
              <a:rPr lang="en-US" altLang="en-US" sz="2500" dirty="0">
                <a:latin typeface="Arial Rounded MT Bold" panose="020F0704030504030204" pitchFamily="34" charset="0"/>
              </a:rPr>
              <a:t>Top of soil below aggregate.</a:t>
            </a:r>
          </a:p>
          <a:p>
            <a:pPr lvl="1" eaLnBrk="1" hangingPunct="1">
              <a:lnSpc>
                <a:spcPct val="90000"/>
              </a:lnSpc>
            </a:pPr>
            <a:r>
              <a:rPr lang="en-US" altLang="en-US" sz="2500" dirty="0">
                <a:latin typeface="Arial Rounded MT Bold" panose="020F0704030504030204" pitchFamily="34" charset="0"/>
              </a:rPr>
              <a:t>Liquid level in aggregate.</a:t>
            </a:r>
          </a:p>
        </p:txBody>
      </p:sp>
    </p:spTree>
    <p:extLst>
      <p:ext uri="{BB962C8B-B14F-4D97-AF65-F5344CB8AC3E}">
        <p14:creationId xmlns:p14="http://schemas.microsoft.com/office/powerpoint/2010/main" val="2868471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4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58199" y="3062001"/>
            <a:ext cx="3685600" cy="2895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593" y="301380"/>
            <a:ext cx="4505077" cy="5712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350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03557"/>
            <a:ext cx="2895600" cy="220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09800" y="228600"/>
            <a:ext cx="7772400" cy="762000"/>
          </a:xfrm>
        </p:spPr>
        <p:txBody>
          <a:bodyPr/>
          <a:lstStyle/>
          <a:p>
            <a:pPr eaLnBrk="1" hangingPunct="1"/>
            <a:r>
              <a:rPr lang="en-US" altLang="en-US" sz="3600" dirty="0">
                <a:latin typeface="Arial Rounded MT Bold" pitchFamily="34" charset="0"/>
              </a:rPr>
              <a:t>HLT Procedure – Day 1 </a:t>
            </a:r>
          </a:p>
        </p:txBody>
      </p:sp>
      <p:sp>
        <p:nvSpPr>
          <p:cNvPr id="320515" name="Rectangle 3"/>
          <p:cNvSpPr>
            <a:spLocks noGrp="1" noChangeArrowheads="1"/>
          </p:cNvSpPr>
          <p:nvPr>
            <p:ph idx="1"/>
          </p:nvPr>
        </p:nvSpPr>
        <p:spPr>
          <a:xfrm>
            <a:off x="1238250" y="1299512"/>
            <a:ext cx="9753600" cy="3657600"/>
          </a:xfrm>
        </p:spPr>
        <p:txBody>
          <a:bodyPr/>
          <a:lstStyle/>
          <a:p>
            <a:pPr eaLnBrk="1" hangingPunct="1">
              <a:lnSpc>
                <a:spcPct val="90000"/>
              </a:lnSpc>
            </a:pPr>
            <a:r>
              <a:rPr lang="en-US" altLang="en-US" sz="3000" dirty="0">
                <a:latin typeface="Arial Rounded MT Bold" panose="020F0704030504030204" pitchFamily="34" charset="0"/>
              </a:rPr>
              <a:t>Introduce Design Daily Volume of water</a:t>
            </a:r>
          </a:p>
          <a:p>
            <a:pPr lvl="1" eaLnBrk="1" hangingPunct="1">
              <a:lnSpc>
                <a:spcPct val="90000"/>
              </a:lnSpc>
            </a:pPr>
            <a:r>
              <a:rPr lang="en-US" altLang="en-US" sz="2500" dirty="0">
                <a:latin typeface="Arial Rounded MT Bold" panose="020F0704030504030204" pitchFamily="34" charset="0"/>
              </a:rPr>
              <a:t>STOP if unsatisfactory water level reached as per Dry Aggregate Rules:</a:t>
            </a:r>
          </a:p>
          <a:p>
            <a:pPr lvl="2" eaLnBrk="1" hangingPunct="1">
              <a:lnSpc>
                <a:spcPct val="90000"/>
              </a:lnSpc>
            </a:pPr>
            <a:r>
              <a:rPr lang="en-US" altLang="en-US" sz="2000" dirty="0">
                <a:latin typeface="Arial Rounded MT Bold" panose="020F0704030504030204" pitchFamily="34" charset="0"/>
              </a:rPr>
              <a:t>Top of aggregate in bed or trench</a:t>
            </a:r>
          </a:p>
          <a:p>
            <a:pPr lvl="2" eaLnBrk="1" hangingPunct="1">
              <a:lnSpc>
                <a:spcPct val="90000"/>
              </a:lnSpc>
            </a:pPr>
            <a:r>
              <a:rPr lang="en-US" altLang="en-US" sz="2000" dirty="0">
                <a:latin typeface="Arial Rounded MT Bold" panose="020F0704030504030204" pitchFamily="34" charset="0"/>
              </a:rPr>
              <a:t>Top of sand in sand mound</a:t>
            </a:r>
          </a:p>
          <a:p>
            <a:pPr lvl="2" eaLnBrk="1" hangingPunct="1">
              <a:lnSpc>
                <a:spcPct val="90000"/>
              </a:lnSpc>
            </a:pPr>
            <a:r>
              <a:rPr lang="en-US" altLang="en-US" sz="2000" dirty="0">
                <a:latin typeface="Arial Rounded MT Bold" panose="020F0704030504030204" pitchFamily="34" charset="0"/>
              </a:rPr>
              <a:t>Top of chamber in </a:t>
            </a:r>
            <a:r>
              <a:rPr lang="en-US" altLang="en-US" sz="2000" dirty="0" err="1">
                <a:latin typeface="Arial Rounded MT Bold" panose="020F0704030504030204" pitchFamily="34" charset="0"/>
              </a:rPr>
              <a:t>gravelless</a:t>
            </a:r>
            <a:r>
              <a:rPr lang="en-US" altLang="en-US" sz="2000" dirty="0">
                <a:latin typeface="Arial Rounded MT Bold" panose="020F0704030504030204" pitchFamily="34" charset="0"/>
              </a:rPr>
              <a:t> </a:t>
            </a:r>
          </a:p>
          <a:p>
            <a:pPr eaLnBrk="1" hangingPunct="1">
              <a:lnSpc>
                <a:spcPct val="90000"/>
              </a:lnSpc>
            </a:pPr>
            <a:r>
              <a:rPr lang="en-US" altLang="en-US" sz="3000" dirty="0">
                <a:latin typeface="Arial Rounded MT Bold" panose="020F0704030504030204" pitchFamily="34" charset="0"/>
              </a:rPr>
              <a:t>Measure water level in each hole after liquid level has stabilized.</a:t>
            </a:r>
          </a:p>
        </p:txBody>
      </p:sp>
      <p:sp>
        <p:nvSpPr>
          <p:cNvPr id="2" name="TextBox 1"/>
          <p:cNvSpPr txBox="1"/>
          <p:nvPr/>
        </p:nvSpPr>
        <p:spPr>
          <a:xfrm>
            <a:off x="838200" y="4542219"/>
            <a:ext cx="9906000" cy="477054"/>
          </a:xfrm>
          <a:prstGeom prst="rect">
            <a:avLst/>
          </a:prstGeom>
          <a:noFill/>
          <a:ln w="38100">
            <a:solidFill>
              <a:srgbClr val="FFFF00"/>
            </a:solidFill>
          </a:ln>
        </p:spPr>
        <p:txBody>
          <a:bodyPr wrap="square" rtlCol="0">
            <a:spAutoFit/>
          </a:bodyPr>
          <a:lstStyle/>
          <a:p>
            <a:r>
              <a:rPr lang="en-US" sz="2500" dirty="0">
                <a:solidFill>
                  <a:schemeClr val="tx2"/>
                </a:solidFill>
              </a:rPr>
              <a:t>What do you do if the liquid level is at the top of the aggregate?</a:t>
            </a:r>
          </a:p>
        </p:txBody>
      </p:sp>
      <p:sp>
        <p:nvSpPr>
          <p:cNvPr id="5" name="TextBox 4"/>
          <p:cNvSpPr txBox="1"/>
          <p:nvPr/>
        </p:nvSpPr>
        <p:spPr>
          <a:xfrm>
            <a:off x="1238250" y="5233609"/>
            <a:ext cx="8743950" cy="861774"/>
          </a:xfrm>
          <a:prstGeom prst="rect">
            <a:avLst/>
          </a:prstGeom>
          <a:noFill/>
          <a:ln w="38100">
            <a:solidFill>
              <a:srgbClr val="FFFF00"/>
            </a:solidFill>
          </a:ln>
        </p:spPr>
        <p:txBody>
          <a:bodyPr wrap="square" rtlCol="0">
            <a:spAutoFit/>
          </a:bodyPr>
          <a:lstStyle/>
          <a:p>
            <a:pPr algn="ctr"/>
            <a:r>
              <a:rPr lang="en-US" sz="2500" dirty="0">
                <a:solidFill>
                  <a:schemeClr val="tx2"/>
                </a:solidFill>
              </a:rPr>
              <a:t>What do you do if the liquid level rises above the top of the aggregate?</a:t>
            </a:r>
          </a:p>
        </p:txBody>
      </p:sp>
    </p:spTree>
    <p:extLst>
      <p:ext uri="{BB962C8B-B14F-4D97-AF65-F5344CB8AC3E}">
        <p14:creationId xmlns:p14="http://schemas.microsoft.com/office/powerpoint/2010/main" val="45610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09800" y="533400"/>
            <a:ext cx="7772400" cy="838200"/>
          </a:xfrm>
        </p:spPr>
        <p:txBody>
          <a:bodyPr/>
          <a:lstStyle/>
          <a:p>
            <a:pPr eaLnBrk="1" hangingPunct="1"/>
            <a:r>
              <a:rPr lang="en-US" altLang="en-US" sz="3600" dirty="0">
                <a:latin typeface="Arial Rounded MT Bold" pitchFamily="34" charset="0"/>
              </a:rPr>
              <a:t>HLT Procedure – Day 2</a:t>
            </a:r>
            <a:r>
              <a:rPr lang="en-US" altLang="en-US" dirty="0"/>
              <a:t> </a:t>
            </a:r>
          </a:p>
        </p:txBody>
      </p:sp>
      <p:sp>
        <p:nvSpPr>
          <p:cNvPr id="322563" name="Rectangle 3"/>
          <p:cNvSpPr>
            <a:spLocks noGrp="1" noChangeArrowheads="1"/>
          </p:cNvSpPr>
          <p:nvPr>
            <p:ph idx="1"/>
          </p:nvPr>
        </p:nvSpPr>
        <p:spPr>
          <a:xfrm>
            <a:off x="1295400" y="2324100"/>
            <a:ext cx="9601200" cy="2971800"/>
          </a:xfrm>
        </p:spPr>
        <p:txBody>
          <a:bodyPr/>
          <a:lstStyle/>
          <a:p>
            <a:pPr eaLnBrk="1" hangingPunct="1">
              <a:lnSpc>
                <a:spcPct val="90000"/>
              </a:lnSpc>
            </a:pPr>
            <a:r>
              <a:rPr lang="en-US" altLang="en-US" sz="2500" dirty="0">
                <a:latin typeface="Arial Rounded MT Bold" panose="020F0704030504030204" pitchFamily="34" charset="0"/>
              </a:rPr>
              <a:t>Return 24 </a:t>
            </a:r>
            <a:r>
              <a:rPr lang="en-US" altLang="en-US" sz="2500" dirty="0" err="1">
                <a:latin typeface="Arial Rounded MT Bold" panose="020F0704030504030204" pitchFamily="34" charset="0"/>
              </a:rPr>
              <a:t>hrs</a:t>
            </a:r>
            <a:r>
              <a:rPr lang="en-US" altLang="en-US" sz="2500" dirty="0">
                <a:latin typeface="Arial Rounded MT Bold" panose="020F0704030504030204" pitchFamily="34" charset="0"/>
              </a:rPr>
              <a:t> later.</a:t>
            </a:r>
          </a:p>
          <a:p>
            <a:pPr eaLnBrk="1" hangingPunct="1">
              <a:lnSpc>
                <a:spcPct val="90000"/>
              </a:lnSpc>
            </a:pPr>
            <a:r>
              <a:rPr lang="en-US" altLang="en-US" sz="2500" dirty="0">
                <a:latin typeface="Arial Rounded MT Bold" panose="020F0704030504030204" pitchFamily="34" charset="0"/>
              </a:rPr>
              <a:t>Measure and record the liquid level remaining in the aggregate.</a:t>
            </a:r>
          </a:p>
          <a:p>
            <a:pPr eaLnBrk="1" hangingPunct="1">
              <a:lnSpc>
                <a:spcPct val="90000"/>
              </a:lnSpc>
            </a:pPr>
            <a:r>
              <a:rPr lang="en-US" altLang="en-US" sz="2500" dirty="0">
                <a:latin typeface="Arial Rounded MT Bold" panose="020F0704030504030204" pitchFamily="34" charset="0"/>
              </a:rPr>
              <a:t>Introduce additional water to bring the liquid level to the level reached at the end of day 1.</a:t>
            </a:r>
          </a:p>
          <a:p>
            <a:pPr eaLnBrk="1" hangingPunct="1">
              <a:lnSpc>
                <a:spcPct val="90000"/>
              </a:lnSpc>
            </a:pPr>
            <a:r>
              <a:rPr lang="en-US" altLang="en-US" sz="2500" dirty="0">
                <a:latin typeface="Arial Rounded MT Bold" panose="020F0704030504030204" pitchFamily="34" charset="0"/>
              </a:rPr>
              <a:t>The number of gallons introduced on Day 2 is the number of gallons absorbed during the prior 24 hours.</a:t>
            </a:r>
          </a:p>
          <a:p>
            <a:pPr eaLnBrk="1" hangingPunct="1">
              <a:lnSpc>
                <a:spcPct val="90000"/>
              </a:lnSpc>
            </a:pPr>
            <a:endParaRPr lang="en-US" altLang="en-US" dirty="0"/>
          </a:p>
        </p:txBody>
      </p:sp>
    </p:spTree>
    <p:extLst>
      <p:ext uri="{BB962C8B-B14F-4D97-AF65-F5344CB8AC3E}">
        <p14:creationId xmlns:p14="http://schemas.microsoft.com/office/powerpoint/2010/main" val="12316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2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2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2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2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EA885D2-1268-CBA6-3DB4-638B13240722}"/>
              </a:ext>
            </a:extLst>
          </p:cNvPr>
          <p:cNvGraphicFramePr>
            <a:graphicFrameLocks noChangeAspect="1"/>
          </p:cNvGraphicFramePr>
          <p:nvPr>
            <p:extLst>
              <p:ext uri="{D42A27DB-BD31-4B8C-83A1-F6EECF244321}">
                <p14:modId xmlns:p14="http://schemas.microsoft.com/office/powerpoint/2010/main" val="4007386862"/>
              </p:ext>
            </p:extLst>
          </p:nvPr>
        </p:nvGraphicFramePr>
        <p:xfrm>
          <a:off x="1447800" y="0"/>
          <a:ext cx="8915400" cy="6889173"/>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1447800" y="0"/>
                        <a:ext cx="8915400" cy="6889173"/>
                      </a:xfrm>
                      <a:prstGeom prst="rect">
                        <a:avLst/>
                      </a:prstGeom>
                    </p:spPr>
                  </p:pic>
                </p:oleObj>
              </mc:Fallback>
            </mc:AlternateContent>
          </a:graphicData>
        </a:graphic>
      </p:graphicFrame>
    </p:spTree>
    <p:extLst>
      <p:ext uri="{BB962C8B-B14F-4D97-AF65-F5344CB8AC3E}">
        <p14:creationId xmlns:p14="http://schemas.microsoft.com/office/powerpoint/2010/main" val="205475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7" name="Picture 2" descr="image010-2"/>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524000" y="228600"/>
            <a:ext cx="8382000" cy="6292794"/>
          </a:xfrm>
          <a:prstGeom prst="rect">
            <a:avLst/>
          </a:prstGeom>
          <a:ln>
            <a:noFill/>
          </a:ln>
          <a:effectLst>
            <a:outerShdw blurRad="292100" dist="139700" dir="2700000" algn="tl" rotWithShape="0">
              <a:srgbClr val="333333">
                <a:alpha val="65000"/>
              </a:srgbClr>
            </a:outerShdw>
          </a:effectLst>
        </p:spPr>
      </p:pic>
      <p:sp>
        <p:nvSpPr>
          <p:cNvPr id="5232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defRPr>
            </a:lvl1pPr>
            <a:lvl2pPr marL="557213" indent="-214313">
              <a:spcBef>
                <a:spcPct val="20000"/>
              </a:spcBef>
              <a:buChar char="–"/>
              <a:defRPr sz="2100">
                <a:solidFill>
                  <a:schemeClr val="tx1"/>
                </a:solidFill>
                <a:latin typeface="Arial" pitchFamily="34" charset="0"/>
              </a:defRPr>
            </a:lvl2pPr>
            <a:lvl3pPr marL="857250" indent="-171450">
              <a:spcBef>
                <a:spcPct val="20000"/>
              </a:spcBef>
              <a:buChar char="•"/>
              <a:defRPr sz="1800">
                <a:solidFill>
                  <a:schemeClr val="tx1"/>
                </a:solidFill>
                <a:latin typeface="Arial" pitchFamily="34" charset="0"/>
              </a:defRPr>
            </a:lvl3pPr>
            <a:lvl4pPr marL="1200150" indent="-171450">
              <a:spcBef>
                <a:spcPct val="20000"/>
              </a:spcBef>
              <a:buChar char="–"/>
              <a:defRPr sz="1500">
                <a:solidFill>
                  <a:schemeClr val="tx1"/>
                </a:solidFill>
                <a:latin typeface="Arial" pitchFamily="34" charset="0"/>
              </a:defRPr>
            </a:lvl4pPr>
            <a:lvl5pPr marL="1543050" indent="-171450">
              <a:spcBef>
                <a:spcPct val="20000"/>
              </a:spcBef>
              <a:buChar char="»"/>
              <a:defRPr sz="1500">
                <a:solidFill>
                  <a:schemeClr val="tx1"/>
                </a:solidFill>
                <a:latin typeface="Arial" pitchFamily="34" charset="0"/>
              </a:defRPr>
            </a:lvl5pPr>
            <a:lvl6pPr marL="1885950" indent="-171450" eaLnBrk="0" fontAlgn="base" hangingPunct="0">
              <a:spcBef>
                <a:spcPct val="20000"/>
              </a:spcBef>
              <a:spcAft>
                <a:spcPct val="0"/>
              </a:spcAft>
              <a:buChar char="»"/>
              <a:defRPr sz="1500">
                <a:solidFill>
                  <a:schemeClr val="tx1"/>
                </a:solidFill>
                <a:latin typeface="Arial" pitchFamily="34" charset="0"/>
              </a:defRPr>
            </a:lvl6pPr>
            <a:lvl7pPr marL="2228850" indent="-171450" eaLnBrk="0" fontAlgn="base" hangingPunct="0">
              <a:spcBef>
                <a:spcPct val="20000"/>
              </a:spcBef>
              <a:spcAft>
                <a:spcPct val="0"/>
              </a:spcAft>
              <a:buChar char="»"/>
              <a:defRPr sz="1500">
                <a:solidFill>
                  <a:schemeClr val="tx1"/>
                </a:solidFill>
                <a:latin typeface="Arial" pitchFamily="34" charset="0"/>
              </a:defRPr>
            </a:lvl7pPr>
            <a:lvl8pPr marL="2571750" indent="-171450" eaLnBrk="0" fontAlgn="base" hangingPunct="0">
              <a:spcBef>
                <a:spcPct val="20000"/>
              </a:spcBef>
              <a:spcAft>
                <a:spcPct val="0"/>
              </a:spcAft>
              <a:buChar char="»"/>
              <a:defRPr sz="1500">
                <a:solidFill>
                  <a:schemeClr val="tx1"/>
                </a:solidFill>
                <a:latin typeface="Arial" pitchFamily="34" charset="0"/>
              </a:defRPr>
            </a:lvl8pPr>
            <a:lvl9pPr marL="2914650" indent="-171450" eaLnBrk="0" fontAlgn="base" hangingPunct="0">
              <a:spcBef>
                <a:spcPct val="20000"/>
              </a:spcBef>
              <a:spcAft>
                <a:spcPct val="0"/>
              </a:spcAft>
              <a:buChar char="»"/>
              <a:defRPr sz="1500">
                <a:solidFill>
                  <a:schemeClr val="tx1"/>
                </a:solidFill>
                <a:latin typeface="Arial" pitchFamily="34" charset="0"/>
              </a:defRPr>
            </a:lvl9pPr>
          </a:lstStyle>
          <a:p>
            <a:pPr>
              <a:spcBef>
                <a:spcPct val="0"/>
              </a:spcBef>
              <a:buFontTx/>
              <a:buNone/>
            </a:pPr>
            <a:fld id="{A0481760-FBDF-44AB-B9BF-97C177F20830}" type="slidenum">
              <a:rPr lang="en-US" altLang="en-US" sz="1050"/>
              <a:pPr>
                <a:spcBef>
                  <a:spcPct val="0"/>
                </a:spcBef>
                <a:buFontTx/>
                <a:buNone/>
              </a:pPr>
              <a:t>2</a:t>
            </a:fld>
            <a:endParaRPr lang="en-US" altLang="en-US" sz="1050"/>
          </a:p>
        </p:txBody>
      </p:sp>
      <p:sp>
        <p:nvSpPr>
          <p:cNvPr id="523268" name="Text Box 3"/>
          <p:cNvSpPr txBox="1">
            <a:spLocks noChangeArrowheads="1"/>
          </p:cNvSpPr>
          <p:nvPr/>
        </p:nvSpPr>
        <p:spPr bwMode="auto">
          <a:xfrm>
            <a:off x="1524000" y="457200"/>
            <a:ext cx="838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4000" b="1" dirty="0">
                <a:solidFill>
                  <a:schemeClr val="tx2"/>
                </a:solidFill>
              </a:rPr>
              <a:t>Remember - A NAWT HLT is a not a Flood</a:t>
            </a:r>
          </a:p>
          <a:p>
            <a:pPr algn="ctr">
              <a:spcBef>
                <a:spcPct val="50000"/>
              </a:spcBef>
              <a:buFontTx/>
              <a:buNone/>
            </a:pPr>
            <a:r>
              <a:rPr lang="en-US" altLang="en-US" sz="4000" b="1" dirty="0">
                <a:solidFill>
                  <a:schemeClr val="tx2"/>
                </a:solidFill>
              </a:rPr>
              <a:t>It is a </a:t>
            </a:r>
          </a:p>
          <a:p>
            <a:pPr algn="ctr">
              <a:spcBef>
                <a:spcPct val="50000"/>
              </a:spcBef>
              <a:buFontTx/>
              <a:buNone/>
            </a:pPr>
            <a:r>
              <a:rPr lang="en-US" altLang="en-US" sz="4000" b="1" dirty="0">
                <a:solidFill>
                  <a:schemeClr val="tx2"/>
                </a:solidFill>
              </a:rPr>
              <a:t>Controlled Application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8458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7" name="Rectangle 7"/>
          <p:cNvSpPr>
            <a:spLocks noChangeArrowheads="1"/>
          </p:cNvSpPr>
          <p:nvPr/>
        </p:nvSpPr>
        <p:spPr bwMode="auto">
          <a:xfrm>
            <a:off x="3505200" y="3962400"/>
            <a:ext cx="4343400" cy="381000"/>
          </a:xfrm>
          <a:prstGeom prst="rect">
            <a:avLst/>
          </a:prstGeom>
          <a:solidFill>
            <a:schemeClr val="bg1">
              <a:lumMod val="40000"/>
              <a:lumOff val="60000"/>
              <a:alpha val="5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353289" name="Rectangle 9"/>
          <p:cNvSpPr>
            <a:spLocks noChangeArrowheads="1"/>
          </p:cNvSpPr>
          <p:nvPr/>
        </p:nvSpPr>
        <p:spPr bwMode="auto">
          <a:xfrm>
            <a:off x="5943600" y="2514600"/>
            <a:ext cx="457200" cy="76200"/>
          </a:xfrm>
          <a:prstGeom prst="rect">
            <a:avLst/>
          </a:prstGeom>
          <a:solidFill>
            <a:srgbClr val="99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grpSp>
        <p:nvGrpSpPr>
          <p:cNvPr id="2" name="Group 1"/>
          <p:cNvGrpSpPr/>
          <p:nvPr/>
        </p:nvGrpSpPr>
        <p:grpSpPr>
          <a:xfrm>
            <a:off x="2743201" y="3524250"/>
            <a:ext cx="561975" cy="838200"/>
            <a:chOff x="1219200" y="3505200"/>
            <a:chExt cx="561975" cy="838200"/>
          </a:xfrm>
        </p:grpSpPr>
        <p:sp>
          <p:nvSpPr>
            <p:cNvPr id="135173" name="Text Box 10"/>
            <p:cNvSpPr txBox="1">
              <a:spLocks noChangeArrowheads="1"/>
            </p:cNvSpPr>
            <p:nvPr/>
          </p:nvSpPr>
          <p:spPr bwMode="auto">
            <a:xfrm>
              <a:off x="1219200" y="3767138"/>
              <a:ext cx="56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solidFill>
                    <a:schemeClr val="bg2"/>
                  </a:solidFill>
                  <a:latin typeface="Arial Rounded MT Bold" pitchFamily="34" charset="0"/>
                </a:rPr>
                <a:t>12”</a:t>
              </a:r>
            </a:p>
          </p:txBody>
        </p:sp>
        <p:sp>
          <p:nvSpPr>
            <p:cNvPr id="135174" name="Line 11"/>
            <p:cNvSpPr>
              <a:spLocks noChangeShapeType="1"/>
            </p:cNvSpPr>
            <p:nvPr/>
          </p:nvSpPr>
          <p:spPr bwMode="auto">
            <a:xfrm>
              <a:off x="1447800" y="4114800"/>
              <a:ext cx="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75" name="Line 12"/>
            <p:cNvSpPr>
              <a:spLocks noChangeShapeType="1"/>
            </p:cNvSpPr>
            <p:nvPr/>
          </p:nvSpPr>
          <p:spPr bwMode="auto">
            <a:xfrm flipV="1">
              <a:off x="1447800" y="3505200"/>
              <a:ext cx="0" cy="304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3293" name="Text Box 13"/>
          <p:cNvSpPr txBox="1">
            <a:spLocks noChangeArrowheads="1"/>
          </p:cNvSpPr>
          <p:nvPr/>
        </p:nvSpPr>
        <p:spPr bwMode="auto">
          <a:xfrm>
            <a:off x="8077201" y="3489326"/>
            <a:ext cx="232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6” Dry Aggregate</a:t>
            </a:r>
          </a:p>
        </p:txBody>
      </p:sp>
      <p:grpSp>
        <p:nvGrpSpPr>
          <p:cNvPr id="3" name="Group 2"/>
          <p:cNvGrpSpPr/>
          <p:nvPr/>
        </p:nvGrpSpPr>
        <p:grpSpPr>
          <a:xfrm>
            <a:off x="8153400" y="3486150"/>
            <a:ext cx="228600" cy="457200"/>
            <a:chOff x="6629400" y="3505200"/>
            <a:chExt cx="228600" cy="457200"/>
          </a:xfrm>
        </p:grpSpPr>
        <p:sp>
          <p:nvSpPr>
            <p:cNvPr id="353294" name="Line 14"/>
            <p:cNvSpPr>
              <a:spLocks noChangeShapeType="1"/>
            </p:cNvSpPr>
            <p:nvPr/>
          </p:nvSpPr>
          <p:spPr bwMode="auto">
            <a:xfrm>
              <a:off x="6705600" y="3962400"/>
              <a:ext cx="152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295" name="Line 15"/>
            <p:cNvSpPr>
              <a:spLocks noChangeShapeType="1"/>
            </p:cNvSpPr>
            <p:nvPr/>
          </p:nvSpPr>
          <p:spPr bwMode="auto">
            <a:xfrm>
              <a:off x="6629400" y="3505200"/>
              <a:ext cx="228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3297" name="Rectangle 17"/>
          <p:cNvSpPr>
            <a:spLocks noChangeArrowheads="1"/>
          </p:cNvSpPr>
          <p:nvPr/>
        </p:nvSpPr>
        <p:spPr bwMode="auto">
          <a:xfrm>
            <a:off x="6019800" y="2743200"/>
            <a:ext cx="304800" cy="121920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135180" name="Text Box 18"/>
          <p:cNvSpPr txBox="1">
            <a:spLocks noChangeArrowheads="1"/>
          </p:cNvSpPr>
          <p:nvPr/>
        </p:nvSpPr>
        <p:spPr bwMode="auto">
          <a:xfrm>
            <a:off x="2133601" y="304801"/>
            <a:ext cx="207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latin typeface="Arial Rounded MT Bold" pitchFamily="34" charset="0"/>
              </a:rPr>
              <a:t>Day One</a:t>
            </a:r>
          </a:p>
        </p:txBody>
      </p:sp>
    </p:spTree>
    <p:extLst>
      <p:ext uri="{BB962C8B-B14F-4D97-AF65-F5344CB8AC3E}">
        <p14:creationId xmlns:p14="http://schemas.microsoft.com/office/powerpoint/2010/main" val="377527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3289"/>
                                        </p:tgtEl>
                                        <p:attrNameLst>
                                          <p:attrName>style.visibility</p:attrName>
                                        </p:attrNameLst>
                                      </p:cBhvr>
                                      <p:to>
                                        <p:strVal val="visible"/>
                                      </p:to>
                                    </p:set>
                                    <p:anim calcmode="lin" valueType="num">
                                      <p:cBhvr additive="base">
                                        <p:cTn id="7" dur="500" fill="hold"/>
                                        <p:tgtEl>
                                          <p:spTgt spid="353289"/>
                                        </p:tgtEl>
                                        <p:attrNameLst>
                                          <p:attrName>ppt_x</p:attrName>
                                        </p:attrNameLst>
                                      </p:cBhvr>
                                      <p:tavLst>
                                        <p:tav tm="0">
                                          <p:val>
                                            <p:strVal val="1+#ppt_w/2"/>
                                          </p:val>
                                        </p:tav>
                                        <p:tav tm="100000">
                                          <p:val>
                                            <p:strVal val="#ppt_x"/>
                                          </p:val>
                                        </p:tav>
                                      </p:tavLst>
                                    </p:anim>
                                    <p:anim calcmode="lin" valueType="num">
                                      <p:cBhvr additive="base">
                                        <p:cTn id="8" dur="500" fill="hold"/>
                                        <p:tgtEl>
                                          <p:spTgt spid="3532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53297"/>
                                        </p:tgtEl>
                                        <p:attrNameLst>
                                          <p:attrName>style.visibility</p:attrName>
                                        </p:attrNameLst>
                                      </p:cBhvr>
                                      <p:to>
                                        <p:strVal val="visible"/>
                                      </p:to>
                                    </p:set>
                                    <p:animEffect transition="in" filter="wipe(up)">
                                      <p:cBhvr>
                                        <p:cTn id="13" dur="500"/>
                                        <p:tgtEl>
                                          <p:spTgt spid="353297"/>
                                        </p:tgtEl>
                                      </p:cBhvr>
                                    </p:animEffect>
                                  </p:childTnLst>
                                  <p:subTnLst>
                                    <p:set>
                                      <p:cBhvr override="childStyle">
                                        <p:cTn dur="1" fill="hold" display="0" masterRel="sameClick" afterEffect="1">
                                          <p:stCondLst>
                                            <p:cond evt="end" delay="0">
                                              <p:tn val="11"/>
                                            </p:cond>
                                          </p:stCondLst>
                                        </p:cTn>
                                        <p:tgtEl>
                                          <p:spTgt spid="353297"/>
                                        </p:tgtEl>
                                        <p:attrNameLst>
                                          <p:attrName>style.visibility</p:attrName>
                                        </p:attrNameLst>
                                      </p:cBhvr>
                                      <p:to>
                                        <p:strVal val="hidden"/>
                                      </p:to>
                                    </p:set>
                                  </p:subTnLst>
                                </p:cTn>
                              </p:par>
                              <p:par>
                                <p:cTn id="14" presetID="22" presetClass="entr" presetSubtype="4" fill="hold" grpId="0" nodeType="withEffect">
                                  <p:stCondLst>
                                    <p:cond delay="0"/>
                                  </p:stCondLst>
                                  <p:childTnLst>
                                    <p:set>
                                      <p:cBhvr>
                                        <p:cTn id="15" dur="1" fill="hold">
                                          <p:stCondLst>
                                            <p:cond delay="0"/>
                                          </p:stCondLst>
                                        </p:cTn>
                                        <p:tgtEl>
                                          <p:spTgt spid="353287"/>
                                        </p:tgtEl>
                                        <p:attrNameLst>
                                          <p:attrName>style.visibility</p:attrName>
                                        </p:attrNameLst>
                                      </p:cBhvr>
                                      <p:to>
                                        <p:strVal val="visible"/>
                                      </p:to>
                                    </p:set>
                                    <p:animEffect transition="in" filter="wipe(down)">
                                      <p:cBhvr>
                                        <p:cTn id="16" dur="2000"/>
                                        <p:tgtEl>
                                          <p:spTgt spid="3532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53293"/>
                                        </p:tgtEl>
                                        <p:attrNameLst>
                                          <p:attrName>style.visibility</p:attrName>
                                        </p:attrNameLst>
                                      </p:cBhvr>
                                      <p:to>
                                        <p:strVal val="visible"/>
                                      </p:to>
                                    </p:set>
                                    <p:anim calcmode="lin" valueType="num">
                                      <p:cBhvr additive="base">
                                        <p:cTn id="21" dur="500" fill="hold"/>
                                        <p:tgtEl>
                                          <p:spTgt spid="353293"/>
                                        </p:tgtEl>
                                        <p:attrNameLst>
                                          <p:attrName>ppt_x</p:attrName>
                                        </p:attrNameLst>
                                      </p:cBhvr>
                                      <p:tavLst>
                                        <p:tav tm="0">
                                          <p:val>
                                            <p:strVal val="1+#ppt_w/2"/>
                                          </p:val>
                                        </p:tav>
                                        <p:tav tm="100000">
                                          <p:val>
                                            <p:strVal val="#ppt_x"/>
                                          </p:val>
                                        </p:tav>
                                      </p:tavLst>
                                    </p:anim>
                                    <p:anim calcmode="lin" valueType="num">
                                      <p:cBhvr additive="base">
                                        <p:cTn id="22" dur="500" fill="hold"/>
                                        <p:tgtEl>
                                          <p:spTgt spid="353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animBg="1"/>
      <p:bldP spid="353289" grpId="0" animBg="1"/>
      <p:bldP spid="353293" grpId="0"/>
      <p:bldP spid="3532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4402-E858-A153-CF4D-E2D5398C58B3}"/>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245A7CF-6A53-2136-2847-92D8FC15BFC2}"/>
              </a:ext>
            </a:extLst>
          </p:cNvPr>
          <p:cNvGraphicFramePr>
            <a:graphicFrameLocks noChangeAspect="1"/>
          </p:cNvGraphicFramePr>
          <p:nvPr/>
        </p:nvGraphicFramePr>
        <p:xfrm>
          <a:off x="1447800" y="0"/>
          <a:ext cx="8915400" cy="6889173"/>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DEA885D2-1268-CBA6-3DB4-638B13240722}"/>
                          </a:ext>
                        </a:extLst>
                      </p:cNvPr>
                      <p:cNvPicPr/>
                      <p:nvPr/>
                    </p:nvPicPr>
                    <p:blipFill>
                      <a:blip r:embed="rId3"/>
                      <a:stretch>
                        <a:fillRect/>
                      </a:stretch>
                    </p:blipFill>
                    <p:spPr>
                      <a:xfrm>
                        <a:off x="1447800" y="0"/>
                        <a:ext cx="8915400" cy="6889173"/>
                      </a:xfrm>
                      <a:prstGeom prst="rect">
                        <a:avLst/>
                      </a:prstGeom>
                    </p:spPr>
                  </p:pic>
                </p:oleObj>
              </mc:Fallback>
            </mc:AlternateContent>
          </a:graphicData>
        </a:graphic>
      </p:graphicFrame>
    </p:spTree>
    <p:extLst>
      <p:ext uri="{BB962C8B-B14F-4D97-AF65-F5344CB8AC3E}">
        <p14:creationId xmlns:p14="http://schemas.microsoft.com/office/powerpoint/2010/main" val="315502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8458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743201" y="3467100"/>
            <a:ext cx="561975" cy="838200"/>
            <a:chOff x="1219200" y="3505200"/>
            <a:chExt cx="561975" cy="838200"/>
          </a:xfrm>
        </p:grpSpPr>
        <p:sp>
          <p:nvSpPr>
            <p:cNvPr id="136195" name="Text Box 5"/>
            <p:cNvSpPr txBox="1">
              <a:spLocks noChangeArrowheads="1"/>
            </p:cNvSpPr>
            <p:nvPr/>
          </p:nvSpPr>
          <p:spPr bwMode="auto">
            <a:xfrm>
              <a:off x="1219200" y="3767138"/>
              <a:ext cx="56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solidFill>
                    <a:schemeClr val="bg2"/>
                  </a:solidFill>
                  <a:latin typeface="Arial Rounded MT Bold" pitchFamily="34" charset="0"/>
                </a:rPr>
                <a:t>12”</a:t>
              </a:r>
            </a:p>
          </p:txBody>
        </p:sp>
        <p:sp>
          <p:nvSpPr>
            <p:cNvPr id="136196" name="Line 6"/>
            <p:cNvSpPr>
              <a:spLocks noChangeShapeType="1"/>
            </p:cNvSpPr>
            <p:nvPr/>
          </p:nvSpPr>
          <p:spPr bwMode="auto">
            <a:xfrm>
              <a:off x="1447800" y="4114800"/>
              <a:ext cx="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197" name="Line 7"/>
            <p:cNvSpPr>
              <a:spLocks noChangeShapeType="1"/>
            </p:cNvSpPr>
            <p:nvPr/>
          </p:nvSpPr>
          <p:spPr bwMode="auto">
            <a:xfrm flipV="1">
              <a:off x="1447800" y="3505200"/>
              <a:ext cx="0" cy="304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6365" name="Rectangle 13"/>
          <p:cNvSpPr>
            <a:spLocks noChangeArrowheads="1"/>
          </p:cNvSpPr>
          <p:nvPr/>
        </p:nvSpPr>
        <p:spPr bwMode="auto">
          <a:xfrm>
            <a:off x="3581400" y="3962400"/>
            <a:ext cx="4343400" cy="381000"/>
          </a:xfrm>
          <a:prstGeom prst="rect">
            <a:avLst/>
          </a:prstGeom>
          <a:solidFill>
            <a:schemeClr val="bg1">
              <a:lumMod val="40000"/>
              <a:lumOff val="60000"/>
              <a:alpha val="5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356368" name="Text Box 16"/>
          <p:cNvSpPr txBox="1">
            <a:spLocks noChangeArrowheads="1"/>
          </p:cNvSpPr>
          <p:nvPr/>
        </p:nvSpPr>
        <p:spPr bwMode="auto">
          <a:xfrm>
            <a:off x="8035926" y="3508376"/>
            <a:ext cx="232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6” Dry Aggregate</a:t>
            </a:r>
          </a:p>
        </p:txBody>
      </p:sp>
      <p:grpSp>
        <p:nvGrpSpPr>
          <p:cNvPr id="3" name="Group 2"/>
          <p:cNvGrpSpPr/>
          <p:nvPr/>
        </p:nvGrpSpPr>
        <p:grpSpPr>
          <a:xfrm>
            <a:off x="8153400" y="3467100"/>
            <a:ext cx="228600" cy="457200"/>
            <a:chOff x="6629400" y="3505200"/>
            <a:chExt cx="228600" cy="457200"/>
          </a:xfrm>
        </p:grpSpPr>
        <p:sp>
          <p:nvSpPr>
            <p:cNvPr id="356369" name="Line 17"/>
            <p:cNvSpPr>
              <a:spLocks noChangeShapeType="1"/>
            </p:cNvSpPr>
            <p:nvPr/>
          </p:nvSpPr>
          <p:spPr bwMode="auto">
            <a:xfrm>
              <a:off x="6629400" y="3505200"/>
              <a:ext cx="228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370" name="Line 18"/>
            <p:cNvSpPr>
              <a:spLocks noChangeShapeType="1"/>
            </p:cNvSpPr>
            <p:nvPr/>
          </p:nvSpPr>
          <p:spPr bwMode="auto">
            <a:xfrm>
              <a:off x="6705600" y="3962400"/>
              <a:ext cx="152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02" name="Rectangle 20"/>
          <p:cNvSpPr>
            <a:spLocks noChangeArrowheads="1"/>
          </p:cNvSpPr>
          <p:nvPr/>
        </p:nvSpPr>
        <p:spPr bwMode="auto">
          <a:xfrm>
            <a:off x="5943600" y="2514600"/>
            <a:ext cx="457200" cy="76200"/>
          </a:xfrm>
          <a:prstGeom prst="rect">
            <a:avLst/>
          </a:prstGeom>
          <a:solidFill>
            <a:srgbClr val="99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356373" name="Text Box 21"/>
          <p:cNvSpPr txBox="1">
            <a:spLocks noChangeArrowheads="1"/>
          </p:cNvSpPr>
          <p:nvPr/>
        </p:nvSpPr>
        <p:spPr bwMode="auto">
          <a:xfrm>
            <a:off x="5791200" y="265094"/>
            <a:ext cx="5043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a:latin typeface="Arial Rounded MT Bold" pitchFamily="34" charset="0"/>
              </a:rPr>
              <a:t>Satisfactory – 500 gallons </a:t>
            </a:r>
          </a:p>
          <a:p>
            <a:pPr eaLnBrk="1" hangingPunct="1">
              <a:spcBef>
                <a:spcPct val="0"/>
              </a:spcBef>
              <a:buFontTx/>
              <a:buNone/>
            </a:pPr>
            <a:r>
              <a:rPr lang="en-US" altLang="en-US" sz="3000" dirty="0">
                <a:latin typeface="Arial Rounded MT Bold" pitchFamily="34" charset="0"/>
              </a:rPr>
              <a:t>Absorbed in 24 hours</a:t>
            </a:r>
          </a:p>
        </p:txBody>
      </p:sp>
      <p:sp>
        <p:nvSpPr>
          <p:cNvPr id="356374" name="Rectangle 22"/>
          <p:cNvSpPr>
            <a:spLocks noChangeArrowheads="1"/>
          </p:cNvSpPr>
          <p:nvPr/>
        </p:nvSpPr>
        <p:spPr bwMode="auto">
          <a:xfrm>
            <a:off x="6019800" y="2667000"/>
            <a:ext cx="304800" cy="121920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136205" name="Text Box 24"/>
          <p:cNvSpPr txBox="1">
            <a:spLocks noChangeArrowheads="1"/>
          </p:cNvSpPr>
          <p:nvPr/>
        </p:nvSpPr>
        <p:spPr bwMode="auto">
          <a:xfrm>
            <a:off x="2057400" y="228601"/>
            <a:ext cx="2078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latin typeface="Arial Rounded MT Bold" pitchFamily="34" charset="0"/>
              </a:rPr>
              <a:t>Day Two</a:t>
            </a:r>
          </a:p>
        </p:txBody>
      </p:sp>
    </p:spTree>
    <p:extLst>
      <p:ext uri="{BB962C8B-B14F-4D97-AF65-F5344CB8AC3E}">
        <p14:creationId xmlns:p14="http://schemas.microsoft.com/office/powerpoint/2010/main" val="42018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6374"/>
                                        </p:tgtEl>
                                        <p:attrNameLst>
                                          <p:attrName>style.visibility</p:attrName>
                                        </p:attrNameLst>
                                      </p:cBhvr>
                                      <p:to>
                                        <p:strVal val="visible"/>
                                      </p:to>
                                    </p:set>
                                    <p:animEffect transition="in" filter="wipe(up)">
                                      <p:cBhvr>
                                        <p:cTn id="7" dur="500"/>
                                        <p:tgtEl>
                                          <p:spTgt spid="356374"/>
                                        </p:tgtEl>
                                      </p:cBhvr>
                                    </p:animEffect>
                                  </p:childTnLst>
                                  <p:subTnLst>
                                    <p:set>
                                      <p:cBhvr override="childStyle">
                                        <p:cTn dur="1" fill="hold" display="0" masterRel="sameClick" afterEffect="1">
                                          <p:stCondLst>
                                            <p:cond evt="end" delay="0">
                                              <p:tn val="5"/>
                                            </p:cond>
                                          </p:stCondLst>
                                        </p:cTn>
                                        <p:tgtEl>
                                          <p:spTgt spid="356374"/>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356365"/>
                                        </p:tgtEl>
                                        <p:attrNameLst>
                                          <p:attrName>style.visibility</p:attrName>
                                        </p:attrNameLst>
                                      </p:cBhvr>
                                      <p:to>
                                        <p:strVal val="visible"/>
                                      </p:to>
                                    </p:set>
                                    <p:animEffect transition="in" filter="wipe(down)">
                                      <p:cBhvr>
                                        <p:cTn id="10" dur="2000"/>
                                        <p:tgtEl>
                                          <p:spTgt spid="356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56368"/>
                                        </p:tgtEl>
                                        <p:attrNameLst>
                                          <p:attrName>style.visibility</p:attrName>
                                        </p:attrNameLst>
                                      </p:cBhvr>
                                      <p:to>
                                        <p:strVal val="visible"/>
                                      </p:to>
                                    </p:set>
                                    <p:anim calcmode="lin" valueType="num">
                                      <p:cBhvr additive="base">
                                        <p:cTn id="15" dur="500" fill="hold"/>
                                        <p:tgtEl>
                                          <p:spTgt spid="356368"/>
                                        </p:tgtEl>
                                        <p:attrNameLst>
                                          <p:attrName>ppt_x</p:attrName>
                                        </p:attrNameLst>
                                      </p:cBhvr>
                                      <p:tavLst>
                                        <p:tav tm="0">
                                          <p:val>
                                            <p:strVal val="1+#ppt_w/2"/>
                                          </p:val>
                                        </p:tav>
                                        <p:tav tm="100000">
                                          <p:val>
                                            <p:strVal val="#ppt_x"/>
                                          </p:val>
                                        </p:tav>
                                      </p:tavLst>
                                    </p:anim>
                                    <p:anim calcmode="lin" valueType="num">
                                      <p:cBhvr additive="base">
                                        <p:cTn id="16" dur="500" fill="hold"/>
                                        <p:tgtEl>
                                          <p:spTgt spid="35636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56373"/>
                                        </p:tgtEl>
                                        <p:attrNameLst>
                                          <p:attrName>style.visibility</p:attrName>
                                        </p:attrNameLst>
                                      </p:cBhvr>
                                      <p:to>
                                        <p:strVal val="visible"/>
                                      </p:to>
                                    </p:set>
                                    <p:anim calcmode="lin" valueType="num">
                                      <p:cBhvr additive="base">
                                        <p:cTn id="21" dur="500" fill="hold"/>
                                        <p:tgtEl>
                                          <p:spTgt spid="356373"/>
                                        </p:tgtEl>
                                        <p:attrNameLst>
                                          <p:attrName>ppt_x</p:attrName>
                                        </p:attrNameLst>
                                      </p:cBhvr>
                                      <p:tavLst>
                                        <p:tav tm="0">
                                          <p:val>
                                            <p:strVal val="1+#ppt_w/2"/>
                                          </p:val>
                                        </p:tav>
                                        <p:tav tm="100000">
                                          <p:val>
                                            <p:strVal val="#ppt_x"/>
                                          </p:val>
                                        </p:tav>
                                      </p:tavLst>
                                    </p:anim>
                                    <p:anim calcmode="lin" valueType="num">
                                      <p:cBhvr additive="base">
                                        <p:cTn id="22" dur="500" fill="hold"/>
                                        <p:tgtEl>
                                          <p:spTgt spid="356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5" grpId="0" animBg="1"/>
      <p:bldP spid="356368" grpId="0"/>
      <p:bldP spid="356373" grpId="0"/>
      <p:bldP spid="3563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7CCF-4525-DAC7-BB71-CA412556F544}"/>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ECF29D7-71C5-A75A-026D-B4DDC27DBE42}"/>
              </a:ext>
            </a:extLst>
          </p:cNvPr>
          <p:cNvGraphicFramePr>
            <a:graphicFrameLocks noChangeAspect="1"/>
          </p:cNvGraphicFramePr>
          <p:nvPr/>
        </p:nvGraphicFramePr>
        <p:xfrm>
          <a:off x="1447800" y="0"/>
          <a:ext cx="8915400" cy="6889173"/>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8245A7CF-6A53-2136-2847-92D8FC15BFC2}"/>
                          </a:ext>
                        </a:extLst>
                      </p:cNvPr>
                      <p:cNvPicPr/>
                      <p:nvPr/>
                    </p:nvPicPr>
                    <p:blipFill>
                      <a:blip r:embed="rId3"/>
                      <a:stretch>
                        <a:fillRect/>
                      </a:stretch>
                    </p:blipFill>
                    <p:spPr>
                      <a:xfrm>
                        <a:off x="1447800" y="0"/>
                        <a:ext cx="8915400" cy="6889173"/>
                      </a:xfrm>
                      <a:prstGeom prst="rect">
                        <a:avLst/>
                      </a:prstGeom>
                    </p:spPr>
                  </p:pic>
                </p:oleObj>
              </mc:Fallback>
            </mc:AlternateContent>
          </a:graphicData>
        </a:graphic>
      </p:graphicFrame>
    </p:spTree>
    <p:extLst>
      <p:ext uri="{BB962C8B-B14F-4D97-AF65-F5344CB8AC3E}">
        <p14:creationId xmlns:p14="http://schemas.microsoft.com/office/powerpoint/2010/main" val="292659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498" y="2712925"/>
            <a:ext cx="63436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99" name="Rectangle 3"/>
          <p:cNvSpPr>
            <a:spLocks noChangeArrowheads="1"/>
          </p:cNvSpPr>
          <p:nvPr/>
        </p:nvSpPr>
        <p:spPr bwMode="auto">
          <a:xfrm>
            <a:off x="4152900" y="3829050"/>
            <a:ext cx="3257550" cy="285750"/>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350"/>
          </a:p>
        </p:txBody>
      </p:sp>
      <p:sp>
        <p:nvSpPr>
          <p:cNvPr id="516100" name="Rectangle 4"/>
          <p:cNvSpPr>
            <a:spLocks noChangeArrowheads="1"/>
          </p:cNvSpPr>
          <p:nvPr/>
        </p:nvSpPr>
        <p:spPr bwMode="auto">
          <a:xfrm>
            <a:off x="5981700" y="2743200"/>
            <a:ext cx="342900" cy="57150"/>
          </a:xfrm>
          <a:prstGeom prst="rect">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350"/>
          </a:p>
        </p:txBody>
      </p:sp>
      <p:sp>
        <p:nvSpPr>
          <p:cNvPr id="558086" name="Text Box 5"/>
          <p:cNvSpPr txBox="1">
            <a:spLocks noChangeArrowheads="1"/>
          </p:cNvSpPr>
          <p:nvPr/>
        </p:nvSpPr>
        <p:spPr bwMode="auto">
          <a:xfrm>
            <a:off x="3581401" y="3682603"/>
            <a:ext cx="4347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50" dirty="0">
                <a:solidFill>
                  <a:srgbClr val="FF0000"/>
                </a:solidFill>
                <a:highlight>
                  <a:srgbClr val="C0C0C0"/>
                </a:highlight>
              </a:rPr>
              <a:t>12”</a:t>
            </a:r>
          </a:p>
        </p:txBody>
      </p:sp>
      <p:sp>
        <p:nvSpPr>
          <p:cNvPr id="558087" name="Line 6"/>
          <p:cNvSpPr>
            <a:spLocks noChangeShapeType="1"/>
          </p:cNvSpPr>
          <p:nvPr/>
        </p:nvSpPr>
        <p:spPr bwMode="auto">
          <a:xfrm>
            <a:off x="3752850" y="3943350"/>
            <a:ext cx="0"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558088" name="Line 7"/>
          <p:cNvSpPr>
            <a:spLocks noChangeShapeType="1"/>
          </p:cNvSpPr>
          <p:nvPr/>
        </p:nvSpPr>
        <p:spPr bwMode="auto">
          <a:xfrm flipV="1">
            <a:off x="3752850" y="3486150"/>
            <a:ext cx="0" cy="228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516104" name="Text Box 8"/>
          <p:cNvSpPr txBox="1">
            <a:spLocks noChangeArrowheads="1"/>
          </p:cNvSpPr>
          <p:nvPr/>
        </p:nvSpPr>
        <p:spPr bwMode="auto">
          <a:xfrm>
            <a:off x="7825889" y="3505200"/>
            <a:ext cx="16407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500" dirty="0">
                <a:solidFill>
                  <a:srgbClr val="FF0000"/>
                </a:solidFill>
                <a:highlight>
                  <a:srgbClr val="C0C0C0"/>
                </a:highlight>
              </a:rPr>
              <a:t>6” Dry Aggregate</a:t>
            </a:r>
          </a:p>
        </p:txBody>
      </p:sp>
      <p:sp>
        <p:nvSpPr>
          <p:cNvPr id="516105" name="Line 9"/>
          <p:cNvSpPr>
            <a:spLocks noChangeShapeType="1"/>
          </p:cNvSpPr>
          <p:nvPr/>
        </p:nvSpPr>
        <p:spPr bwMode="auto">
          <a:xfrm>
            <a:off x="7696200" y="3829049"/>
            <a:ext cx="511966" cy="112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516106" name="Line 10"/>
          <p:cNvSpPr>
            <a:spLocks noChangeShapeType="1"/>
          </p:cNvSpPr>
          <p:nvPr/>
        </p:nvSpPr>
        <p:spPr bwMode="auto">
          <a:xfrm>
            <a:off x="7639050" y="3486149"/>
            <a:ext cx="569116" cy="112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558092" name="TextBox 11"/>
          <p:cNvSpPr txBox="1">
            <a:spLocks noChangeArrowheads="1"/>
          </p:cNvSpPr>
          <p:nvPr/>
        </p:nvSpPr>
        <p:spPr bwMode="auto">
          <a:xfrm>
            <a:off x="4210050" y="1943100"/>
            <a:ext cx="12573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500" dirty="0">
                <a:solidFill>
                  <a:schemeClr val="tx2"/>
                </a:solidFill>
              </a:rPr>
              <a:t>Day 1</a:t>
            </a:r>
          </a:p>
        </p:txBody>
      </p:sp>
      <p:sp>
        <p:nvSpPr>
          <p:cNvPr id="558093" name="TextBox 12"/>
          <p:cNvSpPr txBox="1">
            <a:spLocks noChangeArrowheads="1"/>
          </p:cNvSpPr>
          <p:nvPr/>
        </p:nvSpPr>
        <p:spPr bwMode="auto">
          <a:xfrm>
            <a:off x="724224" y="154174"/>
            <a:ext cx="5257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dirty="0">
                <a:solidFill>
                  <a:schemeClr val="tx2"/>
                </a:solidFill>
              </a:rPr>
              <a:t>Seepage Bed example</a:t>
            </a:r>
          </a:p>
        </p:txBody>
      </p:sp>
      <p:cxnSp>
        <p:nvCxnSpPr>
          <p:cNvPr id="15" name="Straight Arrow Connector 14"/>
          <p:cNvCxnSpPr/>
          <p:nvPr/>
        </p:nvCxnSpPr>
        <p:spPr>
          <a:xfrm rot="5400000">
            <a:off x="5410796" y="3085506"/>
            <a:ext cx="1485900" cy="11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067300" y="3042845"/>
            <a:ext cx="2171700" cy="2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6153150" y="2228850"/>
            <a:ext cx="685800" cy="457200"/>
          </a:xfrm>
          <a:prstGeom prst="straightConnector1">
            <a:avLst/>
          </a:prstGeom>
          <a:ln w="25400">
            <a:solidFill>
              <a:srgbClr val="660033"/>
            </a:solidFill>
            <a:tailEnd type="arrow"/>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924764" y="410429"/>
            <a:ext cx="23431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dirty="0">
                <a:solidFill>
                  <a:schemeClr val="tx2"/>
                </a:solidFill>
              </a:rPr>
              <a:t>Record depth to bottom of aggregate or top of liquid from a fixed reference point</a:t>
            </a:r>
          </a:p>
          <a:p>
            <a:pPr eaLnBrk="1" hangingPunct="1">
              <a:spcBef>
                <a:spcPct val="0"/>
              </a:spcBef>
              <a:buFontTx/>
              <a:buNone/>
            </a:pPr>
            <a:r>
              <a:rPr lang="en-US" altLang="en-US" sz="2000" dirty="0">
                <a:solidFill>
                  <a:schemeClr val="tx2"/>
                </a:solidFill>
              </a:rPr>
              <a:t>Here we read 24” to soil – no liquid.</a:t>
            </a:r>
          </a:p>
        </p:txBody>
      </p:sp>
      <p:cxnSp>
        <p:nvCxnSpPr>
          <p:cNvPr id="28" name="Straight Connector 27"/>
          <p:cNvCxnSpPr/>
          <p:nvPr/>
        </p:nvCxnSpPr>
        <p:spPr>
          <a:xfrm rot="10800000">
            <a:off x="3295650" y="4114800"/>
            <a:ext cx="8001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58099" name="TextBox 29"/>
          <p:cNvSpPr txBox="1">
            <a:spLocks noChangeArrowheads="1"/>
          </p:cNvSpPr>
          <p:nvPr/>
        </p:nvSpPr>
        <p:spPr bwMode="auto">
          <a:xfrm>
            <a:off x="3016010" y="4887152"/>
            <a:ext cx="20002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50" dirty="0">
                <a:solidFill>
                  <a:srgbClr val="FF0000"/>
                </a:solidFill>
              </a:rPr>
              <a:t>Bottom of aggregate</a:t>
            </a:r>
          </a:p>
        </p:txBody>
      </p:sp>
      <p:cxnSp>
        <p:nvCxnSpPr>
          <p:cNvPr id="34" name="Elbow Connector 33"/>
          <p:cNvCxnSpPr>
            <a:cxnSpLocks/>
          </p:cNvCxnSpPr>
          <p:nvPr/>
        </p:nvCxnSpPr>
        <p:spPr>
          <a:xfrm rot="5400000" flipH="1" flipV="1">
            <a:off x="3162700" y="4362213"/>
            <a:ext cx="780413" cy="399888"/>
          </a:xfrm>
          <a:prstGeom prst="bentConnector3">
            <a:avLst>
              <a:gd name="adj1" fmla="val 50000"/>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6913960" y="581667"/>
            <a:ext cx="2343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dirty="0">
                <a:solidFill>
                  <a:schemeClr val="tx2"/>
                </a:solidFill>
              </a:rPr>
              <a:t>Record depth to top of liquid from the fixed reference point</a:t>
            </a:r>
          </a:p>
          <a:p>
            <a:pPr eaLnBrk="1" hangingPunct="1">
              <a:spcBef>
                <a:spcPct val="0"/>
              </a:spcBef>
              <a:buFontTx/>
              <a:buNone/>
            </a:pPr>
            <a:r>
              <a:rPr lang="en-US" altLang="en-US" sz="2000" dirty="0">
                <a:solidFill>
                  <a:schemeClr val="tx2"/>
                </a:solidFill>
              </a:rPr>
              <a:t>Here we read 18” </a:t>
            </a:r>
          </a:p>
        </p:txBody>
      </p:sp>
      <p:cxnSp>
        <p:nvCxnSpPr>
          <p:cNvPr id="38" name="Straight Arrow Connector 37"/>
          <p:cNvCxnSpPr/>
          <p:nvPr/>
        </p:nvCxnSpPr>
        <p:spPr>
          <a:xfrm rot="10800000" flipV="1">
            <a:off x="6210300" y="2228850"/>
            <a:ext cx="685800" cy="457200"/>
          </a:xfrm>
          <a:prstGeom prst="straightConnector1">
            <a:avLst/>
          </a:prstGeom>
          <a:ln w="25400">
            <a:solidFill>
              <a:srgbClr val="660033"/>
            </a:solidFill>
            <a:tailEnd type="arrow"/>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6100"/>
                                        </p:tgtEl>
                                        <p:attrNameLst>
                                          <p:attrName>style.visibility</p:attrName>
                                        </p:attrNameLst>
                                      </p:cBhvr>
                                      <p:to>
                                        <p:strVal val="visible"/>
                                      </p:to>
                                    </p:set>
                                    <p:anim calcmode="lin" valueType="num">
                                      <p:cBhvr additive="base">
                                        <p:cTn id="7" dur="500" fill="hold"/>
                                        <p:tgtEl>
                                          <p:spTgt spid="516100"/>
                                        </p:tgtEl>
                                        <p:attrNameLst>
                                          <p:attrName>ppt_x</p:attrName>
                                        </p:attrNameLst>
                                      </p:cBhvr>
                                      <p:tavLst>
                                        <p:tav tm="0">
                                          <p:val>
                                            <p:strVal val="1+#ppt_w/2"/>
                                          </p:val>
                                        </p:tav>
                                        <p:tav tm="100000">
                                          <p:val>
                                            <p:strVal val="#ppt_x"/>
                                          </p:val>
                                        </p:tav>
                                      </p:tavLst>
                                    </p:anim>
                                    <p:anim calcmode="lin" valueType="num">
                                      <p:cBhvr additive="base">
                                        <p:cTn id="8" dur="500" fill="hold"/>
                                        <p:tgtEl>
                                          <p:spTgt spid="51610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500"/>
                            </p:stCondLst>
                            <p:childTnLst>
                              <p:par>
                                <p:cTn id="15" presetID="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1+#ppt_w/2"/>
                                          </p:val>
                                        </p:tav>
                                        <p:tav tm="100000">
                                          <p:val>
                                            <p:strVal val="#ppt_x"/>
                                          </p:val>
                                        </p:tav>
                                      </p:tavLst>
                                    </p:anim>
                                    <p:anim calcmode="lin" valueType="num">
                                      <p:cBhvr additive="base">
                                        <p:cTn id="18" dur="2000" fill="hold"/>
                                        <p:tgtEl>
                                          <p:spTgt spid="2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0" fill="hold"/>
                                        <p:tgtEl>
                                          <p:spTgt spid="26"/>
                                        </p:tgtEl>
                                        <p:attrNameLst>
                                          <p:attrName>ppt_x</p:attrName>
                                        </p:attrNameLst>
                                      </p:cBhvr>
                                      <p:tavLst>
                                        <p:tav tm="0">
                                          <p:val>
                                            <p:strVal val="1+#ppt_w/2"/>
                                          </p:val>
                                        </p:tav>
                                        <p:tav tm="100000">
                                          <p:val>
                                            <p:strVal val="#ppt_x"/>
                                          </p:val>
                                        </p:tav>
                                      </p:tavLst>
                                    </p:anim>
                                    <p:anim calcmode="lin" valueType="num">
                                      <p:cBhvr additive="base">
                                        <p:cTn id="2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2000"/>
                                        <p:tgtEl>
                                          <p:spTgt spid="18"/>
                                        </p:tgtEl>
                                      </p:cBhvr>
                                    </p:animEffect>
                                    <p:set>
                                      <p:cBhvr>
                                        <p:cTn id="28" dur="1" fill="hold">
                                          <p:stCondLst>
                                            <p:cond delay="19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22"/>
                                        </p:tgtEl>
                                      </p:cBhvr>
                                    </p:animEffect>
                                    <p:set>
                                      <p:cBhvr>
                                        <p:cTn id="31" dur="1" fill="hold">
                                          <p:stCondLst>
                                            <p:cond delay="1999"/>
                                          </p:stCondLst>
                                        </p:cTn>
                                        <p:tgtEl>
                                          <p:spTgt spid="2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childTnLst>
                          </p:cTn>
                        </p:par>
                        <p:par>
                          <p:cTn id="35" fill="hold" nodeType="afterGroup">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516099"/>
                                        </p:tgtEl>
                                        <p:attrNameLst>
                                          <p:attrName>style.visibility</p:attrName>
                                        </p:attrNameLst>
                                      </p:cBhvr>
                                      <p:to>
                                        <p:strVal val="visible"/>
                                      </p:to>
                                    </p:set>
                                    <p:animEffect transition="in" filter="wipe(down)">
                                      <p:cBhvr>
                                        <p:cTn id="38" dur="2000"/>
                                        <p:tgtEl>
                                          <p:spTgt spid="516099"/>
                                        </p:tgtEl>
                                      </p:cBhvr>
                                    </p:animEffect>
                                  </p:childTnLst>
                                </p:cTn>
                              </p:par>
                              <p:par>
                                <p:cTn id="39" presetID="2" presetClass="entr" presetSubtype="2" fill="hold" grpId="0" nodeType="withEffect">
                                  <p:stCondLst>
                                    <p:cond delay="0"/>
                                  </p:stCondLst>
                                  <p:childTnLst>
                                    <p:set>
                                      <p:cBhvr>
                                        <p:cTn id="40" dur="1" fill="hold">
                                          <p:stCondLst>
                                            <p:cond delay="0"/>
                                          </p:stCondLst>
                                        </p:cTn>
                                        <p:tgtEl>
                                          <p:spTgt spid="516104"/>
                                        </p:tgtEl>
                                        <p:attrNameLst>
                                          <p:attrName>style.visibility</p:attrName>
                                        </p:attrNameLst>
                                      </p:cBhvr>
                                      <p:to>
                                        <p:strVal val="visible"/>
                                      </p:to>
                                    </p:set>
                                    <p:anim calcmode="lin" valueType="num">
                                      <p:cBhvr additive="base">
                                        <p:cTn id="41" dur="500" fill="hold"/>
                                        <p:tgtEl>
                                          <p:spTgt spid="516104"/>
                                        </p:tgtEl>
                                        <p:attrNameLst>
                                          <p:attrName>ppt_x</p:attrName>
                                        </p:attrNameLst>
                                      </p:cBhvr>
                                      <p:tavLst>
                                        <p:tav tm="0">
                                          <p:val>
                                            <p:strVal val="1+#ppt_w/2"/>
                                          </p:val>
                                        </p:tav>
                                        <p:tav tm="100000">
                                          <p:val>
                                            <p:strVal val="#ppt_x"/>
                                          </p:val>
                                        </p:tav>
                                      </p:tavLst>
                                    </p:anim>
                                    <p:anim calcmode="lin" valueType="num">
                                      <p:cBhvr additive="base">
                                        <p:cTn id="42" dur="500" fill="hold"/>
                                        <p:tgtEl>
                                          <p:spTgt spid="51610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16105"/>
                                        </p:tgtEl>
                                        <p:attrNameLst>
                                          <p:attrName>style.visibility</p:attrName>
                                        </p:attrNameLst>
                                      </p:cBhvr>
                                      <p:to>
                                        <p:strVal val="visible"/>
                                      </p:to>
                                    </p:set>
                                    <p:anim calcmode="lin" valueType="num">
                                      <p:cBhvr additive="base">
                                        <p:cTn id="45" dur="500" fill="hold"/>
                                        <p:tgtEl>
                                          <p:spTgt spid="516105"/>
                                        </p:tgtEl>
                                        <p:attrNameLst>
                                          <p:attrName>ppt_x</p:attrName>
                                        </p:attrNameLst>
                                      </p:cBhvr>
                                      <p:tavLst>
                                        <p:tav tm="0">
                                          <p:val>
                                            <p:strVal val="1+#ppt_w/2"/>
                                          </p:val>
                                        </p:tav>
                                        <p:tav tm="100000">
                                          <p:val>
                                            <p:strVal val="#ppt_x"/>
                                          </p:val>
                                        </p:tav>
                                      </p:tavLst>
                                    </p:anim>
                                    <p:anim calcmode="lin" valueType="num">
                                      <p:cBhvr additive="base">
                                        <p:cTn id="46" dur="500" fill="hold"/>
                                        <p:tgtEl>
                                          <p:spTgt spid="51610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6106"/>
                                        </p:tgtEl>
                                        <p:attrNameLst>
                                          <p:attrName>style.visibility</p:attrName>
                                        </p:attrNameLst>
                                      </p:cBhvr>
                                      <p:to>
                                        <p:strVal val="visible"/>
                                      </p:to>
                                    </p:set>
                                    <p:anim calcmode="lin" valueType="num">
                                      <p:cBhvr additive="base">
                                        <p:cTn id="49" dur="500" fill="hold"/>
                                        <p:tgtEl>
                                          <p:spTgt spid="516106"/>
                                        </p:tgtEl>
                                        <p:attrNameLst>
                                          <p:attrName>ppt_x</p:attrName>
                                        </p:attrNameLst>
                                      </p:cBhvr>
                                      <p:tavLst>
                                        <p:tav tm="0">
                                          <p:val>
                                            <p:strVal val="1+#ppt_w/2"/>
                                          </p:val>
                                        </p:tav>
                                        <p:tav tm="100000">
                                          <p:val>
                                            <p:strVal val="#ppt_x"/>
                                          </p:val>
                                        </p:tav>
                                      </p:tavLst>
                                    </p:anim>
                                    <p:anim calcmode="lin" valueType="num">
                                      <p:cBhvr additive="base">
                                        <p:cTn id="50" dur="500" fill="hold"/>
                                        <p:tgtEl>
                                          <p:spTgt spid="51610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00"/>
                            </p:stCondLst>
                            <p:childTnLst>
                              <p:par>
                                <p:cTn id="62" presetID="2" presetClass="entr" presetSubtype="2"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2000" fill="hold"/>
                                        <p:tgtEl>
                                          <p:spTgt spid="37"/>
                                        </p:tgtEl>
                                        <p:attrNameLst>
                                          <p:attrName>ppt_x</p:attrName>
                                        </p:attrNameLst>
                                      </p:cBhvr>
                                      <p:tavLst>
                                        <p:tav tm="0">
                                          <p:val>
                                            <p:strVal val="1+#ppt_w/2"/>
                                          </p:val>
                                        </p:tav>
                                        <p:tav tm="100000">
                                          <p:val>
                                            <p:strVal val="#ppt_x"/>
                                          </p:val>
                                        </p:tav>
                                      </p:tavLst>
                                    </p:anim>
                                    <p:anim calcmode="lin" valueType="num">
                                      <p:cBhvr additive="base">
                                        <p:cTn id="65"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animBg="1"/>
      <p:bldP spid="516100" grpId="0" animBg="1"/>
      <p:bldP spid="516104" grpId="0"/>
      <p:bldP spid="516105" grpId="0" animBg="1"/>
      <p:bldP spid="516106" grpId="0" animBg="1"/>
      <p:bldP spid="26" grpId="0"/>
      <p:bldP spid="26" grpId="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909F-B66C-2ADF-CC1C-FCAC70BD1737}"/>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A7BE081-20A3-AE97-947A-F64A04FB13F2}"/>
              </a:ext>
            </a:extLst>
          </p:cNvPr>
          <p:cNvGraphicFramePr>
            <a:graphicFrameLocks noChangeAspect="1"/>
          </p:cNvGraphicFramePr>
          <p:nvPr/>
        </p:nvGraphicFramePr>
        <p:xfrm>
          <a:off x="1447800" y="0"/>
          <a:ext cx="8915400" cy="6889173"/>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DEA885D2-1268-CBA6-3DB4-638B13240722}"/>
                          </a:ext>
                        </a:extLst>
                      </p:cNvPr>
                      <p:cNvPicPr/>
                      <p:nvPr/>
                    </p:nvPicPr>
                    <p:blipFill>
                      <a:blip r:embed="rId3"/>
                      <a:stretch>
                        <a:fillRect/>
                      </a:stretch>
                    </p:blipFill>
                    <p:spPr>
                      <a:xfrm>
                        <a:off x="1447800" y="0"/>
                        <a:ext cx="8915400" cy="6889173"/>
                      </a:xfrm>
                      <a:prstGeom prst="rect">
                        <a:avLst/>
                      </a:prstGeom>
                    </p:spPr>
                  </p:pic>
                </p:oleObj>
              </mc:Fallback>
            </mc:AlternateContent>
          </a:graphicData>
        </a:graphic>
      </p:graphicFrame>
    </p:spTree>
    <p:extLst>
      <p:ext uri="{BB962C8B-B14F-4D97-AF65-F5344CB8AC3E}">
        <p14:creationId xmlns:p14="http://schemas.microsoft.com/office/powerpoint/2010/main" val="86230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8592"/>
            <a:ext cx="63436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99" name="Rectangle 3"/>
          <p:cNvSpPr>
            <a:spLocks noChangeArrowheads="1"/>
          </p:cNvSpPr>
          <p:nvPr/>
        </p:nvSpPr>
        <p:spPr bwMode="auto">
          <a:xfrm>
            <a:off x="4210050" y="3829050"/>
            <a:ext cx="3314700" cy="285750"/>
          </a:xfrm>
          <a:prstGeom prst="rect">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350"/>
          </a:p>
        </p:txBody>
      </p:sp>
      <p:sp>
        <p:nvSpPr>
          <p:cNvPr id="560133" name="Rectangle 4"/>
          <p:cNvSpPr>
            <a:spLocks noChangeArrowheads="1"/>
          </p:cNvSpPr>
          <p:nvPr/>
        </p:nvSpPr>
        <p:spPr bwMode="auto">
          <a:xfrm>
            <a:off x="6038850" y="2686050"/>
            <a:ext cx="342900" cy="57150"/>
          </a:xfrm>
          <a:prstGeom prst="rect">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350"/>
          </a:p>
        </p:txBody>
      </p:sp>
      <p:sp>
        <p:nvSpPr>
          <p:cNvPr id="560134" name="Text Box 5"/>
          <p:cNvSpPr txBox="1">
            <a:spLocks noChangeArrowheads="1"/>
          </p:cNvSpPr>
          <p:nvPr/>
        </p:nvSpPr>
        <p:spPr bwMode="auto">
          <a:xfrm>
            <a:off x="3581401" y="3682603"/>
            <a:ext cx="4635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50" b="1" dirty="0">
                <a:solidFill>
                  <a:schemeClr val="tx2"/>
                </a:solidFill>
                <a:highlight>
                  <a:srgbClr val="C0C0C0"/>
                </a:highlight>
              </a:rPr>
              <a:t>12”</a:t>
            </a:r>
          </a:p>
        </p:txBody>
      </p:sp>
      <p:sp>
        <p:nvSpPr>
          <p:cNvPr id="560135" name="Line 6"/>
          <p:cNvSpPr>
            <a:spLocks noChangeShapeType="1"/>
          </p:cNvSpPr>
          <p:nvPr/>
        </p:nvSpPr>
        <p:spPr bwMode="auto">
          <a:xfrm>
            <a:off x="3752850" y="3943350"/>
            <a:ext cx="0" cy="1714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560136" name="Line 7"/>
          <p:cNvSpPr>
            <a:spLocks noChangeShapeType="1"/>
          </p:cNvSpPr>
          <p:nvPr/>
        </p:nvSpPr>
        <p:spPr bwMode="auto">
          <a:xfrm flipV="1">
            <a:off x="3752850" y="3486150"/>
            <a:ext cx="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516104" name="Text Box 8"/>
          <p:cNvSpPr txBox="1">
            <a:spLocks noChangeArrowheads="1"/>
          </p:cNvSpPr>
          <p:nvPr/>
        </p:nvSpPr>
        <p:spPr bwMode="auto">
          <a:xfrm>
            <a:off x="7627144" y="3493295"/>
            <a:ext cx="17613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500" b="1" dirty="0">
                <a:solidFill>
                  <a:schemeClr val="tx2"/>
                </a:solidFill>
                <a:highlight>
                  <a:srgbClr val="C0C0C0"/>
                </a:highlight>
              </a:rPr>
              <a:t>6” Dry Aggregate</a:t>
            </a:r>
          </a:p>
        </p:txBody>
      </p:sp>
      <p:sp>
        <p:nvSpPr>
          <p:cNvPr id="516105" name="Line 9"/>
          <p:cNvSpPr>
            <a:spLocks noChangeShapeType="1"/>
          </p:cNvSpPr>
          <p:nvPr/>
        </p:nvSpPr>
        <p:spPr bwMode="auto">
          <a:xfrm>
            <a:off x="7696199" y="3829050"/>
            <a:ext cx="931069"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516106" name="Line 10"/>
          <p:cNvSpPr>
            <a:spLocks noChangeShapeType="1"/>
          </p:cNvSpPr>
          <p:nvPr/>
        </p:nvSpPr>
        <p:spPr bwMode="auto">
          <a:xfrm flipV="1">
            <a:off x="7639050" y="3480705"/>
            <a:ext cx="888204" cy="544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560140" name="TextBox 11"/>
          <p:cNvSpPr txBox="1">
            <a:spLocks noChangeArrowheads="1"/>
          </p:cNvSpPr>
          <p:nvPr/>
        </p:nvSpPr>
        <p:spPr bwMode="auto">
          <a:xfrm>
            <a:off x="4210050" y="1943100"/>
            <a:ext cx="1028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dirty="0"/>
              <a:t>Day 2</a:t>
            </a:r>
          </a:p>
        </p:txBody>
      </p:sp>
      <p:sp>
        <p:nvSpPr>
          <p:cNvPr id="560141" name="Rectangle 12"/>
          <p:cNvSpPr>
            <a:spLocks noChangeArrowheads="1"/>
          </p:cNvSpPr>
          <p:nvPr/>
        </p:nvSpPr>
        <p:spPr bwMode="auto">
          <a:xfrm>
            <a:off x="1786329" y="381000"/>
            <a:ext cx="40687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000" dirty="0"/>
              <a:t>Seepage Bed example</a:t>
            </a:r>
          </a:p>
        </p:txBody>
      </p:sp>
      <p:cxnSp>
        <p:nvCxnSpPr>
          <p:cNvPr id="15" name="Straight Arrow Connector 14"/>
          <p:cNvCxnSpPr/>
          <p:nvPr/>
        </p:nvCxnSpPr>
        <p:spPr>
          <a:xfrm rot="5400000">
            <a:off x="5267921" y="3114081"/>
            <a:ext cx="1885950" cy="11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9" idx="1"/>
          </p:cNvCxnSpPr>
          <p:nvPr/>
        </p:nvCxnSpPr>
        <p:spPr>
          <a:xfrm flipH="1">
            <a:off x="6210300" y="1074743"/>
            <a:ext cx="2316954" cy="161130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8527254" y="716952"/>
            <a:ext cx="185450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50" dirty="0">
                <a:solidFill>
                  <a:schemeClr val="tx2"/>
                </a:solidFill>
              </a:rPr>
              <a:t>Record measurement from fixed point to top of liquid level.</a:t>
            </a:r>
          </a:p>
        </p:txBody>
      </p:sp>
      <p:sp>
        <p:nvSpPr>
          <p:cNvPr id="20" name="TextBox 19"/>
          <p:cNvSpPr txBox="1">
            <a:spLocks noChangeArrowheads="1"/>
          </p:cNvSpPr>
          <p:nvPr/>
        </p:nvSpPr>
        <p:spPr bwMode="auto">
          <a:xfrm>
            <a:off x="4220066" y="4686298"/>
            <a:ext cx="33147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100" dirty="0">
                <a:solidFill>
                  <a:schemeClr val="tx2"/>
                </a:solidFill>
              </a:rPr>
              <a:t>Introduce liquid </a:t>
            </a:r>
          </a:p>
        </p:txBody>
      </p:sp>
      <p:cxnSp>
        <p:nvCxnSpPr>
          <p:cNvPr id="22" name="Straight Arrow Connector 21"/>
          <p:cNvCxnSpPr/>
          <p:nvPr/>
        </p:nvCxnSpPr>
        <p:spPr>
          <a:xfrm rot="5400000">
            <a:off x="5324476" y="2943227"/>
            <a:ext cx="1771650" cy="23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28" idx="1"/>
          </p:cNvCxnSpPr>
          <p:nvPr/>
        </p:nvCxnSpPr>
        <p:spPr>
          <a:xfrm flipH="1">
            <a:off x="6275225" y="1629306"/>
            <a:ext cx="2224750" cy="104721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8499975" y="1271515"/>
            <a:ext cx="22288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50" dirty="0">
                <a:solidFill>
                  <a:schemeClr val="tx2"/>
                </a:solidFill>
              </a:rPr>
              <a:t>Stop the introduction of liquid when previous days level is reached.</a:t>
            </a:r>
          </a:p>
        </p:txBody>
      </p:sp>
      <p:sp>
        <p:nvSpPr>
          <p:cNvPr id="29" name="TextBox 28"/>
          <p:cNvSpPr txBox="1">
            <a:spLocks noChangeArrowheads="1"/>
          </p:cNvSpPr>
          <p:nvPr/>
        </p:nvSpPr>
        <p:spPr bwMode="auto">
          <a:xfrm>
            <a:off x="4303550" y="5092966"/>
            <a:ext cx="3943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chemeClr val="tx2"/>
                </a:solidFill>
              </a:rPr>
              <a:t>Determine gallons introduced and how much liquid this system absorbed in a 24 hour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1+#ppt_w/2"/>
                                          </p:val>
                                        </p:tav>
                                        <p:tav tm="100000">
                                          <p:val>
                                            <p:strVal val="#ppt_x"/>
                                          </p:val>
                                        </p:tav>
                                      </p:tavLst>
                                    </p:anim>
                                    <p:anim calcmode="lin" valueType="num">
                                      <p:cBhvr additive="base">
                                        <p:cTn id="1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8"/>
                                        </p:tgtEl>
                                      </p:cBhvr>
                                    </p:animEffect>
                                    <p:set>
                                      <p:cBhvr>
                                        <p:cTn id="25" dur="1" fill="hold">
                                          <p:stCondLst>
                                            <p:cond delay="999"/>
                                          </p:stCondLst>
                                        </p:cTn>
                                        <p:tgtEl>
                                          <p:spTgt spid="1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1000"/>
                                        <p:tgtEl>
                                          <p:spTgt spid="19"/>
                                        </p:tgtEl>
                                      </p:cBhvr>
                                    </p:animEffect>
                                    <p:set>
                                      <p:cBhvr>
                                        <p:cTn id="28" dur="1" fill="hold">
                                          <p:stCondLst>
                                            <p:cond delay="999"/>
                                          </p:stCondLst>
                                        </p:cTn>
                                        <p:tgtEl>
                                          <p:spTgt spid="19"/>
                                        </p:tgtEl>
                                        <p:attrNameLst>
                                          <p:attrName>style.visibility</p:attrName>
                                        </p:attrNameLst>
                                      </p:cBhvr>
                                      <p:to>
                                        <p:strVal val="hidden"/>
                                      </p:to>
                                    </p:set>
                                  </p:childTnLst>
                                </p:cTn>
                              </p:par>
                            </p:childTnLst>
                          </p:cTn>
                        </p:par>
                        <p:par>
                          <p:cTn id="29" fill="hold" nodeType="afterGroup">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516099"/>
                                        </p:tgtEl>
                                        <p:attrNameLst>
                                          <p:attrName>style.visibility</p:attrName>
                                        </p:attrNameLst>
                                      </p:cBhvr>
                                      <p:to>
                                        <p:strVal val="visible"/>
                                      </p:to>
                                    </p:set>
                                    <p:animEffect transition="in" filter="wipe(down)">
                                      <p:cBhvr>
                                        <p:cTn id="37" dur="2000"/>
                                        <p:tgtEl>
                                          <p:spTgt spid="516099"/>
                                        </p:tgtEl>
                                      </p:cBhvr>
                                    </p:animEffect>
                                  </p:childTnLst>
                                </p:cTn>
                              </p:par>
                            </p:childTnLst>
                          </p:cTn>
                        </p:par>
                        <p:par>
                          <p:cTn id="38" fill="hold" nodeType="afterGroup">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516104"/>
                                        </p:tgtEl>
                                        <p:attrNameLst>
                                          <p:attrName>style.visibility</p:attrName>
                                        </p:attrNameLst>
                                      </p:cBhvr>
                                      <p:to>
                                        <p:strVal val="visible"/>
                                      </p:to>
                                    </p:set>
                                    <p:anim calcmode="lin" valueType="num">
                                      <p:cBhvr additive="base">
                                        <p:cTn id="41" dur="500" fill="hold"/>
                                        <p:tgtEl>
                                          <p:spTgt spid="516104"/>
                                        </p:tgtEl>
                                        <p:attrNameLst>
                                          <p:attrName>ppt_x</p:attrName>
                                        </p:attrNameLst>
                                      </p:cBhvr>
                                      <p:tavLst>
                                        <p:tav tm="0">
                                          <p:val>
                                            <p:strVal val="1+#ppt_w/2"/>
                                          </p:val>
                                        </p:tav>
                                        <p:tav tm="100000">
                                          <p:val>
                                            <p:strVal val="#ppt_x"/>
                                          </p:val>
                                        </p:tav>
                                      </p:tavLst>
                                    </p:anim>
                                    <p:anim calcmode="lin" valueType="num">
                                      <p:cBhvr additive="base">
                                        <p:cTn id="42" dur="500" fill="hold"/>
                                        <p:tgtEl>
                                          <p:spTgt spid="51610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16105"/>
                                        </p:tgtEl>
                                        <p:attrNameLst>
                                          <p:attrName>style.visibility</p:attrName>
                                        </p:attrNameLst>
                                      </p:cBhvr>
                                      <p:to>
                                        <p:strVal val="visible"/>
                                      </p:to>
                                    </p:set>
                                    <p:anim calcmode="lin" valueType="num">
                                      <p:cBhvr additive="base">
                                        <p:cTn id="45" dur="500" fill="hold"/>
                                        <p:tgtEl>
                                          <p:spTgt spid="516105"/>
                                        </p:tgtEl>
                                        <p:attrNameLst>
                                          <p:attrName>ppt_x</p:attrName>
                                        </p:attrNameLst>
                                      </p:cBhvr>
                                      <p:tavLst>
                                        <p:tav tm="0">
                                          <p:val>
                                            <p:strVal val="1+#ppt_w/2"/>
                                          </p:val>
                                        </p:tav>
                                        <p:tav tm="100000">
                                          <p:val>
                                            <p:strVal val="#ppt_x"/>
                                          </p:val>
                                        </p:tav>
                                      </p:tavLst>
                                    </p:anim>
                                    <p:anim calcmode="lin" valueType="num">
                                      <p:cBhvr additive="base">
                                        <p:cTn id="46" dur="500" fill="hold"/>
                                        <p:tgtEl>
                                          <p:spTgt spid="51610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6106"/>
                                        </p:tgtEl>
                                        <p:attrNameLst>
                                          <p:attrName>style.visibility</p:attrName>
                                        </p:attrNameLst>
                                      </p:cBhvr>
                                      <p:to>
                                        <p:strVal val="visible"/>
                                      </p:to>
                                    </p:set>
                                    <p:anim calcmode="lin" valueType="num">
                                      <p:cBhvr additive="base">
                                        <p:cTn id="49" dur="500" fill="hold"/>
                                        <p:tgtEl>
                                          <p:spTgt spid="516106"/>
                                        </p:tgtEl>
                                        <p:attrNameLst>
                                          <p:attrName>ppt_x</p:attrName>
                                        </p:attrNameLst>
                                      </p:cBhvr>
                                      <p:tavLst>
                                        <p:tav tm="0">
                                          <p:val>
                                            <p:strVal val="1+#ppt_w/2"/>
                                          </p:val>
                                        </p:tav>
                                        <p:tav tm="100000">
                                          <p:val>
                                            <p:strVal val="#ppt_x"/>
                                          </p:val>
                                        </p:tav>
                                      </p:tavLst>
                                    </p:anim>
                                    <p:anim calcmode="lin" valueType="num">
                                      <p:cBhvr additive="base">
                                        <p:cTn id="50" dur="500" fill="hold"/>
                                        <p:tgtEl>
                                          <p:spTgt spid="51610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500"/>
                            </p:stCondLst>
                            <p:childTnLst>
                              <p:par>
                                <p:cTn id="58" presetID="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1+#ppt_w/2"/>
                                          </p:val>
                                        </p:tav>
                                        <p:tav tm="100000">
                                          <p:val>
                                            <p:strVal val="#ppt_x"/>
                                          </p:val>
                                        </p:tav>
                                      </p:tavLst>
                                    </p:anim>
                                    <p:anim calcmode="lin" valueType="num">
                                      <p:cBhvr additive="base">
                                        <p:cTn id="61" dur="500" fill="hold"/>
                                        <p:tgtEl>
                                          <p:spTgt spid="2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2000" fill="hold"/>
                                        <p:tgtEl>
                                          <p:spTgt spid="28"/>
                                        </p:tgtEl>
                                        <p:attrNameLst>
                                          <p:attrName>ppt_x</p:attrName>
                                        </p:attrNameLst>
                                      </p:cBhvr>
                                      <p:tavLst>
                                        <p:tav tm="0">
                                          <p:val>
                                            <p:strVal val="1+#ppt_w/2"/>
                                          </p:val>
                                        </p:tav>
                                        <p:tav tm="100000">
                                          <p:val>
                                            <p:strVal val="#ppt_x"/>
                                          </p:val>
                                        </p:tav>
                                      </p:tavLst>
                                    </p:anim>
                                    <p:anim calcmode="lin" valueType="num">
                                      <p:cBhvr additive="base">
                                        <p:cTn id="65"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2000" fill="hold"/>
                                        <p:tgtEl>
                                          <p:spTgt spid="29"/>
                                        </p:tgtEl>
                                        <p:attrNameLst>
                                          <p:attrName>ppt_x</p:attrName>
                                        </p:attrNameLst>
                                      </p:cBhvr>
                                      <p:tavLst>
                                        <p:tav tm="0">
                                          <p:val>
                                            <p:strVal val="#ppt_x"/>
                                          </p:val>
                                        </p:tav>
                                        <p:tav tm="100000">
                                          <p:val>
                                            <p:strVal val="#ppt_x"/>
                                          </p:val>
                                        </p:tav>
                                      </p:tavLst>
                                    </p:anim>
                                    <p:anim calcmode="lin" valueType="num">
                                      <p:cBhvr additive="base">
                                        <p:cTn id="7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animBg="1"/>
      <p:bldP spid="516104" grpId="0"/>
      <p:bldP spid="516105" grpId="0" animBg="1"/>
      <p:bldP spid="516106" grpId="0" animBg="1"/>
      <p:bldP spid="19" grpId="0"/>
      <p:bldP spid="19" grpId="1"/>
      <p:bldP spid="20" grpId="0"/>
      <p:bldP spid="20" grpId="1"/>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524000" y="1089898"/>
            <a:ext cx="91440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5000" b="1" i="1" dirty="0">
                <a:solidFill>
                  <a:schemeClr val="tx2"/>
                </a:solidFill>
                <a:latin typeface="Calibri" pitchFamily="34" charset="0"/>
                <a:ea typeface="Times New Roman" pitchFamily="18" charset="0"/>
                <a:cs typeface="Times New Roman" pitchFamily="18" charset="0"/>
              </a:rPr>
              <a:t>Procedural differences for </a:t>
            </a:r>
          </a:p>
          <a:p>
            <a:pPr algn="ctr"/>
            <a:r>
              <a:rPr lang="en-US" altLang="ja-JP" sz="5000" b="1" i="1" dirty="0">
                <a:solidFill>
                  <a:schemeClr val="tx2"/>
                </a:solidFill>
                <a:latin typeface="Calibri" pitchFamily="34" charset="0"/>
                <a:ea typeface="Times New Roman" pitchFamily="18" charset="0"/>
                <a:cs typeface="Times New Roman" pitchFamily="18" charset="0"/>
              </a:rPr>
              <a:t>gravity trenches </a:t>
            </a:r>
          </a:p>
          <a:p>
            <a:pPr algn="ctr"/>
            <a:r>
              <a:rPr lang="en-US" altLang="ja-JP" sz="5000" b="1" i="1" dirty="0">
                <a:solidFill>
                  <a:schemeClr val="tx2"/>
                </a:solidFill>
                <a:latin typeface="Calibri" pitchFamily="34" charset="0"/>
                <a:ea typeface="Times New Roman" pitchFamily="18" charset="0"/>
                <a:cs typeface="Times New Roman" pitchFamily="18" charset="0"/>
              </a:rPr>
              <a:t>with unequal distribution where </a:t>
            </a:r>
          </a:p>
          <a:p>
            <a:pPr algn="ctr"/>
            <a:r>
              <a:rPr lang="en-US" altLang="ja-JP" sz="5000" b="1" i="1" dirty="0">
                <a:solidFill>
                  <a:schemeClr val="tx2"/>
                </a:solidFill>
                <a:latin typeface="Calibri" pitchFamily="34" charset="0"/>
                <a:ea typeface="Times New Roman" pitchFamily="18" charset="0"/>
                <a:cs typeface="Times New Roman" pitchFamily="18" charset="0"/>
              </a:rPr>
              <a:t>an interim </a:t>
            </a:r>
          </a:p>
          <a:p>
            <a:pPr algn="ctr"/>
            <a:r>
              <a:rPr lang="en-US" altLang="ja-JP" sz="5000" b="1" i="1" dirty="0">
                <a:solidFill>
                  <a:schemeClr val="tx2"/>
                </a:solidFill>
                <a:latin typeface="Calibri" pitchFamily="34" charset="0"/>
                <a:ea typeface="Times New Roman" pitchFamily="18" charset="0"/>
                <a:cs typeface="Times New Roman" pitchFamily="18" charset="0"/>
              </a:rPr>
              <a:t>resting period is proposed. </a:t>
            </a:r>
          </a:p>
          <a:p>
            <a:pPr algn="ctr"/>
            <a:endParaRPr lang="en-US" altLang="ja-JP" sz="48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43100" y="533400"/>
            <a:ext cx="8305800" cy="1143000"/>
          </a:xfrm>
        </p:spPr>
        <p:txBody>
          <a:bodyPr/>
          <a:lstStyle/>
          <a:p>
            <a:pPr eaLnBrk="1" hangingPunct="1"/>
            <a:r>
              <a:rPr lang="en-US" altLang="en-US" sz="4000" dirty="0">
                <a:latin typeface="Arial Rounded MT Bold" panose="020F0704030504030204" pitchFamily="34" charset="0"/>
              </a:rPr>
              <a:t>Cesspools and Seepage Pits</a:t>
            </a:r>
            <a:br>
              <a:rPr lang="en-US" altLang="en-US" sz="4000" dirty="0">
                <a:latin typeface="Arial Rounded MT Bold" panose="020F0704030504030204" pitchFamily="34" charset="0"/>
              </a:rPr>
            </a:br>
            <a:r>
              <a:rPr lang="en-US" altLang="en-US" sz="4000" dirty="0">
                <a:latin typeface="Arial Rounded MT Bold" panose="020F0704030504030204" pitchFamily="34" charset="0"/>
              </a:rPr>
              <a:t>Day 1</a:t>
            </a:r>
          </a:p>
        </p:txBody>
      </p:sp>
      <p:sp>
        <p:nvSpPr>
          <p:cNvPr id="324611" name="Rectangle 3"/>
          <p:cNvSpPr>
            <a:spLocks noGrp="1" noChangeArrowheads="1"/>
          </p:cNvSpPr>
          <p:nvPr>
            <p:ph idx="1"/>
          </p:nvPr>
        </p:nvSpPr>
        <p:spPr>
          <a:xfrm>
            <a:off x="1447800" y="2133600"/>
            <a:ext cx="9296400" cy="3048000"/>
          </a:xfrm>
        </p:spPr>
        <p:txBody>
          <a:bodyPr/>
          <a:lstStyle/>
          <a:p>
            <a:pPr eaLnBrk="1" hangingPunct="1"/>
            <a:r>
              <a:rPr lang="en-US" altLang="en-US" sz="3000" dirty="0">
                <a:latin typeface="Arial Rounded MT Bold" panose="020F0704030504030204" pitchFamily="34" charset="0"/>
              </a:rPr>
              <a:t>Establish observation port and reference point</a:t>
            </a:r>
          </a:p>
          <a:p>
            <a:pPr eaLnBrk="1" hangingPunct="1"/>
            <a:r>
              <a:rPr lang="en-US" altLang="en-US" sz="3000" dirty="0">
                <a:latin typeface="Arial Rounded MT Bold" panose="020F0704030504030204" pitchFamily="34" charset="0"/>
              </a:rPr>
              <a:t>Introduce Design Daily Volume of water</a:t>
            </a:r>
          </a:p>
          <a:p>
            <a:pPr lvl="1" eaLnBrk="1" hangingPunct="1"/>
            <a:r>
              <a:rPr lang="en-US" altLang="en-US" sz="2500" dirty="0">
                <a:latin typeface="Arial Rounded MT Bold" panose="020F0704030504030204" pitchFamily="34" charset="0"/>
              </a:rPr>
              <a:t>STOP if liquid level reaches bottom of inlet pipe</a:t>
            </a:r>
          </a:p>
          <a:p>
            <a:pPr eaLnBrk="1" hangingPunct="1"/>
            <a:r>
              <a:rPr lang="en-US" altLang="en-US" sz="3000" dirty="0">
                <a:latin typeface="Arial Rounded MT Bold" panose="020F0704030504030204" pitchFamily="34" charset="0"/>
              </a:rPr>
              <a:t>Measure liquid level after water introduced</a:t>
            </a:r>
          </a:p>
          <a:p>
            <a:pPr eaLnBrk="1" hangingPunct="1"/>
            <a:r>
              <a:rPr lang="en-US" altLang="en-US" sz="3000" dirty="0">
                <a:latin typeface="Arial Rounded MT Bold" panose="020F0704030504030204" pitchFamily="34" charset="0"/>
              </a:rPr>
              <a:t>Wait 24 hours</a:t>
            </a:r>
          </a:p>
        </p:txBody>
      </p:sp>
    </p:spTree>
    <p:extLst>
      <p:ext uri="{BB962C8B-B14F-4D97-AF65-F5344CB8AC3E}">
        <p14:creationId xmlns:p14="http://schemas.microsoft.com/office/powerpoint/2010/main" val="303412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4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46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828800" y="152400"/>
            <a:ext cx="8534400" cy="1371600"/>
          </a:xfrm>
        </p:spPr>
        <p:txBody>
          <a:bodyPr/>
          <a:lstStyle/>
          <a:p>
            <a:pPr eaLnBrk="1" hangingPunct="1"/>
            <a:r>
              <a:rPr lang="en-US" altLang="en-US" sz="4000" dirty="0">
                <a:latin typeface="Arial Rounded MT Bold" panose="020F0704030504030204" pitchFamily="34" charset="0"/>
              </a:rPr>
              <a:t>Cesspools and Seepage Pits</a:t>
            </a:r>
            <a:br>
              <a:rPr lang="en-US" altLang="en-US" sz="4000" dirty="0">
                <a:latin typeface="Arial Rounded MT Bold" panose="020F0704030504030204" pitchFamily="34" charset="0"/>
              </a:rPr>
            </a:br>
            <a:r>
              <a:rPr lang="en-US" altLang="en-US" sz="4000" dirty="0">
                <a:latin typeface="Arial Rounded MT Bold" panose="020F0704030504030204" pitchFamily="34" charset="0"/>
              </a:rPr>
              <a:t>Day 2</a:t>
            </a:r>
          </a:p>
        </p:txBody>
      </p:sp>
      <p:sp>
        <p:nvSpPr>
          <p:cNvPr id="326659" name="Rectangle 3"/>
          <p:cNvSpPr>
            <a:spLocks noGrp="1" noChangeArrowheads="1"/>
          </p:cNvSpPr>
          <p:nvPr>
            <p:ph idx="1"/>
          </p:nvPr>
        </p:nvSpPr>
        <p:spPr>
          <a:xfrm>
            <a:off x="1295400" y="1828800"/>
            <a:ext cx="9601200" cy="3886200"/>
          </a:xfrm>
        </p:spPr>
        <p:txBody>
          <a:bodyPr/>
          <a:lstStyle/>
          <a:p>
            <a:pPr eaLnBrk="1" hangingPunct="1"/>
            <a:r>
              <a:rPr lang="en-US" altLang="en-US" sz="3000" dirty="0">
                <a:latin typeface="Arial Rounded MT Bold" panose="020F0704030504030204" pitchFamily="34" charset="0"/>
              </a:rPr>
              <a:t>Measure and record the liquid level remaining in the cesspool.</a:t>
            </a:r>
          </a:p>
          <a:p>
            <a:pPr eaLnBrk="1" hangingPunct="1"/>
            <a:r>
              <a:rPr lang="en-US" altLang="en-US" sz="3000" dirty="0">
                <a:latin typeface="Arial Rounded MT Bold" panose="020F0704030504030204" pitchFamily="34" charset="0"/>
              </a:rPr>
              <a:t>Introduce water to bring the liquid level to the level reached at the end of Day 1</a:t>
            </a:r>
          </a:p>
          <a:p>
            <a:pPr eaLnBrk="1" hangingPunct="1"/>
            <a:r>
              <a:rPr lang="en-US" altLang="en-US" sz="3000" dirty="0">
                <a:latin typeface="Arial Rounded MT Bold" panose="020F0704030504030204" pitchFamily="34" charset="0"/>
              </a:rPr>
              <a:t>The number of gallons introduced on Day 2 is the number of gallons absorbed in the prior 24 hours.</a:t>
            </a:r>
          </a:p>
          <a:p>
            <a:pPr eaLnBrk="1" hangingPunct="1"/>
            <a:r>
              <a:rPr lang="en-US" altLang="en-US" sz="3000" dirty="0">
                <a:latin typeface="Arial Rounded MT Bold" panose="020F0704030504030204" pitchFamily="34" charset="0"/>
              </a:rPr>
              <a:t>May need Day 3 . . .</a:t>
            </a:r>
          </a:p>
          <a:p>
            <a:pPr eaLnBrk="1" hangingPunct="1"/>
            <a:endParaRPr lang="en-US" altLang="en-US" sz="2800" dirty="0"/>
          </a:p>
        </p:txBody>
      </p:sp>
    </p:spTree>
    <p:extLst>
      <p:ext uri="{BB962C8B-B14F-4D97-AF65-F5344CB8AC3E}">
        <p14:creationId xmlns:p14="http://schemas.microsoft.com/office/powerpoint/2010/main" val="91834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6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6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763000" cy="1143000"/>
          </a:xfrm>
        </p:spPr>
        <p:txBody>
          <a:bodyPr/>
          <a:lstStyle/>
          <a:p>
            <a:r>
              <a:rPr lang="en-US" dirty="0">
                <a:latin typeface="Arial Rounded MT Bold" panose="020F0704030504030204" pitchFamily="34" charset="0"/>
              </a:rPr>
              <a:t>Equipment Needed to Complete a hydraulic load test</a:t>
            </a:r>
          </a:p>
        </p:txBody>
      </p:sp>
      <p:sp>
        <p:nvSpPr>
          <p:cNvPr id="4" name="Content Placeholder 3"/>
          <p:cNvSpPr>
            <a:spLocks noGrp="1"/>
          </p:cNvSpPr>
          <p:nvPr>
            <p:ph sz="half" idx="1"/>
          </p:nvPr>
        </p:nvSpPr>
        <p:spPr>
          <a:xfrm>
            <a:off x="1447800" y="1447800"/>
            <a:ext cx="4343400" cy="4953000"/>
          </a:xfrm>
        </p:spPr>
        <p:txBody>
          <a:bodyPr/>
          <a:lstStyle/>
          <a:p>
            <a:r>
              <a:rPr lang="en-US" dirty="0">
                <a:latin typeface="Arial Rounded MT Bold" panose="020F0704030504030204" pitchFamily="34" charset="0"/>
              </a:rPr>
              <a:t>The equipment needed to perform a Hydraulic load test include:</a:t>
            </a:r>
          </a:p>
          <a:p>
            <a:pPr lvl="1"/>
            <a:r>
              <a:rPr lang="en-US" dirty="0">
                <a:latin typeface="Arial Rounded MT Bold" panose="020F0704030504030204" pitchFamily="34" charset="0"/>
              </a:rPr>
              <a:t>Water Tank, valve, hoses.</a:t>
            </a:r>
          </a:p>
          <a:p>
            <a:pPr lvl="1"/>
            <a:r>
              <a:rPr lang="en-US" dirty="0">
                <a:latin typeface="Arial Rounded MT Bold" panose="020F0704030504030204" pitchFamily="34" charset="0"/>
              </a:rPr>
              <a:t>Water meter</a:t>
            </a:r>
          </a:p>
          <a:p>
            <a:pPr lvl="1"/>
            <a:r>
              <a:rPr lang="en-US" dirty="0">
                <a:latin typeface="Arial Rounded MT Bold" panose="020F0704030504030204" pitchFamily="34" charset="0"/>
              </a:rPr>
              <a:t>Water supply</a:t>
            </a:r>
          </a:p>
          <a:p>
            <a:pPr lvl="1"/>
            <a:r>
              <a:rPr lang="en-US" dirty="0">
                <a:latin typeface="Arial Rounded MT Bold" panose="020F0704030504030204" pitchFamily="34" charset="0"/>
              </a:rPr>
              <a:t>Post hole digger</a:t>
            </a:r>
          </a:p>
          <a:p>
            <a:pPr lvl="1"/>
            <a:r>
              <a:rPr lang="en-US" dirty="0">
                <a:latin typeface="Arial Rounded MT Bold" panose="020F0704030504030204" pitchFamily="34" charset="0"/>
              </a:rPr>
              <a:t>1” steel bar</a:t>
            </a:r>
          </a:p>
          <a:p>
            <a:pPr lvl="1"/>
            <a:r>
              <a:rPr lang="en-US" dirty="0">
                <a:latin typeface="Arial Rounded MT Bold" panose="020F0704030504030204" pitchFamily="34" charset="0"/>
              </a:rPr>
              <a:t>Probe rod</a:t>
            </a:r>
          </a:p>
          <a:p>
            <a:pPr lvl="1"/>
            <a:endParaRPr lang="en-US" dirty="0">
              <a:latin typeface="Arial Rounded MT Bold" panose="020F0704030504030204" pitchFamily="34" charset="0"/>
            </a:endParaRPr>
          </a:p>
        </p:txBody>
      </p:sp>
      <p:pic>
        <p:nvPicPr>
          <p:cNvPr id="6149" name="Picture 5" descr="C:\Users\Owner\Documents\My Documents\My Pictures\Als Work\OnLot\water tank tr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897" y="1782050"/>
            <a:ext cx="6244263" cy="3293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5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extLst>
              <p:ext uri="{D42A27DB-BD31-4B8C-83A1-F6EECF244321}">
                <p14:modId xmlns:p14="http://schemas.microsoft.com/office/powerpoint/2010/main" val="3098940778"/>
              </p:ext>
            </p:extLst>
          </p:nvPr>
        </p:nvGraphicFramePr>
        <p:xfrm>
          <a:off x="2971800" y="892175"/>
          <a:ext cx="5200650" cy="4222750"/>
        </p:xfrm>
        <a:graphic>
          <a:graphicData uri="http://schemas.openxmlformats.org/presentationml/2006/ole">
            <mc:AlternateContent xmlns:mc="http://schemas.openxmlformats.org/markup-compatibility/2006">
              <mc:Choice xmlns:v="urn:schemas-microsoft-com:vml" Requires="v">
                <p:oleObj name="Bitmap Image" r:id="rId3" imgW="4153480" imgH="3371429" progId="PBrush">
                  <p:embed/>
                </p:oleObj>
              </mc:Choice>
              <mc:Fallback>
                <p:oleObj name="Bitmap Image" r:id="rId3" imgW="4153480" imgH="3371429" progId="PBrush">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92175"/>
                        <a:ext cx="520065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5" name="Rectangle 3"/>
          <p:cNvSpPr>
            <a:spLocks noChangeArrowheads="1"/>
          </p:cNvSpPr>
          <p:nvPr/>
        </p:nvSpPr>
        <p:spPr bwMode="auto">
          <a:xfrm>
            <a:off x="4953000" y="3810000"/>
            <a:ext cx="1371600" cy="838200"/>
          </a:xfrm>
          <a:prstGeom prst="rect">
            <a:avLst/>
          </a:prstGeom>
          <a:solidFill>
            <a:schemeClr val="bg1">
              <a:lumMod val="40000"/>
              <a:lumOff val="60000"/>
            </a:schemeClr>
          </a:solidFill>
          <a:ln w="12700">
            <a:solidFill>
              <a:schemeClr val="bg1">
                <a:lumMod val="40000"/>
                <a:lumOff val="60000"/>
              </a:schemeClr>
            </a:solidFill>
            <a:miter lim="800000"/>
            <a:headEnd/>
            <a:tailEnd/>
          </a:ln>
          <a:effectLst>
            <a:outerShdw dist="35921" dir="2700000" algn="ctr" rotWithShape="0">
              <a:schemeClr val="accent2"/>
            </a:outerShdw>
          </a:effectLst>
        </p:spPr>
        <p:txBody>
          <a:bodyPr wrap="none" anchor="ctr"/>
          <a:lstStyle>
            <a:lvl1pPr eaLnBrk="0" hangingPunct="0">
              <a:defRPr sz="3600">
                <a:solidFill>
                  <a:schemeClr val="tx1"/>
                </a:solidFill>
                <a:latin typeface="Arial Rounded MT Bold" pitchFamily="34" charset="0"/>
              </a:defRPr>
            </a:lvl1pPr>
            <a:lvl2pPr marL="742950" indent="-285750" eaLnBrk="0" hangingPunct="0">
              <a:defRPr sz="3600">
                <a:solidFill>
                  <a:schemeClr val="tx1"/>
                </a:solidFill>
                <a:latin typeface="Arial Rounded MT Bold" pitchFamily="34" charset="0"/>
              </a:defRPr>
            </a:lvl2pPr>
            <a:lvl3pPr marL="1143000" indent="-228600" eaLnBrk="0" hangingPunct="0">
              <a:defRPr sz="3600">
                <a:solidFill>
                  <a:schemeClr val="tx1"/>
                </a:solidFill>
                <a:latin typeface="Arial Rounded MT Bold" pitchFamily="34" charset="0"/>
              </a:defRPr>
            </a:lvl3pPr>
            <a:lvl4pPr marL="1600200" indent="-228600" eaLnBrk="0" hangingPunct="0">
              <a:defRPr sz="3600">
                <a:solidFill>
                  <a:schemeClr val="tx1"/>
                </a:solidFill>
                <a:latin typeface="Arial Rounded MT Bold" pitchFamily="34" charset="0"/>
              </a:defRPr>
            </a:lvl4pPr>
            <a:lvl5pPr marL="2057400" indent="-228600" eaLnBrk="0" hangingPunct="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eaLnBrk="1" hangingPunct="1"/>
            <a:endParaRPr lang="en-US" altLang="en-US"/>
          </a:p>
        </p:txBody>
      </p:sp>
      <p:sp>
        <p:nvSpPr>
          <p:cNvPr id="131076" name="Text Box 4"/>
          <p:cNvSpPr txBox="1">
            <a:spLocks noChangeArrowheads="1"/>
          </p:cNvSpPr>
          <p:nvPr/>
        </p:nvSpPr>
        <p:spPr bwMode="auto">
          <a:xfrm>
            <a:off x="8153400" y="3581401"/>
            <a:ext cx="2598468" cy="4770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latin typeface="Arial Rounded MT Bold" pitchFamily="34" charset="0"/>
                <a:sym typeface="Symbol" pitchFamily="18" charset="2"/>
              </a:rPr>
              <a:t></a:t>
            </a:r>
            <a:r>
              <a:rPr lang="en-US" altLang="en-US" sz="2500" dirty="0">
                <a:solidFill>
                  <a:schemeClr val="tx2"/>
                </a:solidFill>
                <a:latin typeface="Arial Rounded MT Bold" pitchFamily="34" charset="0"/>
              </a:rPr>
              <a:t>Starting Level</a:t>
            </a:r>
          </a:p>
        </p:txBody>
      </p:sp>
      <p:grpSp>
        <p:nvGrpSpPr>
          <p:cNvPr id="2" name="Group 1"/>
          <p:cNvGrpSpPr/>
          <p:nvPr/>
        </p:nvGrpSpPr>
        <p:grpSpPr>
          <a:xfrm>
            <a:off x="5722938" y="2286000"/>
            <a:ext cx="601663" cy="1524000"/>
            <a:chOff x="3413125" y="2209800"/>
            <a:chExt cx="601663" cy="1524000"/>
          </a:xfrm>
        </p:grpSpPr>
        <p:sp>
          <p:nvSpPr>
            <p:cNvPr id="131077" name="Text Box 5"/>
            <p:cNvSpPr txBox="1">
              <a:spLocks noChangeArrowheads="1"/>
            </p:cNvSpPr>
            <p:nvPr/>
          </p:nvSpPr>
          <p:spPr bwMode="auto">
            <a:xfrm>
              <a:off x="3413125" y="2676525"/>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60”</a:t>
              </a:r>
            </a:p>
          </p:txBody>
        </p:sp>
        <p:sp>
          <p:nvSpPr>
            <p:cNvPr id="131078" name="Line 6"/>
            <p:cNvSpPr>
              <a:spLocks noChangeShapeType="1"/>
            </p:cNvSpPr>
            <p:nvPr/>
          </p:nvSpPr>
          <p:spPr bwMode="auto">
            <a:xfrm>
              <a:off x="3657600" y="3048000"/>
              <a:ext cx="0" cy="685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79" name="Line 7"/>
            <p:cNvSpPr>
              <a:spLocks noChangeShapeType="1"/>
            </p:cNvSpPr>
            <p:nvPr/>
          </p:nvSpPr>
          <p:spPr bwMode="auto">
            <a:xfrm flipV="1">
              <a:off x="3657600" y="2209800"/>
              <a:ext cx="0" cy="533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
          <p:cNvGrpSpPr/>
          <p:nvPr/>
        </p:nvGrpSpPr>
        <p:grpSpPr>
          <a:xfrm>
            <a:off x="4848225" y="5127534"/>
            <a:ext cx="1447800" cy="396875"/>
            <a:chOff x="3352800" y="4876800"/>
            <a:chExt cx="1447800" cy="396875"/>
          </a:xfrm>
        </p:grpSpPr>
        <p:sp>
          <p:nvSpPr>
            <p:cNvPr id="131080" name="Text Box 9"/>
            <p:cNvSpPr txBox="1">
              <a:spLocks noChangeArrowheads="1"/>
            </p:cNvSpPr>
            <p:nvPr/>
          </p:nvSpPr>
          <p:spPr bwMode="auto">
            <a:xfrm>
              <a:off x="3962400" y="4876800"/>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tx2"/>
                  </a:solidFill>
                  <a:latin typeface="Arial Rounded MT Bold" pitchFamily="34" charset="0"/>
                </a:rPr>
                <a:t>66”</a:t>
              </a:r>
            </a:p>
          </p:txBody>
        </p:sp>
        <p:sp>
          <p:nvSpPr>
            <p:cNvPr id="131081" name="Line 10"/>
            <p:cNvSpPr>
              <a:spLocks noChangeShapeType="1"/>
            </p:cNvSpPr>
            <p:nvPr/>
          </p:nvSpPr>
          <p:spPr bwMode="auto">
            <a:xfrm flipH="1">
              <a:off x="3352800" y="5105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2" name="Line 11"/>
            <p:cNvSpPr>
              <a:spLocks noChangeShapeType="1"/>
            </p:cNvSpPr>
            <p:nvPr/>
          </p:nvSpPr>
          <p:spPr bwMode="auto">
            <a:xfrm>
              <a:off x="4419600" y="5105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1083" name="Text Box 13"/>
          <p:cNvSpPr txBox="1">
            <a:spLocks noChangeArrowheads="1"/>
          </p:cNvSpPr>
          <p:nvPr/>
        </p:nvSpPr>
        <p:spPr bwMode="auto">
          <a:xfrm>
            <a:off x="6835144" y="152401"/>
            <a:ext cx="3604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solidFill>
                  <a:schemeClr val="tx2"/>
                </a:solidFill>
                <a:latin typeface="Arial Rounded MT Bold" pitchFamily="34" charset="0"/>
              </a:rPr>
              <a:t>Before Day one</a:t>
            </a:r>
          </a:p>
        </p:txBody>
      </p:sp>
      <p:sp>
        <p:nvSpPr>
          <p:cNvPr id="330766" name="Text Box 14"/>
          <p:cNvSpPr txBox="1">
            <a:spLocks noChangeArrowheads="1"/>
          </p:cNvSpPr>
          <p:nvPr/>
        </p:nvSpPr>
        <p:spPr bwMode="auto">
          <a:xfrm>
            <a:off x="8480634" y="1531204"/>
            <a:ext cx="1882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tx2"/>
                </a:solidFill>
                <a:latin typeface="Arial Rounded MT Bold" pitchFamily="34" charset="0"/>
              </a:rPr>
              <a:t>890 gallons</a:t>
            </a:r>
          </a:p>
          <a:p>
            <a:pPr eaLnBrk="1" hangingPunct="1">
              <a:spcBef>
                <a:spcPct val="0"/>
              </a:spcBef>
              <a:buFontTx/>
              <a:buNone/>
            </a:pPr>
            <a:r>
              <a:rPr lang="en-US" altLang="en-US" sz="2400" dirty="0">
                <a:solidFill>
                  <a:schemeClr val="tx2"/>
                </a:solidFill>
                <a:latin typeface="Arial Rounded MT Bold" pitchFamily="34" charset="0"/>
              </a:rPr>
              <a:t> capacity</a:t>
            </a:r>
          </a:p>
        </p:txBody>
      </p:sp>
    </p:spTree>
    <p:extLst>
      <p:ext uri="{BB962C8B-B14F-4D97-AF65-F5344CB8AC3E}">
        <p14:creationId xmlns:p14="http://schemas.microsoft.com/office/powerpoint/2010/main" val="4041764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0766"/>
                                        </p:tgtEl>
                                        <p:attrNameLst>
                                          <p:attrName>style.visibility</p:attrName>
                                        </p:attrNameLst>
                                      </p:cBhvr>
                                      <p:to>
                                        <p:strVal val="visible"/>
                                      </p:to>
                                    </p:set>
                                    <p:anim calcmode="lin" valueType="num">
                                      <p:cBhvr additive="base">
                                        <p:cTn id="7" dur="500" fill="hold"/>
                                        <p:tgtEl>
                                          <p:spTgt spid="330766"/>
                                        </p:tgtEl>
                                        <p:attrNameLst>
                                          <p:attrName>ppt_x</p:attrName>
                                        </p:attrNameLst>
                                      </p:cBhvr>
                                      <p:tavLst>
                                        <p:tav tm="0">
                                          <p:val>
                                            <p:strVal val="#ppt_x"/>
                                          </p:val>
                                        </p:tav>
                                        <p:tav tm="100000">
                                          <p:val>
                                            <p:strVal val="#ppt_x"/>
                                          </p:val>
                                        </p:tav>
                                      </p:tavLst>
                                    </p:anim>
                                    <p:anim calcmode="lin" valueType="num">
                                      <p:cBhvr additive="base">
                                        <p:cTn id="8" dur="500" fill="hold"/>
                                        <p:tgtEl>
                                          <p:spTgt spid="330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0A0CAB2-4B29-064F-D96D-ACDE0EBFF3D5}"/>
              </a:ext>
            </a:extLst>
          </p:cNvPr>
          <p:cNvGraphicFramePr>
            <a:graphicFrameLocks noChangeAspect="1"/>
          </p:cNvGraphicFramePr>
          <p:nvPr>
            <p:extLst>
              <p:ext uri="{D42A27DB-BD31-4B8C-83A1-F6EECF244321}">
                <p14:modId xmlns:p14="http://schemas.microsoft.com/office/powerpoint/2010/main" val="2798269514"/>
              </p:ext>
            </p:extLst>
          </p:nvPr>
        </p:nvGraphicFramePr>
        <p:xfrm>
          <a:off x="1165225" y="0"/>
          <a:ext cx="8893175" cy="6871999"/>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1165225" y="0"/>
                        <a:ext cx="8893175" cy="6871999"/>
                      </a:xfrm>
                      <a:prstGeom prst="rect">
                        <a:avLst/>
                      </a:prstGeom>
                    </p:spPr>
                  </p:pic>
                </p:oleObj>
              </mc:Fallback>
            </mc:AlternateContent>
          </a:graphicData>
        </a:graphic>
      </p:graphicFrame>
    </p:spTree>
    <p:extLst>
      <p:ext uri="{BB962C8B-B14F-4D97-AF65-F5344CB8AC3E}">
        <p14:creationId xmlns:p14="http://schemas.microsoft.com/office/powerpoint/2010/main" val="3712497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extLst>
              <p:ext uri="{D42A27DB-BD31-4B8C-83A1-F6EECF244321}">
                <p14:modId xmlns:p14="http://schemas.microsoft.com/office/powerpoint/2010/main" val="779226245"/>
              </p:ext>
            </p:extLst>
          </p:nvPr>
        </p:nvGraphicFramePr>
        <p:xfrm>
          <a:off x="2952750" y="857250"/>
          <a:ext cx="5200650" cy="4222750"/>
        </p:xfrm>
        <a:graphic>
          <a:graphicData uri="http://schemas.openxmlformats.org/presentationml/2006/ole">
            <mc:AlternateContent xmlns:mc="http://schemas.openxmlformats.org/markup-compatibility/2006">
              <mc:Choice xmlns:v="urn:schemas-microsoft-com:vml" Requires="v">
                <p:oleObj name="Bitmap Image" r:id="rId3" imgW="4153480" imgH="3371429" progId="PBrush">
                  <p:embed/>
                </p:oleObj>
              </mc:Choice>
              <mc:Fallback>
                <p:oleObj name="Bitmap Image" r:id="rId3" imgW="4153480" imgH="3371429" progId="PBrush">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857250"/>
                        <a:ext cx="520065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9" name="Rectangle 3"/>
          <p:cNvSpPr>
            <a:spLocks noChangeArrowheads="1"/>
          </p:cNvSpPr>
          <p:nvPr/>
        </p:nvSpPr>
        <p:spPr bwMode="auto">
          <a:xfrm>
            <a:off x="4953000" y="3810000"/>
            <a:ext cx="1371600" cy="838200"/>
          </a:xfrm>
          <a:prstGeom prst="rect">
            <a:avLst/>
          </a:prstGeom>
          <a:solidFill>
            <a:schemeClr val="bg1">
              <a:lumMod val="40000"/>
              <a:lumOff val="60000"/>
            </a:schemeClr>
          </a:solidFill>
          <a:ln w="9525">
            <a:solidFill>
              <a:schemeClr val="bg1">
                <a:lumMod val="40000"/>
                <a:lumOff val="60000"/>
              </a:schemeClr>
            </a:solidFill>
            <a:miter lim="800000"/>
            <a:headEnd/>
            <a:tailEnd/>
          </a:ln>
          <a:effectLst>
            <a:outerShdw dist="35921" dir="2700000" algn="ctr" rotWithShape="0">
              <a:schemeClr val="accent2"/>
            </a:outerShdw>
          </a:effectLst>
        </p:spPr>
        <p:txBody>
          <a:bodyPr wrap="none" anchor="ctr"/>
          <a:lstStyle>
            <a:lvl1pPr eaLnBrk="0" hangingPunct="0">
              <a:defRPr sz="3600">
                <a:solidFill>
                  <a:schemeClr val="tx1"/>
                </a:solidFill>
                <a:latin typeface="Arial Rounded MT Bold" pitchFamily="34" charset="0"/>
              </a:defRPr>
            </a:lvl1pPr>
            <a:lvl2pPr marL="742950" indent="-285750" eaLnBrk="0" hangingPunct="0">
              <a:defRPr sz="3600">
                <a:solidFill>
                  <a:schemeClr val="tx1"/>
                </a:solidFill>
                <a:latin typeface="Arial Rounded MT Bold" pitchFamily="34" charset="0"/>
              </a:defRPr>
            </a:lvl2pPr>
            <a:lvl3pPr marL="1143000" indent="-228600" eaLnBrk="0" hangingPunct="0">
              <a:defRPr sz="3600">
                <a:solidFill>
                  <a:schemeClr val="tx1"/>
                </a:solidFill>
                <a:latin typeface="Arial Rounded MT Bold" pitchFamily="34" charset="0"/>
              </a:defRPr>
            </a:lvl3pPr>
            <a:lvl4pPr marL="1600200" indent="-228600" eaLnBrk="0" hangingPunct="0">
              <a:defRPr sz="3600">
                <a:solidFill>
                  <a:schemeClr val="tx1"/>
                </a:solidFill>
                <a:latin typeface="Arial Rounded MT Bold" pitchFamily="34" charset="0"/>
              </a:defRPr>
            </a:lvl4pPr>
            <a:lvl5pPr marL="2057400" indent="-228600" eaLnBrk="0" hangingPunct="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eaLnBrk="1" hangingPunct="1"/>
            <a:endParaRPr lang="en-US" altLang="en-US" dirty="0"/>
          </a:p>
        </p:txBody>
      </p:sp>
      <p:sp>
        <p:nvSpPr>
          <p:cNvPr id="331780" name="Text Box 4"/>
          <p:cNvSpPr txBox="1">
            <a:spLocks noChangeArrowheads="1"/>
          </p:cNvSpPr>
          <p:nvPr/>
        </p:nvSpPr>
        <p:spPr bwMode="auto">
          <a:xfrm>
            <a:off x="8158162" y="2667001"/>
            <a:ext cx="2433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latin typeface="Arial Rounded MT Bold" pitchFamily="34" charset="0"/>
                <a:sym typeface="Symbol" pitchFamily="18" charset="2"/>
              </a:rPr>
              <a:t></a:t>
            </a:r>
            <a:r>
              <a:rPr lang="en-US" altLang="en-US" sz="2000" dirty="0">
                <a:solidFill>
                  <a:schemeClr val="tx2"/>
                </a:solidFill>
                <a:latin typeface="Arial Rounded MT Bold" pitchFamily="34" charset="0"/>
              </a:rPr>
              <a:t>End Day 1 Level</a:t>
            </a:r>
          </a:p>
          <a:p>
            <a:pPr eaLnBrk="1" hangingPunct="1">
              <a:spcBef>
                <a:spcPct val="0"/>
              </a:spcBef>
              <a:buFontTx/>
              <a:buNone/>
            </a:pPr>
            <a:r>
              <a:rPr lang="en-US" altLang="en-US" sz="2000" dirty="0">
                <a:solidFill>
                  <a:schemeClr val="tx2"/>
                </a:solidFill>
                <a:latin typeface="Arial Rounded MT Bold" pitchFamily="34" charset="0"/>
              </a:rPr>
              <a:t>400 gallons added</a:t>
            </a:r>
          </a:p>
        </p:txBody>
      </p:sp>
      <p:grpSp>
        <p:nvGrpSpPr>
          <p:cNvPr id="2" name="Group 1"/>
          <p:cNvGrpSpPr/>
          <p:nvPr/>
        </p:nvGrpSpPr>
        <p:grpSpPr>
          <a:xfrm>
            <a:off x="4895850" y="5089526"/>
            <a:ext cx="1447800" cy="396875"/>
            <a:chOff x="3352800" y="4876800"/>
            <a:chExt cx="1447800" cy="396875"/>
          </a:xfrm>
        </p:grpSpPr>
        <p:sp>
          <p:nvSpPr>
            <p:cNvPr id="132101" name="Text Box 8"/>
            <p:cNvSpPr txBox="1">
              <a:spLocks noChangeArrowheads="1"/>
            </p:cNvSpPr>
            <p:nvPr/>
          </p:nvSpPr>
          <p:spPr bwMode="auto">
            <a:xfrm>
              <a:off x="3962400" y="4876800"/>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tx2"/>
                  </a:solidFill>
                  <a:latin typeface="Arial Rounded MT Bold" pitchFamily="34" charset="0"/>
                </a:rPr>
                <a:t>66”</a:t>
              </a:r>
            </a:p>
          </p:txBody>
        </p:sp>
        <p:sp>
          <p:nvSpPr>
            <p:cNvPr id="132102" name="Line 9"/>
            <p:cNvSpPr>
              <a:spLocks noChangeShapeType="1"/>
            </p:cNvSpPr>
            <p:nvPr/>
          </p:nvSpPr>
          <p:spPr bwMode="auto">
            <a:xfrm flipH="1">
              <a:off x="3352800" y="5105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2103" name="Line 10"/>
            <p:cNvSpPr>
              <a:spLocks noChangeShapeType="1"/>
            </p:cNvSpPr>
            <p:nvPr/>
          </p:nvSpPr>
          <p:spPr bwMode="auto">
            <a:xfrm>
              <a:off x="4419600" y="5105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31787" name="Rectangle 11"/>
          <p:cNvSpPr>
            <a:spLocks noChangeArrowheads="1"/>
          </p:cNvSpPr>
          <p:nvPr/>
        </p:nvSpPr>
        <p:spPr bwMode="auto">
          <a:xfrm>
            <a:off x="4953000" y="2838450"/>
            <a:ext cx="1371600" cy="97155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132105" name="Text Box 12"/>
          <p:cNvSpPr txBox="1">
            <a:spLocks noChangeArrowheads="1"/>
          </p:cNvSpPr>
          <p:nvPr/>
        </p:nvSpPr>
        <p:spPr bwMode="auto">
          <a:xfrm>
            <a:off x="1371600" y="156944"/>
            <a:ext cx="4047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solidFill>
                  <a:schemeClr val="tx2"/>
                </a:solidFill>
                <a:latin typeface="Arial Rounded MT Bold" panose="020F0704030504030204" pitchFamily="34" charset="0"/>
              </a:rPr>
              <a:t>3 Bedroom Home</a:t>
            </a:r>
          </a:p>
        </p:txBody>
      </p:sp>
      <p:grpSp>
        <p:nvGrpSpPr>
          <p:cNvPr id="3" name="Group 2"/>
          <p:cNvGrpSpPr/>
          <p:nvPr/>
        </p:nvGrpSpPr>
        <p:grpSpPr>
          <a:xfrm>
            <a:off x="5562601" y="2247900"/>
            <a:ext cx="601663" cy="609600"/>
            <a:chOff x="3413125" y="2209800"/>
            <a:chExt cx="601663" cy="609600"/>
          </a:xfrm>
        </p:grpSpPr>
        <p:sp>
          <p:nvSpPr>
            <p:cNvPr id="331789" name="Text Box 13"/>
            <p:cNvSpPr txBox="1">
              <a:spLocks noChangeArrowheads="1"/>
            </p:cNvSpPr>
            <p:nvPr/>
          </p:nvSpPr>
          <p:spPr bwMode="auto">
            <a:xfrm>
              <a:off x="3413125" y="2295525"/>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30”</a:t>
              </a:r>
            </a:p>
          </p:txBody>
        </p:sp>
        <p:sp>
          <p:nvSpPr>
            <p:cNvPr id="331790" name="Line 14"/>
            <p:cNvSpPr>
              <a:spLocks noChangeShapeType="1"/>
            </p:cNvSpPr>
            <p:nvPr/>
          </p:nvSpPr>
          <p:spPr bwMode="auto">
            <a:xfrm>
              <a:off x="3657600" y="2590800"/>
              <a:ext cx="0" cy="228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1791" name="Line 15"/>
            <p:cNvSpPr>
              <a:spLocks noChangeShapeType="1"/>
            </p:cNvSpPr>
            <p:nvPr/>
          </p:nvSpPr>
          <p:spPr bwMode="auto">
            <a:xfrm flipV="1">
              <a:off x="3657600" y="2209800"/>
              <a:ext cx="0" cy="152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068091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31787"/>
                                        </p:tgtEl>
                                        <p:attrNameLst>
                                          <p:attrName>style.visibility</p:attrName>
                                        </p:attrNameLst>
                                      </p:cBhvr>
                                      <p:to>
                                        <p:strVal val="visible"/>
                                      </p:to>
                                    </p:set>
                                    <p:anim calcmode="lin" valueType="num">
                                      <p:cBhvr>
                                        <p:cTn id="7" dur="500" fill="hold"/>
                                        <p:tgtEl>
                                          <p:spTgt spid="331787"/>
                                        </p:tgtEl>
                                        <p:attrNameLst>
                                          <p:attrName>ppt_x</p:attrName>
                                        </p:attrNameLst>
                                      </p:cBhvr>
                                      <p:tavLst>
                                        <p:tav tm="0">
                                          <p:val>
                                            <p:strVal val="#ppt_x"/>
                                          </p:val>
                                        </p:tav>
                                        <p:tav tm="100000">
                                          <p:val>
                                            <p:strVal val="#ppt_x"/>
                                          </p:val>
                                        </p:tav>
                                      </p:tavLst>
                                    </p:anim>
                                    <p:anim calcmode="lin" valueType="num">
                                      <p:cBhvr>
                                        <p:cTn id="8" dur="500" fill="hold"/>
                                        <p:tgtEl>
                                          <p:spTgt spid="331787"/>
                                        </p:tgtEl>
                                        <p:attrNameLst>
                                          <p:attrName>ppt_y</p:attrName>
                                        </p:attrNameLst>
                                      </p:cBhvr>
                                      <p:tavLst>
                                        <p:tav tm="0">
                                          <p:val>
                                            <p:strVal val="#ppt_y+#ppt_h/2"/>
                                          </p:val>
                                        </p:tav>
                                        <p:tav tm="100000">
                                          <p:val>
                                            <p:strVal val="#ppt_y"/>
                                          </p:val>
                                        </p:tav>
                                      </p:tavLst>
                                    </p:anim>
                                    <p:anim calcmode="lin" valueType="num">
                                      <p:cBhvr>
                                        <p:cTn id="9" dur="500" fill="hold"/>
                                        <p:tgtEl>
                                          <p:spTgt spid="331787"/>
                                        </p:tgtEl>
                                        <p:attrNameLst>
                                          <p:attrName>ppt_w</p:attrName>
                                        </p:attrNameLst>
                                      </p:cBhvr>
                                      <p:tavLst>
                                        <p:tav tm="0">
                                          <p:val>
                                            <p:strVal val="#ppt_w"/>
                                          </p:val>
                                        </p:tav>
                                        <p:tav tm="100000">
                                          <p:val>
                                            <p:strVal val="#ppt_w"/>
                                          </p:val>
                                        </p:tav>
                                      </p:tavLst>
                                    </p:anim>
                                    <p:anim calcmode="lin" valueType="num">
                                      <p:cBhvr>
                                        <p:cTn id="10" dur="500" fill="hold"/>
                                        <p:tgtEl>
                                          <p:spTgt spid="33178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31780"/>
                                        </p:tgtEl>
                                        <p:attrNameLst>
                                          <p:attrName>style.visibility</p:attrName>
                                        </p:attrNameLst>
                                      </p:cBhvr>
                                      <p:to>
                                        <p:strVal val="visible"/>
                                      </p:to>
                                    </p:set>
                                    <p:anim calcmode="lin" valueType="num">
                                      <p:cBhvr additive="base">
                                        <p:cTn id="14" dur="500" fill="hold"/>
                                        <p:tgtEl>
                                          <p:spTgt spid="331780"/>
                                        </p:tgtEl>
                                        <p:attrNameLst>
                                          <p:attrName>ppt_x</p:attrName>
                                        </p:attrNameLst>
                                      </p:cBhvr>
                                      <p:tavLst>
                                        <p:tav tm="0">
                                          <p:val>
                                            <p:strVal val="1+#ppt_w/2"/>
                                          </p:val>
                                        </p:tav>
                                        <p:tav tm="100000">
                                          <p:val>
                                            <p:strVal val="#ppt_x"/>
                                          </p:val>
                                        </p:tav>
                                      </p:tavLst>
                                    </p:anim>
                                    <p:anim calcmode="lin" valueType="num">
                                      <p:cBhvr additive="base">
                                        <p:cTn id="15" dur="500" fill="hold"/>
                                        <p:tgtEl>
                                          <p:spTgt spid="331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autoUpdateAnimBg="0"/>
      <p:bldP spid="3317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DE4-B7BD-8C12-1255-E6ABF8038F8A}"/>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28D4E6A-2C8D-9F7E-5D43-9A2958D98B3A}"/>
              </a:ext>
            </a:extLst>
          </p:cNvPr>
          <p:cNvGraphicFramePr>
            <a:graphicFrameLocks noChangeAspect="1"/>
          </p:cNvGraphicFramePr>
          <p:nvPr/>
        </p:nvGraphicFramePr>
        <p:xfrm>
          <a:off x="1165225" y="0"/>
          <a:ext cx="8893175" cy="6871999"/>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DF7AE8AC-1E4C-30A8-7B69-7B947502DD7E}"/>
                          </a:ext>
                        </a:extLst>
                      </p:cNvPr>
                      <p:cNvPicPr/>
                      <p:nvPr/>
                    </p:nvPicPr>
                    <p:blipFill>
                      <a:blip r:embed="rId3"/>
                      <a:stretch>
                        <a:fillRect/>
                      </a:stretch>
                    </p:blipFill>
                    <p:spPr>
                      <a:xfrm>
                        <a:off x="1165225" y="0"/>
                        <a:ext cx="8893175" cy="6871999"/>
                      </a:xfrm>
                      <a:prstGeom prst="rect">
                        <a:avLst/>
                      </a:prstGeom>
                    </p:spPr>
                  </p:pic>
                </p:oleObj>
              </mc:Fallback>
            </mc:AlternateContent>
          </a:graphicData>
        </a:graphic>
      </p:graphicFrame>
    </p:spTree>
    <p:extLst>
      <p:ext uri="{BB962C8B-B14F-4D97-AF65-F5344CB8AC3E}">
        <p14:creationId xmlns:p14="http://schemas.microsoft.com/office/powerpoint/2010/main" val="1187814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2"/>
          <p:cNvGraphicFramePr>
            <a:graphicFrameLocks noChangeAspect="1"/>
          </p:cNvGraphicFramePr>
          <p:nvPr>
            <p:extLst>
              <p:ext uri="{D42A27DB-BD31-4B8C-83A1-F6EECF244321}">
                <p14:modId xmlns:p14="http://schemas.microsoft.com/office/powerpoint/2010/main" val="1265002889"/>
              </p:ext>
            </p:extLst>
          </p:nvPr>
        </p:nvGraphicFramePr>
        <p:xfrm>
          <a:off x="2571750" y="1219200"/>
          <a:ext cx="5200650" cy="4222750"/>
        </p:xfrm>
        <a:graphic>
          <a:graphicData uri="http://schemas.openxmlformats.org/presentationml/2006/ole">
            <mc:AlternateContent xmlns:mc="http://schemas.openxmlformats.org/markup-compatibility/2006">
              <mc:Choice xmlns:v="urn:schemas-microsoft-com:vml" Requires="v">
                <p:oleObj name="Bitmap Image" r:id="rId3" imgW="4153480" imgH="3371429" progId="PBrush">
                  <p:embed/>
                </p:oleObj>
              </mc:Choice>
              <mc:Fallback>
                <p:oleObj name="Bitmap Image" r:id="rId3" imgW="4153480" imgH="3371429" progId="PBrush">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520065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3" name="Text Box 4"/>
          <p:cNvSpPr txBox="1">
            <a:spLocks noChangeArrowheads="1"/>
          </p:cNvSpPr>
          <p:nvPr/>
        </p:nvSpPr>
        <p:spPr bwMode="auto">
          <a:xfrm>
            <a:off x="7810500" y="3717926"/>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latin typeface="Arial Rounded MT Bold" pitchFamily="34" charset="0"/>
                <a:sym typeface="Symbol" pitchFamily="18" charset="2"/>
              </a:rPr>
              <a:t></a:t>
            </a:r>
            <a:r>
              <a:rPr lang="en-US" altLang="en-US" sz="2000" dirty="0">
                <a:solidFill>
                  <a:schemeClr val="tx2"/>
                </a:solidFill>
                <a:latin typeface="Arial Rounded MT Bold" pitchFamily="34" charset="0"/>
              </a:rPr>
              <a:t>Begin Day 2 Level</a:t>
            </a:r>
          </a:p>
          <a:p>
            <a:pPr eaLnBrk="1" hangingPunct="1">
              <a:spcBef>
                <a:spcPct val="0"/>
              </a:spcBef>
              <a:buFontTx/>
              <a:buNone/>
            </a:pPr>
            <a:endParaRPr lang="en-US" altLang="en-US" sz="2000" dirty="0">
              <a:latin typeface="Arial Rounded MT Bold" pitchFamily="34" charset="0"/>
            </a:endParaRPr>
          </a:p>
        </p:txBody>
      </p:sp>
      <p:grpSp>
        <p:nvGrpSpPr>
          <p:cNvPr id="2" name="Group 1"/>
          <p:cNvGrpSpPr/>
          <p:nvPr/>
        </p:nvGrpSpPr>
        <p:grpSpPr>
          <a:xfrm>
            <a:off x="4514850" y="5470526"/>
            <a:ext cx="1447800" cy="396875"/>
            <a:chOff x="3352800" y="4876800"/>
            <a:chExt cx="1447800" cy="396875"/>
          </a:xfrm>
        </p:grpSpPr>
        <p:sp>
          <p:nvSpPr>
            <p:cNvPr id="133124" name="Text Box 5"/>
            <p:cNvSpPr txBox="1">
              <a:spLocks noChangeArrowheads="1"/>
            </p:cNvSpPr>
            <p:nvPr/>
          </p:nvSpPr>
          <p:spPr bwMode="auto">
            <a:xfrm>
              <a:off x="3962400" y="4876800"/>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tx2"/>
                  </a:solidFill>
                  <a:latin typeface="Arial Rounded MT Bold" pitchFamily="34" charset="0"/>
                </a:rPr>
                <a:t>66”</a:t>
              </a:r>
            </a:p>
          </p:txBody>
        </p:sp>
        <p:sp>
          <p:nvSpPr>
            <p:cNvPr id="133125" name="Line 6"/>
            <p:cNvSpPr>
              <a:spLocks noChangeShapeType="1"/>
            </p:cNvSpPr>
            <p:nvPr/>
          </p:nvSpPr>
          <p:spPr bwMode="auto">
            <a:xfrm flipH="1">
              <a:off x="3352800" y="5105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26" name="Line 7"/>
            <p:cNvSpPr>
              <a:spLocks noChangeShapeType="1"/>
            </p:cNvSpPr>
            <p:nvPr/>
          </p:nvSpPr>
          <p:spPr bwMode="auto">
            <a:xfrm>
              <a:off x="4419600" y="5105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3127" name="Text Box 9"/>
          <p:cNvSpPr txBox="1">
            <a:spLocks noChangeArrowheads="1"/>
          </p:cNvSpPr>
          <p:nvPr/>
        </p:nvSpPr>
        <p:spPr bwMode="auto">
          <a:xfrm>
            <a:off x="2270125" y="314326"/>
            <a:ext cx="4047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solidFill>
                  <a:schemeClr val="tx2"/>
                </a:solidFill>
                <a:latin typeface="Arial Rounded MT Bold" panose="020F0704030504030204" pitchFamily="34" charset="0"/>
              </a:rPr>
              <a:t>3 Bedroom Home</a:t>
            </a:r>
          </a:p>
        </p:txBody>
      </p:sp>
      <p:sp>
        <p:nvSpPr>
          <p:cNvPr id="133128" name="Rectangle 14"/>
          <p:cNvSpPr>
            <a:spLocks noChangeArrowheads="1"/>
          </p:cNvSpPr>
          <p:nvPr/>
        </p:nvSpPr>
        <p:spPr bwMode="auto">
          <a:xfrm>
            <a:off x="4572000" y="3962400"/>
            <a:ext cx="1371600" cy="99060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grpSp>
        <p:nvGrpSpPr>
          <p:cNvPr id="3" name="Group 2"/>
          <p:cNvGrpSpPr/>
          <p:nvPr/>
        </p:nvGrpSpPr>
        <p:grpSpPr>
          <a:xfrm>
            <a:off x="5029201" y="2533650"/>
            <a:ext cx="601663" cy="1447800"/>
            <a:chOff x="3413125" y="2209800"/>
            <a:chExt cx="601663" cy="1447800"/>
          </a:xfrm>
        </p:grpSpPr>
        <p:sp>
          <p:nvSpPr>
            <p:cNvPr id="133129" name="Text Box 16"/>
            <p:cNvSpPr txBox="1">
              <a:spLocks noChangeArrowheads="1"/>
            </p:cNvSpPr>
            <p:nvPr/>
          </p:nvSpPr>
          <p:spPr bwMode="auto">
            <a:xfrm>
              <a:off x="3413125" y="2676525"/>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48”</a:t>
              </a:r>
            </a:p>
          </p:txBody>
        </p:sp>
        <p:sp>
          <p:nvSpPr>
            <p:cNvPr id="133130" name="Line 17"/>
            <p:cNvSpPr>
              <a:spLocks noChangeShapeType="1"/>
            </p:cNvSpPr>
            <p:nvPr/>
          </p:nvSpPr>
          <p:spPr bwMode="auto">
            <a:xfrm>
              <a:off x="3657600" y="3048000"/>
              <a:ext cx="0" cy="609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1" name="Line 19"/>
            <p:cNvSpPr>
              <a:spLocks noChangeShapeType="1"/>
            </p:cNvSpPr>
            <p:nvPr/>
          </p:nvSpPr>
          <p:spPr bwMode="auto">
            <a:xfrm flipV="1">
              <a:off x="3657600" y="2209800"/>
              <a:ext cx="0" cy="533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3813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CFCB-6E63-281E-BA80-C722115B0C11}"/>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F7AE8AC-1E4C-30A8-7B69-7B947502DD7E}"/>
              </a:ext>
            </a:extLst>
          </p:cNvPr>
          <p:cNvGraphicFramePr>
            <a:graphicFrameLocks noChangeAspect="1"/>
          </p:cNvGraphicFramePr>
          <p:nvPr/>
        </p:nvGraphicFramePr>
        <p:xfrm>
          <a:off x="1165225" y="0"/>
          <a:ext cx="8893175" cy="6871999"/>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D0A0CAB2-4B29-064F-D96D-ACDE0EBFF3D5}"/>
                          </a:ext>
                        </a:extLst>
                      </p:cNvPr>
                      <p:cNvPicPr/>
                      <p:nvPr/>
                    </p:nvPicPr>
                    <p:blipFill>
                      <a:blip r:embed="rId3"/>
                      <a:stretch>
                        <a:fillRect/>
                      </a:stretch>
                    </p:blipFill>
                    <p:spPr>
                      <a:xfrm>
                        <a:off x="1165225" y="0"/>
                        <a:ext cx="8893175" cy="6871999"/>
                      </a:xfrm>
                      <a:prstGeom prst="rect">
                        <a:avLst/>
                      </a:prstGeom>
                    </p:spPr>
                  </p:pic>
                </p:oleObj>
              </mc:Fallback>
            </mc:AlternateContent>
          </a:graphicData>
        </a:graphic>
      </p:graphicFrame>
    </p:spTree>
    <p:extLst>
      <p:ext uri="{BB962C8B-B14F-4D97-AF65-F5344CB8AC3E}">
        <p14:creationId xmlns:p14="http://schemas.microsoft.com/office/powerpoint/2010/main" val="403342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extLst>
              <p:ext uri="{D42A27DB-BD31-4B8C-83A1-F6EECF244321}">
                <p14:modId xmlns:p14="http://schemas.microsoft.com/office/powerpoint/2010/main" val="1351639535"/>
              </p:ext>
            </p:extLst>
          </p:nvPr>
        </p:nvGraphicFramePr>
        <p:xfrm>
          <a:off x="2590801" y="1752600"/>
          <a:ext cx="5067701" cy="4114800"/>
        </p:xfrm>
        <a:graphic>
          <a:graphicData uri="http://schemas.openxmlformats.org/presentationml/2006/ole">
            <mc:AlternateContent xmlns:mc="http://schemas.openxmlformats.org/markup-compatibility/2006">
              <mc:Choice xmlns:v="urn:schemas-microsoft-com:vml" Requires="v">
                <p:oleObj name="Bitmap Image" r:id="rId3" imgW="4153480" imgH="3371429" progId="PBrush">
                  <p:embed/>
                </p:oleObj>
              </mc:Choice>
              <mc:Fallback>
                <p:oleObj name="Bitmap Image" r:id="rId3" imgW="4153480" imgH="3371429" progId="PBrush">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1752600"/>
                        <a:ext cx="5067701"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3" name="Text Box 3"/>
          <p:cNvSpPr txBox="1">
            <a:spLocks noChangeArrowheads="1"/>
          </p:cNvSpPr>
          <p:nvPr/>
        </p:nvSpPr>
        <p:spPr bwMode="auto">
          <a:xfrm>
            <a:off x="7772401" y="3336926"/>
            <a:ext cx="2687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latin typeface="Arial Rounded MT Bold" pitchFamily="34" charset="0"/>
                <a:sym typeface="Symbol" pitchFamily="18" charset="2"/>
              </a:rPr>
              <a:t></a:t>
            </a:r>
            <a:r>
              <a:rPr lang="en-US" altLang="en-US" sz="2000" dirty="0">
                <a:solidFill>
                  <a:schemeClr val="tx2"/>
                </a:solidFill>
                <a:latin typeface="Arial Rounded MT Bold" pitchFamily="34" charset="0"/>
              </a:rPr>
              <a:t>End Day 2 Level</a:t>
            </a:r>
          </a:p>
          <a:p>
            <a:pPr eaLnBrk="1" hangingPunct="1">
              <a:spcBef>
                <a:spcPct val="0"/>
              </a:spcBef>
              <a:buFontTx/>
              <a:buNone/>
            </a:pPr>
            <a:r>
              <a:rPr lang="en-US" altLang="en-US" sz="2000" dirty="0">
                <a:solidFill>
                  <a:schemeClr val="tx2"/>
                </a:solidFill>
                <a:latin typeface="Arial Rounded MT Bold" pitchFamily="34" charset="0"/>
              </a:rPr>
              <a:t>    270 gallons added</a:t>
            </a:r>
          </a:p>
        </p:txBody>
      </p:sp>
      <p:grpSp>
        <p:nvGrpSpPr>
          <p:cNvPr id="2" name="Group 1"/>
          <p:cNvGrpSpPr/>
          <p:nvPr/>
        </p:nvGrpSpPr>
        <p:grpSpPr>
          <a:xfrm>
            <a:off x="4419600" y="5851526"/>
            <a:ext cx="1447800" cy="396875"/>
            <a:chOff x="3352800" y="4876800"/>
            <a:chExt cx="1447800" cy="396875"/>
          </a:xfrm>
        </p:grpSpPr>
        <p:sp>
          <p:nvSpPr>
            <p:cNvPr id="134148" name="Text Box 4"/>
            <p:cNvSpPr txBox="1">
              <a:spLocks noChangeArrowheads="1"/>
            </p:cNvSpPr>
            <p:nvPr/>
          </p:nvSpPr>
          <p:spPr bwMode="auto">
            <a:xfrm>
              <a:off x="3962400" y="4876800"/>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tx2"/>
                  </a:solidFill>
                  <a:latin typeface="Arial Rounded MT Bold" pitchFamily="34" charset="0"/>
                </a:rPr>
                <a:t>66”</a:t>
              </a:r>
            </a:p>
          </p:txBody>
        </p:sp>
        <p:sp>
          <p:nvSpPr>
            <p:cNvPr id="134149" name="Line 5"/>
            <p:cNvSpPr>
              <a:spLocks noChangeShapeType="1"/>
            </p:cNvSpPr>
            <p:nvPr/>
          </p:nvSpPr>
          <p:spPr bwMode="auto">
            <a:xfrm flipH="1">
              <a:off x="3352800" y="5105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0" name="Line 6"/>
            <p:cNvSpPr>
              <a:spLocks noChangeShapeType="1"/>
            </p:cNvSpPr>
            <p:nvPr/>
          </p:nvSpPr>
          <p:spPr bwMode="auto">
            <a:xfrm>
              <a:off x="4419600" y="5105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4151" name="Text Box 7"/>
          <p:cNvSpPr txBox="1">
            <a:spLocks noChangeArrowheads="1"/>
          </p:cNvSpPr>
          <p:nvPr/>
        </p:nvSpPr>
        <p:spPr bwMode="auto">
          <a:xfrm>
            <a:off x="2270125" y="152401"/>
            <a:ext cx="4047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dirty="0">
                <a:latin typeface="Arial Rounded MT Bold" pitchFamily="34" charset="0"/>
              </a:rPr>
              <a:t>3 </a:t>
            </a:r>
            <a:r>
              <a:rPr lang="en-US" altLang="en-US" sz="3600" dirty="0">
                <a:solidFill>
                  <a:schemeClr val="tx2"/>
                </a:solidFill>
                <a:latin typeface="Arial Rounded MT Bold" pitchFamily="34" charset="0"/>
              </a:rPr>
              <a:t>Bedroom Home</a:t>
            </a:r>
          </a:p>
        </p:txBody>
      </p:sp>
      <p:sp>
        <p:nvSpPr>
          <p:cNvPr id="134152" name="Rectangle 8"/>
          <p:cNvSpPr>
            <a:spLocks noChangeArrowheads="1"/>
          </p:cNvSpPr>
          <p:nvPr/>
        </p:nvSpPr>
        <p:spPr bwMode="auto">
          <a:xfrm>
            <a:off x="4495800" y="4400550"/>
            <a:ext cx="1371600" cy="99060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sp>
        <p:nvSpPr>
          <p:cNvPr id="348172" name="Rectangle 12"/>
          <p:cNvSpPr>
            <a:spLocks noChangeArrowheads="1"/>
          </p:cNvSpPr>
          <p:nvPr/>
        </p:nvSpPr>
        <p:spPr bwMode="auto">
          <a:xfrm>
            <a:off x="4514850" y="3562350"/>
            <a:ext cx="1371600" cy="838200"/>
          </a:xfrm>
          <a:prstGeom prst="rect">
            <a:avLst/>
          </a:prstGeom>
          <a:solidFill>
            <a:schemeClr val="bg1">
              <a:lumMod val="40000"/>
              <a:lumOff val="60000"/>
            </a:schemeClr>
          </a:solidFill>
          <a:ln w="9525">
            <a:solidFill>
              <a:schemeClr val="bg1">
                <a:lumMod val="40000"/>
                <a:lumOff val="60000"/>
              </a:schemeClr>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latin typeface="Arial Rounded MT Bold" pitchFamily="34" charset="0"/>
            </a:endParaRPr>
          </a:p>
        </p:txBody>
      </p:sp>
      <p:grpSp>
        <p:nvGrpSpPr>
          <p:cNvPr id="3" name="Group 2"/>
          <p:cNvGrpSpPr/>
          <p:nvPr/>
        </p:nvGrpSpPr>
        <p:grpSpPr>
          <a:xfrm>
            <a:off x="5257801" y="2914650"/>
            <a:ext cx="601663" cy="685800"/>
            <a:chOff x="3413125" y="2133600"/>
            <a:chExt cx="601663" cy="685800"/>
          </a:xfrm>
        </p:grpSpPr>
        <p:sp>
          <p:nvSpPr>
            <p:cNvPr id="348173" name="Text Box 13"/>
            <p:cNvSpPr txBox="1">
              <a:spLocks noChangeArrowheads="1"/>
            </p:cNvSpPr>
            <p:nvPr/>
          </p:nvSpPr>
          <p:spPr bwMode="auto">
            <a:xfrm>
              <a:off x="3413125" y="2295525"/>
              <a:ext cx="60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chemeClr val="bg2"/>
                  </a:solidFill>
                  <a:latin typeface="Arial Rounded MT Bold" pitchFamily="34" charset="0"/>
                </a:rPr>
                <a:t>30”</a:t>
              </a:r>
            </a:p>
          </p:txBody>
        </p:sp>
        <p:sp>
          <p:nvSpPr>
            <p:cNvPr id="348174" name="Line 14"/>
            <p:cNvSpPr>
              <a:spLocks noChangeShapeType="1"/>
            </p:cNvSpPr>
            <p:nvPr/>
          </p:nvSpPr>
          <p:spPr bwMode="auto">
            <a:xfrm>
              <a:off x="3657600" y="2667000"/>
              <a:ext cx="0" cy="152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176" name="Line 16"/>
            <p:cNvSpPr>
              <a:spLocks noChangeShapeType="1"/>
            </p:cNvSpPr>
            <p:nvPr/>
          </p:nvSpPr>
          <p:spPr bwMode="auto">
            <a:xfrm flipV="1">
              <a:off x="3657600" y="2133600"/>
              <a:ext cx="0" cy="152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8177" name="Text Box 17"/>
          <p:cNvSpPr txBox="1">
            <a:spLocks noChangeArrowheads="1"/>
          </p:cNvSpPr>
          <p:nvPr/>
        </p:nvSpPr>
        <p:spPr bwMode="auto">
          <a:xfrm>
            <a:off x="6248400" y="769204"/>
            <a:ext cx="43567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chemeClr val="tx2"/>
                </a:solidFill>
                <a:latin typeface="Arial Rounded MT Bold" pitchFamily="34" charset="0"/>
              </a:rPr>
              <a:t>Did not accept 400 gallons –</a:t>
            </a:r>
          </a:p>
          <a:p>
            <a:pPr eaLnBrk="1" hangingPunct="1">
              <a:spcBef>
                <a:spcPct val="0"/>
              </a:spcBef>
              <a:buFontTx/>
              <a:buNone/>
            </a:pPr>
            <a:r>
              <a:rPr lang="en-US" altLang="en-US" sz="2400" dirty="0">
                <a:solidFill>
                  <a:srgbClr val="FF0000"/>
                </a:solidFill>
                <a:latin typeface="Arial Rounded MT Bold" pitchFamily="34" charset="0"/>
              </a:rPr>
              <a:t>UNACCEPTABLE</a:t>
            </a:r>
          </a:p>
        </p:txBody>
      </p:sp>
    </p:spTree>
    <p:extLst>
      <p:ext uri="{BB962C8B-B14F-4D97-AF65-F5344CB8AC3E}">
        <p14:creationId xmlns:p14="http://schemas.microsoft.com/office/powerpoint/2010/main" val="206381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48172"/>
                                        </p:tgtEl>
                                        <p:attrNameLst>
                                          <p:attrName>style.visibility</p:attrName>
                                        </p:attrNameLst>
                                      </p:cBhvr>
                                      <p:to>
                                        <p:strVal val="visible"/>
                                      </p:to>
                                    </p:set>
                                    <p:anim calcmode="lin" valueType="num">
                                      <p:cBhvr>
                                        <p:cTn id="7" dur="500" fill="hold"/>
                                        <p:tgtEl>
                                          <p:spTgt spid="348172"/>
                                        </p:tgtEl>
                                        <p:attrNameLst>
                                          <p:attrName>ppt_x</p:attrName>
                                        </p:attrNameLst>
                                      </p:cBhvr>
                                      <p:tavLst>
                                        <p:tav tm="0">
                                          <p:val>
                                            <p:strVal val="#ppt_x"/>
                                          </p:val>
                                        </p:tav>
                                        <p:tav tm="100000">
                                          <p:val>
                                            <p:strVal val="#ppt_x"/>
                                          </p:val>
                                        </p:tav>
                                      </p:tavLst>
                                    </p:anim>
                                    <p:anim calcmode="lin" valueType="num">
                                      <p:cBhvr>
                                        <p:cTn id="8" dur="500" fill="hold"/>
                                        <p:tgtEl>
                                          <p:spTgt spid="348172"/>
                                        </p:tgtEl>
                                        <p:attrNameLst>
                                          <p:attrName>ppt_y</p:attrName>
                                        </p:attrNameLst>
                                      </p:cBhvr>
                                      <p:tavLst>
                                        <p:tav tm="0">
                                          <p:val>
                                            <p:strVal val="#ppt_y+#ppt_h/2"/>
                                          </p:val>
                                        </p:tav>
                                        <p:tav tm="100000">
                                          <p:val>
                                            <p:strVal val="#ppt_y"/>
                                          </p:val>
                                        </p:tav>
                                      </p:tavLst>
                                    </p:anim>
                                    <p:anim calcmode="lin" valueType="num">
                                      <p:cBhvr>
                                        <p:cTn id="9" dur="500" fill="hold"/>
                                        <p:tgtEl>
                                          <p:spTgt spid="348172"/>
                                        </p:tgtEl>
                                        <p:attrNameLst>
                                          <p:attrName>ppt_w</p:attrName>
                                        </p:attrNameLst>
                                      </p:cBhvr>
                                      <p:tavLst>
                                        <p:tav tm="0">
                                          <p:val>
                                            <p:strVal val="#ppt_w"/>
                                          </p:val>
                                        </p:tav>
                                        <p:tav tm="100000">
                                          <p:val>
                                            <p:strVal val="#ppt_w"/>
                                          </p:val>
                                        </p:tav>
                                      </p:tavLst>
                                    </p:anim>
                                    <p:anim calcmode="lin" valueType="num">
                                      <p:cBhvr>
                                        <p:cTn id="10" dur="500" fill="hold"/>
                                        <p:tgtEl>
                                          <p:spTgt spid="34817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48163"/>
                                        </p:tgtEl>
                                        <p:attrNameLst>
                                          <p:attrName>style.visibility</p:attrName>
                                        </p:attrNameLst>
                                      </p:cBhvr>
                                      <p:to>
                                        <p:strVal val="visible"/>
                                      </p:to>
                                    </p:set>
                                    <p:anim calcmode="lin" valueType="num">
                                      <p:cBhvr additive="base">
                                        <p:cTn id="15" dur="500" fill="hold"/>
                                        <p:tgtEl>
                                          <p:spTgt spid="348163"/>
                                        </p:tgtEl>
                                        <p:attrNameLst>
                                          <p:attrName>ppt_x</p:attrName>
                                        </p:attrNameLst>
                                      </p:cBhvr>
                                      <p:tavLst>
                                        <p:tav tm="0">
                                          <p:val>
                                            <p:strVal val="1+#ppt_w/2"/>
                                          </p:val>
                                        </p:tav>
                                        <p:tav tm="100000">
                                          <p:val>
                                            <p:strVal val="#ppt_x"/>
                                          </p:val>
                                        </p:tav>
                                      </p:tavLst>
                                    </p:anim>
                                    <p:anim calcmode="lin" valueType="num">
                                      <p:cBhvr additive="base">
                                        <p:cTn id="16" dur="500" fill="hold"/>
                                        <p:tgtEl>
                                          <p:spTgt spid="34816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48177"/>
                                        </p:tgtEl>
                                        <p:attrNameLst>
                                          <p:attrName>style.visibility</p:attrName>
                                        </p:attrNameLst>
                                      </p:cBhvr>
                                      <p:to>
                                        <p:strVal val="visible"/>
                                      </p:to>
                                    </p:set>
                                    <p:anim calcmode="lin" valueType="num">
                                      <p:cBhvr additive="base">
                                        <p:cTn id="21" dur="500" fill="hold"/>
                                        <p:tgtEl>
                                          <p:spTgt spid="348177"/>
                                        </p:tgtEl>
                                        <p:attrNameLst>
                                          <p:attrName>ppt_x</p:attrName>
                                        </p:attrNameLst>
                                      </p:cBhvr>
                                      <p:tavLst>
                                        <p:tav tm="0">
                                          <p:val>
                                            <p:strVal val="1+#ppt_w/2"/>
                                          </p:val>
                                        </p:tav>
                                        <p:tav tm="100000">
                                          <p:val>
                                            <p:strVal val="#ppt_x"/>
                                          </p:val>
                                        </p:tav>
                                      </p:tavLst>
                                    </p:anim>
                                    <p:anim calcmode="lin" valueType="num">
                                      <p:cBhvr additive="base">
                                        <p:cTn id="22" dur="500" fill="hold"/>
                                        <p:tgtEl>
                                          <p:spTgt spid="348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autoUpdateAnimBg="0"/>
      <p:bldP spid="348172" grpId="0" animBg="1"/>
      <p:bldP spid="34817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6E11A-7206-9D02-CFE4-713BA5C71ADB}"/>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E93BAD5-D5E4-13D5-4E7E-1E11CF017805}"/>
              </a:ext>
            </a:extLst>
          </p:cNvPr>
          <p:cNvGraphicFramePr>
            <a:graphicFrameLocks noChangeAspect="1"/>
          </p:cNvGraphicFramePr>
          <p:nvPr/>
        </p:nvGraphicFramePr>
        <p:xfrm>
          <a:off x="1165225" y="0"/>
          <a:ext cx="8893175" cy="6871999"/>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2" name="Object 1">
                        <a:extLst>
                          <a:ext uri="{FF2B5EF4-FFF2-40B4-BE49-F238E27FC236}">
                            <a16:creationId xmlns:a16="http://schemas.microsoft.com/office/drawing/2014/main" id="{DF7AE8AC-1E4C-30A8-7B69-7B947502DD7E}"/>
                          </a:ext>
                        </a:extLst>
                      </p:cNvPr>
                      <p:cNvPicPr/>
                      <p:nvPr/>
                    </p:nvPicPr>
                    <p:blipFill>
                      <a:blip r:embed="rId3"/>
                      <a:stretch>
                        <a:fillRect/>
                      </a:stretch>
                    </p:blipFill>
                    <p:spPr>
                      <a:xfrm>
                        <a:off x="1165225" y="0"/>
                        <a:ext cx="8893175" cy="6871999"/>
                      </a:xfrm>
                      <a:prstGeom prst="rect">
                        <a:avLst/>
                      </a:prstGeom>
                    </p:spPr>
                  </p:pic>
                </p:oleObj>
              </mc:Fallback>
            </mc:AlternateContent>
          </a:graphicData>
        </a:graphic>
      </p:graphicFrame>
    </p:spTree>
    <p:extLst>
      <p:ext uri="{BB962C8B-B14F-4D97-AF65-F5344CB8AC3E}">
        <p14:creationId xmlns:p14="http://schemas.microsoft.com/office/powerpoint/2010/main" val="36734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AA0CCD-6E04-419C-9D22-974D363AD466}"/>
              </a:ext>
            </a:extLst>
          </p:cNvPr>
          <p:cNvSpPr>
            <a:spLocks noGrp="1"/>
          </p:cNvSpPr>
          <p:nvPr>
            <p:ph type="subTitle" idx="1"/>
          </p:nvPr>
        </p:nvSpPr>
        <p:spPr>
          <a:xfrm>
            <a:off x="1219200" y="533400"/>
            <a:ext cx="9601200" cy="5943600"/>
          </a:xfrm>
        </p:spPr>
        <p:txBody>
          <a:bodyPr/>
          <a:lstStyle/>
          <a:p>
            <a:r>
              <a:rPr lang="en-US" sz="4400" dirty="0">
                <a:latin typeface="Arial Rounded MT Bold" panose="020F0704030504030204" pitchFamily="34" charset="0"/>
              </a:rPr>
              <a:t>A subsurface sand filter absorption area which was subjected to and passed a hydraulic load test because of liquid in the absorption area, shall ALWAYS be described as </a:t>
            </a:r>
          </a:p>
          <a:p>
            <a:r>
              <a:rPr lang="en-US" sz="4400" dirty="0">
                <a:latin typeface="Arial Rounded MT Bold" panose="020F0704030504030204" pitchFamily="34" charset="0"/>
              </a:rPr>
              <a:t>“ACCEPTABLE  WITH CONCERNS”</a:t>
            </a:r>
          </a:p>
        </p:txBody>
      </p:sp>
    </p:spTree>
    <p:extLst>
      <p:ext uri="{BB962C8B-B14F-4D97-AF65-F5344CB8AC3E}">
        <p14:creationId xmlns:p14="http://schemas.microsoft.com/office/powerpoint/2010/main" val="278390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762000"/>
          </a:xfrm>
        </p:spPr>
        <p:txBody>
          <a:bodyPr/>
          <a:lstStyle/>
          <a:p>
            <a:r>
              <a:rPr lang="en-US" dirty="0">
                <a:latin typeface="Arial Rounded MT Bold" panose="020F0704030504030204" pitchFamily="34" charset="0"/>
              </a:rPr>
              <a:t>At-Grade Absorption Areas</a:t>
            </a:r>
          </a:p>
        </p:txBody>
      </p:sp>
      <p:sp>
        <p:nvSpPr>
          <p:cNvPr id="3" name="Content Placeholder 2"/>
          <p:cNvSpPr>
            <a:spLocks noGrp="1"/>
          </p:cNvSpPr>
          <p:nvPr>
            <p:ph idx="1"/>
          </p:nvPr>
        </p:nvSpPr>
        <p:spPr>
          <a:xfrm>
            <a:off x="2209800" y="1066800"/>
            <a:ext cx="7772400" cy="2209800"/>
          </a:xfrm>
        </p:spPr>
        <p:txBody>
          <a:bodyPr/>
          <a:lstStyle/>
          <a:p>
            <a:r>
              <a:rPr lang="en-US" dirty="0">
                <a:latin typeface="Arial Rounded MT Bold" panose="020F0704030504030204" pitchFamily="34" charset="0"/>
              </a:rPr>
              <a:t>Locate the observation hole 12 inches below the downslope lateral.</a:t>
            </a:r>
          </a:p>
          <a:p>
            <a:r>
              <a:rPr lang="en-US" dirty="0">
                <a:latin typeface="Arial Rounded MT Bold" panose="020F0704030504030204" pitchFamily="34" charset="0"/>
              </a:rPr>
              <a:t>Follow the same procedure as other aggregate-based systems.</a:t>
            </a:r>
          </a:p>
        </p:txBody>
      </p:sp>
      <p:grpSp>
        <p:nvGrpSpPr>
          <p:cNvPr id="4" name="Group 3"/>
          <p:cNvGrpSpPr/>
          <p:nvPr/>
        </p:nvGrpSpPr>
        <p:grpSpPr>
          <a:xfrm>
            <a:off x="1524000" y="3467100"/>
            <a:ext cx="9144000" cy="1638300"/>
            <a:chOff x="0" y="3467100"/>
            <a:chExt cx="9144000" cy="1638300"/>
          </a:xfrm>
        </p:grpSpPr>
        <p:pic>
          <p:nvPicPr>
            <p:cNvPr id="5" name="Picture 3" descr="3202b"/>
            <p:cNvPicPr>
              <a:picLocks noChangeAspect="1" noChangeArrowheads="1"/>
            </p:cNvPicPr>
            <p:nvPr/>
          </p:nvPicPr>
          <p:blipFill rotWithShape="1">
            <a:blip r:embed="rId3">
              <a:extLst>
                <a:ext uri="{28A0092B-C50C-407E-A947-70E740481C1C}">
                  <a14:useLocalDpi xmlns:a14="http://schemas.microsoft.com/office/drawing/2010/main" val="0"/>
                </a:ext>
              </a:extLst>
            </a:blip>
            <a:srcRect b="30923"/>
            <a:stretch/>
          </p:blipFill>
          <p:spPr bwMode="auto">
            <a:xfrm>
              <a:off x="0" y="3786187"/>
              <a:ext cx="9144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448300" y="3467100"/>
              <a:ext cx="381000" cy="1244204"/>
              <a:chOff x="5448300" y="3467100"/>
              <a:chExt cx="381000" cy="1244204"/>
            </a:xfrm>
          </p:grpSpPr>
          <p:sp>
            <p:nvSpPr>
              <p:cNvPr id="8" name="Rectangle 7"/>
              <p:cNvSpPr/>
              <p:nvPr/>
            </p:nvSpPr>
            <p:spPr>
              <a:xfrm>
                <a:off x="5448300" y="3771900"/>
                <a:ext cx="381000" cy="939404"/>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0700" y="3467100"/>
                <a:ext cx="95250" cy="1219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2495550" y="4572000"/>
              <a:ext cx="4724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24000" y="5410200"/>
            <a:ext cx="9144000" cy="1447800"/>
            <a:chOff x="0" y="5410200"/>
            <a:chExt cx="9144000" cy="1447800"/>
          </a:xfrm>
        </p:grpSpPr>
        <p:pic>
          <p:nvPicPr>
            <p:cNvPr id="11" name="Picture 4" descr="3202a"/>
            <p:cNvPicPr>
              <a:picLocks noChangeAspect="1" noChangeArrowheads="1"/>
            </p:cNvPicPr>
            <p:nvPr/>
          </p:nvPicPr>
          <p:blipFill rotWithShape="1">
            <a:blip r:embed="rId4">
              <a:extLst>
                <a:ext uri="{28A0092B-C50C-407E-A947-70E740481C1C}">
                  <a14:useLocalDpi xmlns:a14="http://schemas.microsoft.com/office/drawing/2010/main" val="0"/>
                </a:ext>
              </a:extLst>
            </a:blip>
            <a:srcRect b="38903"/>
            <a:stretch/>
          </p:blipFill>
          <p:spPr bwMode="auto">
            <a:xfrm>
              <a:off x="0" y="5691188"/>
              <a:ext cx="91440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648200" y="5691187"/>
              <a:ext cx="381000" cy="690561"/>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5410200"/>
              <a:ext cx="95250" cy="990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647950" y="6172200"/>
              <a:ext cx="337185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553200" y="3276600"/>
            <a:ext cx="0" cy="4953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p:cNvCxnSpPr>
          <p:nvPr/>
        </p:nvCxnSpPr>
        <p:spPr>
          <a:xfrm flipH="1" flipV="1">
            <a:off x="7162801" y="3276600"/>
            <a:ext cx="9525" cy="190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72250" y="3219450"/>
            <a:ext cx="685800" cy="369332"/>
          </a:xfrm>
          <a:prstGeom prst="rect">
            <a:avLst/>
          </a:prstGeom>
          <a:noFill/>
        </p:spPr>
        <p:txBody>
          <a:bodyPr wrap="square" rtlCol="0">
            <a:spAutoFit/>
          </a:bodyPr>
          <a:lstStyle/>
          <a:p>
            <a:r>
              <a:rPr lang="en-US" sz="1800" dirty="0"/>
              <a:t>12”</a:t>
            </a:r>
          </a:p>
        </p:txBody>
      </p:sp>
      <p:cxnSp>
        <p:nvCxnSpPr>
          <p:cNvPr id="20" name="Straight Connector 19"/>
          <p:cNvCxnSpPr/>
          <p:nvPr/>
        </p:nvCxnSpPr>
        <p:spPr>
          <a:xfrm flipV="1">
            <a:off x="5848350" y="5200650"/>
            <a:ext cx="0" cy="4953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10250" y="5181600"/>
            <a:ext cx="685800" cy="369332"/>
          </a:xfrm>
          <a:prstGeom prst="rect">
            <a:avLst/>
          </a:prstGeom>
          <a:noFill/>
        </p:spPr>
        <p:txBody>
          <a:bodyPr wrap="square" rtlCol="0">
            <a:spAutoFit/>
          </a:bodyPr>
          <a:lstStyle/>
          <a:p>
            <a:r>
              <a:rPr lang="en-US" sz="1800" dirty="0"/>
              <a:t>12”</a:t>
            </a:r>
          </a:p>
        </p:txBody>
      </p:sp>
      <p:cxnSp>
        <p:nvCxnSpPr>
          <p:cNvPr id="22" name="Straight Connector 21"/>
          <p:cNvCxnSpPr/>
          <p:nvPr/>
        </p:nvCxnSpPr>
        <p:spPr>
          <a:xfrm flipH="1" flipV="1">
            <a:off x="6400801" y="5219700"/>
            <a:ext cx="9525" cy="190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2"/>
          <p:cNvSpPr>
            <a:spLocks noGrp="1" noChangeArrowheads="1"/>
          </p:cNvSpPr>
          <p:nvPr>
            <p:ph type="title"/>
          </p:nvPr>
        </p:nvSpPr>
        <p:spPr/>
        <p:txBody>
          <a:bodyPr/>
          <a:lstStyle/>
          <a:p>
            <a:pPr eaLnBrk="1" hangingPunct="1"/>
            <a:r>
              <a:rPr lang="en-US" altLang="en-US" sz="4000" dirty="0"/>
              <a:t>Tools used to conduct the HLT</a:t>
            </a:r>
          </a:p>
        </p:txBody>
      </p:sp>
      <p:sp>
        <p:nvSpPr>
          <p:cNvPr id="562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defRPr>
            </a:lvl1pPr>
            <a:lvl2pPr marL="557213" indent="-214313">
              <a:spcBef>
                <a:spcPct val="20000"/>
              </a:spcBef>
              <a:buChar char="–"/>
              <a:defRPr sz="2100">
                <a:solidFill>
                  <a:schemeClr val="tx1"/>
                </a:solidFill>
                <a:latin typeface="Arial" pitchFamily="34" charset="0"/>
              </a:defRPr>
            </a:lvl2pPr>
            <a:lvl3pPr marL="857250" indent="-171450">
              <a:spcBef>
                <a:spcPct val="20000"/>
              </a:spcBef>
              <a:buChar char="•"/>
              <a:defRPr sz="1800">
                <a:solidFill>
                  <a:schemeClr val="tx1"/>
                </a:solidFill>
                <a:latin typeface="Arial" pitchFamily="34" charset="0"/>
              </a:defRPr>
            </a:lvl3pPr>
            <a:lvl4pPr marL="1200150" indent="-171450">
              <a:spcBef>
                <a:spcPct val="20000"/>
              </a:spcBef>
              <a:buChar char="–"/>
              <a:defRPr sz="1500">
                <a:solidFill>
                  <a:schemeClr val="tx1"/>
                </a:solidFill>
                <a:latin typeface="Arial" pitchFamily="34" charset="0"/>
              </a:defRPr>
            </a:lvl4pPr>
            <a:lvl5pPr marL="1543050" indent="-171450">
              <a:spcBef>
                <a:spcPct val="20000"/>
              </a:spcBef>
              <a:buChar char="»"/>
              <a:defRPr sz="1500">
                <a:solidFill>
                  <a:schemeClr val="tx1"/>
                </a:solidFill>
                <a:latin typeface="Arial" pitchFamily="34" charset="0"/>
              </a:defRPr>
            </a:lvl5pPr>
            <a:lvl6pPr marL="1885950" indent="-171450" eaLnBrk="0" fontAlgn="base" hangingPunct="0">
              <a:spcBef>
                <a:spcPct val="20000"/>
              </a:spcBef>
              <a:spcAft>
                <a:spcPct val="0"/>
              </a:spcAft>
              <a:buChar char="»"/>
              <a:defRPr sz="1500">
                <a:solidFill>
                  <a:schemeClr val="tx1"/>
                </a:solidFill>
                <a:latin typeface="Arial" pitchFamily="34" charset="0"/>
              </a:defRPr>
            </a:lvl6pPr>
            <a:lvl7pPr marL="2228850" indent="-171450" eaLnBrk="0" fontAlgn="base" hangingPunct="0">
              <a:spcBef>
                <a:spcPct val="20000"/>
              </a:spcBef>
              <a:spcAft>
                <a:spcPct val="0"/>
              </a:spcAft>
              <a:buChar char="»"/>
              <a:defRPr sz="1500">
                <a:solidFill>
                  <a:schemeClr val="tx1"/>
                </a:solidFill>
                <a:latin typeface="Arial" pitchFamily="34" charset="0"/>
              </a:defRPr>
            </a:lvl7pPr>
            <a:lvl8pPr marL="2571750" indent="-171450" eaLnBrk="0" fontAlgn="base" hangingPunct="0">
              <a:spcBef>
                <a:spcPct val="20000"/>
              </a:spcBef>
              <a:spcAft>
                <a:spcPct val="0"/>
              </a:spcAft>
              <a:buChar char="»"/>
              <a:defRPr sz="1500">
                <a:solidFill>
                  <a:schemeClr val="tx1"/>
                </a:solidFill>
                <a:latin typeface="Arial" pitchFamily="34" charset="0"/>
              </a:defRPr>
            </a:lvl8pPr>
            <a:lvl9pPr marL="2914650" indent="-171450" eaLnBrk="0" fontAlgn="base" hangingPunct="0">
              <a:spcBef>
                <a:spcPct val="20000"/>
              </a:spcBef>
              <a:spcAft>
                <a:spcPct val="0"/>
              </a:spcAft>
              <a:buChar char="»"/>
              <a:defRPr sz="1500">
                <a:solidFill>
                  <a:schemeClr val="tx1"/>
                </a:solidFill>
                <a:latin typeface="Arial" pitchFamily="34" charset="0"/>
              </a:defRPr>
            </a:lvl9pPr>
          </a:lstStyle>
          <a:p>
            <a:pPr>
              <a:spcBef>
                <a:spcPct val="0"/>
              </a:spcBef>
              <a:buFontTx/>
              <a:buNone/>
            </a:pPr>
            <a:fld id="{3CDE89C2-0D61-4231-AE31-30EA7D343DE9}" type="slidenum">
              <a:rPr lang="en-US" altLang="en-US" sz="1050"/>
              <a:pPr>
                <a:spcBef>
                  <a:spcPct val="0"/>
                </a:spcBef>
                <a:buFontTx/>
                <a:buNone/>
              </a:pPr>
              <a:t>4</a:t>
            </a:fld>
            <a:endParaRPr lang="en-US" altLang="en-US" sz="1050"/>
          </a:p>
        </p:txBody>
      </p:sp>
      <p:sp>
        <p:nvSpPr>
          <p:cNvPr id="562180" name="Text Box 3"/>
          <p:cNvSpPr txBox="1">
            <a:spLocks noChangeArrowheads="1"/>
          </p:cNvSpPr>
          <p:nvPr/>
        </p:nvSpPr>
        <p:spPr bwMode="auto">
          <a:xfrm>
            <a:off x="3009900" y="2057402"/>
            <a:ext cx="5886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000" dirty="0">
                <a:solidFill>
                  <a:schemeClr val="tx2"/>
                </a:solidFill>
                <a:latin typeface="+mn-lt"/>
              </a:rPr>
              <a:t>The first variable begins with the decision to:</a:t>
            </a:r>
          </a:p>
        </p:txBody>
      </p:sp>
      <p:sp>
        <p:nvSpPr>
          <p:cNvPr id="2" name="TextBox 1">
            <a:extLst>
              <a:ext uri="{FF2B5EF4-FFF2-40B4-BE49-F238E27FC236}">
                <a16:creationId xmlns:a16="http://schemas.microsoft.com/office/drawing/2014/main" id="{96897574-D93E-E986-0F75-C7531A798B35}"/>
              </a:ext>
            </a:extLst>
          </p:cNvPr>
          <p:cNvSpPr txBox="1"/>
          <p:nvPr/>
        </p:nvSpPr>
        <p:spPr>
          <a:xfrm>
            <a:off x="3276601" y="3377867"/>
            <a:ext cx="5619750" cy="1246495"/>
          </a:xfrm>
          <a:prstGeom prst="rect">
            <a:avLst/>
          </a:prstGeom>
          <a:noFill/>
        </p:spPr>
        <p:txBody>
          <a:bodyPr wrap="square" rtlCol="0">
            <a:spAutoFit/>
          </a:bodyPr>
          <a:lstStyle/>
          <a:p>
            <a:pPr marL="457200" indent="-457200">
              <a:buAutoNum type="alphaLcPeriod"/>
            </a:pPr>
            <a:r>
              <a:rPr lang="en-US" sz="2500" dirty="0">
                <a:solidFill>
                  <a:schemeClr val="tx2"/>
                </a:solidFill>
              </a:rPr>
              <a:t>Transport water to the site </a:t>
            </a:r>
          </a:p>
          <a:p>
            <a:pPr marL="457200" indent="-457200">
              <a:buAutoNum type="alphaLcPeriod"/>
            </a:pPr>
            <a:r>
              <a:rPr lang="en-US" sz="2500" dirty="0">
                <a:solidFill>
                  <a:schemeClr val="tx2"/>
                </a:solidFill>
              </a:rPr>
              <a:t>Use of water at the site/well or public water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09800" y="152400"/>
            <a:ext cx="7772400" cy="1219200"/>
          </a:xfrm>
        </p:spPr>
        <p:txBody>
          <a:bodyPr/>
          <a:lstStyle/>
          <a:p>
            <a:pPr eaLnBrk="1" hangingPunct="1"/>
            <a:r>
              <a:rPr lang="en-US" altLang="en-US" b="1" dirty="0">
                <a:latin typeface="Arial Rounded MT Bold" panose="020F0704030504030204" pitchFamily="34" charset="0"/>
              </a:rPr>
              <a:t>Hydraulic Load Test</a:t>
            </a:r>
            <a:br>
              <a:rPr lang="en-US" altLang="en-US" b="1" dirty="0">
                <a:latin typeface="Arial Rounded MT Bold" panose="020F0704030504030204" pitchFamily="34" charset="0"/>
              </a:rPr>
            </a:br>
            <a:r>
              <a:rPr lang="en-US" altLang="en-US" b="1" dirty="0">
                <a:latin typeface="Arial Rounded MT Bold" panose="020F0704030504030204" pitchFamily="34" charset="0"/>
              </a:rPr>
              <a:t> Conclusions</a:t>
            </a:r>
          </a:p>
        </p:txBody>
      </p:sp>
      <p:sp>
        <p:nvSpPr>
          <p:cNvPr id="336900" name="Text Box 4"/>
          <p:cNvSpPr txBox="1">
            <a:spLocks noChangeArrowheads="1"/>
          </p:cNvSpPr>
          <p:nvPr/>
        </p:nvSpPr>
        <p:spPr bwMode="auto">
          <a:xfrm>
            <a:off x="2003426" y="1524000"/>
            <a:ext cx="8169275" cy="5201424"/>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 * Caution * *</a:t>
            </a:r>
          </a:p>
          <a:p>
            <a:pPr algn="ctr" eaLnBrk="1" hangingPunct="1">
              <a:spcBef>
                <a:spcPct val="0"/>
              </a:spcBef>
              <a:buFontTx/>
              <a:buNone/>
            </a:pPr>
            <a:r>
              <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The results could be expressed as X gallons per day.</a:t>
            </a:r>
          </a:p>
          <a:p>
            <a:pPr algn="ctr" eaLnBrk="1" hangingPunct="1">
              <a:spcBef>
                <a:spcPct val="0"/>
              </a:spcBef>
              <a:buFontTx/>
              <a:buNone/>
            </a:pPr>
            <a:endPar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eaLnBrk="1" hangingPunct="1">
              <a:spcBef>
                <a:spcPct val="0"/>
              </a:spcBef>
              <a:buFontTx/>
              <a:buNone/>
            </a:pPr>
            <a:r>
              <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Do not express the results in a manner that characterizes a daily capacity of X gallons.</a:t>
            </a:r>
          </a:p>
          <a:p>
            <a:pPr algn="ctr" eaLnBrk="1" hangingPunct="1">
              <a:spcBef>
                <a:spcPct val="0"/>
              </a:spcBef>
              <a:buFontTx/>
              <a:buNone/>
            </a:pPr>
            <a:endPar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eaLnBrk="1" hangingPunct="1">
              <a:spcBef>
                <a:spcPct val="0"/>
              </a:spcBef>
              <a:buFontTx/>
              <a:buNone/>
            </a:pPr>
            <a:r>
              <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Do not extrapolate a theoretical population (number of people) the system could serve.</a:t>
            </a:r>
          </a:p>
          <a:p>
            <a:pPr algn="ctr" eaLnBrk="1" hangingPunct="1">
              <a:spcBef>
                <a:spcPct val="0"/>
              </a:spcBef>
              <a:buFontTx/>
              <a:buNone/>
            </a:pPr>
            <a:endPar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eaLnBrk="1" hangingPunct="1">
              <a:spcBef>
                <a:spcPct val="0"/>
              </a:spcBef>
              <a:buFontTx/>
              <a:buNone/>
            </a:pPr>
            <a:r>
              <a:rPr lang="en-US" altLang="en-US" sz="2800" b="1" dirty="0">
                <a:solidFill>
                  <a:schemeClr val="tx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Do not prorate the results in any manner.</a:t>
            </a:r>
            <a:endParaRPr lang="en-US" altLang="en-US" sz="2800" dirty="0">
              <a:solidFill>
                <a:schemeClr val="tx2">
                  <a:lumMod val="60000"/>
                  <a:lumOff val="40000"/>
                </a:schemeClr>
              </a:solidFill>
              <a:effectLst>
                <a:outerShdw blurRad="38100" dist="38100" dir="2700000" algn="tl">
                  <a:srgbClr val="000000">
                    <a:alpha val="43137"/>
                  </a:srgbClr>
                </a:outerShdw>
              </a:effectLst>
              <a:latin typeface="Arial Rounded MT Bold" pitchFamily="34" charset="0"/>
            </a:endParaRPr>
          </a:p>
          <a:p>
            <a:pPr algn="ctr" eaLnBrk="1" hangingPunct="1">
              <a:spcBef>
                <a:spcPct val="0"/>
              </a:spcBef>
              <a:buFontTx/>
              <a:buNone/>
            </a:pPr>
            <a:endParaRPr lang="en-US" altLang="en-US" sz="2400" dirty="0">
              <a:latin typeface="Arial Rounded MT Bold" pitchFamily="34" charset="0"/>
            </a:endParaRPr>
          </a:p>
        </p:txBody>
      </p:sp>
    </p:spTree>
    <p:extLst>
      <p:ext uri="{BB962C8B-B14F-4D97-AF65-F5344CB8AC3E}">
        <p14:creationId xmlns:p14="http://schemas.microsoft.com/office/powerpoint/2010/main" val="932720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900"/>
                                        </p:tgtEl>
                                        <p:attrNameLst>
                                          <p:attrName>style.visibility</p:attrName>
                                        </p:attrNameLst>
                                      </p:cBhvr>
                                      <p:to>
                                        <p:strVal val="visible"/>
                                      </p:to>
                                    </p:set>
                                    <p:anim calcmode="lin" valueType="num">
                                      <p:cBhvr additive="base">
                                        <p:cTn id="7" dur="500" fill="hold"/>
                                        <p:tgtEl>
                                          <p:spTgt spid="336900"/>
                                        </p:tgtEl>
                                        <p:attrNameLst>
                                          <p:attrName>ppt_x</p:attrName>
                                        </p:attrNameLst>
                                      </p:cBhvr>
                                      <p:tavLst>
                                        <p:tav tm="0">
                                          <p:val>
                                            <p:strVal val="0-#ppt_w/2"/>
                                          </p:val>
                                        </p:tav>
                                        <p:tav tm="100000">
                                          <p:val>
                                            <p:strVal val="#ppt_x"/>
                                          </p:val>
                                        </p:tav>
                                      </p:tavLst>
                                    </p:anim>
                                    <p:anim calcmode="lin" valueType="num">
                                      <p:cBhvr additive="base">
                                        <p:cTn id="8"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7772400" cy="838200"/>
          </a:xfrm>
        </p:spPr>
        <p:txBody>
          <a:bodyPr/>
          <a:lstStyle/>
          <a:p>
            <a:r>
              <a:rPr lang="en-US" sz="4000" dirty="0">
                <a:latin typeface="Arial Rounded MT Bold" panose="020F0704030504030204" pitchFamily="34" charset="0"/>
              </a:rPr>
              <a:t>Hydraulic Load Test Report</a:t>
            </a:r>
          </a:p>
        </p:txBody>
      </p:sp>
      <p:sp>
        <p:nvSpPr>
          <p:cNvPr id="3" name="Content Placeholder 2"/>
          <p:cNvSpPr>
            <a:spLocks noGrp="1"/>
          </p:cNvSpPr>
          <p:nvPr>
            <p:ph idx="1"/>
          </p:nvPr>
        </p:nvSpPr>
        <p:spPr>
          <a:xfrm>
            <a:off x="1219200" y="1295400"/>
            <a:ext cx="9753600" cy="4724400"/>
          </a:xfrm>
        </p:spPr>
        <p:txBody>
          <a:bodyPr/>
          <a:lstStyle/>
          <a:p>
            <a:r>
              <a:rPr lang="en-US" altLang="en-US" sz="3000" dirty="0">
                <a:latin typeface="Arial" pitchFamily="34" charset="0"/>
              </a:rPr>
              <a:t>Add the following to the Inspection Report letter or generate this as a free standing letter with the appropriate caveats and cautionary statements on your company letterhead.</a:t>
            </a:r>
          </a:p>
          <a:p>
            <a:pPr lvl="1"/>
            <a:r>
              <a:rPr lang="en-US" altLang="en-US" sz="2500" dirty="0">
                <a:latin typeface="Arial" pitchFamily="34" charset="0"/>
              </a:rPr>
              <a:t>On (dates) the Company performed a hydraulic load test consistent with PSMA/NOF standards. </a:t>
            </a:r>
          </a:p>
          <a:p>
            <a:pPr lvl="1"/>
            <a:r>
              <a:rPr lang="en-US" altLang="en-US" sz="2500" dirty="0">
                <a:latin typeface="Arial" pitchFamily="34" charset="0"/>
              </a:rPr>
              <a:t>The absorption area initially received a volume of clean water equal to the Design Daily Volume of sewage effluent that (Regulatory Agency's name) requires for your structure. </a:t>
            </a:r>
          </a:p>
          <a:p>
            <a:pPr lvl="1"/>
            <a:r>
              <a:rPr lang="en-US" altLang="en-US" sz="2500" dirty="0">
                <a:latin typeface="Arial" pitchFamily="34" charset="0"/>
              </a:rPr>
              <a:t>Design Daily Volume was (XXX gallons). </a:t>
            </a:r>
          </a:p>
          <a:p>
            <a:endParaRPr lang="en-US" dirty="0"/>
          </a:p>
        </p:txBody>
      </p:sp>
    </p:spTree>
    <p:extLst>
      <p:ext uri="{BB962C8B-B14F-4D97-AF65-F5344CB8AC3E}">
        <p14:creationId xmlns:p14="http://schemas.microsoft.com/office/powerpoint/2010/main" val="25234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7772400" cy="838200"/>
          </a:xfrm>
        </p:spPr>
        <p:txBody>
          <a:bodyPr/>
          <a:lstStyle/>
          <a:p>
            <a:r>
              <a:rPr lang="en-US" sz="4000" dirty="0">
                <a:latin typeface="Arial Rounded MT Bold" panose="020F0704030504030204" pitchFamily="34" charset="0"/>
              </a:rPr>
              <a:t>Hydraulic Load Test Report</a:t>
            </a:r>
          </a:p>
        </p:txBody>
      </p:sp>
      <p:sp>
        <p:nvSpPr>
          <p:cNvPr id="3" name="Content Placeholder 2"/>
          <p:cNvSpPr>
            <a:spLocks noGrp="1"/>
          </p:cNvSpPr>
          <p:nvPr>
            <p:ph idx="1"/>
          </p:nvPr>
        </p:nvSpPr>
        <p:spPr>
          <a:xfrm>
            <a:off x="1828800" y="1676400"/>
            <a:ext cx="8534400" cy="4038600"/>
          </a:xfrm>
        </p:spPr>
        <p:txBody>
          <a:bodyPr/>
          <a:lstStyle/>
          <a:p>
            <a:pPr lvl="1"/>
            <a:r>
              <a:rPr lang="en-US" altLang="en-US" sz="2500" dirty="0">
                <a:latin typeface="Arial" pitchFamily="34" charset="0"/>
              </a:rPr>
              <a:t>The volume selected is believed to be representative of contemporary water usage for a structure of this size (number of bedrooms) or use (nonresidential). </a:t>
            </a:r>
          </a:p>
          <a:p>
            <a:pPr lvl="1"/>
            <a:r>
              <a:rPr lang="en-US" altLang="en-US" sz="2500" dirty="0">
                <a:latin typeface="Arial" pitchFamily="34" charset="0"/>
              </a:rPr>
              <a:t>The absorption area’s original design capacity may have been for a greater or lesser flow. </a:t>
            </a:r>
          </a:p>
          <a:p>
            <a:pPr lvl="1"/>
            <a:r>
              <a:rPr lang="en-US" altLang="en-US" sz="2500" dirty="0">
                <a:latin typeface="Arial" pitchFamily="34" charset="0"/>
              </a:rPr>
              <a:t>Over a 24-hour period the absorption system received and distributed _____ gallons to the soil. </a:t>
            </a:r>
          </a:p>
          <a:p>
            <a:pPr lvl="1"/>
            <a:r>
              <a:rPr lang="en-US" altLang="en-US" sz="2500" dirty="0">
                <a:latin typeface="Arial" pitchFamily="34" charset="0"/>
              </a:rPr>
              <a:t>This is indicative of a (choose one) satisfactory OR unsatisfactory absorption system.</a:t>
            </a:r>
          </a:p>
          <a:p>
            <a:endParaRPr lang="en-US" altLang="en-US" dirty="0">
              <a:latin typeface="Arial" pitchFamily="34" charset="0"/>
            </a:endParaRPr>
          </a:p>
        </p:txBody>
      </p:sp>
    </p:spTree>
    <p:extLst>
      <p:ext uri="{BB962C8B-B14F-4D97-AF65-F5344CB8AC3E}">
        <p14:creationId xmlns:p14="http://schemas.microsoft.com/office/powerpoint/2010/main" val="38953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7772400" cy="838200"/>
          </a:xfrm>
        </p:spPr>
        <p:txBody>
          <a:bodyPr/>
          <a:lstStyle/>
          <a:p>
            <a:r>
              <a:rPr lang="en-US" sz="4000" dirty="0">
                <a:latin typeface="Arial Rounded MT Bold" panose="020F0704030504030204" pitchFamily="34" charset="0"/>
              </a:rPr>
              <a:t>Hydraulic Load Test Report</a:t>
            </a:r>
          </a:p>
        </p:txBody>
      </p:sp>
      <p:sp>
        <p:nvSpPr>
          <p:cNvPr id="3" name="Content Placeholder 2"/>
          <p:cNvSpPr>
            <a:spLocks noGrp="1"/>
          </p:cNvSpPr>
          <p:nvPr>
            <p:ph idx="1"/>
          </p:nvPr>
        </p:nvSpPr>
        <p:spPr>
          <a:xfrm>
            <a:off x="1066800" y="1295400"/>
            <a:ext cx="10058400" cy="4724400"/>
          </a:xfrm>
        </p:spPr>
        <p:txBody>
          <a:bodyPr/>
          <a:lstStyle/>
          <a:p>
            <a:r>
              <a:rPr lang="en-US" altLang="en-US" sz="3000" b="1" dirty="0">
                <a:latin typeface="Arial" pitchFamily="34" charset="0"/>
              </a:rPr>
              <a:t>This is a report, </a:t>
            </a:r>
            <a:r>
              <a:rPr lang="en-US" altLang="en-US" sz="3000" b="1" dirty="0">
                <a:solidFill>
                  <a:srgbClr val="FF3300"/>
                </a:solidFill>
                <a:latin typeface="Arial" pitchFamily="34" charset="0"/>
              </a:rPr>
              <a:t>not a warranty</a:t>
            </a:r>
            <a:endParaRPr lang="en-US" altLang="en-US" sz="3000" dirty="0">
              <a:solidFill>
                <a:srgbClr val="FF3300"/>
              </a:solidFill>
              <a:latin typeface="Arial" pitchFamily="34" charset="0"/>
            </a:endParaRPr>
          </a:p>
          <a:p>
            <a:pPr lvl="1"/>
            <a:r>
              <a:rPr lang="en-US" altLang="en-US" sz="2500" dirty="0">
                <a:latin typeface="Arial" pitchFamily="34" charset="0"/>
              </a:rPr>
              <a:t>The Company provides no warranty, express or implied, including any warranty of merchantability or </a:t>
            </a:r>
          </a:p>
          <a:p>
            <a:pPr lvl="1"/>
            <a:r>
              <a:rPr lang="en-US" altLang="en-US" sz="2500" dirty="0">
                <a:latin typeface="Arial" pitchFamily="34" charset="0"/>
              </a:rPr>
              <a:t>fitness for purpose, or </a:t>
            </a:r>
          </a:p>
          <a:p>
            <a:pPr lvl="1"/>
            <a:r>
              <a:rPr lang="en-US" altLang="en-US" sz="2500" dirty="0">
                <a:latin typeface="Arial" pitchFamily="34" charset="0"/>
              </a:rPr>
              <a:t>any other warranty whatsoever, that the system meets any code or specifications, or </a:t>
            </a:r>
          </a:p>
          <a:p>
            <a:pPr lvl="1"/>
            <a:r>
              <a:rPr lang="en-US" altLang="en-US" sz="2500" dirty="0">
                <a:latin typeface="Arial" pitchFamily="34" charset="0"/>
              </a:rPr>
              <a:t>will function properly for any period of time whatsoever, or </a:t>
            </a:r>
          </a:p>
          <a:p>
            <a:pPr lvl="1"/>
            <a:r>
              <a:rPr lang="en-US" altLang="en-US" sz="2500" dirty="0">
                <a:latin typeface="Arial" pitchFamily="34" charset="0"/>
              </a:rPr>
              <a:t>otherwise will not malfunction or </a:t>
            </a:r>
          </a:p>
          <a:p>
            <a:pPr lvl="1"/>
            <a:r>
              <a:rPr lang="en-US" altLang="en-US" sz="2500" dirty="0">
                <a:latin typeface="Arial" pitchFamily="34" charset="0"/>
              </a:rPr>
              <a:t>cause contamination of the ground or waters of the state, county, parish or jurisdiction.</a:t>
            </a:r>
          </a:p>
          <a:p>
            <a:pPr lvl="1"/>
            <a:endParaRPr lang="en-US" dirty="0"/>
          </a:p>
        </p:txBody>
      </p:sp>
    </p:spTree>
    <p:extLst>
      <p:ext uri="{BB962C8B-B14F-4D97-AF65-F5344CB8AC3E}">
        <p14:creationId xmlns:p14="http://schemas.microsoft.com/office/powerpoint/2010/main" val="33336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defRPr>
            </a:lvl1pPr>
            <a:lvl2pPr marL="557213" indent="-214313">
              <a:spcBef>
                <a:spcPct val="20000"/>
              </a:spcBef>
              <a:buChar char="–"/>
              <a:defRPr sz="2100">
                <a:solidFill>
                  <a:schemeClr val="tx1"/>
                </a:solidFill>
                <a:latin typeface="Arial" pitchFamily="34" charset="0"/>
              </a:defRPr>
            </a:lvl2pPr>
            <a:lvl3pPr marL="857250" indent="-171450">
              <a:spcBef>
                <a:spcPct val="20000"/>
              </a:spcBef>
              <a:buChar char="•"/>
              <a:defRPr sz="1800">
                <a:solidFill>
                  <a:schemeClr val="tx1"/>
                </a:solidFill>
                <a:latin typeface="Arial" pitchFamily="34" charset="0"/>
              </a:defRPr>
            </a:lvl3pPr>
            <a:lvl4pPr marL="1200150" indent="-171450">
              <a:spcBef>
                <a:spcPct val="20000"/>
              </a:spcBef>
              <a:buChar char="–"/>
              <a:defRPr sz="1500">
                <a:solidFill>
                  <a:schemeClr val="tx1"/>
                </a:solidFill>
                <a:latin typeface="Arial" pitchFamily="34" charset="0"/>
              </a:defRPr>
            </a:lvl4pPr>
            <a:lvl5pPr marL="1543050" indent="-171450">
              <a:spcBef>
                <a:spcPct val="20000"/>
              </a:spcBef>
              <a:buChar char="»"/>
              <a:defRPr sz="1500">
                <a:solidFill>
                  <a:schemeClr val="tx1"/>
                </a:solidFill>
                <a:latin typeface="Arial" pitchFamily="34" charset="0"/>
              </a:defRPr>
            </a:lvl5pPr>
            <a:lvl6pPr marL="1885950" indent="-171450" eaLnBrk="0" fontAlgn="base" hangingPunct="0">
              <a:spcBef>
                <a:spcPct val="20000"/>
              </a:spcBef>
              <a:spcAft>
                <a:spcPct val="0"/>
              </a:spcAft>
              <a:buChar char="»"/>
              <a:defRPr sz="1500">
                <a:solidFill>
                  <a:schemeClr val="tx1"/>
                </a:solidFill>
                <a:latin typeface="Arial" pitchFamily="34" charset="0"/>
              </a:defRPr>
            </a:lvl6pPr>
            <a:lvl7pPr marL="2228850" indent="-171450" eaLnBrk="0" fontAlgn="base" hangingPunct="0">
              <a:spcBef>
                <a:spcPct val="20000"/>
              </a:spcBef>
              <a:spcAft>
                <a:spcPct val="0"/>
              </a:spcAft>
              <a:buChar char="»"/>
              <a:defRPr sz="1500">
                <a:solidFill>
                  <a:schemeClr val="tx1"/>
                </a:solidFill>
                <a:latin typeface="Arial" pitchFamily="34" charset="0"/>
              </a:defRPr>
            </a:lvl7pPr>
            <a:lvl8pPr marL="2571750" indent="-171450" eaLnBrk="0" fontAlgn="base" hangingPunct="0">
              <a:spcBef>
                <a:spcPct val="20000"/>
              </a:spcBef>
              <a:spcAft>
                <a:spcPct val="0"/>
              </a:spcAft>
              <a:buChar char="»"/>
              <a:defRPr sz="1500">
                <a:solidFill>
                  <a:schemeClr val="tx1"/>
                </a:solidFill>
                <a:latin typeface="Arial" pitchFamily="34" charset="0"/>
              </a:defRPr>
            </a:lvl8pPr>
            <a:lvl9pPr marL="2914650" indent="-171450" eaLnBrk="0" fontAlgn="base" hangingPunct="0">
              <a:spcBef>
                <a:spcPct val="20000"/>
              </a:spcBef>
              <a:spcAft>
                <a:spcPct val="0"/>
              </a:spcAft>
              <a:buChar char="»"/>
              <a:defRPr sz="1500">
                <a:solidFill>
                  <a:schemeClr val="tx1"/>
                </a:solidFill>
                <a:latin typeface="Arial" pitchFamily="34" charset="0"/>
              </a:defRPr>
            </a:lvl9pPr>
          </a:lstStyle>
          <a:p>
            <a:pPr>
              <a:spcBef>
                <a:spcPct val="0"/>
              </a:spcBef>
              <a:buFontTx/>
              <a:buNone/>
            </a:pPr>
            <a:fld id="{65C1C967-104A-4846-8E6B-90A7921BDB22}" type="slidenum">
              <a:rPr lang="en-US" altLang="en-US" sz="1050"/>
              <a:pPr>
                <a:spcBef>
                  <a:spcPct val="0"/>
                </a:spcBef>
                <a:buFontTx/>
                <a:buNone/>
              </a:pPr>
              <a:t>44</a:t>
            </a:fld>
            <a:endParaRPr lang="en-US" altLang="en-US" sz="1050"/>
          </a:p>
        </p:txBody>
      </p:sp>
      <p:sp>
        <p:nvSpPr>
          <p:cNvPr id="4" name="TextBox 3"/>
          <p:cNvSpPr txBox="1">
            <a:spLocks noChangeArrowheads="1"/>
          </p:cNvSpPr>
          <p:nvPr/>
        </p:nvSpPr>
        <p:spPr bwMode="auto">
          <a:xfrm>
            <a:off x="876300" y="1305341"/>
            <a:ext cx="10439400" cy="4247317"/>
          </a:xfrm>
          <a:prstGeom prst="rect">
            <a:avLst/>
          </a:prstGeom>
          <a:noFill/>
          <a:ln w="9525">
            <a:noFill/>
            <a:miter lim="800000"/>
            <a:headEnd/>
            <a:tailEnd/>
          </a:ln>
        </p:spPr>
        <p:txBody>
          <a:bodyPr wrap="square">
            <a:spAutoFit/>
            <a:scene3d>
              <a:camera prst="orthographicFront"/>
              <a:lightRig rig="threePt" dir="t"/>
            </a:scene3d>
            <a:sp3d extrusionH="12700" contourW="31750">
              <a:bevelT w="25400"/>
              <a:bevelB w="19050"/>
            </a:sp3d>
          </a:bodyPr>
          <a:lstStyle/>
          <a:p>
            <a:pPr algn="ctr" eaLnBrk="1" hangingPunct="1">
              <a:defRPr/>
            </a:pPr>
            <a:r>
              <a:rPr lang="en-US" sz="4000" b="1" dirty="0">
                <a:solidFill>
                  <a:schemeClr val="tx2">
                    <a:lumMod val="60000"/>
                    <a:lumOff val="40000"/>
                  </a:schemeClr>
                </a:solidFill>
              </a:rPr>
              <a:t>The most important thing to remember is:</a:t>
            </a:r>
          </a:p>
          <a:p>
            <a:pPr algn="ctr" eaLnBrk="1" hangingPunct="1">
              <a:defRPr/>
            </a:pPr>
            <a:endParaRPr lang="en-US" sz="2000" b="1" dirty="0">
              <a:solidFill>
                <a:schemeClr val="tx2">
                  <a:lumMod val="60000"/>
                  <a:lumOff val="40000"/>
                </a:schemeClr>
              </a:solidFill>
            </a:endParaRPr>
          </a:p>
          <a:p>
            <a:pPr algn="ctr" eaLnBrk="1" hangingPunct="1">
              <a:defRPr/>
            </a:pPr>
            <a:r>
              <a:rPr lang="en-US" sz="4000" b="1" dirty="0">
                <a:solidFill>
                  <a:schemeClr val="tx2">
                    <a:lumMod val="60000"/>
                    <a:lumOff val="40000"/>
                  </a:schemeClr>
                </a:solidFill>
              </a:rPr>
              <a:t>This test is to determine how much liquid this absorption area will absorb over a 24-hour period!</a:t>
            </a:r>
          </a:p>
          <a:p>
            <a:pPr algn="ctr" eaLnBrk="1" hangingPunct="1">
              <a:defRPr/>
            </a:pPr>
            <a:endParaRPr lang="en-US" sz="4000" b="1" dirty="0">
              <a:solidFill>
                <a:schemeClr val="tx2">
                  <a:lumMod val="60000"/>
                  <a:lumOff val="40000"/>
                </a:schemeClr>
              </a:solidFill>
            </a:endParaRPr>
          </a:p>
          <a:p>
            <a:pPr algn="ctr" eaLnBrk="1" hangingPunct="1">
              <a:defRPr/>
            </a:pPr>
            <a:r>
              <a:rPr lang="en-US" sz="5000" b="1" dirty="0">
                <a:solidFill>
                  <a:schemeClr val="tx2">
                    <a:lumMod val="60000"/>
                    <a:lumOff val="40000"/>
                  </a:schemeClr>
                </a:solidFill>
              </a:rPr>
              <a:t>That is the over all GOAL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828800" y="457201"/>
            <a:ext cx="8627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400" dirty="0">
                <a:solidFill>
                  <a:srgbClr val="FFFF00"/>
                </a:solidFill>
                <a:latin typeface="Arial Rounded MT Bold" panose="020F0704030504030204" pitchFamily="34" charset="0"/>
              </a:rPr>
              <a:t>End of Hydraulic Load Test</a:t>
            </a:r>
          </a:p>
        </p:txBody>
      </p:sp>
      <p:pic>
        <p:nvPicPr>
          <p:cNvPr id="99331" name="Picture 3" descr="Lighted Mi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12082"/>
            <a:ext cx="4267200" cy="41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2"/>
          <p:cNvSpPr>
            <a:spLocks noGrp="1" noChangeArrowheads="1"/>
          </p:cNvSpPr>
          <p:nvPr>
            <p:ph type="title"/>
          </p:nvPr>
        </p:nvSpPr>
        <p:spPr>
          <a:xfrm>
            <a:off x="3009900" y="668383"/>
            <a:ext cx="6172200" cy="1371600"/>
          </a:xfrm>
        </p:spPr>
        <p:txBody>
          <a:bodyPr>
            <a:normAutofit fontScale="90000"/>
          </a:bodyPr>
          <a:lstStyle/>
          <a:p>
            <a:pPr eaLnBrk="1" hangingPunct="1">
              <a:defRPr/>
            </a:pPr>
            <a:r>
              <a:rPr lang="en-US" dirty="0"/>
              <a:t>Bring in  by truck or tank</a:t>
            </a:r>
            <a:br>
              <a:rPr lang="en-US" dirty="0"/>
            </a:br>
            <a:r>
              <a:rPr lang="en-US" dirty="0"/>
              <a:t>or </a:t>
            </a:r>
            <a:br>
              <a:rPr lang="en-US" dirty="0"/>
            </a:br>
            <a:r>
              <a:rPr lang="en-US" dirty="0"/>
              <a:t>Meter the water that is on-site</a:t>
            </a:r>
          </a:p>
        </p:txBody>
      </p:sp>
      <p:pic>
        <p:nvPicPr>
          <p:cNvPr id="564229" name="Picture 4" descr="IMG_241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57400" y="2164681"/>
            <a:ext cx="3360475" cy="4484286"/>
          </a:xfrm>
          <a:prstGeom prst="rect">
            <a:avLst/>
          </a:prstGeom>
          <a:ln>
            <a:noFill/>
          </a:ln>
          <a:effectLst>
            <a:outerShdw blurRad="292100" dist="139700" dir="2700000" algn="tl" rotWithShape="0">
              <a:srgbClr val="333333">
                <a:alpha val="65000"/>
              </a:srgbClr>
            </a:outerShdw>
          </a:effectLst>
        </p:spPr>
      </p:pic>
      <p:pic>
        <p:nvPicPr>
          <p:cNvPr id="564228" name="Picture 3" descr="IMG_1912"/>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232920" y="2164681"/>
            <a:ext cx="2949180" cy="2129397"/>
          </a:xfrm>
          <a:prstGeom prst="rect">
            <a:avLst/>
          </a:prstGeom>
          <a:ln>
            <a:noFill/>
          </a:ln>
          <a:effectLst>
            <a:outerShdw blurRad="292100" dist="139700" dir="2700000" algn="tl" rotWithShape="0">
              <a:srgbClr val="333333">
                <a:alpha val="65000"/>
              </a:srgbClr>
            </a:outerShdw>
          </a:effectLst>
        </p:spPr>
      </p:pic>
      <p:pic>
        <p:nvPicPr>
          <p:cNvPr id="564230" name="Picture 5" descr="IMG_2422"/>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6232920" y="4418776"/>
            <a:ext cx="2949180" cy="2212285"/>
          </a:xfrm>
          <a:prstGeom prst="rect">
            <a:avLst/>
          </a:prstGeom>
          <a:ln>
            <a:noFill/>
          </a:ln>
          <a:effectLst>
            <a:outerShdw blurRad="292100" dist="139700" dir="2700000" algn="tl" rotWithShape="0">
              <a:srgbClr val="333333">
                <a:alpha val="65000"/>
              </a:srgbClr>
            </a:outerShdw>
          </a:effectLst>
        </p:spPr>
      </p:pic>
      <p:sp>
        <p:nvSpPr>
          <p:cNvPr id="56422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defRPr>
            </a:lvl1pPr>
            <a:lvl2pPr marL="557213" indent="-214313">
              <a:spcBef>
                <a:spcPct val="20000"/>
              </a:spcBef>
              <a:buChar char="–"/>
              <a:defRPr sz="2100">
                <a:solidFill>
                  <a:schemeClr val="tx1"/>
                </a:solidFill>
                <a:latin typeface="Arial" pitchFamily="34" charset="0"/>
              </a:defRPr>
            </a:lvl2pPr>
            <a:lvl3pPr marL="857250" indent="-171450">
              <a:spcBef>
                <a:spcPct val="20000"/>
              </a:spcBef>
              <a:buChar char="•"/>
              <a:defRPr sz="1800">
                <a:solidFill>
                  <a:schemeClr val="tx1"/>
                </a:solidFill>
                <a:latin typeface="Arial" pitchFamily="34" charset="0"/>
              </a:defRPr>
            </a:lvl3pPr>
            <a:lvl4pPr marL="1200150" indent="-171450">
              <a:spcBef>
                <a:spcPct val="20000"/>
              </a:spcBef>
              <a:buChar char="–"/>
              <a:defRPr sz="1500">
                <a:solidFill>
                  <a:schemeClr val="tx1"/>
                </a:solidFill>
                <a:latin typeface="Arial" pitchFamily="34" charset="0"/>
              </a:defRPr>
            </a:lvl4pPr>
            <a:lvl5pPr marL="1543050" indent="-171450">
              <a:spcBef>
                <a:spcPct val="20000"/>
              </a:spcBef>
              <a:buChar char="»"/>
              <a:defRPr sz="1500">
                <a:solidFill>
                  <a:schemeClr val="tx1"/>
                </a:solidFill>
                <a:latin typeface="Arial" pitchFamily="34" charset="0"/>
              </a:defRPr>
            </a:lvl5pPr>
            <a:lvl6pPr marL="1885950" indent="-171450" eaLnBrk="0" fontAlgn="base" hangingPunct="0">
              <a:spcBef>
                <a:spcPct val="20000"/>
              </a:spcBef>
              <a:spcAft>
                <a:spcPct val="0"/>
              </a:spcAft>
              <a:buChar char="»"/>
              <a:defRPr sz="1500">
                <a:solidFill>
                  <a:schemeClr val="tx1"/>
                </a:solidFill>
                <a:latin typeface="Arial" pitchFamily="34" charset="0"/>
              </a:defRPr>
            </a:lvl6pPr>
            <a:lvl7pPr marL="2228850" indent="-171450" eaLnBrk="0" fontAlgn="base" hangingPunct="0">
              <a:spcBef>
                <a:spcPct val="20000"/>
              </a:spcBef>
              <a:spcAft>
                <a:spcPct val="0"/>
              </a:spcAft>
              <a:buChar char="»"/>
              <a:defRPr sz="1500">
                <a:solidFill>
                  <a:schemeClr val="tx1"/>
                </a:solidFill>
                <a:latin typeface="Arial" pitchFamily="34" charset="0"/>
              </a:defRPr>
            </a:lvl7pPr>
            <a:lvl8pPr marL="2571750" indent="-171450" eaLnBrk="0" fontAlgn="base" hangingPunct="0">
              <a:spcBef>
                <a:spcPct val="20000"/>
              </a:spcBef>
              <a:spcAft>
                <a:spcPct val="0"/>
              </a:spcAft>
              <a:buChar char="»"/>
              <a:defRPr sz="1500">
                <a:solidFill>
                  <a:schemeClr val="tx1"/>
                </a:solidFill>
                <a:latin typeface="Arial" pitchFamily="34" charset="0"/>
              </a:defRPr>
            </a:lvl8pPr>
            <a:lvl9pPr marL="2914650" indent="-171450" eaLnBrk="0" fontAlgn="base" hangingPunct="0">
              <a:spcBef>
                <a:spcPct val="20000"/>
              </a:spcBef>
              <a:spcAft>
                <a:spcPct val="0"/>
              </a:spcAft>
              <a:buChar char="»"/>
              <a:defRPr sz="1500">
                <a:solidFill>
                  <a:schemeClr val="tx1"/>
                </a:solidFill>
                <a:latin typeface="Arial" pitchFamily="34" charset="0"/>
              </a:defRPr>
            </a:lvl9pPr>
          </a:lstStyle>
          <a:p>
            <a:pPr>
              <a:spcBef>
                <a:spcPct val="0"/>
              </a:spcBef>
              <a:buFontTx/>
              <a:buNone/>
            </a:pPr>
            <a:fld id="{7F2243B3-93E9-4013-BB48-62CFFAC4D3C0}" type="slidenum">
              <a:rPr lang="en-US" altLang="en-US" sz="1050"/>
              <a:pPr>
                <a:spcBef>
                  <a:spcPct val="0"/>
                </a:spcBef>
                <a:buFontTx/>
                <a:buNone/>
              </a:pPr>
              <a:t>5</a:t>
            </a:fld>
            <a:endParaRPr lang="en-US" altLang="en-US"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152400"/>
            <a:ext cx="7772400" cy="990600"/>
          </a:xfrm>
        </p:spPr>
        <p:txBody>
          <a:bodyPr/>
          <a:lstStyle/>
          <a:p>
            <a:r>
              <a:rPr lang="en-US" sz="4000" dirty="0">
                <a:latin typeface="Arial Rounded MT Bold" panose="020F0704030504030204" pitchFamily="34" charset="0"/>
              </a:rPr>
              <a:t>Hydraulic Load Test</a:t>
            </a:r>
          </a:p>
        </p:txBody>
      </p:sp>
      <p:sp>
        <p:nvSpPr>
          <p:cNvPr id="118787" name="Rectangle 3"/>
          <p:cNvSpPr>
            <a:spLocks noGrp="1" noChangeArrowheads="1"/>
          </p:cNvSpPr>
          <p:nvPr>
            <p:ph idx="1"/>
          </p:nvPr>
        </p:nvSpPr>
        <p:spPr>
          <a:xfrm>
            <a:off x="2209800" y="2209800"/>
            <a:ext cx="7772400" cy="4114800"/>
          </a:xfrm>
        </p:spPr>
        <p:txBody>
          <a:bodyPr/>
          <a:lstStyle/>
          <a:p>
            <a:pPr eaLnBrk="1" hangingPunct="1"/>
            <a:r>
              <a:rPr lang="en-US" altLang="en-US" sz="3000" dirty="0">
                <a:latin typeface="Arial Rounded MT Bold" pitchFamily="34" charset="0"/>
              </a:rPr>
              <a:t>The Hydraulic Load Test is a procedure by which the Inspector can assess whether an aggregate or chamber-based absorption area is able to accept and absorb the Design Daily Volume of wastewater in a 24-hour period.</a:t>
            </a:r>
          </a:p>
        </p:txBody>
      </p:sp>
    </p:spTree>
    <p:extLst>
      <p:ext uri="{BB962C8B-B14F-4D97-AF65-F5344CB8AC3E}">
        <p14:creationId xmlns:p14="http://schemas.microsoft.com/office/powerpoint/2010/main" val="36337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838200"/>
          </a:xfrm>
        </p:spPr>
        <p:txBody>
          <a:bodyPr/>
          <a:lstStyle/>
          <a:p>
            <a:r>
              <a:rPr lang="en-US" sz="4000" dirty="0">
                <a:latin typeface="Arial Rounded MT Bold" panose="020F0704030504030204" pitchFamily="34" charset="0"/>
              </a:rPr>
              <a:t>Hydraulic Load Test</a:t>
            </a:r>
          </a:p>
        </p:txBody>
      </p:sp>
      <p:sp>
        <p:nvSpPr>
          <p:cNvPr id="3" name="Content Placeholder 2"/>
          <p:cNvSpPr>
            <a:spLocks noGrp="1"/>
          </p:cNvSpPr>
          <p:nvPr>
            <p:ph idx="1"/>
          </p:nvPr>
        </p:nvSpPr>
        <p:spPr>
          <a:xfrm>
            <a:off x="1905000" y="1295400"/>
            <a:ext cx="8382000" cy="3200400"/>
          </a:xfrm>
        </p:spPr>
        <p:txBody>
          <a:bodyPr/>
          <a:lstStyle/>
          <a:p>
            <a:r>
              <a:rPr lang="en-US" sz="3000" dirty="0">
                <a:latin typeface="Arial Rounded MT Bold" panose="020F0704030504030204" pitchFamily="34" charset="0"/>
              </a:rPr>
              <a:t>In its simplest form, the Inspector adds the Design Daily Load to the absorption area, then comes back in 24 hours and determines if the liquid-level in the absorption area has returned to its previous level.</a:t>
            </a:r>
          </a:p>
          <a:p>
            <a:r>
              <a:rPr lang="en-US" sz="3000" dirty="0">
                <a:latin typeface="Arial Rounded MT Bold" panose="020F0704030504030204" pitchFamily="34" charset="0"/>
              </a:rPr>
              <a:t>To prove the absorption area has absorbed the Design Daily Volume, water is added to bring the liquid level up to the Day 1 final level.</a:t>
            </a:r>
          </a:p>
        </p:txBody>
      </p:sp>
    </p:spTree>
    <p:extLst>
      <p:ext uri="{BB962C8B-B14F-4D97-AF65-F5344CB8AC3E}">
        <p14:creationId xmlns:p14="http://schemas.microsoft.com/office/powerpoint/2010/main" val="361733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7772400" cy="1295400"/>
          </a:xfrm>
        </p:spPr>
        <p:txBody>
          <a:bodyPr/>
          <a:lstStyle/>
          <a:p>
            <a:r>
              <a:rPr lang="en-US" sz="4000" dirty="0">
                <a:latin typeface="Arial Rounded MT Bold" panose="020F0704030504030204" pitchFamily="34" charset="0"/>
              </a:rPr>
              <a:t>Hydraulic Load Test</a:t>
            </a:r>
            <a:br>
              <a:rPr lang="en-US" sz="4000" dirty="0">
                <a:latin typeface="Arial Rounded MT Bold" panose="020F0704030504030204" pitchFamily="34" charset="0"/>
              </a:rPr>
            </a:br>
            <a:r>
              <a:rPr lang="en-US" sz="4000" dirty="0">
                <a:latin typeface="Arial Rounded MT Bold" panose="020F0704030504030204" pitchFamily="34" charset="0"/>
              </a:rPr>
              <a:t>Example</a:t>
            </a:r>
          </a:p>
        </p:txBody>
      </p:sp>
      <p:sp>
        <p:nvSpPr>
          <p:cNvPr id="3" name="Content Placeholder 2"/>
          <p:cNvSpPr>
            <a:spLocks noGrp="1"/>
          </p:cNvSpPr>
          <p:nvPr>
            <p:ph idx="1"/>
          </p:nvPr>
        </p:nvSpPr>
        <p:spPr>
          <a:xfrm>
            <a:off x="2209800" y="1828800"/>
            <a:ext cx="7772400" cy="4267200"/>
          </a:xfrm>
        </p:spPr>
        <p:txBody>
          <a:bodyPr/>
          <a:lstStyle/>
          <a:p>
            <a:r>
              <a:rPr lang="en-US" sz="3000" dirty="0">
                <a:latin typeface="Arial Rounded MT Bold" panose="020F0704030504030204" pitchFamily="34" charset="0"/>
              </a:rPr>
              <a:t>A HLT is to be run on a 980-ft</a:t>
            </a:r>
            <a:r>
              <a:rPr lang="en-US" sz="3000" baseline="30000" dirty="0">
                <a:latin typeface="Arial Rounded MT Bold" panose="020F0704030504030204" pitchFamily="34" charset="0"/>
              </a:rPr>
              <a:t>2</a:t>
            </a:r>
            <a:r>
              <a:rPr lang="en-US" sz="3000" dirty="0">
                <a:latin typeface="Arial Rounded MT Bold" panose="020F0704030504030204" pitchFamily="34" charset="0"/>
              </a:rPr>
              <a:t> gravity-fed, seepage bed serving a 4-bedroom house.</a:t>
            </a:r>
          </a:p>
          <a:p>
            <a:r>
              <a:rPr lang="en-US" sz="3000" dirty="0">
                <a:latin typeface="Arial Rounded MT Bold" panose="020F0704030504030204" pitchFamily="34" charset="0"/>
              </a:rPr>
              <a:t>The Probe showed 4-inches of Dry Aggregate in the bed.</a:t>
            </a:r>
          </a:p>
        </p:txBody>
      </p:sp>
    </p:spTree>
    <p:extLst>
      <p:ext uri="{BB962C8B-B14F-4D97-AF65-F5344CB8AC3E}">
        <p14:creationId xmlns:p14="http://schemas.microsoft.com/office/powerpoint/2010/main" val="6077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590800"/>
            <a:ext cx="4724400" cy="3352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3124200"/>
            <a:ext cx="1066800" cy="1066800"/>
          </a:xfrm>
          <a:prstGeom prst="ellipse">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0"/>
            <a:ext cx="5181600" cy="1295400"/>
          </a:xfrm>
        </p:spPr>
        <p:txBody>
          <a:bodyPr/>
          <a:lstStyle/>
          <a:p>
            <a:r>
              <a:rPr lang="en-US" sz="3600" dirty="0">
                <a:latin typeface="Arial Rounded MT Bold" panose="020F0704030504030204" pitchFamily="34" charset="0"/>
              </a:rPr>
              <a:t>HLT</a:t>
            </a:r>
            <a:br>
              <a:rPr lang="en-US" sz="3600" dirty="0">
                <a:latin typeface="Arial Rounded MT Bold" panose="020F0704030504030204" pitchFamily="34" charset="0"/>
              </a:rPr>
            </a:br>
            <a:r>
              <a:rPr lang="en-US" sz="2800" dirty="0">
                <a:latin typeface="Arial Rounded MT Bold" panose="020F0704030504030204" pitchFamily="34" charset="0"/>
              </a:rPr>
              <a:t>Aggregate; Gravity </a:t>
            </a:r>
          </a:p>
        </p:txBody>
      </p:sp>
      <p:sp>
        <p:nvSpPr>
          <p:cNvPr id="5" name="Rectangle 4"/>
          <p:cNvSpPr/>
          <p:nvPr/>
        </p:nvSpPr>
        <p:spPr>
          <a:xfrm>
            <a:off x="2514600" y="1447800"/>
            <a:ext cx="4724400" cy="1143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5943600"/>
            <a:ext cx="4724400" cy="838200"/>
          </a:xfrm>
          <a:prstGeom prst="rect">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6019801"/>
            <a:ext cx="1295400" cy="646331"/>
          </a:xfrm>
          <a:prstGeom prst="rect">
            <a:avLst/>
          </a:prstGeom>
          <a:noFill/>
          <a:ln>
            <a:solidFill>
              <a:schemeClr val="tx1"/>
            </a:solidFill>
          </a:ln>
        </p:spPr>
        <p:txBody>
          <a:bodyPr wrap="square" rtlCol="0">
            <a:spAutoFit/>
          </a:bodyPr>
          <a:lstStyle/>
          <a:p>
            <a:r>
              <a:rPr lang="en-US" dirty="0"/>
              <a:t>SOIL</a:t>
            </a:r>
          </a:p>
        </p:txBody>
      </p:sp>
      <p:cxnSp>
        <p:nvCxnSpPr>
          <p:cNvPr id="12" name="Straight Connector 11"/>
          <p:cNvCxnSpPr/>
          <p:nvPr/>
        </p:nvCxnSpPr>
        <p:spPr>
          <a:xfrm>
            <a:off x="3429000" y="3962400"/>
            <a:ext cx="1066800" cy="0"/>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05201" y="4034772"/>
            <a:ext cx="910571" cy="3829"/>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81401" y="4095750"/>
            <a:ext cx="758171" cy="3830"/>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11916" y="4168120"/>
            <a:ext cx="379085" cy="3830"/>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95800" y="3962400"/>
            <a:ext cx="0" cy="533400"/>
          </a:xfrm>
          <a:prstGeom prst="straightConnector1">
            <a:avLst/>
          </a:prstGeom>
          <a:ln w="762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05200" y="3962400"/>
            <a:ext cx="0" cy="533400"/>
          </a:xfrm>
          <a:prstGeom prst="straightConnector1">
            <a:avLst/>
          </a:prstGeom>
          <a:ln w="762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14600" y="3657601"/>
            <a:ext cx="4724400" cy="2285999"/>
          </a:xfrm>
          <a:prstGeom prst="rect">
            <a:avLst/>
          </a:prstGeom>
          <a:solidFill>
            <a:schemeClr val="bg1">
              <a:lumMod val="60000"/>
              <a:lumOff val="40000"/>
              <a:alpha val="5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2514600" y="2590800"/>
            <a:ext cx="47244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828800" y="2590800"/>
            <a:ext cx="685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828800" y="5943600"/>
            <a:ext cx="685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86201" y="3124200"/>
            <a:ext cx="409479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057400" y="2590800"/>
            <a:ext cx="0" cy="1447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57400" y="4495800"/>
            <a:ext cx="0" cy="1447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2600" y="3925670"/>
            <a:ext cx="533400" cy="646331"/>
          </a:xfrm>
          <a:prstGeom prst="rect">
            <a:avLst/>
          </a:prstGeom>
          <a:noFill/>
        </p:spPr>
        <p:txBody>
          <a:bodyPr wrap="square" rtlCol="0">
            <a:spAutoFit/>
          </a:bodyPr>
          <a:lstStyle/>
          <a:p>
            <a:r>
              <a:rPr lang="en-US" dirty="0"/>
              <a:t>A</a:t>
            </a:r>
          </a:p>
        </p:txBody>
      </p:sp>
      <p:cxnSp>
        <p:nvCxnSpPr>
          <p:cNvPr id="46" name="Straight Connector 45"/>
          <p:cNvCxnSpPr/>
          <p:nvPr/>
        </p:nvCxnSpPr>
        <p:spPr>
          <a:xfrm>
            <a:off x="3886201" y="4229100"/>
            <a:ext cx="150399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76800" y="3352801"/>
            <a:ext cx="533400" cy="646331"/>
          </a:xfrm>
          <a:prstGeom prst="rect">
            <a:avLst/>
          </a:prstGeom>
          <a:noFill/>
        </p:spPr>
        <p:txBody>
          <a:bodyPr wrap="square" rtlCol="0">
            <a:spAutoFit/>
          </a:bodyPr>
          <a:lstStyle/>
          <a:p>
            <a:r>
              <a:rPr lang="en-US" dirty="0"/>
              <a:t>C</a:t>
            </a:r>
          </a:p>
        </p:txBody>
      </p:sp>
      <p:cxnSp>
        <p:nvCxnSpPr>
          <p:cNvPr id="51" name="Straight Arrow Connector 50"/>
          <p:cNvCxnSpPr/>
          <p:nvPr/>
        </p:nvCxnSpPr>
        <p:spPr>
          <a:xfrm flipV="1">
            <a:off x="5181600" y="3124200"/>
            <a:ext cx="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181600" y="3962400"/>
            <a:ext cx="0" cy="2667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239000" y="2590800"/>
            <a:ext cx="1371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91400" y="2533651"/>
            <a:ext cx="533400" cy="646331"/>
          </a:xfrm>
          <a:prstGeom prst="rect">
            <a:avLst/>
          </a:prstGeom>
          <a:noFill/>
        </p:spPr>
        <p:txBody>
          <a:bodyPr wrap="square" rtlCol="0">
            <a:spAutoFit/>
          </a:bodyPr>
          <a:lstStyle/>
          <a:p>
            <a:r>
              <a:rPr lang="en-US" dirty="0"/>
              <a:t>K</a:t>
            </a:r>
          </a:p>
        </p:txBody>
      </p:sp>
      <p:cxnSp>
        <p:nvCxnSpPr>
          <p:cNvPr id="58" name="Straight Connector 57"/>
          <p:cNvCxnSpPr/>
          <p:nvPr/>
        </p:nvCxnSpPr>
        <p:spPr>
          <a:xfrm flipH="1">
            <a:off x="7239000" y="3657600"/>
            <a:ext cx="1371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239000" y="5943600"/>
            <a:ext cx="1371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8458200" y="2590802"/>
            <a:ext cx="0" cy="22859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458200" y="3200400"/>
            <a:ext cx="0" cy="457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458200" y="3657600"/>
            <a:ext cx="0" cy="108516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458200" y="5373470"/>
            <a:ext cx="0" cy="5701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285794" y="2667001"/>
            <a:ext cx="1848807" cy="646331"/>
          </a:xfrm>
          <a:prstGeom prst="rect">
            <a:avLst/>
          </a:prstGeom>
          <a:noFill/>
        </p:spPr>
        <p:txBody>
          <a:bodyPr wrap="square" rtlCol="0">
            <a:spAutoFit/>
          </a:bodyPr>
          <a:lstStyle/>
          <a:p>
            <a:r>
              <a:rPr lang="en-US" dirty="0">
                <a:solidFill>
                  <a:schemeClr val="bg2"/>
                </a:solidFill>
              </a:rPr>
              <a:t>D = 4”</a:t>
            </a:r>
          </a:p>
        </p:txBody>
      </p:sp>
      <p:sp>
        <p:nvSpPr>
          <p:cNvPr id="70" name="TextBox 69"/>
          <p:cNvSpPr txBox="1"/>
          <p:nvPr/>
        </p:nvSpPr>
        <p:spPr>
          <a:xfrm>
            <a:off x="8229600" y="4782920"/>
            <a:ext cx="533400" cy="646331"/>
          </a:xfrm>
          <a:prstGeom prst="rect">
            <a:avLst/>
          </a:prstGeom>
          <a:noFill/>
        </p:spPr>
        <p:txBody>
          <a:bodyPr wrap="square" rtlCol="0">
            <a:spAutoFit/>
          </a:bodyPr>
          <a:lstStyle/>
          <a:p>
            <a:r>
              <a:rPr lang="en-US" dirty="0"/>
              <a:t>B</a:t>
            </a:r>
          </a:p>
        </p:txBody>
      </p:sp>
      <p:sp>
        <p:nvSpPr>
          <p:cNvPr id="73" name="TextBox 72"/>
          <p:cNvSpPr txBox="1"/>
          <p:nvPr/>
        </p:nvSpPr>
        <p:spPr>
          <a:xfrm>
            <a:off x="3505200" y="2647890"/>
            <a:ext cx="1143000" cy="400110"/>
          </a:xfrm>
          <a:prstGeom prst="rect">
            <a:avLst/>
          </a:prstGeom>
          <a:noFill/>
        </p:spPr>
        <p:txBody>
          <a:bodyPr wrap="square" rtlCol="0">
            <a:spAutoFit/>
          </a:bodyPr>
          <a:lstStyle/>
          <a:p>
            <a:r>
              <a:rPr lang="en-US" sz="2000" dirty="0"/>
              <a:t>Gravity</a:t>
            </a:r>
          </a:p>
        </p:txBody>
      </p:sp>
      <p:sp>
        <p:nvSpPr>
          <p:cNvPr id="74" name="TextBox 73"/>
          <p:cNvSpPr txBox="1"/>
          <p:nvPr/>
        </p:nvSpPr>
        <p:spPr>
          <a:xfrm>
            <a:off x="7955280" y="346174"/>
            <a:ext cx="3733800" cy="1631216"/>
          </a:xfrm>
          <a:prstGeom prst="rect">
            <a:avLst/>
          </a:prstGeom>
          <a:noFill/>
          <a:ln>
            <a:solidFill>
              <a:schemeClr val="tx1"/>
            </a:solidFill>
          </a:ln>
        </p:spPr>
        <p:txBody>
          <a:bodyPr wrap="square" rtlCol="0">
            <a:spAutoFit/>
          </a:bodyPr>
          <a:lstStyle/>
          <a:p>
            <a:r>
              <a:rPr lang="en-US" sz="2000" dirty="0"/>
              <a:t>A = Aggregate Depth</a:t>
            </a:r>
          </a:p>
          <a:p>
            <a:r>
              <a:rPr lang="en-US" sz="2000" dirty="0"/>
              <a:t>B = Standing Liquid (varies)</a:t>
            </a:r>
          </a:p>
          <a:p>
            <a:r>
              <a:rPr lang="en-US" sz="2000" dirty="0"/>
              <a:t>C = Pipe Diameter (4”)</a:t>
            </a:r>
          </a:p>
          <a:p>
            <a:r>
              <a:rPr lang="en-US" sz="2000" dirty="0">
                <a:solidFill>
                  <a:srgbClr val="FFFF00"/>
                </a:solidFill>
              </a:rPr>
              <a:t>D = Dry Aggregate</a:t>
            </a:r>
          </a:p>
          <a:p>
            <a:r>
              <a:rPr lang="en-US" sz="2000" dirty="0"/>
              <a:t>K = 2 inches</a:t>
            </a:r>
          </a:p>
        </p:txBody>
      </p:sp>
      <p:sp>
        <p:nvSpPr>
          <p:cNvPr id="71" name="TextBox 70"/>
          <p:cNvSpPr txBox="1"/>
          <p:nvPr/>
        </p:nvSpPr>
        <p:spPr>
          <a:xfrm>
            <a:off x="2590800" y="3049370"/>
            <a:ext cx="738664" cy="2437030"/>
          </a:xfrm>
          <a:prstGeom prst="rect">
            <a:avLst/>
          </a:prstGeom>
          <a:noFill/>
          <a:ln>
            <a:solidFill>
              <a:schemeClr val="tx1"/>
            </a:solidFill>
          </a:ln>
        </p:spPr>
        <p:txBody>
          <a:bodyPr vert="vert" wrap="square" rtlCol="0">
            <a:spAutoFit/>
          </a:bodyPr>
          <a:lstStyle/>
          <a:p>
            <a:r>
              <a:rPr lang="en-US" dirty="0"/>
              <a:t>Aggregate</a:t>
            </a:r>
          </a:p>
        </p:txBody>
      </p:sp>
      <p:sp>
        <p:nvSpPr>
          <p:cNvPr id="4" name="TextBox 3"/>
          <p:cNvSpPr txBox="1"/>
          <p:nvPr/>
        </p:nvSpPr>
        <p:spPr>
          <a:xfrm>
            <a:off x="8686800" y="4154270"/>
            <a:ext cx="1828800" cy="646331"/>
          </a:xfrm>
          <a:prstGeom prst="rect">
            <a:avLst/>
          </a:prstGeom>
          <a:noFill/>
          <a:ln w="28575">
            <a:solidFill>
              <a:srgbClr val="FFFF00"/>
            </a:solidFill>
          </a:ln>
        </p:spPr>
        <p:txBody>
          <a:bodyPr wrap="square" rtlCol="0">
            <a:spAutoFit/>
          </a:bodyPr>
          <a:lstStyle/>
          <a:p>
            <a:r>
              <a:rPr lang="en-US" dirty="0"/>
              <a:t>Gravity</a:t>
            </a:r>
          </a:p>
        </p:txBody>
      </p:sp>
      <p:sp>
        <p:nvSpPr>
          <p:cNvPr id="9" name="TextBox 8"/>
          <p:cNvSpPr txBox="1"/>
          <p:nvPr/>
        </p:nvSpPr>
        <p:spPr>
          <a:xfrm>
            <a:off x="3956907" y="1752601"/>
            <a:ext cx="2060729" cy="646331"/>
          </a:xfrm>
          <a:prstGeom prst="rect">
            <a:avLst/>
          </a:prstGeom>
          <a:noFill/>
          <a:ln>
            <a:solidFill>
              <a:schemeClr val="tx2"/>
            </a:solidFill>
          </a:ln>
        </p:spPr>
        <p:txBody>
          <a:bodyPr wrap="square" rtlCol="0">
            <a:spAutoFit/>
          </a:bodyPr>
          <a:lstStyle/>
          <a:p>
            <a:r>
              <a:rPr lang="en-US" dirty="0">
                <a:solidFill>
                  <a:schemeClr val="tx2"/>
                </a:solidFill>
              </a:rPr>
              <a:t>Backfill</a:t>
            </a:r>
          </a:p>
        </p:txBody>
      </p:sp>
    </p:spTree>
    <p:extLst>
      <p:ext uri="{BB962C8B-B14F-4D97-AF65-F5344CB8AC3E}">
        <p14:creationId xmlns:p14="http://schemas.microsoft.com/office/powerpoint/2010/main" val="172693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9" grpId="0"/>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14721</TotalTime>
  <Words>4951</Words>
  <Application>Microsoft Office PowerPoint</Application>
  <PresentationFormat>Widescreen</PresentationFormat>
  <Paragraphs>556</Paragraphs>
  <Slides>45</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Arial</vt:lpstr>
      <vt:lpstr>Arial Rounded MT Bold</vt:lpstr>
      <vt:lpstr>Arial Unicode MS</vt:lpstr>
      <vt:lpstr>Calibri</vt:lpstr>
      <vt:lpstr>Times New Roman</vt:lpstr>
      <vt:lpstr>1_Default Design</vt:lpstr>
      <vt:lpstr>Acrobat Document</vt:lpstr>
      <vt:lpstr>Bitmap Image</vt:lpstr>
      <vt:lpstr>PowerPoint Presentation</vt:lpstr>
      <vt:lpstr>PowerPoint Presentation</vt:lpstr>
      <vt:lpstr>Equipment Needed to Complete a hydraulic load test</vt:lpstr>
      <vt:lpstr>Tools used to conduct the HLT</vt:lpstr>
      <vt:lpstr>Bring in  by truck or tank or  Meter the water that is on-site</vt:lpstr>
      <vt:lpstr>Hydraulic Load Test</vt:lpstr>
      <vt:lpstr>Hydraulic Load Test</vt:lpstr>
      <vt:lpstr>Hydraulic Load Test Example</vt:lpstr>
      <vt:lpstr>HLT Aggregate; Gravity </vt:lpstr>
      <vt:lpstr>HLT- Example</vt:lpstr>
      <vt:lpstr>HLT - Example</vt:lpstr>
      <vt:lpstr>REASONS FOR A HYDRAULIC LOAD TEST (page 35)</vt:lpstr>
      <vt:lpstr>Alternatives to Conducting a  Hydraulic Load Test</vt:lpstr>
      <vt:lpstr>HLT Preparation</vt:lpstr>
      <vt:lpstr>HLT Procedure </vt:lpstr>
      <vt:lpstr>PowerPoint Presentation</vt:lpstr>
      <vt:lpstr>HLT Procedure – Day 1 </vt:lpstr>
      <vt:lpstr>HLT Procedure – Day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Cesspools and Seepage Pits Day 1</vt:lpstr>
      <vt:lpstr>Cesspools and Seepage Pits Day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At-Grade Absorption Areas</vt:lpstr>
      <vt:lpstr>Hydraulic Load Test  Conclusions</vt:lpstr>
      <vt:lpstr>Hydraulic Load Test Report</vt:lpstr>
      <vt:lpstr>Hydraulic Load Test Report</vt:lpstr>
      <vt:lpstr>Hydraulic Load Test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E. Fox</dc:creator>
  <cp:lastModifiedBy>Kimberly Seipp</cp:lastModifiedBy>
  <cp:revision>456</cp:revision>
  <dcterms:created xsi:type="dcterms:W3CDTF">2004-02-24T16:09:51Z</dcterms:created>
  <dcterms:modified xsi:type="dcterms:W3CDTF">2025-06-23T01:29:00Z</dcterms:modified>
</cp:coreProperties>
</file>