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25" r:id="rId2"/>
    <p:sldId id="636" r:id="rId3"/>
    <p:sldId id="637" r:id="rId4"/>
    <p:sldId id="649" r:id="rId5"/>
    <p:sldId id="540" r:id="rId6"/>
    <p:sldId id="541" r:id="rId7"/>
    <p:sldId id="642" r:id="rId8"/>
    <p:sldId id="643" r:id="rId9"/>
    <p:sldId id="544" r:id="rId10"/>
    <p:sldId id="644" r:id="rId11"/>
    <p:sldId id="645" r:id="rId12"/>
    <p:sldId id="646" r:id="rId13"/>
    <p:sldId id="647" r:id="rId14"/>
    <p:sldId id="648" r:id="rId15"/>
    <p:sldId id="626" r:id="rId16"/>
    <p:sldId id="619" r:id="rId17"/>
    <p:sldId id="7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707" autoAdjust="0"/>
  </p:normalViewPr>
  <p:slideViewPr>
    <p:cSldViewPr snapToGrid="0">
      <p:cViewPr varScale="1">
        <p:scale>
          <a:sx n="47" d="100"/>
          <a:sy n="47" d="100"/>
        </p:scale>
        <p:origin x="2064" y="26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B3EC1-A5E6-43D6-B1B3-1A1C67C7719E}" type="datetimeFigureOut">
              <a:rPr lang="en-US" smtClean="0"/>
              <a:t>6/22/2025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97A23-0146-4302-AD33-25EA0A7A6D39}" type="slidenum">
              <a:rPr lang="en-US" smtClean="0"/>
              <a:t>‹#›</a:t>
            </a:fld>
            <a:endParaRPr lang="en-US"/>
          </a:p>
        </p:txBody>
      </p:sp>
    </p:spTree>
    <p:extLst>
      <p:ext uri="{BB962C8B-B14F-4D97-AF65-F5344CB8AC3E}">
        <p14:creationId xmlns:p14="http://schemas.microsoft.com/office/powerpoint/2010/main" val="395693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63C6D8F1-193B-4E7D-AB0E-9DD8351F7436}" type="slidenum">
              <a:rPr lang="en-US" altLang="en-US" sz="1200" smtClean="0"/>
              <a:pPr eaLnBrk="1" hangingPunct="1"/>
              <a:t>1</a:t>
            </a:fld>
            <a:endParaRPr lang="en-US" altLang="en-US" sz="1200"/>
          </a:p>
        </p:txBody>
      </p:sp>
      <p:sp>
        <p:nvSpPr>
          <p:cNvPr id="14029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BBDCA71-9425-4FE7-B69E-B82684DF2CAD}" type="slidenum">
              <a:rPr lang="en-US" altLang="en-US">
                <a:latin typeface="Arial Rounded MT Bold" pitchFamily="34" charset="0"/>
              </a:rPr>
              <a:pPr algn="r" eaLnBrk="1" hangingPunct="1">
                <a:spcBef>
                  <a:spcPct val="0"/>
                </a:spcBef>
              </a:pPr>
              <a:t>1</a:t>
            </a:fld>
            <a:endParaRPr lang="en-US" altLang="en-US">
              <a:latin typeface="Arial Rounded MT Bold" pitchFamily="34" charset="0"/>
            </a:endParaRPr>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any liquid in the course aggregate, it is UNACCEPTABLE, either gravity or pressure dosed STA.</a:t>
            </a:r>
          </a:p>
          <a:p>
            <a:r>
              <a:rPr lang="en-US" dirty="0"/>
              <a:t>The reason being, the sand elevates the aggregate and now it is susceptible to leaching out the sidewalls.</a:t>
            </a:r>
          </a:p>
        </p:txBody>
      </p:sp>
      <p:sp>
        <p:nvSpPr>
          <p:cNvPr id="4" name="Slide Number Placeholder 3"/>
          <p:cNvSpPr>
            <a:spLocks noGrp="1"/>
          </p:cNvSpPr>
          <p:nvPr>
            <p:ph type="sldNum" sz="quarter" idx="5"/>
          </p:nvPr>
        </p:nvSpPr>
        <p:spPr/>
        <p:txBody>
          <a:bodyPr/>
          <a:lstStyle/>
          <a:p>
            <a:fld id="{F5197A23-0146-4302-AD33-25EA0A7A6D39}" type="slidenum">
              <a:rPr lang="en-US" smtClean="0"/>
              <a:t>10</a:t>
            </a:fld>
            <a:endParaRPr lang="en-US"/>
          </a:p>
        </p:txBody>
      </p:sp>
    </p:spTree>
    <p:extLst>
      <p:ext uri="{BB962C8B-B14F-4D97-AF65-F5344CB8AC3E}">
        <p14:creationId xmlns:p14="http://schemas.microsoft.com/office/powerpoint/2010/main" val="378610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altLang="en-US" b="1" dirty="0" err="1">
                <a:latin typeface="Arial" pitchFamily="34" charset="0"/>
              </a:rPr>
              <a:t>Gravelless</a:t>
            </a:r>
            <a:r>
              <a:rPr lang="en-US" altLang="en-US" b="1" dirty="0">
                <a:latin typeface="Arial" pitchFamily="34" charset="0"/>
              </a:rPr>
              <a:t> Chambers</a:t>
            </a:r>
          </a:p>
          <a:p>
            <a:pPr eaLnBrk="1" hangingPunct="1"/>
            <a:r>
              <a:rPr lang="en-US" altLang="en-US" dirty="0">
                <a:latin typeface="Arial" pitchFamily="34" charset="0"/>
              </a:rPr>
              <a:t>These proprietary design devices are shaped like military “Quonset huts”. </a:t>
            </a:r>
          </a:p>
          <a:p>
            <a:pPr eaLnBrk="1" hangingPunct="1"/>
            <a:r>
              <a:rPr lang="en-US" altLang="en-US" dirty="0">
                <a:latin typeface="Arial" pitchFamily="34" charset="0"/>
              </a:rPr>
              <a:t>Manufactured from a rigid plastic material, the chambers are assembled in rows, and replace the aggregate in any soil-based system.</a:t>
            </a:r>
          </a:p>
          <a:p>
            <a:pPr eaLnBrk="1" hangingPunct="1"/>
            <a:r>
              <a:rPr lang="en-US" altLang="en-US" dirty="0">
                <a:latin typeface="Arial" pitchFamily="34" charset="0"/>
              </a:rPr>
              <a:t>The effluent can be delivered to the chambers either by gravity or pressure.  </a:t>
            </a:r>
          </a:p>
          <a:p>
            <a:pPr eaLnBrk="1" hangingPunct="1"/>
            <a:r>
              <a:rPr lang="en-US" altLang="en-US" dirty="0">
                <a:latin typeface="Arial" pitchFamily="34" charset="0"/>
              </a:rPr>
              <a:t>Gravity system require a D-box or other means of dividing the flow equally.</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976115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9A0E1CD8-9BCF-409D-995C-E5CE6662FB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02738" indent="-270283" eaLnBrk="0" hangingPunct="0">
              <a:spcBef>
                <a:spcPct val="30000"/>
              </a:spcBef>
              <a:defRPr sz="1200">
                <a:solidFill>
                  <a:schemeClr val="tx1"/>
                </a:solidFill>
                <a:latin typeface="Arial" panose="020B0604020202020204" pitchFamily="34" charset="0"/>
              </a:defRPr>
            </a:lvl2pPr>
            <a:lvl3pPr marL="1081135" indent="-216227" eaLnBrk="0" hangingPunct="0">
              <a:spcBef>
                <a:spcPct val="30000"/>
              </a:spcBef>
              <a:defRPr sz="1200">
                <a:solidFill>
                  <a:schemeClr val="tx1"/>
                </a:solidFill>
                <a:latin typeface="Arial" panose="020B0604020202020204" pitchFamily="34" charset="0"/>
              </a:defRPr>
            </a:lvl3pPr>
            <a:lvl4pPr marL="1513590" indent="-216227" eaLnBrk="0" hangingPunct="0">
              <a:spcBef>
                <a:spcPct val="30000"/>
              </a:spcBef>
              <a:defRPr sz="1200">
                <a:solidFill>
                  <a:schemeClr val="tx1"/>
                </a:solidFill>
                <a:latin typeface="Arial" panose="020B0604020202020204" pitchFamily="34" charset="0"/>
              </a:defRPr>
            </a:lvl4pPr>
            <a:lvl5pPr marL="1946044" indent="-216227" eaLnBrk="0" hangingPunct="0">
              <a:spcBef>
                <a:spcPct val="30000"/>
              </a:spcBef>
              <a:defRPr sz="1200">
                <a:solidFill>
                  <a:schemeClr val="tx1"/>
                </a:solidFill>
                <a:latin typeface="Arial" panose="020B0604020202020204" pitchFamily="34" charset="0"/>
              </a:defRPr>
            </a:lvl5pPr>
            <a:lvl6pPr marL="2378498" indent="-216227" eaLnBrk="0" fontAlgn="base" hangingPunct="0">
              <a:spcBef>
                <a:spcPct val="30000"/>
              </a:spcBef>
              <a:spcAft>
                <a:spcPct val="0"/>
              </a:spcAft>
              <a:defRPr sz="1200">
                <a:solidFill>
                  <a:schemeClr val="tx1"/>
                </a:solidFill>
                <a:latin typeface="Arial" panose="020B0604020202020204" pitchFamily="34" charset="0"/>
              </a:defRPr>
            </a:lvl6pPr>
            <a:lvl7pPr marL="2810952" indent="-216227" eaLnBrk="0" fontAlgn="base" hangingPunct="0">
              <a:spcBef>
                <a:spcPct val="30000"/>
              </a:spcBef>
              <a:spcAft>
                <a:spcPct val="0"/>
              </a:spcAft>
              <a:defRPr sz="1200">
                <a:solidFill>
                  <a:schemeClr val="tx1"/>
                </a:solidFill>
                <a:latin typeface="Arial" panose="020B0604020202020204" pitchFamily="34" charset="0"/>
              </a:defRPr>
            </a:lvl7pPr>
            <a:lvl8pPr marL="3243406" indent="-216227" eaLnBrk="0" fontAlgn="base" hangingPunct="0">
              <a:spcBef>
                <a:spcPct val="30000"/>
              </a:spcBef>
              <a:spcAft>
                <a:spcPct val="0"/>
              </a:spcAft>
              <a:defRPr sz="1200">
                <a:solidFill>
                  <a:schemeClr val="tx1"/>
                </a:solidFill>
                <a:latin typeface="Arial" panose="020B0604020202020204" pitchFamily="34" charset="0"/>
              </a:defRPr>
            </a:lvl8pPr>
            <a:lvl9pPr marL="3675860" indent="-216227"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15578F7-9803-4698-A657-00E335B7E442}" type="slidenum">
              <a:rPr lang="en-US" altLang="en-US">
                <a:solidFill>
                  <a:prstClr val="black"/>
                </a:solidFill>
              </a:rPr>
              <a:pPr eaLnBrk="1" hangingPunct="1">
                <a:spcBef>
                  <a:spcPct val="0"/>
                </a:spcBef>
              </a:pPr>
              <a:t>12</a:t>
            </a:fld>
            <a:endParaRPr lang="en-US" altLang="en-US">
              <a:solidFill>
                <a:prstClr val="black"/>
              </a:solidFill>
            </a:endParaRPr>
          </a:p>
        </p:txBody>
      </p:sp>
      <p:sp>
        <p:nvSpPr>
          <p:cNvPr id="564227" name="Rectangle 2">
            <a:extLst>
              <a:ext uri="{FF2B5EF4-FFF2-40B4-BE49-F238E27FC236}">
                <a16:creationId xmlns:a16="http://schemas.microsoft.com/office/drawing/2014/main" id="{99F98508-56B3-499A-A25C-D5D295FF6F67}"/>
              </a:ext>
            </a:extLst>
          </p:cNvPr>
          <p:cNvSpPr>
            <a:spLocks noGrp="1" noRot="1" noChangeAspect="1" noChangeArrowheads="1" noTextEdit="1"/>
          </p:cNvSpPr>
          <p:nvPr>
            <p:ph type="sldImg"/>
          </p:nvPr>
        </p:nvSpPr>
        <p:spPr>
          <a:ln/>
        </p:spPr>
      </p:sp>
      <p:sp>
        <p:nvSpPr>
          <p:cNvPr id="564228" name="Rectangle 3">
            <a:extLst>
              <a:ext uri="{FF2B5EF4-FFF2-40B4-BE49-F238E27FC236}">
                <a16:creationId xmlns:a16="http://schemas.microsoft.com/office/drawing/2014/main" id="{4B8795C1-36E5-4D3C-80E4-AA0A49FCC01D}"/>
              </a:ext>
            </a:extLst>
          </p:cNvPr>
          <p:cNvSpPr>
            <a:spLocks noGrp="1" noChangeArrowheads="1"/>
          </p:cNvSpPr>
          <p:nvPr>
            <p:ph type="body" idx="1"/>
          </p:nvPr>
        </p:nvSpPr>
        <p:spPr>
          <a:xfrm>
            <a:off x="857250" y="4138084"/>
            <a:ext cx="4714875" cy="39173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Unicode MS" panose="020B0604020202020204" pitchFamily="34" charset="-128"/>
              </a:rPr>
              <a:t>For Cesspools and Seepage Pits, if the municipality you are working in allows them…</a:t>
            </a:r>
          </a:p>
          <a:p>
            <a:pPr eaLnBrk="1" hangingPunct="1"/>
            <a:r>
              <a:rPr lang="en-US" altLang="en-US" dirty="0">
                <a:latin typeface="Arial Unicode MS" panose="020B0604020202020204" pitchFamily="34" charset="-128"/>
              </a:rPr>
              <a:t>If there is one day’s flow for the structure of more, the cesspool or Seepage it is ACCEPTABLE.</a:t>
            </a:r>
          </a:p>
          <a:p>
            <a:pPr eaLnBrk="1" hangingPunct="1"/>
            <a:endParaRPr lang="en-US" altLang="en-US" dirty="0">
              <a:latin typeface="Arial Unicode MS" panose="020B0604020202020204" pitchFamily="34" charset="-128"/>
            </a:endParaRPr>
          </a:p>
          <a:p>
            <a:pPr eaLnBrk="1" hangingPunct="1"/>
            <a:r>
              <a:rPr lang="en-US" altLang="en-US" dirty="0">
                <a:solidFill>
                  <a:srgbClr val="FF0000"/>
                </a:solidFill>
                <a:latin typeface="Arial Unicode MS" panose="020B0604020202020204" pitchFamily="34" charset="-128"/>
              </a:rPr>
              <a:t>Calculate the available space  (work through answer, then click to show)</a:t>
            </a:r>
          </a:p>
          <a:p>
            <a:pPr eaLnBrk="1" hangingPunct="1"/>
            <a:endParaRPr lang="en-US" altLang="en-US" dirty="0">
              <a:solidFill>
                <a:srgbClr val="FF0000"/>
              </a:solidFill>
              <a:latin typeface="Arial Unicode MS" panose="020B0604020202020204" pitchFamily="34" charset="-128"/>
            </a:endParaRPr>
          </a:p>
          <a:p>
            <a:pPr eaLnBrk="1" hangingPunct="1"/>
            <a:r>
              <a:rPr lang="en-US" altLang="en-US" dirty="0">
                <a:latin typeface="Arial Unicode MS" panose="020B0604020202020204" pitchFamily="34" charset="-128"/>
              </a:rPr>
              <a:t>890 gallons capacity </a:t>
            </a:r>
          </a:p>
          <a:p>
            <a:pPr eaLnBrk="1" hangingPunct="1"/>
            <a:endParaRPr lang="en-US" altLang="en-US" dirty="0">
              <a:latin typeface="Arial Unicode MS" panose="020B0604020202020204" pitchFamily="34" charset="-128"/>
            </a:endParaRPr>
          </a:p>
        </p:txBody>
      </p:sp>
    </p:spTree>
    <p:extLst>
      <p:ext uri="{BB962C8B-B14F-4D97-AF65-F5344CB8AC3E}">
        <p14:creationId xmlns:p14="http://schemas.microsoft.com/office/powerpoint/2010/main" val="342002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9A0E1CD8-9BCF-409D-995C-E5CE6662FB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02738" indent="-270283" eaLnBrk="0" hangingPunct="0">
              <a:spcBef>
                <a:spcPct val="30000"/>
              </a:spcBef>
              <a:defRPr sz="1200">
                <a:solidFill>
                  <a:schemeClr val="tx1"/>
                </a:solidFill>
                <a:latin typeface="Arial" panose="020B0604020202020204" pitchFamily="34" charset="0"/>
              </a:defRPr>
            </a:lvl2pPr>
            <a:lvl3pPr marL="1081135" indent="-216227" eaLnBrk="0" hangingPunct="0">
              <a:spcBef>
                <a:spcPct val="30000"/>
              </a:spcBef>
              <a:defRPr sz="1200">
                <a:solidFill>
                  <a:schemeClr val="tx1"/>
                </a:solidFill>
                <a:latin typeface="Arial" panose="020B0604020202020204" pitchFamily="34" charset="0"/>
              </a:defRPr>
            </a:lvl3pPr>
            <a:lvl4pPr marL="1513590" indent="-216227" eaLnBrk="0" hangingPunct="0">
              <a:spcBef>
                <a:spcPct val="30000"/>
              </a:spcBef>
              <a:defRPr sz="1200">
                <a:solidFill>
                  <a:schemeClr val="tx1"/>
                </a:solidFill>
                <a:latin typeface="Arial" panose="020B0604020202020204" pitchFamily="34" charset="0"/>
              </a:defRPr>
            </a:lvl4pPr>
            <a:lvl5pPr marL="1946044" indent="-216227" eaLnBrk="0" hangingPunct="0">
              <a:spcBef>
                <a:spcPct val="30000"/>
              </a:spcBef>
              <a:defRPr sz="1200">
                <a:solidFill>
                  <a:schemeClr val="tx1"/>
                </a:solidFill>
                <a:latin typeface="Arial" panose="020B0604020202020204" pitchFamily="34" charset="0"/>
              </a:defRPr>
            </a:lvl5pPr>
            <a:lvl6pPr marL="2378498" indent="-216227" eaLnBrk="0" fontAlgn="base" hangingPunct="0">
              <a:spcBef>
                <a:spcPct val="30000"/>
              </a:spcBef>
              <a:spcAft>
                <a:spcPct val="0"/>
              </a:spcAft>
              <a:defRPr sz="1200">
                <a:solidFill>
                  <a:schemeClr val="tx1"/>
                </a:solidFill>
                <a:latin typeface="Arial" panose="020B0604020202020204" pitchFamily="34" charset="0"/>
              </a:defRPr>
            </a:lvl6pPr>
            <a:lvl7pPr marL="2810952" indent="-216227" eaLnBrk="0" fontAlgn="base" hangingPunct="0">
              <a:spcBef>
                <a:spcPct val="30000"/>
              </a:spcBef>
              <a:spcAft>
                <a:spcPct val="0"/>
              </a:spcAft>
              <a:defRPr sz="1200">
                <a:solidFill>
                  <a:schemeClr val="tx1"/>
                </a:solidFill>
                <a:latin typeface="Arial" panose="020B0604020202020204" pitchFamily="34" charset="0"/>
              </a:defRPr>
            </a:lvl7pPr>
            <a:lvl8pPr marL="3243406" indent="-216227" eaLnBrk="0" fontAlgn="base" hangingPunct="0">
              <a:spcBef>
                <a:spcPct val="30000"/>
              </a:spcBef>
              <a:spcAft>
                <a:spcPct val="0"/>
              </a:spcAft>
              <a:defRPr sz="1200">
                <a:solidFill>
                  <a:schemeClr val="tx1"/>
                </a:solidFill>
                <a:latin typeface="Arial" panose="020B0604020202020204" pitchFamily="34" charset="0"/>
              </a:defRPr>
            </a:lvl8pPr>
            <a:lvl9pPr marL="3675860" indent="-216227"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15578F7-9803-4698-A657-00E335B7E442}" type="slidenum">
              <a:rPr lang="en-US" altLang="en-US">
                <a:solidFill>
                  <a:prstClr val="black"/>
                </a:solidFill>
              </a:rPr>
              <a:pPr eaLnBrk="1" hangingPunct="1">
                <a:spcBef>
                  <a:spcPct val="0"/>
                </a:spcBef>
              </a:pPr>
              <a:t>13</a:t>
            </a:fld>
            <a:endParaRPr lang="en-US" altLang="en-US">
              <a:solidFill>
                <a:prstClr val="black"/>
              </a:solidFill>
            </a:endParaRPr>
          </a:p>
        </p:txBody>
      </p:sp>
      <p:sp>
        <p:nvSpPr>
          <p:cNvPr id="564227" name="Rectangle 2">
            <a:extLst>
              <a:ext uri="{FF2B5EF4-FFF2-40B4-BE49-F238E27FC236}">
                <a16:creationId xmlns:a16="http://schemas.microsoft.com/office/drawing/2014/main" id="{99F98508-56B3-499A-A25C-D5D295FF6F67}"/>
              </a:ext>
            </a:extLst>
          </p:cNvPr>
          <p:cNvSpPr>
            <a:spLocks noGrp="1" noRot="1" noChangeAspect="1" noChangeArrowheads="1" noTextEdit="1"/>
          </p:cNvSpPr>
          <p:nvPr>
            <p:ph type="sldImg"/>
          </p:nvPr>
        </p:nvSpPr>
        <p:spPr>
          <a:ln/>
        </p:spPr>
      </p:sp>
      <p:sp>
        <p:nvSpPr>
          <p:cNvPr id="564228" name="Rectangle 3">
            <a:extLst>
              <a:ext uri="{FF2B5EF4-FFF2-40B4-BE49-F238E27FC236}">
                <a16:creationId xmlns:a16="http://schemas.microsoft.com/office/drawing/2014/main" id="{4B8795C1-36E5-4D3C-80E4-AA0A49FCC01D}"/>
              </a:ext>
            </a:extLst>
          </p:cNvPr>
          <p:cNvSpPr>
            <a:spLocks noGrp="1" noChangeArrowheads="1"/>
          </p:cNvSpPr>
          <p:nvPr>
            <p:ph type="body" idx="1"/>
          </p:nvPr>
        </p:nvSpPr>
        <p:spPr>
          <a:xfrm>
            <a:off x="857250" y="4138084"/>
            <a:ext cx="4714875" cy="39173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Unicode MS" panose="020B0604020202020204" pitchFamily="34" charset="-128"/>
              </a:rPr>
              <a:t>If the liquid is at or above the Inlet Invert, it is UNACCEPTABLE.</a:t>
            </a:r>
            <a:endParaRPr lang="en-US" altLang="en-US" dirty="0">
              <a:solidFill>
                <a:srgbClr val="FF0000"/>
              </a:solidFill>
              <a:latin typeface="Arial Unicode MS" panose="020B0604020202020204" pitchFamily="34" charset="-128"/>
            </a:endParaRPr>
          </a:p>
        </p:txBody>
      </p:sp>
    </p:spTree>
    <p:extLst>
      <p:ext uri="{BB962C8B-B14F-4D97-AF65-F5344CB8AC3E}">
        <p14:creationId xmlns:p14="http://schemas.microsoft.com/office/powerpoint/2010/main" val="292181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9A0E1CD8-9BCF-409D-995C-E5CE6662FB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02738" indent="-270283" eaLnBrk="0" hangingPunct="0">
              <a:spcBef>
                <a:spcPct val="30000"/>
              </a:spcBef>
              <a:defRPr sz="1200">
                <a:solidFill>
                  <a:schemeClr val="tx1"/>
                </a:solidFill>
                <a:latin typeface="Arial" panose="020B0604020202020204" pitchFamily="34" charset="0"/>
              </a:defRPr>
            </a:lvl2pPr>
            <a:lvl3pPr marL="1081135" indent="-216227" eaLnBrk="0" hangingPunct="0">
              <a:spcBef>
                <a:spcPct val="30000"/>
              </a:spcBef>
              <a:defRPr sz="1200">
                <a:solidFill>
                  <a:schemeClr val="tx1"/>
                </a:solidFill>
                <a:latin typeface="Arial" panose="020B0604020202020204" pitchFamily="34" charset="0"/>
              </a:defRPr>
            </a:lvl3pPr>
            <a:lvl4pPr marL="1513590" indent="-216227" eaLnBrk="0" hangingPunct="0">
              <a:spcBef>
                <a:spcPct val="30000"/>
              </a:spcBef>
              <a:defRPr sz="1200">
                <a:solidFill>
                  <a:schemeClr val="tx1"/>
                </a:solidFill>
                <a:latin typeface="Arial" panose="020B0604020202020204" pitchFamily="34" charset="0"/>
              </a:defRPr>
            </a:lvl4pPr>
            <a:lvl5pPr marL="1946044" indent="-216227" eaLnBrk="0" hangingPunct="0">
              <a:spcBef>
                <a:spcPct val="30000"/>
              </a:spcBef>
              <a:defRPr sz="1200">
                <a:solidFill>
                  <a:schemeClr val="tx1"/>
                </a:solidFill>
                <a:latin typeface="Arial" panose="020B0604020202020204" pitchFamily="34" charset="0"/>
              </a:defRPr>
            </a:lvl5pPr>
            <a:lvl6pPr marL="2378498" indent="-216227" eaLnBrk="0" fontAlgn="base" hangingPunct="0">
              <a:spcBef>
                <a:spcPct val="30000"/>
              </a:spcBef>
              <a:spcAft>
                <a:spcPct val="0"/>
              </a:spcAft>
              <a:defRPr sz="1200">
                <a:solidFill>
                  <a:schemeClr val="tx1"/>
                </a:solidFill>
                <a:latin typeface="Arial" panose="020B0604020202020204" pitchFamily="34" charset="0"/>
              </a:defRPr>
            </a:lvl6pPr>
            <a:lvl7pPr marL="2810952" indent="-216227" eaLnBrk="0" fontAlgn="base" hangingPunct="0">
              <a:spcBef>
                <a:spcPct val="30000"/>
              </a:spcBef>
              <a:spcAft>
                <a:spcPct val="0"/>
              </a:spcAft>
              <a:defRPr sz="1200">
                <a:solidFill>
                  <a:schemeClr val="tx1"/>
                </a:solidFill>
                <a:latin typeface="Arial" panose="020B0604020202020204" pitchFamily="34" charset="0"/>
              </a:defRPr>
            </a:lvl7pPr>
            <a:lvl8pPr marL="3243406" indent="-216227" eaLnBrk="0" fontAlgn="base" hangingPunct="0">
              <a:spcBef>
                <a:spcPct val="30000"/>
              </a:spcBef>
              <a:spcAft>
                <a:spcPct val="0"/>
              </a:spcAft>
              <a:defRPr sz="1200">
                <a:solidFill>
                  <a:schemeClr val="tx1"/>
                </a:solidFill>
                <a:latin typeface="Arial" panose="020B0604020202020204" pitchFamily="34" charset="0"/>
              </a:defRPr>
            </a:lvl8pPr>
            <a:lvl9pPr marL="3675860" indent="-216227"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15578F7-9803-4698-A657-00E335B7E442}" type="slidenum">
              <a:rPr lang="en-US" altLang="en-US">
                <a:solidFill>
                  <a:prstClr val="black"/>
                </a:solidFill>
              </a:rPr>
              <a:pPr eaLnBrk="1" hangingPunct="1">
                <a:spcBef>
                  <a:spcPct val="0"/>
                </a:spcBef>
              </a:pPr>
              <a:t>14</a:t>
            </a:fld>
            <a:endParaRPr lang="en-US" altLang="en-US">
              <a:solidFill>
                <a:prstClr val="black"/>
              </a:solidFill>
            </a:endParaRPr>
          </a:p>
        </p:txBody>
      </p:sp>
      <p:sp>
        <p:nvSpPr>
          <p:cNvPr id="564227" name="Rectangle 2">
            <a:extLst>
              <a:ext uri="{FF2B5EF4-FFF2-40B4-BE49-F238E27FC236}">
                <a16:creationId xmlns:a16="http://schemas.microsoft.com/office/drawing/2014/main" id="{99F98508-56B3-499A-A25C-D5D295FF6F67}"/>
              </a:ext>
            </a:extLst>
          </p:cNvPr>
          <p:cNvSpPr>
            <a:spLocks noGrp="1" noRot="1" noChangeAspect="1" noChangeArrowheads="1" noTextEdit="1"/>
          </p:cNvSpPr>
          <p:nvPr>
            <p:ph type="sldImg"/>
          </p:nvPr>
        </p:nvSpPr>
        <p:spPr>
          <a:ln/>
        </p:spPr>
      </p:sp>
      <p:sp>
        <p:nvSpPr>
          <p:cNvPr id="564228" name="Rectangle 3">
            <a:extLst>
              <a:ext uri="{FF2B5EF4-FFF2-40B4-BE49-F238E27FC236}">
                <a16:creationId xmlns:a16="http://schemas.microsoft.com/office/drawing/2014/main" id="{4B8795C1-36E5-4D3C-80E4-AA0A49FCC01D}"/>
              </a:ext>
            </a:extLst>
          </p:cNvPr>
          <p:cNvSpPr>
            <a:spLocks noGrp="1" noChangeArrowheads="1"/>
          </p:cNvSpPr>
          <p:nvPr>
            <p:ph type="body" idx="1"/>
          </p:nvPr>
        </p:nvSpPr>
        <p:spPr>
          <a:xfrm>
            <a:off x="857250" y="4138084"/>
            <a:ext cx="4714875" cy="39173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Unicode MS" panose="020B0604020202020204" pitchFamily="34" charset="-128"/>
              </a:rPr>
              <a:t>If there is less than one day’s flow, we don’t know if it is working correctly or not, we conduct a Hydraulic Load Test.</a:t>
            </a:r>
            <a:endParaRPr lang="en-US" altLang="en-US" dirty="0">
              <a:solidFill>
                <a:srgbClr val="FF0000"/>
              </a:solidFill>
              <a:latin typeface="Arial Unicode MS" panose="020B0604020202020204" pitchFamily="34" charset="-128"/>
            </a:endParaRPr>
          </a:p>
        </p:txBody>
      </p:sp>
    </p:spTree>
    <p:extLst>
      <p:ext uri="{BB962C8B-B14F-4D97-AF65-F5344CB8AC3E}">
        <p14:creationId xmlns:p14="http://schemas.microsoft.com/office/powerpoint/2010/main" val="160422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not probe an Eljen Module or</a:t>
            </a:r>
            <a:r>
              <a:rPr lang="en-US" baseline="0" dirty="0"/>
              <a:t> pod.  An Eljen system will have 4” vented pipes at the end of the laterals. If you look in these 4” lateral pipes you will see a 1 ½” pressure lateral pipe in the 4” pipe. </a:t>
            </a:r>
          </a:p>
          <a:p>
            <a:r>
              <a:rPr lang="en-US" b="1" baseline="0" dirty="0"/>
              <a:t>(Click the slide – once the module will fill with blue).</a:t>
            </a:r>
          </a:p>
          <a:p>
            <a:r>
              <a:rPr lang="en-US" baseline="0" dirty="0"/>
              <a:t>If you look in the 4” end pipe and see no measurable liquid this is ACCEPTABLE.</a:t>
            </a:r>
          </a:p>
          <a:p>
            <a:r>
              <a:rPr lang="en-US" b="1" baseline="0" dirty="0"/>
              <a:t>(Click slide – gray water will fill the 4” pipe)</a:t>
            </a:r>
          </a:p>
          <a:p>
            <a:r>
              <a:rPr lang="en-US" baseline="0" dirty="0"/>
              <a:t>If there is 1 ½” or less of measurable liquid in the 4” pipe it requires more investigation.</a:t>
            </a:r>
          </a:p>
          <a:p>
            <a:r>
              <a:rPr lang="en-US" b="1" baseline="0" dirty="0"/>
              <a:t> (click again chart will come up) </a:t>
            </a:r>
          </a:p>
          <a:p>
            <a:r>
              <a:rPr lang="en-US" baseline="0" dirty="0"/>
              <a:t>If there is more than 1 ½” of liquid in the 4” pipe then the system is UNCCEPTABLE. </a:t>
            </a:r>
            <a:r>
              <a:rPr lang="en-US" b="1" baseline="0" dirty="0">
                <a:solidFill>
                  <a:srgbClr val="FF0000"/>
                </a:solidFill>
              </a:rPr>
              <a:t>See Dry aggregate rules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SEE Appendix I for more info.</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investigation is required to determine the proper resolution to produce equal distribution.</a:t>
            </a:r>
          </a:p>
          <a:p>
            <a:endParaRPr lang="en-US" dirty="0"/>
          </a:p>
        </p:txBody>
      </p:sp>
      <p:sp>
        <p:nvSpPr>
          <p:cNvPr id="4" name="Slide Number Placeholder 3"/>
          <p:cNvSpPr>
            <a:spLocks noGrp="1"/>
          </p:cNvSpPr>
          <p:nvPr>
            <p:ph type="sldNum" sz="quarter" idx="5"/>
          </p:nvPr>
        </p:nvSpPr>
        <p:spPr/>
        <p:txBody>
          <a:bodyPr/>
          <a:lstStyle/>
          <a:p>
            <a:pPr>
              <a:defRPr/>
            </a:pPr>
            <a:fld id="{7A28AEBB-9542-4155-9A3F-657CC17B8A16}" type="slidenum">
              <a:rPr lang="en-US" smtClean="0"/>
              <a:pPr>
                <a:defRPr/>
              </a:pPr>
              <a:t>16</a:t>
            </a:fld>
            <a:endParaRPr lang="en-US"/>
          </a:p>
        </p:txBody>
      </p:sp>
    </p:spTree>
    <p:extLst>
      <p:ext uri="{BB962C8B-B14F-4D97-AF65-F5344CB8AC3E}">
        <p14:creationId xmlns:p14="http://schemas.microsoft.com/office/powerpoint/2010/main" val="112276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“click”, each part of the slide shows up.  First is the cross section of a typical gravity bed or STA.</a:t>
            </a:r>
          </a:p>
          <a:p>
            <a:pPr marL="171450" indent="-171450">
              <a:buFont typeface="Arial" panose="020B0604020202020204" pitchFamily="34" charset="0"/>
              <a:buChar char="•"/>
            </a:pPr>
            <a:r>
              <a:rPr lang="en-US" dirty="0"/>
              <a:t>Say, “If a STA is fully ponded, can we all agree that the system is unacceptable?”</a:t>
            </a:r>
          </a:p>
          <a:p>
            <a:pPr marL="171450" indent="-171450">
              <a:buFont typeface="Arial" panose="020B0604020202020204" pitchFamily="34" charset="0"/>
              <a:buChar char="•"/>
            </a:pPr>
            <a:r>
              <a:rPr lang="en-US" dirty="0"/>
              <a:t>Say, “In most states there are 2” of aggregate over the lateral and the lateral itself is 4” in diameter.  Lateral holes are typically located at 4 and 8 o’clock or some configuration of this.  There may be a tolerance, up or down, that the installer had when setting the lateral.  For these reasons, we drew a line at 1” above the lateral bottom.</a:t>
            </a:r>
          </a:p>
          <a:p>
            <a:pPr marL="171450" indent="-171450">
              <a:buFont typeface="Arial" panose="020B0604020202020204" pitchFamily="34" charset="0"/>
              <a:buChar char="•"/>
            </a:pPr>
            <a:r>
              <a:rPr lang="en-US" dirty="0"/>
              <a:t>Therefore, If the liquid level is at 1” above the bottom of the lateral, or in other words, the STA has 5” or more of dry aggregate, the system is ACCEPTABLE.</a:t>
            </a:r>
          </a:p>
          <a:p>
            <a:pPr marL="171450" indent="-171450">
              <a:buFont typeface="Arial" panose="020B0604020202020204" pitchFamily="34" charset="0"/>
              <a:buChar char="•"/>
            </a:pPr>
            <a:r>
              <a:rPr lang="en-US" dirty="0"/>
              <a:t>If there is less than 5” of dry aggregate in a gravity STA, we don’t know if is acceptable. This is the GRAY area, so we will conduct a Hydraulic Load Test to determine if it is acceptable.</a:t>
            </a:r>
          </a:p>
        </p:txBody>
      </p:sp>
      <p:sp>
        <p:nvSpPr>
          <p:cNvPr id="4" name="Slide Number Placeholder 3"/>
          <p:cNvSpPr>
            <a:spLocks noGrp="1"/>
          </p:cNvSpPr>
          <p:nvPr>
            <p:ph type="sldNum" sz="quarter" idx="5"/>
          </p:nvPr>
        </p:nvSpPr>
        <p:spPr/>
        <p:txBody>
          <a:bodyPr/>
          <a:lstStyle/>
          <a:p>
            <a:fld id="{F5197A23-0146-4302-AD33-25EA0A7A6D39}" type="slidenum">
              <a:rPr lang="en-US" smtClean="0"/>
              <a:t>2</a:t>
            </a:fld>
            <a:endParaRPr lang="en-US"/>
          </a:p>
        </p:txBody>
      </p:sp>
    </p:spTree>
    <p:extLst>
      <p:ext uri="{BB962C8B-B14F-4D97-AF65-F5344CB8AC3E}">
        <p14:creationId xmlns:p14="http://schemas.microsoft.com/office/powerpoint/2010/main" val="91134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“click”, each part of the slide shows up.  First is the cross section of a typical pressure dosed bed or STA.</a:t>
            </a:r>
          </a:p>
          <a:p>
            <a:pPr marL="171450" indent="-171450">
              <a:buFont typeface="Arial" panose="020B0604020202020204" pitchFamily="34" charset="0"/>
              <a:buChar char="•"/>
            </a:pPr>
            <a:r>
              <a:rPr lang="en-US" dirty="0"/>
              <a:t>Say, “If a STA is fully ponded, can we all agree that the system is unacceptable?”</a:t>
            </a:r>
          </a:p>
          <a:p>
            <a:pPr marL="171450" indent="-171450">
              <a:buFont typeface="Arial" panose="020B0604020202020204" pitchFamily="34" charset="0"/>
              <a:buChar char="•"/>
            </a:pPr>
            <a:r>
              <a:rPr lang="en-US" dirty="0"/>
              <a:t>Say, “In most states there are 2” of aggregate over the lateral and the lateral itself is 2” in diameter.  Lateral holes are typically located at the bottom of the pipe. </a:t>
            </a:r>
          </a:p>
          <a:p>
            <a:pPr marL="171450" indent="-171450">
              <a:buFont typeface="Arial" panose="020B0604020202020204" pitchFamily="34" charset="0"/>
              <a:buChar char="•"/>
            </a:pPr>
            <a:r>
              <a:rPr lang="en-US" dirty="0"/>
              <a:t>Say, “For pump dosing systems, most systems are designed to pump up so that they drain when the pump turns off.  For these reasons, we drew a line at the bottom of the lateral, making this different than the gravity situation.”</a:t>
            </a:r>
          </a:p>
          <a:p>
            <a:pPr marL="171450" indent="-171450">
              <a:buFont typeface="Arial" panose="020B0604020202020204" pitchFamily="34" charset="0"/>
              <a:buChar char="•"/>
            </a:pPr>
            <a:r>
              <a:rPr lang="en-US" dirty="0"/>
              <a:t>Say, “Therefore, If the liquid level is at the bottom of the lateral, or in other words, the STA has 4” or more of dry aggregate, the system is ACCEPTABLE.”</a:t>
            </a:r>
          </a:p>
          <a:p>
            <a:pPr marL="171450" indent="-171450">
              <a:buFont typeface="Arial" panose="020B0604020202020204" pitchFamily="34" charset="0"/>
              <a:buChar char="•"/>
            </a:pPr>
            <a:r>
              <a:rPr lang="en-US" dirty="0"/>
              <a:t>Say, “If there is less than 4” of dry aggregate, but more than 2”,  in a pressure Dosed STA, we don’t know if is acceptable. This is the GRAY area, so we will conduct a Hydraulic Load Test to determine if it is acceptable. (as long as the pump is not short cycling)”</a:t>
            </a:r>
          </a:p>
          <a:p>
            <a:pPr marL="171450" indent="-171450">
              <a:buFont typeface="Arial" panose="020B0604020202020204" pitchFamily="34" charset="0"/>
              <a:buChar char="•"/>
            </a:pPr>
            <a:r>
              <a:rPr lang="en-US" dirty="0"/>
              <a:t>Say, “If there less than 2” of dry aggregate in a pressure dosed STA, it is UNACCEPTABLE.”</a:t>
            </a:r>
          </a:p>
          <a:p>
            <a:endParaRPr lang="en-US" dirty="0"/>
          </a:p>
        </p:txBody>
      </p:sp>
      <p:sp>
        <p:nvSpPr>
          <p:cNvPr id="4" name="Slide Number Placeholder 3"/>
          <p:cNvSpPr>
            <a:spLocks noGrp="1"/>
          </p:cNvSpPr>
          <p:nvPr>
            <p:ph type="sldNum" sz="quarter" idx="5"/>
          </p:nvPr>
        </p:nvSpPr>
        <p:spPr/>
        <p:txBody>
          <a:bodyPr/>
          <a:lstStyle/>
          <a:p>
            <a:fld id="{F5197A23-0146-4302-AD33-25EA0A7A6D39}" type="slidenum">
              <a:rPr lang="en-US" smtClean="0"/>
              <a:t>3</a:t>
            </a:fld>
            <a:endParaRPr lang="en-US"/>
          </a:p>
        </p:txBody>
      </p:sp>
    </p:spTree>
    <p:extLst>
      <p:ext uri="{BB962C8B-B14F-4D97-AF65-F5344CB8AC3E}">
        <p14:creationId xmlns:p14="http://schemas.microsoft.com/office/powerpoint/2010/main" val="166599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CF75-831F-4EC4-24E7-5F80A953E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470FF-9218-1CDF-BEFA-AA2C57EEC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AA7F5-A6F5-C6AC-47E2-050E2B117D43}"/>
              </a:ext>
            </a:extLst>
          </p:cNvPr>
          <p:cNvSpPr>
            <a:spLocks noGrp="1"/>
          </p:cNvSpPr>
          <p:nvPr>
            <p:ph type="body" idx="1"/>
          </p:nvPr>
        </p:nvSpPr>
        <p:spPr/>
        <p:txBody>
          <a:bodyPr/>
          <a:lstStyle/>
          <a:p>
            <a:r>
              <a:rPr lang="en-US" dirty="0"/>
              <a:t>As you “click”, each part of the slide shows up.  First is the cross section of a typical pressure dosed bed or STA fed by a Siphon.</a:t>
            </a:r>
          </a:p>
          <a:p>
            <a:pPr marL="171450" indent="-171450">
              <a:buFont typeface="Arial" panose="020B0604020202020204" pitchFamily="34" charset="0"/>
              <a:buChar char="•"/>
            </a:pPr>
            <a:r>
              <a:rPr lang="en-US" dirty="0"/>
              <a:t>Say, “If a STA is fully ponded, can we all agree that the system is unacceptable?”</a:t>
            </a:r>
          </a:p>
          <a:p>
            <a:pPr marL="171450" indent="-171450">
              <a:buFont typeface="Arial" panose="020B0604020202020204" pitchFamily="34" charset="0"/>
              <a:buChar char="•"/>
            </a:pPr>
            <a:r>
              <a:rPr lang="en-US" dirty="0"/>
              <a:t>Say, “In most states there are 2” of aggregate over the lateral and the lateral itself is 2” in diameter.  Lateral holes are typically located at the bottom of the pipe. </a:t>
            </a:r>
          </a:p>
          <a:p>
            <a:pPr marL="171450" indent="-171450">
              <a:buFont typeface="Arial" panose="020B0604020202020204" pitchFamily="34" charset="0"/>
              <a:buChar char="•"/>
            </a:pPr>
            <a:r>
              <a:rPr lang="en-US" dirty="0"/>
              <a:t>Say, “For Siphon dosing systems, systems are designed to pressure dose downslope.  For these reason, we drew a line at 1” above the bottom of the lateral (like gravity), making this different than the pumped pressure dosed situation.”</a:t>
            </a:r>
          </a:p>
          <a:p>
            <a:pPr marL="171450" indent="-171450">
              <a:buFont typeface="Arial" panose="020B0604020202020204" pitchFamily="34" charset="0"/>
              <a:buChar char="•"/>
            </a:pPr>
            <a:r>
              <a:rPr lang="en-US" dirty="0"/>
              <a:t>Say, “Therefore, If the liquid level is 1” above the bottom of the lateral, or in other words, the STA has 3” or more of dry aggregate, the system is ACCEPTABLE.”</a:t>
            </a:r>
          </a:p>
          <a:p>
            <a:pPr marL="171450" indent="-171450">
              <a:buFont typeface="Arial" panose="020B0604020202020204" pitchFamily="34" charset="0"/>
              <a:buChar char="•"/>
            </a:pPr>
            <a:r>
              <a:rPr lang="en-US" dirty="0"/>
              <a:t>Say, “If there is less than 3” of dry aggregate, but more than 0”,  in a Siphon Dosed STA, we don’t know if is acceptable. This is the GRAY area, so we will conduct a Hydraulic Load Test to determine if it is acceptable. (as long as the pump is not short cycling)”</a:t>
            </a:r>
          </a:p>
          <a:p>
            <a:pPr marL="171450" indent="-171450">
              <a:buFont typeface="Arial" panose="020B0604020202020204" pitchFamily="34" charset="0"/>
              <a:buChar char="•"/>
            </a:pPr>
            <a:r>
              <a:rPr lang="en-US" dirty="0"/>
              <a:t>Say, “If there less than 0” of dry aggregate in a pressure dosed STA, it is UNACCEPTABLE.”</a:t>
            </a:r>
          </a:p>
          <a:p>
            <a:endParaRPr lang="en-US" dirty="0"/>
          </a:p>
        </p:txBody>
      </p:sp>
      <p:sp>
        <p:nvSpPr>
          <p:cNvPr id="4" name="Slide Number Placeholder 3">
            <a:extLst>
              <a:ext uri="{FF2B5EF4-FFF2-40B4-BE49-F238E27FC236}">
                <a16:creationId xmlns:a16="http://schemas.microsoft.com/office/drawing/2014/main" id="{B65B27F4-0F4D-43EE-68F1-E130664F70BE}"/>
              </a:ext>
            </a:extLst>
          </p:cNvPr>
          <p:cNvSpPr>
            <a:spLocks noGrp="1"/>
          </p:cNvSpPr>
          <p:nvPr>
            <p:ph type="sldNum" sz="quarter" idx="5"/>
          </p:nvPr>
        </p:nvSpPr>
        <p:spPr/>
        <p:txBody>
          <a:bodyPr/>
          <a:lstStyle/>
          <a:p>
            <a:fld id="{F5197A23-0146-4302-AD33-25EA0A7A6D39}" type="slidenum">
              <a:rPr lang="en-US" smtClean="0"/>
              <a:t>4</a:t>
            </a:fld>
            <a:endParaRPr lang="en-US"/>
          </a:p>
        </p:txBody>
      </p:sp>
    </p:spTree>
    <p:extLst>
      <p:ext uri="{BB962C8B-B14F-4D97-AF65-F5344CB8AC3E}">
        <p14:creationId xmlns:p14="http://schemas.microsoft.com/office/powerpoint/2010/main" val="137746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Measurements of dry aggregate for an “At-Grade” STA are taken 1’ lower than the downslope lateral.</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40645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Subsurface Sand Filter STA or “SSSF”.</a:t>
            </a:r>
          </a:p>
          <a:p>
            <a:r>
              <a:rPr lang="en-US" dirty="0"/>
              <a:t>This is a gravity SSSF.</a:t>
            </a:r>
          </a:p>
          <a:p>
            <a:r>
              <a:rPr lang="en-US" dirty="0"/>
              <a:t>They can be either Gravity or Pressure Dosed.</a:t>
            </a:r>
          </a:p>
          <a:p>
            <a:r>
              <a:rPr lang="en-US" dirty="0"/>
              <a:t>The difference for us is the diameter of the lateral.</a:t>
            </a:r>
          </a:p>
        </p:txBody>
      </p:sp>
      <p:sp>
        <p:nvSpPr>
          <p:cNvPr id="4" name="Slide Number Placeholder 3"/>
          <p:cNvSpPr>
            <a:spLocks noGrp="1"/>
          </p:cNvSpPr>
          <p:nvPr>
            <p:ph type="sldNum" sz="quarter" idx="5"/>
          </p:nvPr>
        </p:nvSpPr>
        <p:spPr/>
        <p:txBody>
          <a:bodyPr/>
          <a:lstStyle/>
          <a:p>
            <a:fld id="{F5197A23-0146-4302-AD33-25EA0A7A6D39}" type="slidenum">
              <a:rPr lang="en-US" smtClean="0"/>
              <a:t>6</a:t>
            </a:fld>
            <a:endParaRPr lang="en-US"/>
          </a:p>
        </p:txBody>
      </p:sp>
    </p:spTree>
    <p:extLst>
      <p:ext uri="{BB962C8B-B14F-4D97-AF65-F5344CB8AC3E}">
        <p14:creationId xmlns:p14="http://schemas.microsoft.com/office/powerpoint/2010/main" val="353049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“click”, each part of the slide shows up.  First is the cross section of a typical gravity bed or SSSF STA.</a:t>
            </a:r>
          </a:p>
          <a:p>
            <a:pPr marL="171450" indent="-171450">
              <a:buFont typeface="Arial" panose="020B0604020202020204" pitchFamily="34" charset="0"/>
              <a:buChar char="•"/>
            </a:pPr>
            <a:r>
              <a:rPr lang="en-US" dirty="0"/>
              <a:t>Say, “ Because there is sand under the aggregate, we are going to make the rules more stringent.</a:t>
            </a:r>
          </a:p>
          <a:p>
            <a:pPr marL="171450" indent="-171450">
              <a:buFont typeface="Arial" panose="020B0604020202020204" pitchFamily="34" charset="0"/>
              <a:buChar char="•"/>
            </a:pPr>
            <a:r>
              <a:rPr lang="en-US" dirty="0"/>
              <a:t>Say, “If there is no liquid in the aggregate the SSSF STA is ACCEPTABLE.”</a:t>
            </a:r>
          </a:p>
          <a:p>
            <a:pPr marL="171450" indent="-171450">
              <a:buFont typeface="Arial" panose="020B0604020202020204" pitchFamily="34" charset="0"/>
              <a:buChar char="•"/>
            </a:pPr>
            <a:r>
              <a:rPr lang="en-US" dirty="0"/>
              <a:t>Say, “Here again, in most states there are 2” of aggregate over the lateral and the lateral itself is 4” in diameter.  Lateral holes are typically located at 4 and 8 o’clock or some configuration of this.  There may be a tolerance, up or down, that the installer had when setting the lateral.  For these reasons, we drew a line at 1” above the lateral bottom.</a:t>
            </a:r>
          </a:p>
          <a:p>
            <a:pPr marL="171450" indent="-171450">
              <a:buFont typeface="Arial" panose="020B0604020202020204" pitchFamily="34" charset="0"/>
              <a:buChar char="•"/>
            </a:pPr>
            <a:r>
              <a:rPr lang="en-US" dirty="0"/>
              <a:t>Therefore, If the liquid level is at 1” above the bottom of the lateral, or in other words, the STA has 5” or more of dry aggregate down to any liquid in the STA, we don’t know if it is working correctly so we are going to need to perform a Hydraulic Load Test.  This is now the gray area.</a:t>
            </a:r>
          </a:p>
          <a:p>
            <a:pPr marL="171450" indent="-171450">
              <a:buFont typeface="Arial" panose="020B0604020202020204" pitchFamily="34" charset="0"/>
              <a:buChar char="•"/>
            </a:pPr>
            <a:r>
              <a:rPr lang="en-US" dirty="0"/>
              <a:t>If, upon satisfactory completion of a Hydraulic Load Test, the best we can describe the conclusion is “ACCEPTABLE WITH A CONCERN.”</a:t>
            </a:r>
          </a:p>
          <a:p>
            <a:pPr marL="171450" indent="-171450">
              <a:buFont typeface="Arial" panose="020B0604020202020204" pitchFamily="34" charset="0"/>
              <a:buChar char="•"/>
            </a:pPr>
            <a:r>
              <a:rPr lang="en-US" dirty="0"/>
              <a:t>If there is less than 5” of dry aggregate or less in a gravity SSSF STA, it is unacceptable.</a:t>
            </a:r>
          </a:p>
        </p:txBody>
      </p:sp>
      <p:sp>
        <p:nvSpPr>
          <p:cNvPr id="4" name="Slide Number Placeholder 3"/>
          <p:cNvSpPr>
            <a:spLocks noGrp="1"/>
          </p:cNvSpPr>
          <p:nvPr>
            <p:ph type="sldNum" sz="quarter" idx="5"/>
          </p:nvPr>
        </p:nvSpPr>
        <p:spPr/>
        <p:txBody>
          <a:bodyPr/>
          <a:lstStyle/>
          <a:p>
            <a:fld id="{F5197A23-0146-4302-AD33-25EA0A7A6D39}" type="slidenum">
              <a:rPr lang="en-US" smtClean="0"/>
              <a:t>7</a:t>
            </a:fld>
            <a:endParaRPr lang="en-US"/>
          </a:p>
        </p:txBody>
      </p:sp>
    </p:spTree>
    <p:extLst>
      <p:ext uri="{BB962C8B-B14F-4D97-AF65-F5344CB8AC3E}">
        <p14:creationId xmlns:p14="http://schemas.microsoft.com/office/powerpoint/2010/main" val="135099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“click”, each part of the slide shows up.  First is the cross section of a typical pressure dosed bed or SSSF STA.</a:t>
            </a:r>
          </a:p>
          <a:p>
            <a:pPr marL="171450" indent="-171450">
              <a:buFont typeface="Arial" panose="020B0604020202020204" pitchFamily="34" charset="0"/>
              <a:buChar char="•"/>
            </a:pPr>
            <a:r>
              <a:rPr lang="en-US" dirty="0"/>
              <a:t>Say, “ Because there is sand under the aggregate, we are going to make the rules more stringent.</a:t>
            </a:r>
          </a:p>
          <a:p>
            <a:pPr marL="171450" indent="-171450">
              <a:buFont typeface="Arial" panose="020B0604020202020204" pitchFamily="34" charset="0"/>
              <a:buChar char="•"/>
            </a:pPr>
            <a:r>
              <a:rPr lang="en-US" dirty="0"/>
              <a:t>Say, “If there is no liquid in the aggregate the SSSF STA is ACCEPTABLE.”</a:t>
            </a:r>
          </a:p>
          <a:p>
            <a:pPr marL="171450" indent="-171450">
              <a:buFont typeface="Arial" panose="020B0604020202020204" pitchFamily="34" charset="0"/>
              <a:buChar char="•"/>
            </a:pPr>
            <a:r>
              <a:rPr lang="en-US" dirty="0"/>
              <a:t>Say, “Here again, in most states there are 2” of aggregate over the lateral and the lateral itself is 2” in diameter.  Lateral holes are typically located on the bottom of the lateral.  There may be a tolerance, up or down, that the installer had when setting the lateral.  For these reasons, we drew a line at 1” above the lateral bottom.</a:t>
            </a:r>
          </a:p>
          <a:p>
            <a:pPr marL="171450" indent="-171450">
              <a:buFont typeface="Arial" panose="020B0604020202020204" pitchFamily="34" charset="0"/>
              <a:buChar char="•"/>
            </a:pPr>
            <a:r>
              <a:rPr lang="en-US" dirty="0"/>
              <a:t>Therefore, If the liquid level is at 1” above the bottom of the lateral, or in other words, the STA has 3” or more of dry aggregate down to any liquid in the STA, we don’t know if it is working correctly so we are going to need to perform a Hydraulic Load Test.  This is now the gray area.</a:t>
            </a:r>
          </a:p>
          <a:p>
            <a:pPr marL="171450" indent="-171450">
              <a:buFont typeface="Arial" panose="020B0604020202020204" pitchFamily="34" charset="0"/>
              <a:buChar char="•"/>
            </a:pPr>
            <a:r>
              <a:rPr lang="en-US" dirty="0"/>
              <a:t>If, upon satisfactory completion of a Hydraulic Load Test, the best we can describe the conclusion is “ACCEPTABLE WITH A CONCERN.”</a:t>
            </a:r>
          </a:p>
          <a:p>
            <a:pPr marL="171450" indent="-171450">
              <a:buFont typeface="Arial" panose="020B0604020202020204" pitchFamily="34" charset="0"/>
              <a:buChar char="•"/>
            </a:pPr>
            <a:r>
              <a:rPr lang="en-US" dirty="0"/>
              <a:t>If there is less than 3” of dry aggregate or less in a gravity SSSF STA, it is unacceptable.</a:t>
            </a:r>
          </a:p>
          <a:p>
            <a:endParaRPr lang="en-US" dirty="0"/>
          </a:p>
        </p:txBody>
      </p:sp>
      <p:sp>
        <p:nvSpPr>
          <p:cNvPr id="4" name="Slide Number Placeholder 3"/>
          <p:cNvSpPr>
            <a:spLocks noGrp="1"/>
          </p:cNvSpPr>
          <p:nvPr>
            <p:ph type="sldNum" sz="quarter" idx="5"/>
          </p:nvPr>
        </p:nvSpPr>
        <p:spPr/>
        <p:txBody>
          <a:bodyPr/>
          <a:lstStyle/>
          <a:p>
            <a:fld id="{F5197A23-0146-4302-AD33-25EA0A7A6D39}" type="slidenum">
              <a:rPr lang="en-US" smtClean="0"/>
              <a:t>8</a:t>
            </a:fld>
            <a:endParaRPr lang="en-US"/>
          </a:p>
        </p:txBody>
      </p:sp>
    </p:spTree>
    <p:extLst>
      <p:ext uri="{BB962C8B-B14F-4D97-AF65-F5344CB8AC3E}">
        <p14:creationId xmlns:p14="http://schemas.microsoft.com/office/powerpoint/2010/main" val="384435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Mound STA with Sand under the Aggregate.</a:t>
            </a:r>
          </a:p>
        </p:txBody>
      </p:sp>
      <p:sp>
        <p:nvSpPr>
          <p:cNvPr id="4" name="Slide Number Placeholder 3"/>
          <p:cNvSpPr>
            <a:spLocks noGrp="1"/>
          </p:cNvSpPr>
          <p:nvPr>
            <p:ph type="sldNum" sz="quarter" idx="5"/>
          </p:nvPr>
        </p:nvSpPr>
        <p:spPr/>
        <p:txBody>
          <a:bodyPr/>
          <a:lstStyle/>
          <a:p>
            <a:fld id="{F5197A23-0146-4302-AD33-25EA0A7A6D39}" type="slidenum">
              <a:rPr lang="en-US" smtClean="0"/>
              <a:t>9</a:t>
            </a:fld>
            <a:endParaRPr lang="en-US"/>
          </a:p>
        </p:txBody>
      </p:sp>
    </p:spTree>
    <p:extLst>
      <p:ext uri="{BB962C8B-B14F-4D97-AF65-F5344CB8AC3E}">
        <p14:creationId xmlns:p14="http://schemas.microsoft.com/office/powerpoint/2010/main" val="243208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02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562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0F62-6448-6AFA-7EE0-88FBB9DD2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6A7F-A01A-2202-D58A-00BC383D3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5DE14-5459-6C8C-C04A-F59A94F743F0}"/>
              </a:ext>
            </a:extLst>
          </p:cNvPr>
          <p:cNvSpPr>
            <a:spLocks noGrp="1"/>
          </p:cNvSpPr>
          <p:nvPr>
            <p:ph type="dt" sz="half" idx="10"/>
          </p:nvPr>
        </p:nvSpPr>
        <p:spPr/>
        <p:txBody>
          <a:bodyPr/>
          <a:lstStyle/>
          <a:p>
            <a:fld id="{39E81190-9587-4865-8486-C5C66E78F8FF}" type="datetimeFigureOut">
              <a:rPr lang="en-US" smtClean="0"/>
              <a:t>6/22/2025</a:t>
            </a:fld>
            <a:endParaRPr lang="en-US"/>
          </a:p>
        </p:txBody>
      </p:sp>
      <p:sp>
        <p:nvSpPr>
          <p:cNvPr id="5" name="Footer Placeholder 4">
            <a:extLst>
              <a:ext uri="{FF2B5EF4-FFF2-40B4-BE49-F238E27FC236}">
                <a16:creationId xmlns:a16="http://schemas.microsoft.com/office/drawing/2014/main" id="{8096B530-E9E0-E323-3A9E-0F81322FC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D5016-F5AD-FA84-4E67-0E0364711BBD}"/>
              </a:ext>
            </a:extLst>
          </p:cNvPr>
          <p:cNvSpPr>
            <a:spLocks noGrp="1"/>
          </p:cNvSpPr>
          <p:nvPr>
            <p:ph type="sldNum" sz="quarter" idx="12"/>
          </p:nvPr>
        </p:nvSpPr>
        <p:spPr/>
        <p:txBody>
          <a:bodyPr/>
          <a:lstStyle/>
          <a:p>
            <a:fld id="{D838820C-33FB-4D54-94EF-8E1F40E6D068}" type="slidenum">
              <a:rPr lang="en-US" smtClean="0"/>
              <a:t>‹#›</a:t>
            </a:fld>
            <a:endParaRPr lang="en-US"/>
          </a:p>
        </p:txBody>
      </p:sp>
    </p:spTree>
    <p:extLst>
      <p:ext uri="{BB962C8B-B14F-4D97-AF65-F5344CB8AC3E}">
        <p14:creationId xmlns:p14="http://schemas.microsoft.com/office/powerpoint/2010/main" val="410734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3EFD-E5B3-4C31-B2DD-F75345A36800}" type="slidenum">
              <a:rPr lang="en-US"/>
              <a:pPr>
                <a:defRPr/>
              </a:pPr>
              <a:t>‹#›</a:t>
            </a:fld>
            <a:endParaRPr lang="en-US"/>
          </a:p>
        </p:txBody>
      </p:sp>
    </p:spTree>
    <p:extLst>
      <p:ext uri="{BB962C8B-B14F-4D97-AF65-F5344CB8AC3E}">
        <p14:creationId xmlns:p14="http://schemas.microsoft.com/office/powerpoint/2010/main" val="230630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6">
            <a:extLst>
              <a:ext uri="{BEBA8EAE-BF5A-486C-A8C5-ECC9F3942E4B}">
                <a14:imgProps xmlns:a14="http://schemas.microsoft.com/office/drawing/2010/main">
                  <a14:imgLayer r:embed="rId7">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8">
            <a:extLst>
              <a:ext uri="{BEBA8EAE-BF5A-486C-A8C5-ECC9F3942E4B}">
                <a14:imgProps xmlns:a14="http://schemas.microsoft.com/office/drawing/2010/main">
                  <a14:imgLayer r:embed="rId9">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368654649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4.emf"/><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27"/>
          <p:cNvSpPr txBox="1">
            <a:spLocks noChangeArrowheads="1"/>
          </p:cNvSpPr>
          <p:nvPr/>
        </p:nvSpPr>
        <p:spPr bwMode="auto">
          <a:xfrm>
            <a:off x="1905000" y="5105401"/>
            <a:ext cx="84978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dirty="0">
                <a:solidFill>
                  <a:srgbClr val="FFFF00"/>
                </a:solidFill>
                <a:latin typeface="Arial Rounded MT Bold" pitchFamily="34" charset="0"/>
              </a:rPr>
              <a:t>NAWT</a:t>
            </a:r>
          </a:p>
          <a:p>
            <a:pPr algn="ctr" eaLnBrk="1" hangingPunct="1">
              <a:spcBef>
                <a:spcPct val="0"/>
              </a:spcBef>
              <a:buFontTx/>
              <a:buNone/>
            </a:pPr>
            <a:r>
              <a:rPr lang="en-US" altLang="en-US" sz="3600" dirty="0">
                <a:solidFill>
                  <a:srgbClr val="FFFF00"/>
                </a:solidFill>
                <a:latin typeface="Arial Rounded MT Bold" pitchFamily="34" charset="0"/>
              </a:rPr>
              <a:t>Dry Aggregate Rules</a:t>
            </a:r>
            <a:endParaRPr lang="en-US" altLang="en-US" dirty="0">
              <a:solidFill>
                <a:srgbClr val="FFFF00"/>
              </a:solidFill>
              <a:latin typeface="Arial Rounded MT Bold" pitchFamily="34" charset="0"/>
            </a:endParaRPr>
          </a:p>
        </p:txBody>
      </p:sp>
      <p:pic>
        <p:nvPicPr>
          <p:cNvPr id="2" name="Picture 1" descr="A logo with a black background&#10;&#10;AI-generated content may be incorrect.">
            <a:extLst>
              <a:ext uri="{FF2B5EF4-FFF2-40B4-BE49-F238E27FC236}">
                <a16:creationId xmlns:a16="http://schemas.microsoft.com/office/drawing/2014/main" id="{C1070786-E450-C3B3-EFC4-98FECCBED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01" y="423482"/>
            <a:ext cx="10017258" cy="40010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E7D16-7CD3-479F-9666-A08CD95DBB39}"/>
              </a:ext>
            </a:extLst>
          </p:cNvPr>
          <p:cNvPicPr>
            <a:picLocks noChangeAspect="1"/>
          </p:cNvPicPr>
          <p:nvPr/>
        </p:nvPicPr>
        <p:blipFill>
          <a:blip r:embed="rId3" cstate="print"/>
          <a:stretch>
            <a:fillRect/>
          </a:stretch>
        </p:blipFill>
        <p:spPr>
          <a:xfrm>
            <a:off x="1638721" y="856030"/>
            <a:ext cx="8914559" cy="2263413"/>
          </a:xfrm>
          <a:prstGeom prst="rect">
            <a:avLst/>
          </a:prstGeom>
        </p:spPr>
      </p:pic>
      <p:sp>
        <p:nvSpPr>
          <p:cNvPr id="8" name="Title 1">
            <a:extLst>
              <a:ext uri="{FF2B5EF4-FFF2-40B4-BE49-F238E27FC236}">
                <a16:creationId xmlns:a16="http://schemas.microsoft.com/office/drawing/2014/main" id="{EF1ED884-757F-46B4-8A9F-8B54D38CA115}"/>
              </a:ext>
            </a:extLst>
          </p:cNvPr>
          <p:cNvSpPr>
            <a:spLocks noGrp="1"/>
          </p:cNvSpPr>
          <p:nvPr>
            <p:ph type="title"/>
          </p:nvPr>
        </p:nvSpPr>
        <p:spPr>
          <a:xfrm>
            <a:off x="2209800" y="45449"/>
            <a:ext cx="7772400" cy="838200"/>
          </a:xfrm>
        </p:spPr>
        <p:txBody>
          <a:bodyPr/>
          <a:lstStyle/>
          <a:p>
            <a:r>
              <a:rPr lang="en-US" sz="2400" dirty="0">
                <a:latin typeface="Arial Rounded MT Bold" panose="020F0704030504030204" pitchFamily="34" charset="0"/>
              </a:rPr>
              <a:t>ESM Beds and Trenches – Gravity or Pressure Distribution</a:t>
            </a:r>
          </a:p>
        </p:txBody>
      </p:sp>
      <p:sp>
        <p:nvSpPr>
          <p:cNvPr id="14" name="Rectangle 13">
            <a:extLst>
              <a:ext uri="{FF2B5EF4-FFF2-40B4-BE49-F238E27FC236}">
                <a16:creationId xmlns:a16="http://schemas.microsoft.com/office/drawing/2014/main" id="{294FEAE7-684C-4332-BA6E-76687E7DDE4D}"/>
              </a:ext>
            </a:extLst>
          </p:cNvPr>
          <p:cNvSpPr/>
          <p:nvPr/>
        </p:nvSpPr>
        <p:spPr>
          <a:xfrm>
            <a:off x="4267200" y="1421605"/>
            <a:ext cx="2971800" cy="14804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pic>
        <p:nvPicPr>
          <p:cNvPr id="10" name="Picture 9">
            <a:extLst>
              <a:ext uri="{FF2B5EF4-FFF2-40B4-BE49-F238E27FC236}">
                <a16:creationId xmlns:a16="http://schemas.microsoft.com/office/drawing/2014/main" id="{0E28E216-012C-4066-9D7D-3D2FF72CCF98}"/>
              </a:ext>
            </a:extLst>
          </p:cNvPr>
          <p:cNvPicPr>
            <a:picLocks noChangeAspect="1"/>
          </p:cNvPicPr>
          <p:nvPr/>
        </p:nvPicPr>
        <p:blipFill>
          <a:blip r:embed="rId4" cstate="print"/>
          <a:stretch>
            <a:fillRect/>
          </a:stretch>
        </p:blipFill>
        <p:spPr>
          <a:xfrm>
            <a:off x="7681452" y="3248758"/>
            <a:ext cx="1986622" cy="1544468"/>
          </a:xfrm>
          <a:prstGeom prst="rect">
            <a:avLst/>
          </a:prstGeom>
        </p:spPr>
      </p:pic>
      <p:pic>
        <p:nvPicPr>
          <p:cNvPr id="6" name="Picture 5">
            <a:extLst>
              <a:ext uri="{FF2B5EF4-FFF2-40B4-BE49-F238E27FC236}">
                <a16:creationId xmlns:a16="http://schemas.microsoft.com/office/drawing/2014/main" id="{7D0DEC77-ABD6-405B-B302-813377B32D5F}"/>
              </a:ext>
            </a:extLst>
          </p:cNvPr>
          <p:cNvPicPr>
            <a:picLocks noChangeAspect="1"/>
          </p:cNvPicPr>
          <p:nvPr/>
        </p:nvPicPr>
        <p:blipFill>
          <a:blip r:embed="rId5" cstate="print"/>
          <a:stretch>
            <a:fillRect/>
          </a:stretch>
        </p:blipFill>
        <p:spPr>
          <a:xfrm>
            <a:off x="1769698" y="4449847"/>
            <a:ext cx="5805300" cy="1973097"/>
          </a:xfrm>
          <a:prstGeom prst="rect">
            <a:avLst/>
          </a:prstGeom>
        </p:spPr>
      </p:pic>
      <p:pic>
        <p:nvPicPr>
          <p:cNvPr id="7" name="Picture 6">
            <a:extLst>
              <a:ext uri="{FF2B5EF4-FFF2-40B4-BE49-F238E27FC236}">
                <a16:creationId xmlns:a16="http://schemas.microsoft.com/office/drawing/2014/main" id="{0A804746-E3B3-44D4-B3FB-5B2FE2BC482B}"/>
              </a:ext>
            </a:extLst>
          </p:cNvPr>
          <p:cNvPicPr>
            <a:picLocks noChangeAspect="1"/>
          </p:cNvPicPr>
          <p:nvPr/>
        </p:nvPicPr>
        <p:blipFill>
          <a:blip r:embed="rId6" cstate="print"/>
          <a:stretch>
            <a:fillRect/>
          </a:stretch>
        </p:blipFill>
        <p:spPr>
          <a:xfrm>
            <a:off x="2057400" y="3450358"/>
            <a:ext cx="5181600" cy="576399"/>
          </a:xfrm>
          <a:prstGeom prst="rect">
            <a:avLst/>
          </a:prstGeom>
        </p:spPr>
      </p:pic>
      <p:pic>
        <p:nvPicPr>
          <p:cNvPr id="13" name="Picture 2" descr="Image result for 4&quot; sewer and drain pipe holes">
            <a:extLst>
              <a:ext uri="{FF2B5EF4-FFF2-40B4-BE49-F238E27FC236}">
                <a16:creationId xmlns:a16="http://schemas.microsoft.com/office/drawing/2014/main" id="{91A827EE-9E3F-435A-B2FB-7A09724AC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4528" y="4294704"/>
            <a:ext cx="1960273" cy="146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68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dirty="0" err="1">
                <a:latin typeface="Arial Rounded MT Bold" panose="020F0704030504030204" pitchFamily="34" charset="0"/>
              </a:rPr>
              <a:t>Gravelless</a:t>
            </a:r>
            <a:r>
              <a:rPr lang="en-US" dirty="0">
                <a:latin typeface="Arial Rounded MT Bold" panose="020F0704030504030204" pitchFamily="34" charset="0"/>
              </a:rPr>
              <a:t> Chambers</a:t>
            </a:r>
          </a:p>
        </p:txBody>
      </p:sp>
      <p:graphicFrame>
        <p:nvGraphicFramePr>
          <p:cNvPr id="5" name="Object 4"/>
          <p:cNvGraphicFramePr>
            <a:graphicFrameLocks noGrp="1" noChangeAspect="1"/>
          </p:cNvGraphicFramePr>
          <p:nvPr/>
        </p:nvGraphicFramePr>
        <p:xfrm>
          <a:off x="7239000" y="828675"/>
          <a:ext cx="2971800" cy="2228850"/>
        </p:xfrm>
        <a:graphic>
          <a:graphicData uri="http://schemas.openxmlformats.org/presentationml/2006/ole">
            <mc:AlternateContent xmlns:mc="http://schemas.openxmlformats.org/markup-compatibility/2006">
              <mc:Choice xmlns:v="urn:schemas-microsoft-com:vml" Requires="v">
                <p:oleObj name="Slide" r:id="rId3" imgW="4572000" imgH="3429000" progId="">
                  <p:embed/>
                </p:oleObj>
              </mc:Choice>
              <mc:Fallback>
                <p:oleObj name="Slide" r:id="rId3" imgW="4572000" imgH="3429000" progId="">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828675"/>
                        <a:ext cx="2971800" cy="222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a:extLst>
              <a:ext uri="{FF2B5EF4-FFF2-40B4-BE49-F238E27FC236}">
                <a16:creationId xmlns:a16="http://schemas.microsoft.com/office/drawing/2014/main" id="{D01DADB3-101F-495A-AC67-8399F14D5AAF}"/>
              </a:ext>
            </a:extLst>
          </p:cNvPr>
          <p:cNvPicPr>
            <a:picLocks noChangeAspect="1"/>
          </p:cNvPicPr>
          <p:nvPr/>
        </p:nvPicPr>
        <p:blipFill>
          <a:blip r:embed="rId5" cstate="print"/>
          <a:stretch>
            <a:fillRect/>
          </a:stretch>
        </p:blipFill>
        <p:spPr>
          <a:xfrm>
            <a:off x="1805326" y="845300"/>
            <a:ext cx="5186025" cy="2195600"/>
          </a:xfrm>
          <a:prstGeom prst="rect">
            <a:avLst/>
          </a:prstGeom>
        </p:spPr>
      </p:pic>
      <p:pic>
        <p:nvPicPr>
          <p:cNvPr id="9" name="Picture 8">
            <a:extLst>
              <a:ext uri="{FF2B5EF4-FFF2-40B4-BE49-F238E27FC236}">
                <a16:creationId xmlns:a16="http://schemas.microsoft.com/office/drawing/2014/main" id="{FA8DF40D-486B-4ABC-8BFB-FC8B04169841}"/>
              </a:ext>
            </a:extLst>
          </p:cNvPr>
          <p:cNvPicPr>
            <a:picLocks noChangeAspect="1"/>
          </p:cNvPicPr>
          <p:nvPr/>
        </p:nvPicPr>
        <p:blipFill>
          <a:blip r:embed="rId6" cstate="print"/>
          <a:stretch>
            <a:fillRect/>
          </a:stretch>
        </p:blipFill>
        <p:spPr>
          <a:xfrm>
            <a:off x="2819400" y="4038601"/>
            <a:ext cx="6096000" cy="2590507"/>
          </a:xfrm>
          <a:prstGeom prst="rect">
            <a:avLst/>
          </a:prstGeom>
        </p:spPr>
      </p:pic>
      <p:pic>
        <p:nvPicPr>
          <p:cNvPr id="10" name="Picture 9">
            <a:extLst>
              <a:ext uri="{FF2B5EF4-FFF2-40B4-BE49-F238E27FC236}">
                <a16:creationId xmlns:a16="http://schemas.microsoft.com/office/drawing/2014/main" id="{7CFE0FDC-27E9-443D-AE44-1584358AD2D8}"/>
              </a:ext>
            </a:extLst>
          </p:cNvPr>
          <p:cNvPicPr>
            <a:picLocks noChangeAspect="1"/>
          </p:cNvPicPr>
          <p:nvPr/>
        </p:nvPicPr>
        <p:blipFill>
          <a:blip r:embed="rId7" cstate="print"/>
          <a:stretch>
            <a:fillRect/>
          </a:stretch>
        </p:blipFill>
        <p:spPr>
          <a:xfrm>
            <a:off x="3886200" y="3160577"/>
            <a:ext cx="3962400" cy="791596"/>
          </a:xfrm>
          <a:prstGeom prst="rect">
            <a:avLst/>
          </a:prstGeom>
        </p:spPr>
      </p:pic>
      <p:sp>
        <p:nvSpPr>
          <p:cNvPr id="11" name="Freeform: Shape 10">
            <a:extLst>
              <a:ext uri="{FF2B5EF4-FFF2-40B4-BE49-F238E27FC236}">
                <a16:creationId xmlns:a16="http://schemas.microsoft.com/office/drawing/2014/main" id="{536D09B3-98CA-43A4-8EA9-87870B06C03F}"/>
              </a:ext>
            </a:extLst>
          </p:cNvPr>
          <p:cNvSpPr/>
          <p:nvPr/>
        </p:nvSpPr>
        <p:spPr>
          <a:xfrm>
            <a:off x="3638551" y="2076450"/>
            <a:ext cx="1390650" cy="514350"/>
          </a:xfrm>
          <a:custGeom>
            <a:avLst/>
            <a:gdLst>
              <a:gd name="connsiteX0" fmla="*/ 0 w 1419225"/>
              <a:gd name="connsiteY0" fmla="*/ 504825 h 504825"/>
              <a:gd name="connsiteX1" fmla="*/ 104775 w 1419225"/>
              <a:gd name="connsiteY1" fmla="*/ 147638 h 504825"/>
              <a:gd name="connsiteX2" fmla="*/ 314325 w 1419225"/>
              <a:gd name="connsiteY2" fmla="*/ 0 h 504825"/>
              <a:gd name="connsiteX3" fmla="*/ 1085850 w 1419225"/>
              <a:gd name="connsiteY3" fmla="*/ 0 h 504825"/>
              <a:gd name="connsiteX4" fmla="*/ 1309688 w 1419225"/>
              <a:gd name="connsiteY4" fmla="*/ 147638 h 504825"/>
              <a:gd name="connsiteX5" fmla="*/ 1419225 w 1419225"/>
              <a:gd name="connsiteY5" fmla="*/ 495300 h 504825"/>
              <a:gd name="connsiteX6" fmla="*/ 0 w 1419225"/>
              <a:gd name="connsiteY6"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504825">
                <a:moveTo>
                  <a:pt x="0" y="504825"/>
                </a:moveTo>
                <a:lnTo>
                  <a:pt x="104775" y="147638"/>
                </a:lnTo>
                <a:lnTo>
                  <a:pt x="314325" y="0"/>
                </a:lnTo>
                <a:lnTo>
                  <a:pt x="1085850" y="0"/>
                </a:lnTo>
                <a:lnTo>
                  <a:pt x="1309688" y="147638"/>
                </a:lnTo>
                <a:lnTo>
                  <a:pt x="1419225" y="495300"/>
                </a:lnTo>
                <a:lnTo>
                  <a:pt x="0" y="504825"/>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sp>
        <p:nvSpPr>
          <p:cNvPr id="12" name="Freeform: Shape 11">
            <a:extLst>
              <a:ext uri="{FF2B5EF4-FFF2-40B4-BE49-F238E27FC236}">
                <a16:creationId xmlns:a16="http://schemas.microsoft.com/office/drawing/2014/main" id="{2D5EF8D7-B5DE-4218-994D-11218F9AE1F6}"/>
              </a:ext>
            </a:extLst>
          </p:cNvPr>
          <p:cNvSpPr/>
          <p:nvPr/>
        </p:nvSpPr>
        <p:spPr>
          <a:xfrm>
            <a:off x="3626645" y="1885950"/>
            <a:ext cx="1414463" cy="704850"/>
          </a:xfrm>
          <a:custGeom>
            <a:avLst/>
            <a:gdLst>
              <a:gd name="connsiteX0" fmla="*/ 0 w 1414463"/>
              <a:gd name="connsiteY0" fmla="*/ 704850 h 704850"/>
              <a:gd name="connsiteX1" fmla="*/ 109538 w 1414463"/>
              <a:gd name="connsiteY1" fmla="*/ 342900 h 704850"/>
              <a:gd name="connsiteX2" fmla="*/ 290513 w 1414463"/>
              <a:gd name="connsiteY2" fmla="*/ 200025 h 704850"/>
              <a:gd name="connsiteX3" fmla="*/ 576263 w 1414463"/>
              <a:gd name="connsiteY3" fmla="*/ 123825 h 704850"/>
              <a:gd name="connsiteX4" fmla="*/ 604838 w 1414463"/>
              <a:gd name="connsiteY4" fmla="*/ 52387 h 704850"/>
              <a:gd name="connsiteX5" fmla="*/ 638175 w 1414463"/>
              <a:gd name="connsiteY5" fmla="*/ 19050 h 704850"/>
              <a:gd name="connsiteX6" fmla="*/ 738188 w 1414463"/>
              <a:gd name="connsiteY6" fmla="*/ 0 h 704850"/>
              <a:gd name="connsiteX7" fmla="*/ 804863 w 1414463"/>
              <a:gd name="connsiteY7" fmla="*/ 23812 h 704850"/>
              <a:gd name="connsiteX8" fmla="*/ 819150 w 1414463"/>
              <a:gd name="connsiteY8" fmla="*/ 76200 h 704850"/>
              <a:gd name="connsiteX9" fmla="*/ 838200 w 1414463"/>
              <a:gd name="connsiteY9" fmla="*/ 114300 h 704850"/>
              <a:gd name="connsiteX10" fmla="*/ 1062038 w 1414463"/>
              <a:gd name="connsiteY10" fmla="*/ 180975 h 704850"/>
              <a:gd name="connsiteX11" fmla="*/ 1295400 w 1414463"/>
              <a:gd name="connsiteY11" fmla="*/ 328612 h 704850"/>
              <a:gd name="connsiteX12" fmla="*/ 1414463 w 1414463"/>
              <a:gd name="connsiteY12" fmla="*/ 695325 h 704850"/>
              <a:gd name="connsiteX13" fmla="*/ 0 w 1414463"/>
              <a:gd name="connsiteY13"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4463" h="704850">
                <a:moveTo>
                  <a:pt x="0" y="704850"/>
                </a:moveTo>
                <a:lnTo>
                  <a:pt x="109538" y="342900"/>
                </a:lnTo>
                <a:lnTo>
                  <a:pt x="290513" y="200025"/>
                </a:lnTo>
                <a:lnTo>
                  <a:pt x="576263" y="123825"/>
                </a:lnTo>
                <a:lnTo>
                  <a:pt x="604838" y="52387"/>
                </a:lnTo>
                <a:lnTo>
                  <a:pt x="638175" y="19050"/>
                </a:lnTo>
                <a:lnTo>
                  <a:pt x="738188" y="0"/>
                </a:lnTo>
                <a:lnTo>
                  <a:pt x="804863" y="23812"/>
                </a:lnTo>
                <a:lnTo>
                  <a:pt x="819150" y="76200"/>
                </a:lnTo>
                <a:lnTo>
                  <a:pt x="838200" y="114300"/>
                </a:lnTo>
                <a:lnTo>
                  <a:pt x="1062038" y="180975"/>
                </a:lnTo>
                <a:lnTo>
                  <a:pt x="1295400" y="328612"/>
                </a:lnTo>
                <a:lnTo>
                  <a:pt x="1414463" y="695325"/>
                </a:lnTo>
                <a:lnTo>
                  <a:pt x="0" y="70485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3" name="Freeform: Shape 12">
            <a:extLst>
              <a:ext uri="{FF2B5EF4-FFF2-40B4-BE49-F238E27FC236}">
                <a16:creationId xmlns:a16="http://schemas.microsoft.com/office/drawing/2014/main" id="{046C0D21-83CF-42BB-B029-3FFF58BD2A6D}"/>
              </a:ext>
            </a:extLst>
          </p:cNvPr>
          <p:cNvSpPr/>
          <p:nvPr/>
        </p:nvSpPr>
        <p:spPr>
          <a:xfrm>
            <a:off x="3990976" y="1885950"/>
            <a:ext cx="685800" cy="190500"/>
          </a:xfrm>
          <a:custGeom>
            <a:avLst/>
            <a:gdLst>
              <a:gd name="connsiteX0" fmla="*/ 0 w 685800"/>
              <a:gd name="connsiteY0" fmla="*/ 176212 h 190500"/>
              <a:gd name="connsiteX1" fmla="*/ 204788 w 685800"/>
              <a:gd name="connsiteY1" fmla="*/ 123825 h 190500"/>
              <a:gd name="connsiteX2" fmla="*/ 238125 w 685800"/>
              <a:gd name="connsiteY2" fmla="*/ 52387 h 190500"/>
              <a:gd name="connsiteX3" fmla="*/ 285750 w 685800"/>
              <a:gd name="connsiteY3" fmla="*/ 4762 h 190500"/>
              <a:gd name="connsiteX4" fmla="*/ 414338 w 685800"/>
              <a:gd name="connsiteY4" fmla="*/ 0 h 190500"/>
              <a:gd name="connsiteX5" fmla="*/ 438150 w 685800"/>
              <a:gd name="connsiteY5" fmla="*/ 47625 h 190500"/>
              <a:gd name="connsiteX6" fmla="*/ 476250 w 685800"/>
              <a:gd name="connsiteY6" fmla="*/ 80962 h 190500"/>
              <a:gd name="connsiteX7" fmla="*/ 481013 w 685800"/>
              <a:gd name="connsiteY7" fmla="*/ 114300 h 190500"/>
              <a:gd name="connsiteX8" fmla="*/ 685800 w 685800"/>
              <a:gd name="connsiteY8" fmla="*/ 190500 h 190500"/>
              <a:gd name="connsiteX9" fmla="*/ 0 w 685800"/>
              <a:gd name="connsiteY9" fmla="*/ 17621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 h="190500">
                <a:moveTo>
                  <a:pt x="0" y="176212"/>
                </a:moveTo>
                <a:lnTo>
                  <a:pt x="204788" y="123825"/>
                </a:lnTo>
                <a:lnTo>
                  <a:pt x="238125" y="52387"/>
                </a:lnTo>
                <a:lnTo>
                  <a:pt x="285750" y="4762"/>
                </a:lnTo>
                <a:lnTo>
                  <a:pt x="414338" y="0"/>
                </a:lnTo>
                <a:lnTo>
                  <a:pt x="438150" y="47625"/>
                </a:lnTo>
                <a:lnTo>
                  <a:pt x="476250" y="80962"/>
                </a:lnTo>
                <a:lnTo>
                  <a:pt x="481013" y="114300"/>
                </a:lnTo>
                <a:lnTo>
                  <a:pt x="685800" y="190500"/>
                </a:lnTo>
                <a:lnTo>
                  <a:pt x="0" y="176212"/>
                </a:lnTo>
                <a:close/>
              </a:path>
            </a:pathLst>
          </a:cu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Tree>
    <p:extLst>
      <p:ext uri="{BB962C8B-B14F-4D97-AF65-F5344CB8AC3E}">
        <p14:creationId xmlns:p14="http://schemas.microsoft.com/office/powerpoint/2010/main" val="329159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12"/>
                                        </p:tgtEl>
                                      </p:cBhvr>
                                    </p:animEffect>
                                    <p:anim calcmode="lin" valueType="num">
                                      <p:cBhvr>
                                        <p:cTn id="46" dur="1000"/>
                                        <p:tgtEl>
                                          <p:spTgt spid="12"/>
                                        </p:tgtEl>
                                        <p:attrNameLst>
                                          <p:attrName>ppt_x</p:attrName>
                                        </p:attrNameLst>
                                      </p:cBhvr>
                                      <p:tavLst>
                                        <p:tav tm="0">
                                          <p:val>
                                            <p:strVal val="ppt_x"/>
                                          </p:val>
                                        </p:tav>
                                        <p:tav tm="100000">
                                          <p:val>
                                            <p:strVal val="ppt_x"/>
                                          </p:val>
                                        </p:tav>
                                      </p:tavLst>
                                    </p:anim>
                                    <p:anim calcmode="lin" valueType="num">
                                      <p:cBhvr>
                                        <p:cTn id="47" dur="1000"/>
                                        <p:tgtEl>
                                          <p:spTgt spid="12"/>
                                        </p:tgtEl>
                                        <p:attrNameLst>
                                          <p:attrName>ppt_y</p:attrName>
                                        </p:attrNameLst>
                                      </p:cBhvr>
                                      <p:tavLst>
                                        <p:tav tm="0">
                                          <p:val>
                                            <p:strVal val="ppt_y"/>
                                          </p:val>
                                        </p:tav>
                                        <p:tav tm="100000">
                                          <p:val>
                                            <p:strVal val="ppt_y+.1"/>
                                          </p:val>
                                        </p:tav>
                                      </p:tavLst>
                                    </p:anim>
                                    <p:set>
                                      <p:cBhvr>
                                        <p:cTn id="48" dur="1" fill="hold">
                                          <p:stCondLst>
                                            <p:cond delay="9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2"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299" name="Object 2">
            <a:extLst>
              <a:ext uri="{FF2B5EF4-FFF2-40B4-BE49-F238E27FC236}">
                <a16:creationId xmlns:a16="http://schemas.microsoft.com/office/drawing/2014/main" id="{595BA8AA-F891-4253-BB39-09409CF7D6DE}"/>
              </a:ext>
            </a:extLst>
          </p:cNvPr>
          <p:cNvGraphicFramePr>
            <a:graphicFrameLocks noChangeAspect="1"/>
          </p:cNvGraphicFramePr>
          <p:nvPr/>
        </p:nvGraphicFramePr>
        <p:xfrm>
          <a:off x="2971800" y="785371"/>
          <a:ext cx="3733800" cy="3031718"/>
        </p:xfrm>
        <a:graphic>
          <a:graphicData uri="http://schemas.openxmlformats.org/presentationml/2006/ole">
            <mc:AlternateContent xmlns:mc="http://schemas.openxmlformats.org/markup-compatibility/2006">
              <mc:Choice xmlns:v="urn:schemas-microsoft-com:vml" Requires="v">
                <p:oleObj name="Bitmap Image" r:id="rId3" imgW="4153480" imgH="3371429" progId="PBrush">
                  <p:embed/>
                </p:oleObj>
              </mc:Choice>
              <mc:Fallback>
                <p:oleObj name="Bitmap Image" r:id="rId3" imgW="4153480" imgH="3371429" progId="PBrush">
                  <p:embed/>
                  <p:pic>
                    <p:nvPicPr>
                      <p:cNvPr id="311299" name="Object 2">
                        <a:extLst>
                          <a:ext uri="{FF2B5EF4-FFF2-40B4-BE49-F238E27FC236}">
                            <a16:creationId xmlns:a16="http://schemas.microsoft.com/office/drawing/2014/main" id="{595BA8AA-F891-4253-BB39-09409CF7D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85371"/>
                        <a:ext cx="3733800" cy="3031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1298" name="Slide Number Placeholder 3">
            <a:extLst>
              <a:ext uri="{FF2B5EF4-FFF2-40B4-BE49-F238E27FC236}">
                <a16:creationId xmlns:a16="http://schemas.microsoft.com/office/drawing/2014/main" id="{4EC21EF4-54CD-49EE-AB8E-7EAD7EDD16AD}"/>
              </a:ext>
            </a:extLst>
          </p:cNvPr>
          <p:cNvSpPr>
            <a:spLocks noGrp="1"/>
          </p:cNvSpPr>
          <p:nvPr>
            <p:ph type="sldNum" sz="quarter" idx="4294967295"/>
          </p:nvPr>
        </p:nvSpPr>
        <p:spPr>
          <a:xfrm>
            <a:off x="94488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334E24CA-4516-4BFD-933B-CCCAA12CA5ED}" type="slidenum">
              <a:rPr lang="en-US" altLang="en-US" sz="1400">
                <a:solidFill>
                  <a:srgbClr val="FFFFFF"/>
                </a:solidFill>
              </a:rPr>
              <a:pPr eaLnBrk="1" hangingPunct="1">
                <a:spcBef>
                  <a:spcPct val="0"/>
                </a:spcBef>
                <a:buFontTx/>
                <a:buNone/>
              </a:pPr>
              <a:t>12</a:t>
            </a:fld>
            <a:endParaRPr lang="en-US" altLang="en-US" sz="1400">
              <a:solidFill>
                <a:srgbClr val="FFFFFF"/>
              </a:solidFill>
            </a:endParaRPr>
          </a:p>
        </p:txBody>
      </p:sp>
      <p:sp>
        <p:nvSpPr>
          <p:cNvPr id="311300" name="Rectangle 3">
            <a:extLst>
              <a:ext uri="{FF2B5EF4-FFF2-40B4-BE49-F238E27FC236}">
                <a16:creationId xmlns:a16="http://schemas.microsoft.com/office/drawing/2014/main" id="{B368D844-8C6F-4435-93D7-1B529C59F9F8}"/>
              </a:ext>
            </a:extLst>
          </p:cNvPr>
          <p:cNvSpPr>
            <a:spLocks noChangeArrowheads="1"/>
          </p:cNvSpPr>
          <p:nvPr/>
        </p:nvSpPr>
        <p:spPr bwMode="auto">
          <a:xfrm>
            <a:off x="4384431" y="2859698"/>
            <a:ext cx="984738" cy="585480"/>
          </a:xfrm>
          <a:prstGeom prst="rect">
            <a:avLst/>
          </a:prstGeom>
          <a:solidFill>
            <a:srgbClr val="0070C0"/>
          </a:solidFill>
          <a:ln w="9525">
            <a:solidFill>
              <a:schemeClr val="tx1"/>
            </a:solidFill>
            <a:miter lim="800000"/>
            <a:headEnd/>
            <a:tailEnd/>
          </a:ln>
          <a:effectLst>
            <a:outerShdw dist="35921" dir="2700000" algn="ctr" rotWithShape="0">
              <a:schemeClr val="accent2"/>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solidFill>
                <a:srgbClr val="FFFFFF"/>
              </a:solidFill>
            </a:endParaRPr>
          </a:p>
        </p:txBody>
      </p:sp>
      <p:sp>
        <p:nvSpPr>
          <p:cNvPr id="311302" name="Text Box 5">
            <a:extLst>
              <a:ext uri="{FF2B5EF4-FFF2-40B4-BE49-F238E27FC236}">
                <a16:creationId xmlns:a16="http://schemas.microsoft.com/office/drawing/2014/main" id="{14B5E736-6E54-409D-8B52-C460D8C8EA30}"/>
              </a:ext>
            </a:extLst>
          </p:cNvPr>
          <p:cNvSpPr txBox="1">
            <a:spLocks noChangeArrowheads="1"/>
          </p:cNvSpPr>
          <p:nvPr/>
        </p:nvSpPr>
        <p:spPr bwMode="auto">
          <a:xfrm>
            <a:off x="5684524" y="2009680"/>
            <a:ext cx="11429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000000"/>
                </a:solidFill>
              </a:rPr>
              <a:t>One Day’s Flow or Greater</a:t>
            </a:r>
          </a:p>
        </p:txBody>
      </p:sp>
      <p:sp>
        <p:nvSpPr>
          <p:cNvPr id="311303" name="Line 6">
            <a:extLst>
              <a:ext uri="{FF2B5EF4-FFF2-40B4-BE49-F238E27FC236}">
                <a16:creationId xmlns:a16="http://schemas.microsoft.com/office/drawing/2014/main" id="{B18DB4BC-BA13-4194-8D3B-B86FB4A35F78}"/>
              </a:ext>
            </a:extLst>
          </p:cNvPr>
          <p:cNvSpPr>
            <a:spLocks noChangeShapeType="1"/>
          </p:cNvSpPr>
          <p:nvPr/>
        </p:nvSpPr>
        <p:spPr bwMode="auto">
          <a:xfrm>
            <a:off x="4564380" y="2301230"/>
            <a:ext cx="0" cy="55846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000000"/>
              </a:solidFill>
              <a:latin typeface="Arial Rounded MT Bold" pitchFamily="34" charset="0"/>
            </a:endParaRPr>
          </a:p>
        </p:txBody>
      </p:sp>
      <p:sp>
        <p:nvSpPr>
          <p:cNvPr id="311304" name="Line 7">
            <a:extLst>
              <a:ext uri="{FF2B5EF4-FFF2-40B4-BE49-F238E27FC236}">
                <a16:creationId xmlns:a16="http://schemas.microsoft.com/office/drawing/2014/main" id="{3A8ED428-57E8-4AC9-BA7B-301740EE73F7}"/>
              </a:ext>
            </a:extLst>
          </p:cNvPr>
          <p:cNvSpPr>
            <a:spLocks noChangeShapeType="1"/>
          </p:cNvSpPr>
          <p:nvPr/>
        </p:nvSpPr>
        <p:spPr bwMode="auto">
          <a:xfrm flipV="1">
            <a:off x="4564380" y="1715750"/>
            <a:ext cx="0" cy="58548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000000"/>
              </a:solidFill>
              <a:latin typeface="Arial Rounded MT Bold" pitchFamily="34" charset="0"/>
            </a:endParaRPr>
          </a:p>
        </p:txBody>
      </p:sp>
      <p:sp>
        <p:nvSpPr>
          <p:cNvPr id="311305" name="Text Box 8">
            <a:extLst>
              <a:ext uri="{FF2B5EF4-FFF2-40B4-BE49-F238E27FC236}">
                <a16:creationId xmlns:a16="http://schemas.microsoft.com/office/drawing/2014/main" id="{C802AE1C-45E6-4AA0-9D23-66A6F12E094E}"/>
              </a:ext>
            </a:extLst>
          </p:cNvPr>
          <p:cNvSpPr txBox="1">
            <a:spLocks noChangeArrowheads="1"/>
          </p:cNvSpPr>
          <p:nvPr/>
        </p:nvSpPr>
        <p:spPr bwMode="auto">
          <a:xfrm>
            <a:off x="4783214" y="3570869"/>
            <a:ext cx="380999" cy="246221"/>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000000"/>
                </a:solidFill>
              </a:rPr>
              <a:t>60”</a:t>
            </a:r>
          </a:p>
        </p:txBody>
      </p:sp>
      <p:sp>
        <p:nvSpPr>
          <p:cNvPr id="311306" name="Line 9">
            <a:extLst>
              <a:ext uri="{FF2B5EF4-FFF2-40B4-BE49-F238E27FC236}">
                <a16:creationId xmlns:a16="http://schemas.microsoft.com/office/drawing/2014/main" id="{2B22E7C9-D4BD-495C-9440-312FFA4872E8}"/>
              </a:ext>
            </a:extLst>
          </p:cNvPr>
          <p:cNvSpPr>
            <a:spLocks noChangeShapeType="1"/>
          </p:cNvSpPr>
          <p:nvPr/>
        </p:nvSpPr>
        <p:spPr bwMode="auto">
          <a:xfrm flipH="1">
            <a:off x="4384431" y="3733800"/>
            <a:ext cx="437662"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sp>
        <p:nvSpPr>
          <p:cNvPr id="311307" name="Line 10">
            <a:extLst>
              <a:ext uri="{FF2B5EF4-FFF2-40B4-BE49-F238E27FC236}">
                <a16:creationId xmlns:a16="http://schemas.microsoft.com/office/drawing/2014/main" id="{7B38EC85-5857-4880-AE35-7DDFA0A3A48B}"/>
              </a:ext>
            </a:extLst>
          </p:cNvPr>
          <p:cNvSpPr>
            <a:spLocks noChangeShapeType="1"/>
          </p:cNvSpPr>
          <p:nvPr/>
        </p:nvSpPr>
        <p:spPr bwMode="auto">
          <a:xfrm>
            <a:off x="5095631" y="3733800"/>
            <a:ext cx="273538"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cxnSp>
        <p:nvCxnSpPr>
          <p:cNvPr id="5" name="Straight Connector 4">
            <a:extLst>
              <a:ext uri="{FF2B5EF4-FFF2-40B4-BE49-F238E27FC236}">
                <a16:creationId xmlns:a16="http://schemas.microsoft.com/office/drawing/2014/main" id="{96C6DB50-6C32-47A9-887B-9B8C1A6DBCF8}"/>
              </a:ext>
            </a:extLst>
          </p:cNvPr>
          <p:cNvCxnSpPr>
            <a:cxnSpLocks/>
          </p:cNvCxnSpPr>
          <p:nvPr/>
        </p:nvCxnSpPr>
        <p:spPr>
          <a:xfrm flipH="1">
            <a:off x="4564382" y="2209800"/>
            <a:ext cx="115061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B730A1-B266-4E4B-92A3-9099118C2AFB}"/>
              </a:ext>
            </a:extLst>
          </p:cNvPr>
          <p:cNvPicPr>
            <a:picLocks noChangeAspect="1"/>
          </p:cNvPicPr>
          <p:nvPr/>
        </p:nvPicPr>
        <p:blipFill>
          <a:blip r:embed="rId5" cstate="print"/>
          <a:stretch>
            <a:fillRect/>
          </a:stretch>
        </p:blipFill>
        <p:spPr>
          <a:xfrm>
            <a:off x="2133606" y="3908519"/>
            <a:ext cx="4571994" cy="2803669"/>
          </a:xfrm>
          <a:prstGeom prst="rect">
            <a:avLst/>
          </a:prstGeom>
        </p:spPr>
      </p:pic>
      <p:sp>
        <p:nvSpPr>
          <p:cNvPr id="22" name="Title 1">
            <a:extLst>
              <a:ext uri="{FF2B5EF4-FFF2-40B4-BE49-F238E27FC236}">
                <a16:creationId xmlns:a16="http://schemas.microsoft.com/office/drawing/2014/main" id="{393CC5A0-860D-42F8-ABEE-13731994943C}"/>
              </a:ext>
            </a:extLst>
          </p:cNvPr>
          <p:cNvSpPr txBox="1">
            <a:spLocks/>
          </p:cNvSpPr>
          <p:nvPr/>
        </p:nvSpPr>
        <p:spPr>
          <a:xfrm>
            <a:off x="2209800" y="38976"/>
            <a:ext cx="77724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kern="0" dirty="0">
                <a:solidFill>
                  <a:srgbClr val="FFFF00"/>
                </a:solidFill>
                <a:latin typeface="Arial Rounded MT Bold" panose="020F0704030504030204" pitchFamily="34" charset="0"/>
              </a:rPr>
              <a:t>Cesspools and Seepage Pits</a:t>
            </a:r>
          </a:p>
        </p:txBody>
      </p:sp>
      <p:pic>
        <p:nvPicPr>
          <p:cNvPr id="10" name="Picture 9">
            <a:extLst>
              <a:ext uri="{FF2B5EF4-FFF2-40B4-BE49-F238E27FC236}">
                <a16:creationId xmlns:a16="http://schemas.microsoft.com/office/drawing/2014/main" id="{9232361C-A659-46D1-9332-9ABCA3249469}"/>
              </a:ext>
            </a:extLst>
          </p:cNvPr>
          <p:cNvPicPr>
            <a:picLocks noChangeAspect="1"/>
          </p:cNvPicPr>
          <p:nvPr/>
        </p:nvPicPr>
        <p:blipFill>
          <a:blip r:embed="rId6" cstate="print"/>
          <a:stretch>
            <a:fillRect/>
          </a:stretch>
        </p:blipFill>
        <p:spPr>
          <a:xfrm rot="16200000">
            <a:off x="6800653" y="2110896"/>
            <a:ext cx="4253840" cy="2919946"/>
          </a:xfrm>
          <a:prstGeom prst="rect">
            <a:avLst/>
          </a:prstGeom>
        </p:spPr>
      </p:pic>
      <p:sp>
        <p:nvSpPr>
          <p:cNvPr id="24" name="Text Box 8">
            <a:extLst>
              <a:ext uri="{FF2B5EF4-FFF2-40B4-BE49-F238E27FC236}">
                <a16:creationId xmlns:a16="http://schemas.microsoft.com/office/drawing/2014/main" id="{9B5AE67B-A503-466D-9943-563597001568}"/>
              </a:ext>
            </a:extLst>
          </p:cNvPr>
          <p:cNvSpPr txBox="1">
            <a:spLocks noChangeArrowheads="1"/>
          </p:cNvSpPr>
          <p:nvPr/>
        </p:nvSpPr>
        <p:spPr bwMode="auto">
          <a:xfrm>
            <a:off x="4419602" y="2425179"/>
            <a:ext cx="380999" cy="246221"/>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000000"/>
                </a:solidFill>
              </a:rPr>
              <a:t>66”</a:t>
            </a:r>
          </a:p>
        </p:txBody>
      </p:sp>
      <p:sp>
        <p:nvSpPr>
          <p:cNvPr id="25" name="Text Box 8">
            <a:extLst>
              <a:ext uri="{FF2B5EF4-FFF2-40B4-BE49-F238E27FC236}">
                <a16:creationId xmlns:a16="http://schemas.microsoft.com/office/drawing/2014/main" id="{DF03AD82-E1C0-4109-80F0-E68A6AEC7934}"/>
              </a:ext>
            </a:extLst>
          </p:cNvPr>
          <p:cNvSpPr txBox="1">
            <a:spLocks noChangeArrowheads="1"/>
          </p:cNvSpPr>
          <p:nvPr/>
        </p:nvSpPr>
        <p:spPr bwMode="auto">
          <a:xfrm>
            <a:off x="5715001" y="1546207"/>
            <a:ext cx="693411" cy="400110"/>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000000"/>
                </a:solidFill>
              </a:rPr>
              <a:t>812 Gallons</a:t>
            </a:r>
          </a:p>
        </p:txBody>
      </p:sp>
    </p:spTree>
    <p:extLst>
      <p:ext uri="{BB962C8B-B14F-4D97-AF65-F5344CB8AC3E}">
        <p14:creationId xmlns:p14="http://schemas.microsoft.com/office/powerpoint/2010/main" val="344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3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13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13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13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13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30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animBg="1"/>
      <p:bldP spid="311302" grpId="0"/>
      <p:bldP spid="311303" grpId="0" animBg="1"/>
      <p:bldP spid="311304" grpId="0" animBg="1"/>
      <p:bldP spid="311305" grpId="0" animBg="1"/>
      <p:bldP spid="311306" grpId="0" animBg="1"/>
      <p:bldP spid="311307"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299" name="Object 2">
            <a:extLst>
              <a:ext uri="{FF2B5EF4-FFF2-40B4-BE49-F238E27FC236}">
                <a16:creationId xmlns:a16="http://schemas.microsoft.com/office/drawing/2014/main" id="{595BA8AA-F891-4253-BB39-09409CF7D6DE}"/>
              </a:ext>
            </a:extLst>
          </p:cNvPr>
          <p:cNvGraphicFramePr>
            <a:graphicFrameLocks noChangeAspect="1"/>
          </p:cNvGraphicFramePr>
          <p:nvPr>
            <p:extLst>
              <p:ext uri="{D42A27DB-BD31-4B8C-83A1-F6EECF244321}">
                <p14:modId xmlns:p14="http://schemas.microsoft.com/office/powerpoint/2010/main" val="1586326744"/>
              </p:ext>
            </p:extLst>
          </p:nvPr>
        </p:nvGraphicFramePr>
        <p:xfrm>
          <a:off x="2955193" y="854340"/>
          <a:ext cx="3733800" cy="3031718"/>
        </p:xfrm>
        <a:graphic>
          <a:graphicData uri="http://schemas.openxmlformats.org/presentationml/2006/ole">
            <mc:AlternateContent xmlns:mc="http://schemas.openxmlformats.org/markup-compatibility/2006">
              <mc:Choice xmlns:v="urn:schemas-microsoft-com:vml" Requires="v">
                <p:oleObj name="Bitmap Image" r:id="rId3" imgW="4153480" imgH="3371429" progId="PBrush">
                  <p:embed/>
                </p:oleObj>
              </mc:Choice>
              <mc:Fallback>
                <p:oleObj name="Bitmap Image" r:id="rId3" imgW="4153480" imgH="3371429" progId="PBrush">
                  <p:embed/>
                  <p:pic>
                    <p:nvPicPr>
                      <p:cNvPr id="311299" name="Object 2">
                        <a:extLst>
                          <a:ext uri="{FF2B5EF4-FFF2-40B4-BE49-F238E27FC236}">
                            <a16:creationId xmlns:a16="http://schemas.microsoft.com/office/drawing/2014/main" id="{595BA8AA-F891-4253-BB39-09409CF7D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193" y="854340"/>
                        <a:ext cx="3733800" cy="3031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1298" name="Slide Number Placeholder 3">
            <a:extLst>
              <a:ext uri="{FF2B5EF4-FFF2-40B4-BE49-F238E27FC236}">
                <a16:creationId xmlns:a16="http://schemas.microsoft.com/office/drawing/2014/main" id="{4EC21EF4-54CD-49EE-AB8E-7EAD7EDD16AD}"/>
              </a:ext>
            </a:extLst>
          </p:cNvPr>
          <p:cNvSpPr>
            <a:spLocks noGrp="1"/>
          </p:cNvSpPr>
          <p:nvPr>
            <p:ph type="sldNum" sz="quarter" idx="4294967295"/>
          </p:nvPr>
        </p:nvSpPr>
        <p:spPr>
          <a:xfrm>
            <a:off x="94488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334E24CA-4516-4BFD-933B-CCCAA12CA5ED}" type="slidenum">
              <a:rPr lang="en-US" altLang="en-US" sz="1400">
                <a:solidFill>
                  <a:srgbClr val="FFFFFF"/>
                </a:solidFill>
              </a:rPr>
              <a:pPr eaLnBrk="1" hangingPunct="1">
                <a:spcBef>
                  <a:spcPct val="0"/>
                </a:spcBef>
                <a:buFontTx/>
                <a:buNone/>
              </a:pPr>
              <a:t>13</a:t>
            </a:fld>
            <a:endParaRPr lang="en-US" altLang="en-US" sz="1400">
              <a:solidFill>
                <a:srgbClr val="FFFFFF"/>
              </a:solidFill>
            </a:endParaRPr>
          </a:p>
        </p:txBody>
      </p:sp>
      <p:sp>
        <p:nvSpPr>
          <p:cNvPr id="311300" name="Rectangle 3">
            <a:extLst>
              <a:ext uri="{FF2B5EF4-FFF2-40B4-BE49-F238E27FC236}">
                <a16:creationId xmlns:a16="http://schemas.microsoft.com/office/drawing/2014/main" id="{B368D844-8C6F-4435-93D7-1B529C59F9F8}"/>
              </a:ext>
            </a:extLst>
          </p:cNvPr>
          <p:cNvSpPr>
            <a:spLocks noChangeArrowheads="1"/>
          </p:cNvSpPr>
          <p:nvPr/>
        </p:nvSpPr>
        <p:spPr bwMode="auto">
          <a:xfrm>
            <a:off x="4384431" y="1773341"/>
            <a:ext cx="984738" cy="1729428"/>
          </a:xfrm>
          <a:prstGeom prst="rect">
            <a:avLst/>
          </a:prstGeom>
          <a:solidFill>
            <a:srgbClr val="C00000"/>
          </a:solidFill>
          <a:ln w="9525">
            <a:solidFill>
              <a:schemeClr val="tx1"/>
            </a:solidFill>
            <a:miter lim="800000"/>
            <a:headEnd/>
            <a:tailEnd/>
          </a:ln>
          <a:effectLst>
            <a:outerShdw dist="35921" dir="2700000" algn="ctr" rotWithShape="0">
              <a:schemeClr val="accent2"/>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dirty="0">
              <a:solidFill>
                <a:srgbClr val="FFFFFF"/>
              </a:solidFill>
            </a:endParaRPr>
          </a:p>
        </p:txBody>
      </p:sp>
      <p:sp>
        <p:nvSpPr>
          <p:cNvPr id="311302" name="Text Box 5">
            <a:extLst>
              <a:ext uri="{FF2B5EF4-FFF2-40B4-BE49-F238E27FC236}">
                <a16:creationId xmlns:a16="http://schemas.microsoft.com/office/drawing/2014/main" id="{14B5E736-6E54-409D-8B52-C460D8C8EA30}"/>
              </a:ext>
            </a:extLst>
          </p:cNvPr>
          <p:cNvSpPr txBox="1">
            <a:spLocks noChangeArrowheads="1"/>
          </p:cNvSpPr>
          <p:nvPr/>
        </p:nvSpPr>
        <p:spPr bwMode="auto">
          <a:xfrm>
            <a:off x="7101421" y="1539550"/>
            <a:ext cx="45055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dirty="0">
                <a:solidFill>
                  <a:schemeClr val="tx2"/>
                </a:solidFill>
              </a:rPr>
              <a:t>No Space From Top of the Liquid to the Bottom of the Inlet Pipe or Higher</a:t>
            </a:r>
          </a:p>
        </p:txBody>
      </p:sp>
      <p:sp>
        <p:nvSpPr>
          <p:cNvPr id="311304" name="Line 7">
            <a:extLst>
              <a:ext uri="{FF2B5EF4-FFF2-40B4-BE49-F238E27FC236}">
                <a16:creationId xmlns:a16="http://schemas.microsoft.com/office/drawing/2014/main" id="{3A8ED428-57E8-4AC9-BA7B-301740EE73F7}"/>
              </a:ext>
            </a:extLst>
          </p:cNvPr>
          <p:cNvSpPr>
            <a:spLocks noChangeShapeType="1"/>
          </p:cNvSpPr>
          <p:nvPr/>
        </p:nvSpPr>
        <p:spPr bwMode="auto">
          <a:xfrm flipH="1" flipV="1">
            <a:off x="4569459" y="1690488"/>
            <a:ext cx="2539263"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000000"/>
              </a:solidFill>
              <a:latin typeface="Arial Rounded MT Bold" pitchFamily="34" charset="0"/>
            </a:endParaRPr>
          </a:p>
        </p:txBody>
      </p:sp>
      <p:sp>
        <p:nvSpPr>
          <p:cNvPr id="311305" name="Text Box 8">
            <a:extLst>
              <a:ext uri="{FF2B5EF4-FFF2-40B4-BE49-F238E27FC236}">
                <a16:creationId xmlns:a16="http://schemas.microsoft.com/office/drawing/2014/main" id="{C802AE1C-45E6-4AA0-9D23-66A6F12E094E}"/>
              </a:ext>
            </a:extLst>
          </p:cNvPr>
          <p:cNvSpPr txBox="1">
            <a:spLocks noChangeArrowheads="1"/>
          </p:cNvSpPr>
          <p:nvPr/>
        </p:nvSpPr>
        <p:spPr bwMode="auto">
          <a:xfrm>
            <a:off x="4783604" y="3571303"/>
            <a:ext cx="380999" cy="246221"/>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000000"/>
                </a:solidFill>
              </a:rPr>
              <a:t>66”</a:t>
            </a:r>
          </a:p>
        </p:txBody>
      </p:sp>
      <p:sp>
        <p:nvSpPr>
          <p:cNvPr id="311306" name="Line 9">
            <a:extLst>
              <a:ext uri="{FF2B5EF4-FFF2-40B4-BE49-F238E27FC236}">
                <a16:creationId xmlns:a16="http://schemas.microsoft.com/office/drawing/2014/main" id="{2B22E7C9-D4BD-495C-9440-312FFA4872E8}"/>
              </a:ext>
            </a:extLst>
          </p:cNvPr>
          <p:cNvSpPr>
            <a:spLocks noChangeShapeType="1"/>
          </p:cNvSpPr>
          <p:nvPr/>
        </p:nvSpPr>
        <p:spPr bwMode="auto">
          <a:xfrm flipH="1">
            <a:off x="4384431" y="3733800"/>
            <a:ext cx="437662"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sp>
        <p:nvSpPr>
          <p:cNvPr id="311307" name="Line 10">
            <a:extLst>
              <a:ext uri="{FF2B5EF4-FFF2-40B4-BE49-F238E27FC236}">
                <a16:creationId xmlns:a16="http://schemas.microsoft.com/office/drawing/2014/main" id="{7B38EC85-5857-4880-AE35-7DDFA0A3A48B}"/>
              </a:ext>
            </a:extLst>
          </p:cNvPr>
          <p:cNvSpPr>
            <a:spLocks noChangeShapeType="1"/>
          </p:cNvSpPr>
          <p:nvPr/>
        </p:nvSpPr>
        <p:spPr bwMode="auto">
          <a:xfrm>
            <a:off x="5095631" y="3733800"/>
            <a:ext cx="273538"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pic>
        <p:nvPicPr>
          <p:cNvPr id="9" name="Picture 8">
            <a:extLst>
              <a:ext uri="{FF2B5EF4-FFF2-40B4-BE49-F238E27FC236}">
                <a16:creationId xmlns:a16="http://schemas.microsoft.com/office/drawing/2014/main" id="{2CB730A1-B266-4E4B-92A3-9099118C2AFB}"/>
              </a:ext>
            </a:extLst>
          </p:cNvPr>
          <p:cNvPicPr>
            <a:picLocks noChangeAspect="1"/>
          </p:cNvPicPr>
          <p:nvPr/>
        </p:nvPicPr>
        <p:blipFill>
          <a:blip r:embed="rId5" cstate="print"/>
          <a:stretch>
            <a:fillRect/>
          </a:stretch>
        </p:blipFill>
        <p:spPr>
          <a:xfrm>
            <a:off x="4876800" y="3901932"/>
            <a:ext cx="4571994" cy="2803669"/>
          </a:xfrm>
          <a:prstGeom prst="rect">
            <a:avLst/>
          </a:prstGeom>
        </p:spPr>
      </p:pic>
      <p:sp>
        <p:nvSpPr>
          <p:cNvPr id="22" name="Title 1">
            <a:extLst>
              <a:ext uri="{FF2B5EF4-FFF2-40B4-BE49-F238E27FC236}">
                <a16:creationId xmlns:a16="http://schemas.microsoft.com/office/drawing/2014/main" id="{393CC5A0-860D-42F8-ABEE-13731994943C}"/>
              </a:ext>
            </a:extLst>
          </p:cNvPr>
          <p:cNvSpPr txBox="1">
            <a:spLocks/>
          </p:cNvSpPr>
          <p:nvPr/>
        </p:nvSpPr>
        <p:spPr>
          <a:xfrm>
            <a:off x="2209800" y="38976"/>
            <a:ext cx="77724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kern="0" dirty="0">
                <a:solidFill>
                  <a:srgbClr val="FFFF00"/>
                </a:solidFill>
                <a:latin typeface="Arial Rounded MT Bold" panose="020F0704030504030204" pitchFamily="34" charset="0"/>
              </a:rPr>
              <a:t>Cesspools and Seepage Pits</a:t>
            </a:r>
          </a:p>
        </p:txBody>
      </p:sp>
    </p:spTree>
    <p:extLst>
      <p:ext uri="{BB962C8B-B14F-4D97-AF65-F5344CB8AC3E}">
        <p14:creationId xmlns:p14="http://schemas.microsoft.com/office/powerpoint/2010/main" val="41410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3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13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13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1300"/>
                                        </p:tgtEl>
                                        <p:attrNameLst>
                                          <p:attrName>style.visibility</p:attrName>
                                        </p:attrNameLst>
                                      </p:cBhvr>
                                      <p:to>
                                        <p:strVal val="visible"/>
                                      </p:to>
                                    </p:set>
                                    <p:animEffect transition="in" filter="fade">
                                      <p:cBhvr>
                                        <p:cTn id="19" dur="1000"/>
                                        <p:tgtEl>
                                          <p:spTgt spid="311300"/>
                                        </p:tgtEl>
                                      </p:cBhvr>
                                    </p:animEffect>
                                    <p:anim calcmode="lin" valueType="num">
                                      <p:cBhvr>
                                        <p:cTn id="20" dur="1000" fill="hold"/>
                                        <p:tgtEl>
                                          <p:spTgt spid="311300"/>
                                        </p:tgtEl>
                                        <p:attrNameLst>
                                          <p:attrName>ppt_x</p:attrName>
                                        </p:attrNameLst>
                                      </p:cBhvr>
                                      <p:tavLst>
                                        <p:tav tm="0">
                                          <p:val>
                                            <p:strVal val="#ppt_x"/>
                                          </p:val>
                                        </p:tav>
                                        <p:tav tm="100000">
                                          <p:val>
                                            <p:strVal val="#ppt_x"/>
                                          </p:val>
                                        </p:tav>
                                      </p:tavLst>
                                    </p:anim>
                                    <p:anim calcmode="lin" valueType="num">
                                      <p:cBhvr>
                                        <p:cTn id="21" dur="1000" fill="hold"/>
                                        <p:tgtEl>
                                          <p:spTgt spid="31130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130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130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animBg="1"/>
      <p:bldP spid="311302" grpId="0"/>
      <p:bldP spid="311304" grpId="0" animBg="1"/>
      <p:bldP spid="311305" grpId="0" animBg="1"/>
      <p:bldP spid="311306" grpId="0" animBg="1"/>
      <p:bldP spid="3113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299" name="Object 2">
            <a:extLst>
              <a:ext uri="{FF2B5EF4-FFF2-40B4-BE49-F238E27FC236}">
                <a16:creationId xmlns:a16="http://schemas.microsoft.com/office/drawing/2014/main" id="{595BA8AA-F891-4253-BB39-09409CF7D6DE}"/>
              </a:ext>
            </a:extLst>
          </p:cNvPr>
          <p:cNvGraphicFramePr>
            <a:graphicFrameLocks noChangeAspect="1"/>
          </p:cNvGraphicFramePr>
          <p:nvPr/>
        </p:nvGraphicFramePr>
        <p:xfrm>
          <a:off x="2971800" y="785371"/>
          <a:ext cx="3733800" cy="3031718"/>
        </p:xfrm>
        <a:graphic>
          <a:graphicData uri="http://schemas.openxmlformats.org/presentationml/2006/ole">
            <mc:AlternateContent xmlns:mc="http://schemas.openxmlformats.org/markup-compatibility/2006">
              <mc:Choice xmlns:v="urn:schemas-microsoft-com:vml" Requires="v">
                <p:oleObj name="Bitmap Image" r:id="rId3" imgW="4153480" imgH="3371429" progId="PBrush">
                  <p:embed/>
                </p:oleObj>
              </mc:Choice>
              <mc:Fallback>
                <p:oleObj name="Bitmap Image" r:id="rId3" imgW="4153480" imgH="3371429" progId="PBrush">
                  <p:embed/>
                  <p:pic>
                    <p:nvPicPr>
                      <p:cNvPr id="311299" name="Object 2">
                        <a:extLst>
                          <a:ext uri="{FF2B5EF4-FFF2-40B4-BE49-F238E27FC236}">
                            <a16:creationId xmlns:a16="http://schemas.microsoft.com/office/drawing/2014/main" id="{595BA8AA-F891-4253-BB39-09409CF7D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85371"/>
                        <a:ext cx="3733800" cy="3031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1298" name="Slide Number Placeholder 3">
            <a:extLst>
              <a:ext uri="{FF2B5EF4-FFF2-40B4-BE49-F238E27FC236}">
                <a16:creationId xmlns:a16="http://schemas.microsoft.com/office/drawing/2014/main" id="{4EC21EF4-54CD-49EE-AB8E-7EAD7EDD16AD}"/>
              </a:ext>
            </a:extLst>
          </p:cNvPr>
          <p:cNvSpPr>
            <a:spLocks noGrp="1"/>
          </p:cNvSpPr>
          <p:nvPr>
            <p:ph type="sldNum" sz="quarter" idx="4294967295"/>
          </p:nvPr>
        </p:nvSpPr>
        <p:spPr>
          <a:xfrm>
            <a:off x="94488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334E24CA-4516-4BFD-933B-CCCAA12CA5ED}" type="slidenum">
              <a:rPr lang="en-US" altLang="en-US" sz="1400">
                <a:solidFill>
                  <a:srgbClr val="FFFFFF"/>
                </a:solidFill>
              </a:rPr>
              <a:pPr eaLnBrk="1" hangingPunct="1">
                <a:spcBef>
                  <a:spcPct val="0"/>
                </a:spcBef>
                <a:buFontTx/>
                <a:buNone/>
              </a:pPr>
              <a:t>14</a:t>
            </a:fld>
            <a:endParaRPr lang="en-US" altLang="en-US" sz="1400">
              <a:solidFill>
                <a:srgbClr val="FFFFFF"/>
              </a:solidFill>
            </a:endParaRPr>
          </a:p>
        </p:txBody>
      </p:sp>
      <p:sp>
        <p:nvSpPr>
          <p:cNvPr id="311300" name="Rectangle 3">
            <a:extLst>
              <a:ext uri="{FF2B5EF4-FFF2-40B4-BE49-F238E27FC236}">
                <a16:creationId xmlns:a16="http://schemas.microsoft.com/office/drawing/2014/main" id="{B368D844-8C6F-4435-93D7-1B529C59F9F8}"/>
              </a:ext>
            </a:extLst>
          </p:cNvPr>
          <p:cNvSpPr>
            <a:spLocks noChangeArrowheads="1"/>
          </p:cNvSpPr>
          <p:nvPr/>
        </p:nvSpPr>
        <p:spPr bwMode="auto">
          <a:xfrm>
            <a:off x="4384431" y="2409922"/>
            <a:ext cx="984738" cy="1035256"/>
          </a:xfrm>
          <a:prstGeom prst="rect">
            <a:avLst/>
          </a:prstGeom>
          <a:solidFill>
            <a:srgbClr val="0070C0"/>
          </a:solidFill>
          <a:ln w="9525">
            <a:solidFill>
              <a:schemeClr val="tx1"/>
            </a:solidFill>
            <a:miter lim="800000"/>
            <a:headEnd/>
            <a:tailEnd/>
          </a:ln>
          <a:effectLst>
            <a:outerShdw dist="35921" dir="2700000" algn="ctr" rotWithShape="0">
              <a:schemeClr val="accent2"/>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solidFill>
                <a:srgbClr val="FFFFFF"/>
              </a:solidFill>
            </a:endParaRPr>
          </a:p>
        </p:txBody>
      </p:sp>
      <p:sp>
        <p:nvSpPr>
          <p:cNvPr id="311302" name="Text Box 5">
            <a:extLst>
              <a:ext uri="{FF2B5EF4-FFF2-40B4-BE49-F238E27FC236}">
                <a16:creationId xmlns:a16="http://schemas.microsoft.com/office/drawing/2014/main" id="{14B5E736-6E54-409D-8B52-C460D8C8EA30}"/>
              </a:ext>
            </a:extLst>
          </p:cNvPr>
          <p:cNvSpPr txBox="1">
            <a:spLocks noChangeArrowheads="1"/>
          </p:cNvSpPr>
          <p:nvPr/>
        </p:nvSpPr>
        <p:spPr bwMode="auto">
          <a:xfrm>
            <a:off x="5684524" y="2009680"/>
            <a:ext cx="11429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000000"/>
                </a:solidFill>
              </a:rPr>
              <a:t>One Day’s Flow</a:t>
            </a:r>
          </a:p>
          <a:p>
            <a:pPr eaLnBrk="1" hangingPunct="1">
              <a:spcBef>
                <a:spcPct val="0"/>
              </a:spcBef>
              <a:buFontTx/>
              <a:buNone/>
            </a:pPr>
            <a:r>
              <a:rPr lang="en-US" altLang="en-US" sz="2000" dirty="0">
                <a:solidFill>
                  <a:srgbClr val="000000"/>
                </a:solidFill>
              </a:rPr>
              <a:t>(5 Bed)</a:t>
            </a:r>
          </a:p>
        </p:txBody>
      </p:sp>
      <p:sp>
        <p:nvSpPr>
          <p:cNvPr id="311303" name="Line 6">
            <a:extLst>
              <a:ext uri="{FF2B5EF4-FFF2-40B4-BE49-F238E27FC236}">
                <a16:creationId xmlns:a16="http://schemas.microsoft.com/office/drawing/2014/main" id="{B18DB4BC-BA13-4194-8D3B-B86FB4A35F78}"/>
              </a:ext>
            </a:extLst>
          </p:cNvPr>
          <p:cNvSpPr>
            <a:spLocks noChangeShapeType="1"/>
          </p:cNvSpPr>
          <p:nvPr/>
        </p:nvSpPr>
        <p:spPr bwMode="auto">
          <a:xfrm>
            <a:off x="4564380" y="2299489"/>
            <a:ext cx="0" cy="93171"/>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000000"/>
              </a:solidFill>
              <a:latin typeface="Arial Rounded MT Bold" pitchFamily="34" charset="0"/>
            </a:endParaRPr>
          </a:p>
        </p:txBody>
      </p:sp>
      <p:sp>
        <p:nvSpPr>
          <p:cNvPr id="311304" name="Line 7">
            <a:extLst>
              <a:ext uri="{FF2B5EF4-FFF2-40B4-BE49-F238E27FC236}">
                <a16:creationId xmlns:a16="http://schemas.microsoft.com/office/drawing/2014/main" id="{3A8ED428-57E8-4AC9-BA7B-301740EE73F7}"/>
              </a:ext>
            </a:extLst>
          </p:cNvPr>
          <p:cNvSpPr>
            <a:spLocks noChangeShapeType="1"/>
          </p:cNvSpPr>
          <p:nvPr/>
        </p:nvSpPr>
        <p:spPr bwMode="auto">
          <a:xfrm flipV="1">
            <a:off x="4564380" y="1715750"/>
            <a:ext cx="0" cy="58548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000000"/>
              </a:solidFill>
              <a:latin typeface="Arial Rounded MT Bold" pitchFamily="34" charset="0"/>
            </a:endParaRPr>
          </a:p>
        </p:txBody>
      </p:sp>
      <p:sp>
        <p:nvSpPr>
          <p:cNvPr id="311305" name="Text Box 8">
            <a:extLst>
              <a:ext uri="{FF2B5EF4-FFF2-40B4-BE49-F238E27FC236}">
                <a16:creationId xmlns:a16="http://schemas.microsoft.com/office/drawing/2014/main" id="{C802AE1C-45E6-4AA0-9D23-66A6F12E094E}"/>
              </a:ext>
            </a:extLst>
          </p:cNvPr>
          <p:cNvSpPr txBox="1">
            <a:spLocks noChangeArrowheads="1"/>
          </p:cNvSpPr>
          <p:nvPr/>
        </p:nvSpPr>
        <p:spPr bwMode="auto">
          <a:xfrm>
            <a:off x="4783214" y="3570869"/>
            <a:ext cx="380999" cy="246221"/>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000000"/>
                </a:solidFill>
              </a:rPr>
              <a:t>60”</a:t>
            </a:r>
          </a:p>
        </p:txBody>
      </p:sp>
      <p:sp>
        <p:nvSpPr>
          <p:cNvPr id="311306" name="Line 9">
            <a:extLst>
              <a:ext uri="{FF2B5EF4-FFF2-40B4-BE49-F238E27FC236}">
                <a16:creationId xmlns:a16="http://schemas.microsoft.com/office/drawing/2014/main" id="{2B22E7C9-D4BD-495C-9440-312FFA4872E8}"/>
              </a:ext>
            </a:extLst>
          </p:cNvPr>
          <p:cNvSpPr>
            <a:spLocks noChangeShapeType="1"/>
          </p:cNvSpPr>
          <p:nvPr/>
        </p:nvSpPr>
        <p:spPr bwMode="auto">
          <a:xfrm flipH="1">
            <a:off x="4384431" y="3733800"/>
            <a:ext cx="437662"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sp>
        <p:nvSpPr>
          <p:cNvPr id="311307" name="Line 10">
            <a:extLst>
              <a:ext uri="{FF2B5EF4-FFF2-40B4-BE49-F238E27FC236}">
                <a16:creationId xmlns:a16="http://schemas.microsoft.com/office/drawing/2014/main" id="{7B38EC85-5857-4880-AE35-7DDFA0A3A48B}"/>
              </a:ext>
            </a:extLst>
          </p:cNvPr>
          <p:cNvSpPr>
            <a:spLocks noChangeShapeType="1"/>
          </p:cNvSpPr>
          <p:nvPr/>
        </p:nvSpPr>
        <p:spPr bwMode="auto">
          <a:xfrm>
            <a:off x="5095631" y="3733800"/>
            <a:ext cx="273538"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3600">
              <a:solidFill>
                <a:srgbClr val="FFFFFF"/>
              </a:solidFill>
              <a:latin typeface="Arial Rounded MT Bold" pitchFamily="34" charset="0"/>
            </a:endParaRPr>
          </a:p>
        </p:txBody>
      </p:sp>
      <p:cxnSp>
        <p:nvCxnSpPr>
          <p:cNvPr id="5" name="Straight Connector 4">
            <a:extLst>
              <a:ext uri="{FF2B5EF4-FFF2-40B4-BE49-F238E27FC236}">
                <a16:creationId xmlns:a16="http://schemas.microsoft.com/office/drawing/2014/main" id="{96C6DB50-6C32-47A9-887B-9B8C1A6DBCF8}"/>
              </a:ext>
            </a:extLst>
          </p:cNvPr>
          <p:cNvCxnSpPr>
            <a:cxnSpLocks/>
          </p:cNvCxnSpPr>
          <p:nvPr/>
        </p:nvCxnSpPr>
        <p:spPr>
          <a:xfrm flipH="1">
            <a:off x="4564382" y="2209800"/>
            <a:ext cx="115061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B730A1-B266-4E4B-92A3-9099118C2AFB}"/>
              </a:ext>
            </a:extLst>
          </p:cNvPr>
          <p:cNvPicPr>
            <a:picLocks noChangeAspect="1"/>
          </p:cNvPicPr>
          <p:nvPr/>
        </p:nvPicPr>
        <p:blipFill>
          <a:blip r:embed="rId5" cstate="print"/>
          <a:stretch>
            <a:fillRect/>
          </a:stretch>
        </p:blipFill>
        <p:spPr>
          <a:xfrm>
            <a:off x="2133606" y="3908519"/>
            <a:ext cx="4571994" cy="2803669"/>
          </a:xfrm>
          <a:prstGeom prst="rect">
            <a:avLst/>
          </a:prstGeom>
        </p:spPr>
      </p:pic>
      <p:sp>
        <p:nvSpPr>
          <p:cNvPr id="22" name="Title 1">
            <a:extLst>
              <a:ext uri="{FF2B5EF4-FFF2-40B4-BE49-F238E27FC236}">
                <a16:creationId xmlns:a16="http://schemas.microsoft.com/office/drawing/2014/main" id="{393CC5A0-860D-42F8-ABEE-13731994943C}"/>
              </a:ext>
            </a:extLst>
          </p:cNvPr>
          <p:cNvSpPr txBox="1">
            <a:spLocks/>
          </p:cNvSpPr>
          <p:nvPr/>
        </p:nvSpPr>
        <p:spPr>
          <a:xfrm>
            <a:off x="2209800" y="38976"/>
            <a:ext cx="77724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kern="0" dirty="0">
                <a:solidFill>
                  <a:srgbClr val="FFFF00"/>
                </a:solidFill>
                <a:latin typeface="Arial Rounded MT Bold" panose="020F0704030504030204" pitchFamily="34" charset="0"/>
              </a:rPr>
              <a:t>Cesspools and Seepage Pits</a:t>
            </a:r>
          </a:p>
        </p:txBody>
      </p:sp>
      <p:pic>
        <p:nvPicPr>
          <p:cNvPr id="10" name="Picture 9">
            <a:extLst>
              <a:ext uri="{FF2B5EF4-FFF2-40B4-BE49-F238E27FC236}">
                <a16:creationId xmlns:a16="http://schemas.microsoft.com/office/drawing/2014/main" id="{9232361C-A659-46D1-9332-9ABCA3249469}"/>
              </a:ext>
            </a:extLst>
          </p:cNvPr>
          <p:cNvPicPr>
            <a:picLocks noChangeAspect="1"/>
          </p:cNvPicPr>
          <p:nvPr/>
        </p:nvPicPr>
        <p:blipFill>
          <a:blip r:embed="rId6" cstate="print"/>
          <a:stretch>
            <a:fillRect/>
          </a:stretch>
        </p:blipFill>
        <p:spPr>
          <a:xfrm rot="16200000">
            <a:off x="6267068" y="1667147"/>
            <a:ext cx="5038503" cy="3458559"/>
          </a:xfrm>
          <a:prstGeom prst="rect">
            <a:avLst/>
          </a:prstGeom>
        </p:spPr>
      </p:pic>
      <p:sp>
        <p:nvSpPr>
          <p:cNvPr id="24" name="Text Box 8">
            <a:extLst>
              <a:ext uri="{FF2B5EF4-FFF2-40B4-BE49-F238E27FC236}">
                <a16:creationId xmlns:a16="http://schemas.microsoft.com/office/drawing/2014/main" id="{9B5AE67B-A503-466D-9943-563597001568}"/>
              </a:ext>
            </a:extLst>
          </p:cNvPr>
          <p:cNvSpPr txBox="1">
            <a:spLocks noChangeArrowheads="1"/>
          </p:cNvSpPr>
          <p:nvPr/>
        </p:nvSpPr>
        <p:spPr bwMode="auto">
          <a:xfrm>
            <a:off x="4633705" y="1900735"/>
            <a:ext cx="577639" cy="246221"/>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000000"/>
                </a:solidFill>
              </a:rPr>
              <a:t>48.75”</a:t>
            </a:r>
          </a:p>
        </p:txBody>
      </p:sp>
      <p:sp>
        <p:nvSpPr>
          <p:cNvPr id="25" name="Text Box 8">
            <a:extLst>
              <a:ext uri="{FF2B5EF4-FFF2-40B4-BE49-F238E27FC236}">
                <a16:creationId xmlns:a16="http://schemas.microsoft.com/office/drawing/2014/main" id="{DF03AD82-E1C0-4109-80F0-E68A6AEC7934}"/>
              </a:ext>
            </a:extLst>
          </p:cNvPr>
          <p:cNvSpPr txBox="1">
            <a:spLocks noChangeArrowheads="1"/>
          </p:cNvSpPr>
          <p:nvPr/>
        </p:nvSpPr>
        <p:spPr bwMode="auto">
          <a:xfrm>
            <a:off x="5715001" y="1546207"/>
            <a:ext cx="693411" cy="400110"/>
          </a:xfrm>
          <a:prstGeom prst="rect">
            <a:avLst/>
          </a:prstGeom>
          <a:solidFill>
            <a:schemeClr val="tx1"/>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000000"/>
                </a:solidFill>
              </a:rPr>
              <a:t>600 Gallons</a:t>
            </a:r>
          </a:p>
        </p:txBody>
      </p:sp>
      <p:sp>
        <p:nvSpPr>
          <p:cNvPr id="17" name="Rectangle 3">
            <a:extLst>
              <a:ext uri="{FF2B5EF4-FFF2-40B4-BE49-F238E27FC236}">
                <a16:creationId xmlns:a16="http://schemas.microsoft.com/office/drawing/2014/main" id="{45FF3C25-9DBD-48CB-9446-4561308D9CBD}"/>
              </a:ext>
            </a:extLst>
          </p:cNvPr>
          <p:cNvSpPr>
            <a:spLocks noChangeArrowheads="1"/>
          </p:cNvSpPr>
          <p:nvPr/>
        </p:nvSpPr>
        <p:spPr bwMode="auto">
          <a:xfrm>
            <a:off x="4402597" y="1715750"/>
            <a:ext cx="984738" cy="685541"/>
          </a:xfrm>
          <a:prstGeom prst="rect">
            <a:avLst/>
          </a:prstGeom>
          <a:solidFill>
            <a:schemeClr val="tx1">
              <a:lumMod val="75000"/>
              <a:alpha val="46000"/>
            </a:schemeClr>
          </a:solidFill>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solidFill>
                <a:srgbClr val="FFFFFF"/>
              </a:solidFill>
            </a:endParaRPr>
          </a:p>
        </p:txBody>
      </p:sp>
    </p:spTree>
    <p:extLst>
      <p:ext uri="{BB962C8B-B14F-4D97-AF65-F5344CB8AC3E}">
        <p14:creationId xmlns:p14="http://schemas.microsoft.com/office/powerpoint/2010/main" val="22129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3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13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13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13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13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30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animBg="1"/>
      <p:bldP spid="311302" grpId="0"/>
      <p:bldP spid="311303" grpId="0" animBg="1"/>
      <p:bldP spid="311304" grpId="0" animBg="1"/>
      <p:bldP spid="311305" grpId="0" animBg="1"/>
      <p:bldP spid="311306" grpId="0" animBg="1"/>
      <p:bldP spid="311307" grpId="0" animBg="1"/>
      <p:bldP spid="24" grpId="0" animBg="1"/>
      <p:bldP spid="2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6023F-2F68-443F-9EAF-5E2CAD63BF2B}"/>
              </a:ext>
            </a:extLst>
          </p:cNvPr>
          <p:cNvPicPr>
            <a:picLocks noChangeAspect="1"/>
          </p:cNvPicPr>
          <p:nvPr/>
        </p:nvPicPr>
        <p:blipFill>
          <a:blip r:embed="rId3"/>
          <a:stretch>
            <a:fillRect/>
          </a:stretch>
        </p:blipFill>
        <p:spPr>
          <a:xfrm>
            <a:off x="2680543" y="749744"/>
            <a:ext cx="6830914" cy="3498357"/>
          </a:xfrm>
          <a:prstGeom prst="rect">
            <a:avLst/>
          </a:prstGeom>
          <a:solidFill>
            <a:schemeClr val="tx1">
              <a:lumMod val="65000"/>
              <a:alpha val="43000"/>
            </a:schemeClr>
          </a:solidFill>
        </p:spPr>
      </p:pic>
      <p:sp>
        <p:nvSpPr>
          <p:cNvPr id="15" name="Title 1">
            <a:extLst>
              <a:ext uri="{FF2B5EF4-FFF2-40B4-BE49-F238E27FC236}">
                <a16:creationId xmlns:a16="http://schemas.microsoft.com/office/drawing/2014/main" id="{5AF32A61-4856-4D8F-B76A-F07D89F015A0}"/>
              </a:ext>
            </a:extLst>
          </p:cNvPr>
          <p:cNvSpPr txBox="1">
            <a:spLocks/>
          </p:cNvSpPr>
          <p:nvPr/>
        </p:nvSpPr>
        <p:spPr bwMode="auto">
          <a:xfrm>
            <a:off x="2209800" y="-14716"/>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kern="0" dirty="0">
                <a:solidFill>
                  <a:srgbClr val="FFFF00"/>
                </a:solidFill>
                <a:latin typeface="Arial Rounded MT Bold" panose="020F0704030504030204" pitchFamily="34" charset="0"/>
              </a:rPr>
              <a:t>Prefabricated Drainage System (Eljen GSF Filter)</a:t>
            </a:r>
          </a:p>
        </p:txBody>
      </p:sp>
      <p:pic>
        <p:nvPicPr>
          <p:cNvPr id="7" name="Picture 6">
            <a:extLst>
              <a:ext uri="{FF2B5EF4-FFF2-40B4-BE49-F238E27FC236}">
                <a16:creationId xmlns:a16="http://schemas.microsoft.com/office/drawing/2014/main" id="{FB5CADB2-B9E5-4A4D-A70C-0429D640539B}"/>
              </a:ext>
            </a:extLst>
          </p:cNvPr>
          <p:cNvPicPr>
            <a:picLocks noChangeAspect="1"/>
          </p:cNvPicPr>
          <p:nvPr/>
        </p:nvPicPr>
        <p:blipFill>
          <a:blip r:embed="rId4"/>
          <a:stretch>
            <a:fillRect/>
          </a:stretch>
        </p:blipFill>
        <p:spPr>
          <a:xfrm>
            <a:off x="1374058" y="4971483"/>
            <a:ext cx="5788026" cy="1758268"/>
          </a:xfrm>
          <a:prstGeom prst="rect">
            <a:avLst/>
          </a:prstGeom>
        </p:spPr>
      </p:pic>
      <p:pic>
        <p:nvPicPr>
          <p:cNvPr id="8" name="Picture 7">
            <a:extLst>
              <a:ext uri="{FF2B5EF4-FFF2-40B4-BE49-F238E27FC236}">
                <a16:creationId xmlns:a16="http://schemas.microsoft.com/office/drawing/2014/main" id="{6502A91B-F2D6-46BE-9223-DEB17FE73A1C}"/>
              </a:ext>
            </a:extLst>
          </p:cNvPr>
          <p:cNvPicPr>
            <a:picLocks noChangeAspect="1"/>
          </p:cNvPicPr>
          <p:nvPr/>
        </p:nvPicPr>
        <p:blipFill>
          <a:blip r:embed="rId5"/>
          <a:stretch>
            <a:fillRect/>
          </a:stretch>
        </p:blipFill>
        <p:spPr>
          <a:xfrm>
            <a:off x="1791571" y="4382698"/>
            <a:ext cx="4953000" cy="531795"/>
          </a:xfrm>
          <a:prstGeom prst="rect">
            <a:avLst/>
          </a:prstGeom>
        </p:spPr>
      </p:pic>
      <p:sp>
        <p:nvSpPr>
          <p:cNvPr id="16" name="Chord 15">
            <a:extLst>
              <a:ext uri="{FF2B5EF4-FFF2-40B4-BE49-F238E27FC236}">
                <a16:creationId xmlns:a16="http://schemas.microsoft.com/office/drawing/2014/main" id="{ACC6525B-A9CA-4CD5-9CD3-19FCEAF3855D}"/>
              </a:ext>
            </a:extLst>
          </p:cNvPr>
          <p:cNvSpPr/>
          <p:nvPr/>
        </p:nvSpPr>
        <p:spPr>
          <a:xfrm rot="19603075">
            <a:off x="7932692" y="2422350"/>
            <a:ext cx="107800" cy="109461"/>
          </a:xfrm>
          <a:prstGeom prst="chord">
            <a:avLst>
              <a:gd name="adj1" fmla="val 2700000"/>
              <a:gd name="adj2" fmla="val 12126812"/>
            </a:avLst>
          </a:prstGeom>
          <a:solidFill>
            <a:schemeClr val="tx1">
              <a:lumMod val="6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endParaRPr>
          </a:p>
        </p:txBody>
      </p:sp>
      <p:pic>
        <p:nvPicPr>
          <p:cNvPr id="17" name="Picture 2" descr="C:\Users\Owner\Documents\My Documents\My Pictures\Als Work\OnLot\GSF\GSF2.jpg">
            <a:extLst>
              <a:ext uri="{FF2B5EF4-FFF2-40B4-BE49-F238E27FC236}">
                <a16:creationId xmlns:a16="http://schemas.microsoft.com/office/drawing/2014/main" id="{C298F153-38D9-4936-9BA8-D9EE0EECAE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3254" y="4323801"/>
            <a:ext cx="2724151" cy="1797134"/>
          </a:xfrm>
          <a:prstGeom prst="rect">
            <a:avLst/>
          </a:prstGeom>
          <a:noFill/>
          <a:extLst>
            <a:ext uri="{909E8E84-426E-40DD-AFC4-6F175D3DCCD1}">
              <a14:hiddenFill xmlns:a14="http://schemas.microsoft.com/office/drawing/2010/main">
                <a:solidFill>
                  <a:srgbClr val="FFFFFF"/>
                </a:solidFill>
              </a14:hiddenFill>
            </a:ext>
          </a:extLst>
        </p:spPr>
      </p:pic>
      <p:sp>
        <p:nvSpPr>
          <p:cNvPr id="18" name="Chord 17">
            <a:extLst>
              <a:ext uri="{FF2B5EF4-FFF2-40B4-BE49-F238E27FC236}">
                <a16:creationId xmlns:a16="http://schemas.microsoft.com/office/drawing/2014/main" id="{03AF901D-6B2D-472C-9CC0-074611CF64FF}"/>
              </a:ext>
            </a:extLst>
          </p:cNvPr>
          <p:cNvSpPr/>
          <p:nvPr/>
        </p:nvSpPr>
        <p:spPr>
          <a:xfrm rot="8713616">
            <a:off x="7949086" y="2415467"/>
            <a:ext cx="112074" cy="166908"/>
          </a:xfrm>
          <a:prstGeom prst="chord">
            <a:avLst>
              <a:gd name="adj1" fmla="val 2700000"/>
              <a:gd name="adj2" fmla="val 12126812"/>
            </a:avLst>
          </a:prstGeom>
          <a:solidFill>
            <a:srgbClr val="FF0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endParaRPr>
          </a:p>
        </p:txBody>
      </p:sp>
      <p:sp>
        <p:nvSpPr>
          <p:cNvPr id="19" name="Rectangle 18">
            <a:extLst>
              <a:ext uri="{FF2B5EF4-FFF2-40B4-BE49-F238E27FC236}">
                <a16:creationId xmlns:a16="http://schemas.microsoft.com/office/drawing/2014/main" id="{69AEF924-E84B-406C-B110-68D959169530}"/>
              </a:ext>
            </a:extLst>
          </p:cNvPr>
          <p:cNvSpPr/>
          <p:nvPr/>
        </p:nvSpPr>
        <p:spPr>
          <a:xfrm>
            <a:off x="7439891" y="2552412"/>
            <a:ext cx="1093402" cy="201022"/>
          </a:xfrm>
          <a:prstGeom prst="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600">
              <a:solidFill>
                <a:srgbClr val="FFFFFF"/>
              </a:solidFill>
            </a:endParaRPr>
          </a:p>
        </p:txBody>
      </p:sp>
    </p:spTree>
    <p:extLst>
      <p:ext uri="{BB962C8B-B14F-4D97-AF65-F5344CB8AC3E}">
        <p14:creationId xmlns:p14="http://schemas.microsoft.com/office/powerpoint/2010/main" val="17012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778A-3F1F-4FAA-B0F9-FAD1D3E90B0B}"/>
              </a:ext>
            </a:extLst>
          </p:cNvPr>
          <p:cNvSpPr>
            <a:spLocks noGrp="1"/>
          </p:cNvSpPr>
          <p:nvPr>
            <p:ph type="ctrTitle"/>
          </p:nvPr>
        </p:nvSpPr>
        <p:spPr>
          <a:xfrm>
            <a:off x="2209800" y="228602"/>
            <a:ext cx="7772400" cy="990599"/>
          </a:xfrm>
        </p:spPr>
        <p:txBody>
          <a:bodyPr/>
          <a:lstStyle/>
          <a:p>
            <a:r>
              <a:rPr lang="en-US" dirty="0">
                <a:latin typeface="Arial Rounded MT Bold" panose="020F0704030504030204" pitchFamily="34" charset="0"/>
              </a:rPr>
              <a:t>Green Dot Findings</a:t>
            </a:r>
          </a:p>
        </p:txBody>
      </p:sp>
      <p:sp>
        <p:nvSpPr>
          <p:cNvPr id="3" name="Subtitle 2">
            <a:extLst>
              <a:ext uri="{FF2B5EF4-FFF2-40B4-BE49-F238E27FC236}">
                <a16:creationId xmlns:a16="http://schemas.microsoft.com/office/drawing/2014/main" id="{F46E2180-1DC0-435E-AB72-4FD11F2D03F9}"/>
              </a:ext>
            </a:extLst>
          </p:cNvPr>
          <p:cNvSpPr>
            <a:spLocks noGrp="1"/>
          </p:cNvSpPr>
          <p:nvPr>
            <p:ph type="subTitle" idx="1"/>
          </p:nvPr>
        </p:nvSpPr>
        <p:spPr>
          <a:xfrm>
            <a:off x="2209800" y="1143000"/>
            <a:ext cx="7696200" cy="5334000"/>
          </a:xfrm>
        </p:spPr>
        <p:txBody>
          <a:bodyPr/>
          <a:lstStyle/>
          <a:p>
            <a:pPr algn="l"/>
            <a:r>
              <a:rPr lang="en-US" sz="2200" dirty="0">
                <a:latin typeface="Arial Rounded MT Bold" panose="020F0704030504030204" pitchFamily="34" charset="0"/>
              </a:rPr>
              <a:t>Be Aware…</a:t>
            </a:r>
          </a:p>
          <a:p>
            <a:pPr algn="l"/>
            <a:r>
              <a:rPr lang="en-US" sz="2200" dirty="0">
                <a:latin typeface="Arial Rounded MT Bold" panose="020F0704030504030204" pitchFamily="34" charset="0"/>
              </a:rPr>
              <a:t>With pressure distribution piping, you can discover visual evidence of localize lush/dark grass with regular patterns.  These patterns can be the result of improper modification of pressure lateral pipes from drilling down thru, or organic clogging of the gravel immediately below discharge holes.</a:t>
            </a:r>
          </a:p>
          <a:p>
            <a:pPr algn="l"/>
            <a:endParaRPr lang="en-US" sz="2200" dirty="0">
              <a:latin typeface="Arial Rounded MT Bold" panose="020F0704030504030204" pitchFamily="34" charset="0"/>
            </a:endParaRPr>
          </a:p>
          <a:p>
            <a:pPr algn="l"/>
            <a:r>
              <a:rPr lang="en-US" sz="2200" dirty="0">
                <a:latin typeface="Arial Rounded MT Bold" panose="020F0704030504030204" pitchFamily="34" charset="0"/>
              </a:rPr>
              <a:t>Regardless of the cause, </a:t>
            </a:r>
            <a:r>
              <a:rPr lang="en-US" sz="2200" b="1" dirty="0">
                <a:latin typeface="Arial Rounded MT Bold" panose="020F0704030504030204" pitchFamily="34" charset="0"/>
              </a:rPr>
              <a:t>More investigation </a:t>
            </a:r>
            <a:r>
              <a:rPr lang="en-US" sz="2200" dirty="0">
                <a:latin typeface="Arial Rounded MT Bold" panose="020F0704030504030204" pitchFamily="34" charset="0"/>
              </a:rPr>
              <a:t>is required to determine the proper resolution to produce equal distribution.</a:t>
            </a:r>
          </a:p>
          <a:p>
            <a:pPr algn="l"/>
            <a:endParaRPr lang="en-US" sz="2200" dirty="0">
              <a:latin typeface="Arial Rounded MT Bold" panose="020F0704030504030204" pitchFamily="34" charset="0"/>
            </a:endParaRPr>
          </a:p>
          <a:p>
            <a:pPr algn="l"/>
            <a:r>
              <a:rPr lang="en-US" sz="2200" dirty="0">
                <a:latin typeface="Arial Rounded MT Bold" panose="020F0704030504030204" pitchFamily="34" charset="0"/>
              </a:rPr>
              <a:t>Lets discuss circumstances and remediation options surrounding these conditions.</a:t>
            </a:r>
          </a:p>
        </p:txBody>
      </p:sp>
    </p:spTree>
    <p:extLst>
      <p:ext uri="{BB962C8B-B14F-4D97-AF65-F5344CB8AC3E}">
        <p14:creationId xmlns:p14="http://schemas.microsoft.com/office/powerpoint/2010/main" val="312831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929CF-97D7-A1BC-5785-9BFA7CA69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B0B57-A6BA-A972-4022-5DFA1BE42FDD}"/>
              </a:ext>
            </a:extLst>
          </p:cNvPr>
          <p:cNvSpPr>
            <a:spLocks noGrp="1"/>
          </p:cNvSpPr>
          <p:nvPr>
            <p:ph type="ctrTitle"/>
          </p:nvPr>
        </p:nvSpPr>
        <p:spPr>
          <a:xfrm>
            <a:off x="2209800" y="228602"/>
            <a:ext cx="7772400" cy="990599"/>
          </a:xfrm>
        </p:spPr>
        <p:txBody>
          <a:bodyPr/>
          <a:lstStyle/>
          <a:p>
            <a:r>
              <a:rPr lang="en-US" dirty="0">
                <a:latin typeface="Arial Rounded MT Bold" panose="020F0704030504030204" pitchFamily="34" charset="0"/>
              </a:rPr>
              <a:t>Green Dot Findings</a:t>
            </a:r>
          </a:p>
        </p:txBody>
      </p:sp>
      <p:pic>
        <p:nvPicPr>
          <p:cNvPr id="5" name="Picture 4">
            <a:extLst>
              <a:ext uri="{FF2B5EF4-FFF2-40B4-BE49-F238E27FC236}">
                <a16:creationId xmlns:a16="http://schemas.microsoft.com/office/drawing/2014/main" id="{F2901478-05D5-310D-3CB6-C8D17574D526}"/>
              </a:ext>
            </a:extLst>
          </p:cNvPr>
          <p:cNvPicPr>
            <a:picLocks noChangeAspect="1"/>
          </p:cNvPicPr>
          <p:nvPr/>
        </p:nvPicPr>
        <p:blipFill>
          <a:blip r:embed="rId2"/>
          <a:stretch>
            <a:fillRect/>
          </a:stretch>
        </p:blipFill>
        <p:spPr>
          <a:xfrm>
            <a:off x="2362200" y="1104332"/>
            <a:ext cx="7620000" cy="5722776"/>
          </a:xfrm>
          <a:prstGeom prst="rect">
            <a:avLst/>
          </a:prstGeom>
        </p:spPr>
      </p:pic>
    </p:spTree>
    <p:extLst>
      <p:ext uri="{BB962C8B-B14F-4D97-AF65-F5344CB8AC3E}">
        <p14:creationId xmlns:p14="http://schemas.microsoft.com/office/powerpoint/2010/main" val="141464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69432-446D-4CC1-B46F-F8877C3FFDB1}"/>
              </a:ext>
            </a:extLst>
          </p:cNvPr>
          <p:cNvPicPr>
            <a:picLocks noChangeAspect="1"/>
          </p:cNvPicPr>
          <p:nvPr/>
        </p:nvPicPr>
        <p:blipFill>
          <a:blip r:embed="rId3" cstate="print"/>
          <a:stretch>
            <a:fillRect/>
          </a:stretch>
        </p:blipFill>
        <p:spPr>
          <a:xfrm>
            <a:off x="1722185" y="914400"/>
            <a:ext cx="8747630" cy="2514600"/>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EF1ED884-757F-46B4-8A9F-8B54D38CA115}"/>
              </a:ext>
            </a:extLst>
          </p:cNvPr>
          <p:cNvSpPr>
            <a:spLocks noGrp="1"/>
          </p:cNvSpPr>
          <p:nvPr>
            <p:ph type="title"/>
          </p:nvPr>
        </p:nvSpPr>
        <p:spPr>
          <a:xfrm>
            <a:off x="2209800" y="152400"/>
            <a:ext cx="7772400" cy="838200"/>
          </a:xfrm>
        </p:spPr>
        <p:txBody>
          <a:bodyPr/>
          <a:lstStyle/>
          <a:p>
            <a:r>
              <a:rPr lang="en-US" sz="2400" dirty="0">
                <a:latin typeface="Arial Rounded MT Bold" panose="020F0704030504030204" pitchFamily="34" charset="0"/>
              </a:rPr>
              <a:t>Standard Beds and Trenches - Gravity Distribution</a:t>
            </a:r>
          </a:p>
        </p:txBody>
      </p:sp>
      <p:pic>
        <p:nvPicPr>
          <p:cNvPr id="9" name="Picture 8">
            <a:extLst>
              <a:ext uri="{FF2B5EF4-FFF2-40B4-BE49-F238E27FC236}">
                <a16:creationId xmlns:a16="http://schemas.microsoft.com/office/drawing/2014/main" id="{05A59426-9D87-41A5-908B-75E271E1073B}"/>
              </a:ext>
            </a:extLst>
          </p:cNvPr>
          <p:cNvPicPr>
            <a:picLocks noChangeAspect="1"/>
          </p:cNvPicPr>
          <p:nvPr/>
        </p:nvPicPr>
        <p:blipFill>
          <a:blip r:embed="rId4" cstate="print"/>
          <a:stretch>
            <a:fillRect/>
          </a:stretch>
        </p:blipFill>
        <p:spPr>
          <a:xfrm>
            <a:off x="-6902212" y="2223730"/>
            <a:ext cx="5852030" cy="2175294"/>
          </a:xfrm>
          <a:prstGeom prst="rect">
            <a:avLst/>
          </a:prstGeom>
        </p:spPr>
      </p:pic>
      <p:sp>
        <p:nvSpPr>
          <p:cNvPr id="11" name="Rectangle 10">
            <a:extLst>
              <a:ext uri="{FF2B5EF4-FFF2-40B4-BE49-F238E27FC236}">
                <a16:creationId xmlns:a16="http://schemas.microsoft.com/office/drawing/2014/main" id="{B38AE7B3-DA09-4979-9AC6-BEC6B37D06AD}"/>
              </a:ext>
            </a:extLst>
          </p:cNvPr>
          <p:cNvSpPr/>
          <p:nvPr/>
        </p:nvSpPr>
        <p:spPr>
          <a:xfrm>
            <a:off x="3276600" y="2393239"/>
            <a:ext cx="5181600" cy="32004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2" name="Rectangle 11">
            <a:extLst>
              <a:ext uri="{FF2B5EF4-FFF2-40B4-BE49-F238E27FC236}">
                <a16:creationId xmlns:a16="http://schemas.microsoft.com/office/drawing/2014/main" id="{0D3A2214-4068-409E-9FD2-3D744E690ECA}"/>
              </a:ext>
            </a:extLst>
          </p:cNvPr>
          <p:cNvSpPr/>
          <p:nvPr/>
        </p:nvSpPr>
        <p:spPr>
          <a:xfrm>
            <a:off x="3272589" y="2514601"/>
            <a:ext cx="5181600" cy="204787"/>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pic>
        <p:nvPicPr>
          <p:cNvPr id="13" name="Picture 12">
            <a:extLst>
              <a:ext uri="{FF2B5EF4-FFF2-40B4-BE49-F238E27FC236}">
                <a16:creationId xmlns:a16="http://schemas.microsoft.com/office/drawing/2014/main" id="{9B8F351C-52CD-497F-88B7-281628657A94}"/>
              </a:ext>
            </a:extLst>
          </p:cNvPr>
          <p:cNvPicPr>
            <a:picLocks noChangeAspect="1"/>
          </p:cNvPicPr>
          <p:nvPr/>
        </p:nvPicPr>
        <p:blipFill>
          <a:blip r:embed="rId5" cstate="print"/>
          <a:stretch>
            <a:fillRect/>
          </a:stretch>
        </p:blipFill>
        <p:spPr>
          <a:xfrm>
            <a:off x="1973835" y="3755141"/>
            <a:ext cx="5181601" cy="435859"/>
          </a:xfrm>
          <a:prstGeom prst="rect">
            <a:avLst/>
          </a:prstGeom>
        </p:spPr>
      </p:pic>
      <p:sp>
        <p:nvSpPr>
          <p:cNvPr id="14" name="Rectangle 13">
            <a:extLst>
              <a:ext uri="{FF2B5EF4-FFF2-40B4-BE49-F238E27FC236}">
                <a16:creationId xmlns:a16="http://schemas.microsoft.com/office/drawing/2014/main" id="{294FEAE7-684C-4332-BA6E-76687E7DDE4D}"/>
              </a:ext>
            </a:extLst>
          </p:cNvPr>
          <p:cNvSpPr/>
          <p:nvPr/>
        </p:nvSpPr>
        <p:spPr>
          <a:xfrm>
            <a:off x="3276600" y="2393240"/>
            <a:ext cx="5181600" cy="121361"/>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pic>
        <p:nvPicPr>
          <p:cNvPr id="64514" name="Picture 2" descr="Image result for 4&quot; sewer and drain pipe holes">
            <a:extLst>
              <a:ext uri="{FF2B5EF4-FFF2-40B4-BE49-F238E27FC236}">
                <a16:creationId xmlns:a16="http://schemas.microsoft.com/office/drawing/2014/main" id="{E1A9A9A8-E700-430F-AC53-03A941B071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6139" y="3820672"/>
            <a:ext cx="2822699" cy="2108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A5F187-5CCA-5447-CC29-3AEC1FEBE297}"/>
              </a:ext>
            </a:extLst>
          </p:cNvPr>
          <p:cNvSpPr/>
          <p:nvPr/>
        </p:nvSpPr>
        <p:spPr>
          <a:xfrm>
            <a:off x="1482436" y="4354753"/>
            <a:ext cx="6117699" cy="17966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DE3627-06B2-A92F-6F3F-2F6552A4FF53}"/>
              </a:ext>
            </a:extLst>
          </p:cNvPr>
          <p:cNvPicPr>
            <a:picLocks noChangeAspect="1"/>
          </p:cNvPicPr>
          <p:nvPr/>
        </p:nvPicPr>
        <p:blipFill>
          <a:blip r:embed="rId7"/>
          <a:srcRect l="9552" t="65555" r="7211" b="21058"/>
          <a:stretch/>
        </p:blipFill>
        <p:spPr>
          <a:xfrm>
            <a:off x="1419653" y="4605393"/>
            <a:ext cx="6289966" cy="1295385"/>
          </a:xfrm>
          <a:prstGeom prst="rect">
            <a:avLst/>
          </a:prstGeom>
        </p:spPr>
      </p:pic>
    </p:spTree>
    <p:extLst>
      <p:ext uri="{BB962C8B-B14F-4D97-AF65-F5344CB8AC3E}">
        <p14:creationId xmlns:p14="http://schemas.microsoft.com/office/powerpoint/2010/main" val="30511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45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4"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D05B5-5478-4B25-90FC-A80920497256}"/>
              </a:ext>
            </a:extLst>
          </p:cNvPr>
          <p:cNvPicPr>
            <a:picLocks noChangeAspect="1"/>
          </p:cNvPicPr>
          <p:nvPr/>
        </p:nvPicPr>
        <p:blipFill>
          <a:blip r:embed="rId3" cstate="print"/>
          <a:stretch>
            <a:fillRect/>
          </a:stretch>
        </p:blipFill>
        <p:spPr>
          <a:xfrm>
            <a:off x="1866902" y="1047042"/>
            <a:ext cx="8496299" cy="2321557"/>
          </a:xfrm>
          <a:prstGeom prst="rect">
            <a:avLst/>
          </a:prstGeom>
        </p:spPr>
      </p:pic>
      <p:sp>
        <p:nvSpPr>
          <p:cNvPr id="11" name="Rectangle 10">
            <a:extLst>
              <a:ext uri="{FF2B5EF4-FFF2-40B4-BE49-F238E27FC236}">
                <a16:creationId xmlns:a16="http://schemas.microsoft.com/office/drawing/2014/main" id="{B38AE7B3-DA09-4979-9AC6-BEC6B37D06AD}"/>
              </a:ext>
            </a:extLst>
          </p:cNvPr>
          <p:cNvSpPr/>
          <p:nvPr/>
        </p:nvSpPr>
        <p:spPr>
          <a:xfrm>
            <a:off x="3429000" y="2476501"/>
            <a:ext cx="5105400" cy="30393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2" name="Rectangle 11">
            <a:extLst>
              <a:ext uri="{FF2B5EF4-FFF2-40B4-BE49-F238E27FC236}">
                <a16:creationId xmlns:a16="http://schemas.microsoft.com/office/drawing/2014/main" id="{0D3A2214-4068-409E-9FD2-3D744E690ECA}"/>
              </a:ext>
            </a:extLst>
          </p:cNvPr>
          <p:cNvSpPr/>
          <p:nvPr/>
        </p:nvSpPr>
        <p:spPr>
          <a:xfrm>
            <a:off x="3429000" y="2603838"/>
            <a:ext cx="5105400" cy="158857"/>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4" name="Rectangle 13">
            <a:extLst>
              <a:ext uri="{FF2B5EF4-FFF2-40B4-BE49-F238E27FC236}">
                <a16:creationId xmlns:a16="http://schemas.microsoft.com/office/drawing/2014/main" id="{294FEAE7-684C-4332-BA6E-76687E7DDE4D}"/>
              </a:ext>
            </a:extLst>
          </p:cNvPr>
          <p:cNvSpPr/>
          <p:nvPr/>
        </p:nvSpPr>
        <p:spPr>
          <a:xfrm>
            <a:off x="3429000" y="2540170"/>
            <a:ext cx="5105400" cy="63668"/>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pic>
        <p:nvPicPr>
          <p:cNvPr id="6" name="Picture 5">
            <a:extLst>
              <a:ext uri="{FF2B5EF4-FFF2-40B4-BE49-F238E27FC236}">
                <a16:creationId xmlns:a16="http://schemas.microsoft.com/office/drawing/2014/main" id="{FA388F2F-9C6F-46A5-B1B2-64FC34410507}"/>
              </a:ext>
            </a:extLst>
          </p:cNvPr>
          <p:cNvPicPr>
            <a:picLocks noChangeAspect="1"/>
          </p:cNvPicPr>
          <p:nvPr/>
        </p:nvPicPr>
        <p:blipFill>
          <a:blip r:embed="rId4" cstate="print"/>
          <a:stretch>
            <a:fillRect/>
          </a:stretch>
        </p:blipFill>
        <p:spPr>
          <a:xfrm>
            <a:off x="8189264" y="3554217"/>
            <a:ext cx="2740742" cy="2130747"/>
          </a:xfrm>
          <a:prstGeom prst="rect">
            <a:avLst/>
          </a:prstGeom>
        </p:spPr>
      </p:pic>
      <p:sp>
        <p:nvSpPr>
          <p:cNvPr id="15" name="Title 1">
            <a:extLst>
              <a:ext uri="{FF2B5EF4-FFF2-40B4-BE49-F238E27FC236}">
                <a16:creationId xmlns:a16="http://schemas.microsoft.com/office/drawing/2014/main" id="{5AF32A61-4856-4D8F-B76A-F07D89F015A0}"/>
              </a:ext>
            </a:extLst>
          </p:cNvPr>
          <p:cNvSpPr txBox="1">
            <a:spLocks/>
          </p:cNvSpPr>
          <p:nvPr/>
        </p:nvSpPr>
        <p:spPr bwMode="auto">
          <a:xfrm>
            <a:off x="2228850" y="107496"/>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kern="0" dirty="0">
                <a:solidFill>
                  <a:srgbClr val="FFFF00"/>
                </a:solidFill>
                <a:latin typeface="Arial Rounded MT Bold" panose="020F0704030504030204" pitchFamily="34" charset="0"/>
              </a:rPr>
              <a:t>Standard Beds and Trenches - Pressure Distribution, Pumped Upslope</a:t>
            </a:r>
          </a:p>
        </p:txBody>
      </p:sp>
      <p:pic>
        <p:nvPicPr>
          <p:cNvPr id="7" name="Picture 6">
            <a:extLst>
              <a:ext uri="{FF2B5EF4-FFF2-40B4-BE49-F238E27FC236}">
                <a16:creationId xmlns:a16="http://schemas.microsoft.com/office/drawing/2014/main" id="{7A02F74A-045F-120E-65C6-253CA35371E2}"/>
              </a:ext>
            </a:extLst>
          </p:cNvPr>
          <p:cNvPicPr>
            <a:picLocks noChangeAspect="1"/>
          </p:cNvPicPr>
          <p:nvPr/>
        </p:nvPicPr>
        <p:blipFill>
          <a:blip r:embed="rId5" cstate="print"/>
          <a:stretch>
            <a:fillRect/>
          </a:stretch>
        </p:blipFill>
        <p:spPr>
          <a:xfrm>
            <a:off x="2064326" y="3462898"/>
            <a:ext cx="5181601" cy="435859"/>
          </a:xfrm>
          <a:prstGeom prst="rect">
            <a:avLst/>
          </a:prstGeom>
        </p:spPr>
      </p:pic>
      <p:sp>
        <p:nvSpPr>
          <p:cNvPr id="8" name="Rectangle 7">
            <a:extLst>
              <a:ext uri="{FF2B5EF4-FFF2-40B4-BE49-F238E27FC236}">
                <a16:creationId xmlns:a16="http://schemas.microsoft.com/office/drawing/2014/main" id="{8BA7A5E7-EFF1-866B-D113-18C71E4A9F87}"/>
              </a:ext>
            </a:extLst>
          </p:cNvPr>
          <p:cNvSpPr/>
          <p:nvPr/>
        </p:nvSpPr>
        <p:spPr>
          <a:xfrm>
            <a:off x="1448548" y="3881338"/>
            <a:ext cx="6559379" cy="286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64BBC4B-B8A9-FC37-0D3E-7DBEA5A64037}"/>
              </a:ext>
            </a:extLst>
          </p:cNvPr>
          <p:cNvGrpSpPr/>
          <p:nvPr/>
        </p:nvGrpSpPr>
        <p:grpSpPr>
          <a:xfrm>
            <a:off x="1302327" y="4100045"/>
            <a:ext cx="6705600" cy="2819400"/>
            <a:chOff x="1066800" y="4114800"/>
            <a:chExt cx="5410201" cy="2305201"/>
          </a:xfrm>
        </p:grpSpPr>
        <p:pic>
          <p:nvPicPr>
            <p:cNvPr id="16" name="Picture 15">
              <a:extLst>
                <a:ext uri="{FF2B5EF4-FFF2-40B4-BE49-F238E27FC236}">
                  <a16:creationId xmlns:a16="http://schemas.microsoft.com/office/drawing/2014/main" id="{41143D08-F2E6-D116-D261-6933600081EE}"/>
                </a:ext>
              </a:extLst>
            </p:cNvPr>
            <p:cNvPicPr>
              <a:picLocks noChangeAspect="1"/>
            </p:cNvPicPr>
            <p:nvPr/>
          </p:nvPicPr>
          <p:blipFill>
            <a:blip r:embed="rId6"/>
            <a:srcRect l="9552" t="78009" r="7211"/>
            <a:stretch/>
          </p:blipFill>
          <p:spPr>
            <a:xfrm>
              <a:off x="1066800" y="4589676"/>
              <a:ext cx="5410201" cy="1830325"/>
            </a:xfrm>
            <a:prstGeom prst="rect">
              <a:avLst/>
            </a:prstGeom>
          </p:spPr>
        </p:pic>
        <p:pic>
          <p:nvPicPr>
            <p:cNvPr id="17" name="Picture 16">
              <a:extLst>
                <a:ext uri="{FF2B5EF4-FFF2-40B4-BE49-F238E27FC236}">
                  <a16:creationId xmlns:a16="http://schemas.microsoft.com/office/drawing/2014/main" id="{4806FAC4-3EC3-99D9-2EBF-95A46B8DA8E8}"/>
                </a:ext>
              </a:extLst>
            </p:cNvPr>
            <p:cNvPicPr>
              <a:picLocks noChangeAspect="1"/>
            </p:cNvPicPr>
            <p:nvPr/>
          </p:nvPicPr>
          <p:blipFill>
            <a:blip r:embed="rId6"/>
            <a:srcRect l="9552" t="65555" r="7211" b="29867"/>
            <a:stretch/>
          </p:blipFill>
          <p:spPr>
            <a:xfrm>
              <a:off x="1066800" y="4114800"/>
              <a:ext cx="5410201" cy="381000"/>
            </a:xfrm>
            <a:prstGeom prst="rect">
              <a:avLst/>
            </a:prstGeom>
          </p:spPr>
        </p:pic>
      </p:grpSp>
      <p:sp>
        <p:nvSpPr>
          <p:cNvPr id="18" name="Rectangle 17">
            <a:extLst>
              <a:ext uri="{FF2B5EF4-FFF2-40B4-BE49-F238E27FC236}">
                <a16:creationId xmlns:a16="http://schemas.microsoft.com/office/drawing/2014/main" id="{80C7A9F3-3B2E-7557-4B35-F47CF9E44D1D}"/>
              </a:ext>
            </a:extLst>
          </p:cNvPr>
          <p:cNvSpPr/>
          <p:nvPr/>
        </p:nvSpPr>
        <p:spPr>
          <a:xfrm>
            <a:off x="3429000" y="2477705"/>
            <a:ext cx="5105400" cy="6366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spTree>
    <p:extLst>
      <p:ext uri="{BB962C8B-B14F-4D97-AF65-F5344CB8AC3E}">
        <p14:creationId xmlns:p14="http://schemas.microsoft.com/office/powerpoint/2010/main" val="6850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4"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4B91-688C-09F5-24EC-4CFC27FAC66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FF7AA0C-B812-CD3B-8B4F-193F22F02A93}"/>
              </a:ext>
            </a:extLst>
          </p:cNvPr>
          <p:cNvPicPr>
            <a:picLocks noChangeAspect="1"/>
          </p:cNvPicPr>
          <p:nvPr/>
        </p:nvPicPr>
        <p:blipFill>
          <a:blip r:embed="rId3" cstate="print"/>
          <a:stretch>
            <a:fillRect/>
          </a:stretch>
        </p:blipFill>
        <p:spPr>
          <a:xfrm>
            <a:off x="8189264" y="3554217"/>
            <a:ext cx="2740742" cy="2130747"/>
          </a:xfrm>
          <a:prstGeom prst="rect">
            <a:avLst/>
          </a:prstGeom>
        </p:spPr>
      </p:pic>
      <p:sp>
        <p:nvSpPr>
          <p:cNvPr id="15" name="Title 1">
            <a:extLst>
              <a:ext uri="{FF2B5EF4-FFF2-40B4-BE49-F238E27FC236}">
                <a16:creationId xmlns:a16="http://schemas.microsoft.com/office/drawing/2014/main" id="{B1F244A0-E728-80FF-C605-C4EC0186B7DA}"/>
              </a:ext>
            </a:extLst>
          </p:cNvPr>
          <p:cNvSpPr txBox="1">
            <a:spLocks/>
          </p:cNvSpPr>
          <p:nvPr/>
        </p:nvSpPr>
        <p:spPr bwMode="auto">
          <a:xfrm>
            <a:off x="2228850" y="107496"/>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kern="0" dirty="0">
                <a:solidFill>
                  <a:srgbClr val="FFFF00"/>
                </a:solidFill>
                <a:latin typeface="Arial Rounded MT Bold" panose="020F0704030504030204" pitchFamily="34" charset="0"/>
              </a:rPr>
              <a:t>Standard Beds and Trenches - Pressure Distribution, Siphon Downslope</a:t>
            </a:r>
          </a:p>
        </p:txBody>
      </p:sp>
      <p:pic>
        <p:nvPicPr>
          <p:cNvPr id="7" name="Picture 6">
            <a:extLst>
              <a:ext uri="{FF2B5EF4-FFF2-40B4-BE49-F238E27FC236}">
                <a16:creationId xmlns:a16="http://schemas.microsoft.com/office/drawing/2014/main" id="{137F34F3-35CC-668E-FA05-27CC45721003}"/>
              </a:ext>
            </a:extLst>
          </p:cNvPr>
          <p:cNvPicPr>
            <a:picLocks noChangeAspect="1"/>
          </p:cNvPicPr>
          <p:nvPr/>
        </p:nvPicPr>
        <p:blipFill>
          <a:blip r:embed="rId4" cstate="print"/>
          <a:stretch>
            <a:fillRect/>
          </a:stretch>
        </p:blipFill>
        <p:spPr>
          <a:xfrm>
            <a:off x="2064326" y="3462898"/>
            <a:ext cx="5181601" cy="435859"/>
          </a:xfrm>
          <a:prstGeom prst="rect">
            <a:avLst/>
          </a:prstGeom>
        </p:spPr>
      </p:pic>
      <p:sp>
        <p:nvSpPr>
          <p:cNvPr id="8" name="Rectangle 7">
            <a:extLst>
              <a:ext uri="{FF2B5EF4-FFF2-40B4-BE49-F238E27FC236}">
                <a16:creationId xmlns:a16="http://schemas.microsoft.com/office/drawing/2014/main" id="{35CB536A-597B-6BC0-1257-4E21A47084E2}"/>
              </a:ext>
            </a:extLst>
          </p:cNvPr>
          <p:cNvSpPr/>
          <p:nvPr/>
        </p:nvSpPr>
        <p:spPr>
          <a:xfrm>
            <a:off x="1448548" y="3881338"/>
            <a:ext cx="6559379" cy="286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F17FC5-7C1B-6716-8EAE-73BAF7487657}"/>
              </a:ext>
            </a:extLst>
          </p:cNvPr>
          <p:cNvGrpSpPr/>
          <p:nvPr/>
        </p:nvGrpSpPr>
        <p:grpSpPr>
          <a:xfrm>
            <a:off x="1302327" y="4100045"/>
            <a:ext cx="6705600" cy="2819400"/>
            <a:chOff x="1066800" y="4114800"/>
            <a:chExt cx="5410201" cy="2305201"/>
          </a:xfrm>
        </p:grpSpPr>
        <p:pic>
          <p:nvPicPr>
            <p:cNvPr id="16" name="Picture 15">
              <a:extLst>
                <a:ext uri="{FF2B5EF4-FFF2-40B4-BE49-F238E27FC236}">
                  <a16:creationId xmlns:a16="http://schemas.microsoft.com/office/drawing/2014/main" id="{874945CE-7BBD-F39E-2DDC-2C3DCDB031B1}"/>
                </a:ext>
              </a:extLst>
            </p:cNvPr>
            <p:cNvPicPr>
              <a:picLocks noChangeAspect="1"/>
            </p:cNvPicPr>
            <p:nvPr/>
          </p:nvPicPr>
          <p:blipFill>
            <a:blip r:embed="rId5"/>
            <a:srcRect l="9552" t="78009" r="7211"/>
            <a:stretch/>
          </p:blipFill>
          <p:spPr>
            <a:xfrm>
              <a:off x="1066800" y="4589676"/>
              <a:ext cx="5410201" cy="1830325"/>
            </a:xfrm>
            <a:prstGeom prst="rect">
              <a:avLst/>
            </a:prstGeom>
          </p:spPr>
        </p:pic>
        <p:pic>
          <p:nvPicPr>
            <p:cNvPr id="17" name="Picture 16">
              <a:extLst>
                <a:ext uri="{FF2B5EF4-FFF2-40B4-BE49-F238E27FC236}">
                  <a16:creationId xmlns:a16="http://schemas.microsoft.com/office/drawing/2014/main" id="{4590D8DA-1A36-EEC8-402A-D73E9400B596}"/>
                </a:ext>
              </a:extLst>
            </p:cNvPr>
            <p:cNvPicPr>
              <a:picLocks noChangeAspect="1"/>
            </p:cNvPicPr>
            <p:nvPr/>
          </p:nvPicPr>
          <p:blipFill>
            <a:blip r:embed="rId5"/>
            <a:srcRect l="9552" t="65555" r="7211" b="29867"/>
            <a:stretch/>
          </p:blipFill>
          <p:spPr>
            <a:xfrm>
              <a:off x="1066800" y="4114800"/>
              <a:ext cx="5410201" cy="381000"/>
            </a:xfrm>
            <a:prstGeom prst="rect">
              <a:avLst/>
            </a:prstGeom>
          </p:spPr>
        </p:pic>
      </p:grpSp>
      <p:pic>
        <p:nvPicPr>
          <p:cNvPr id="2" name="Picture 1">
            <a:extLst>
              <a:ext uri="{FF2B5EF4-FFF2-40B4-BE49-F238E27FC236}">
                <a16:creationId xmlns:a16="http://schemas.microsoft.com/office/drawing/2014/main" id="{EF4308FB-68E8-B93A-81B4-EB4182FA0FD4}"/>
              </a:ext>
            </a:extLst>
          </p:cNvPr>
          <p:cNvPicPr>
            <a:picLocks noChangeAspect="1"/>
          </p:cNvPicPr>
          <p:nvPr/>
        </p:nvPicPr>
        <p:blipFill>
          <a:blip r:embed="rId6" cstate="print"/>
          <a:stretch>
            <a:fillRect/>
          </a:stretch>
        </p:blipFill>
        <p:spPr>
          <a:xfrm>
            <a:off x="1866902" y="1047042"/>
            <a:ext cx="8496299" cy="2321557"/>
          </a:xfrm>
          <a:prstGeom prst="rect">
            <a:avLst/>
          </a:prstGeom>
        </p:spPr>
      </p:pic>
      <p:sp>
        <p:nvSpPr>
          <p:cNvPr id="3" name="Rectangle 2">
            <a:extLst>
              <a:ext uri="{FF2B5EF4-FFF2-40B4-BE49-F238E27FC236}">
                <a16:creationId xmlns:a16="http://schemas.microsoft.com/office/drawing/2014/main" id="{A87D7199-38FD-9942-7F3F-92F492146191}"/>
              </a:ext>
            </a:extLst>
          </p:cNvPr>
          <p:cNvSpPr/>
          <p:nvPr/>
        </p:nvSpPr>
        <p:spPr>
          <a:xfrm>
            <a:off x="3429000" y="2476501"/>
            <a:ext cx="5105400" cy="30393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4" name="Rectangle 3">
            <a:extLst>
              <a:ext uri="{FF2B5EF4-FFF2-40B4-BE49-F238E27FC236}">
                <a16:creationId xmlns:a16="http://schemas.microsoft.com/office/drawing/2014/main" id="{B224AF8A-70DF-0189-C708-D65769D165DA}"/>
              </a:ext>
            </a:extLst>
          </p:cNvPr>
          <p:cNvSpPr/>
          <p:nvPr/>
        </p:nvSpPr>
        <p:spPr>
          <a:xfrm>
            <a:off x="3429000" y="2557908"/>
            <a:ext cx="5105400" cy="204787"/>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9" name="Rectangle 8">
            <a:extLst>
              <a:ext uri="{FF2B5EF4-FFF2-40B4-BE49-F238E27FC236}">
                <a16:creationId xmlns:a16="http://schemas.microsoft.com/office/drawing/2014/main" id="{87924AAF-EA2B-2E07-5DF7-D069EFFF23F3}"/>
              </a:ext>
            </a:extLst>
          </p:cNvPr>
          <p:cNvSpPr/>
          <p:nvPr/>
        </p:nvSpPr>
        <p:spPr>
          <a:xfrm>
            <a:off x="3429000" y="2476501"/>
            <a:ext cx="5105400" cy="81406"/>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endParaRPr>
          </a:p>
        </p:txBody>
      </p:sp>
    </p:spTree>
    <p:extLst>
      <p:ext uri="{BB962C8B-B14F-4D97-AF65-F5344CB8AC3E}">
        <p14:creationId xmlns:p14="http://schemas.microsoft.com/office/powerpoint/2010/main" val="349208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dirty="0">
                <a:latin typeface="Arial Rounded MT Bold" panose="020F0704030504030204" pitchFamily="34" charset="0"/>
              </a:rPr>
              <a:t>At Grade System</a:t>
            </a:r>
          </a:p>
        </p:txBody>
      </p:sp>
      <p:pic>
        <p:nvPicPr>
          <p:cNvPr id="54274" name="Picture 2" descr="C:\Users\Owner\Documents\My Documents\My Pictures\Als Work\OnLot\At-Grade\MWM At-Grade Bed.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5877"/>
          <a:stretch/>
        </p:blipFill>
        <p:spPr bwMode="auto">
          <a:xfrm>
            <a:off x="1676348" y="1024827"/>
            <a:ext cx="8176558" cy="54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7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1143000"/>
          </a:xfrm>
        </p:spPr>
        <p:txBody>
          <a:bodyPr/>
          <a:lstStyle/>
          <a:p>
            <a:r>
              <a:rPr lang="en-US" dirty="0">
                <a:latin typeface="Arial Rounded MT Bold" panose="020F0704030504030204" pitchFamily="34" charset="0"/>
              </a:rPr>
              <a:t>Subsurface Sand Filter</a:t>
            </a:r>
          </a:p>
        </p:txBody>
      </p:sp>
      <p:pic>
        <p:nvPicPr>
          <p:cNvPr id="4" name="Content Placeholder 3" descr="SSS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8029" y="1219199"/>
            <a:ext cx="9870884" cy="46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53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2BA65-B8C9-49A9-BC2D-66960637D951}"/>
              </a:ext>
            </a:extLst>
          </p:cNvPr>
          <p:cNvPicPr>
            <a:picLocks noChangeAspect="1"/>
          </p:cNvPicPr>
          <p:nvPr/>
        </p:nvPicPr>
        <p:blipFill>
          <a:blip r:embed="rId3" cstate="print"/>
          <a:stretch>
            <a:fillRect/>
          </a:stretch>
        </p:blipFill>
        <p:spPr>
          <a:xfrm>
            <a:off x="1676401" y="559555"/>
            <a:ext cx="8700901" cy="2788800"/>
          </a:xfrm>
          <a:prstGeom prst="rect">
            <a:avLst/>
          </a:prstGeom>
        </p:spPr>
      </p:pic>
      <p:sp>
        <p:nvSpPr>
          <p:cNvPr id="8" name="Title 1">
            <a:extLst>
              <a:ext uri="{FF2B5EF4-FFF2-40B4-BE49-F238E27FC236}">
                <a16:creationId xmlns:a16="http://schemas.microsoft.com/office/drawing/2014/main" id="{EF1ED884-757F-46B4-8A9F-8B54D38CA115}"/>
              </a:ext>
            </a:extLst>
          </p:cNvPr>
          <p:cNvSpPr>
            <a:spLocks noGrp="1"/>
          </p:cNvSpPr>
          <p:nvPr>
            <p:ph type="title"/>
          </p:nvPr>
        </p:nvSpPr>
        <p:spPr>
          <a:xfrm>
            <a:off x="2209800" y="-103506"/>
            <a:ext cx="7772400" cy="838200"/>
          </a:xfrm>
        </p:spPr>
        <p:txBody>
          <a:bodyPr/>
          <a:lstStyle/>
          <a:p>
            <a:r>
              <a:rPr lang="en-US" sz="2400" dirty="0">
                <a:latin typeface="Arial Rounded MT Bold" panose="020F0704030504030204" pitchFamily="34" charset="0"/>
              </a:rPr>
              <a:t>SSSF Beds and Trenches - Gravity Distribution</a:t>
            </a:r>
          </a:p>
        </p:txBody>
      </p:sp>
      <p:sp>
        <p:nvSpPr>
          <p:cNvPr id="12" name="Rectangle 11">
            <a:extLst>
              <a:ext uri="{FF2B5EF4-FFF2-40B4-BE49-F238E27FC236}">
                <a16:creationId xmlns:a16="http://schemas.microsoft.com/office/drawing/2014/main" id="{0D3A2214-4068-409E-9FD2-3D744E690ECA}"/>
              </a:ext>
            </a:extLst>
          </p:cNvPr>
          <p:cNvSpPr/>
          <p:nvPr/>
        </p:nvSpPr>
        <p:spPr>
          <a:xfrm>
            <a:off x="3371850" y="1930870"/>
            <a:ext cx="5105400" cy="204787"/>
          </a:xfrm>
          <a:prstGeom prst="rect">
            <a:avLst/>
          </a:prstGeom>
          <a:solidFill>
            <a:schemeClr val="tx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4" name="Rectangle 13">
            <a:extLst>
              <a:ext uri="{FF2B5EF4-FFF2-40B4-BE49-F238E27FC236}">
                <a16:creationId xmlns:a16="http://schemas.microsoft.com/office/drawing/2014/main" id="{294FEAE7-684C-4332-BA6E-76687E7DDE4D}"/>
              </a:ext>
            </a:extLst>
          </p:cNvPr>
          <p:cNvSpPr/>
          <p:nvPr/>
        </p:nvSpPr>
        <p:spPr>
          <a:xfrm>
            <a:off x="3371850" y="1814323"/>
            <a:ext cx="5105400" cy="12136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pic>
        <p:nvPicPr>
          <p:cNvPr id="64514" name="Picture 2" descr="Image result for 4&quot; sewer and drain pipe holes">
            <a:extLst>
              <a:ext uri="{FF2B5EF4-FFF2-40B4-BE49-F238E27FC236}">
                <a16:creationId xmlns:a16="http://schemas.microsoft.com/office/drawing/2014/main" id="{E1A9A9A8-E700-430F-AC53-03A941B07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3705663"/>
            <a:ext cx="2898058" cy="2165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1D1F10-1735-E61D-66B5-75DCEC6B7389}"/>
              </a:ext>
            </a:extLst>
          </p:cNvPr>
          <p:cNvSpPr/>
          <p:nvPr/>
        </p:nvSpPr>
        <p:spPr>
          <a:xfrm>
            <a:off x="1169656" y="4076888"/>
            <a:ext cx="6574891" cy="269910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EACB00-8833-3A4C-9EBB-AA6E4418214B}"/>
              </a:ext>
            </a:extLst>
          </p:cNvPr>
          <p:cNvPicPr>
            <a:picLocks noChangeAspect="1"/>
          </p:cNvPicPr>
          <p:nvPr/>
        </p:nvPicPr>
        <p:blipFill>
          <a:blip r:embed="rId5" cstate="print"/>
          <a:stretch>
            <a:fillRect/>
          </a:stretch>
        </p:blipFill>
        <p:spPr>
          <a:xfrm>
            <a:off x="1676401" y="3425663"/>
            <a:ext cx="5561400" cy="560000"/>
          </a:xfrm>
          <a:prstGeom prst="rect">
            <a:avLst/>
          </a:prstGeom>
        </p:spPr>
      </p:pic>
      <p:pic>
        <p:nvPicPr>
          <p:cNvPr id="7" name="Picture 6">
            <a:extLst>
              <a:ext uri="{FF2B5EF4-FFF2-40B4-BE49-F238E27FC236}">
                <a16:creationId xmlns:a16="http://schemas.microsoft.com/office/drawing/2014/main" id="{D747435D-FEE3-9294-1C1F-0E1E91076E2B}"/>
              </a:ext>
            </a:extLst>
          </p:cNvPr>
          <p:cNvPicPr>
            <a:picLocks noChangeAspect="1"/>
          </p:cNvPicPr>
          <p:nvPr/>
        </p:nvPicPr>
        <p:blipFill>
          <a:blip r:embed="rId6"/>
          <a:srcRect t="8235" b="61367"/>
          <a:stretch/>
        </p:blipFill>
        <p:spPr>
          <a:xfrm>
            <a:off x="1093456" y="4187050"/>
            <a:ext cx="6651091" cy="2588941"/>
          </a:xfrm>
          <a:prstGeom prst="rect">
            <a:avLst/>
          </a:prstGeom>
        </p:spPr>
      </p:pic>
    </p:spTree>
    <p:extLst>
      <p:ext uri="{BB962C8B-B14F-4D97-AF65-F5344CB8AC3E}">
        <p14:creationId xmlns:p14="http://schemas.microsoft.com/office/powerpoint/2010/main" val="26462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39DF9-AFCF-479D-BDCF-55EC1721C826}"/>
              </a:ext>
            </a:extLst>
          </p:cNvPr>
          <p:cNvPicPr>
            <a:picLocks noChangeAspect="1"/>
          </p:cNvPicPr>
          <p:nvPr/>
        </p:nvPicPr>
        <p:blipFill>
          <a:blip r:embed="rId3" cstate="print"/>
          <a:stretch>
            <a:fillRect/>
          </a:stretch>
        </p:blipFill>
        <p:spPr>
          <a:xfrm>
            <a:off x="1676401" y="603788"/>
            <a:ext cx="8770050" cy="2881668"/>
          </a:xfrm>
          <a:prstGeom prst="rect">
            <a:avLst/>
          </a:prstGeom>
        </p:spPr>
      </p:pic>
      <p:sp>
        <p:nvSpPr>
          <p:cNvPr id="8" name="Title 1">
            <a:extLst>
              <a:ext uri="{FF2B5EF4-FFF2-40B4-BE49-F238E27FC236}">
                <a16:creationId xmlns:a16="http://schemas.microsoft.com/office/drawing/2014/main" id="{EF1ED884-757F-46B4-8A9F-8B54D38CA115}"/>
              </a:ext>
            </a:extLst>
          </p:cNvPr>
          <p:cNvSpPr>
            <a:spLocks noGrp="1"/>
          </p:cNvSpPr>
          <p:nvPr>
            <p:ph type="title"/>
          </p:nvPr>
        </p:nvSpPr>
        <p:spPr>
          <a:xfrm>
            <a:off x="2209800" y="-103506"/>
            <a:ext cx="7772400" cy="838200"/>
          </a:xfrm>
        </p:spPr>
        <p:txBody>
          <a:bodyPr/>
          <a:lstStyle/>
          <a:p>
            <a:r>
              <a:rPr lang="en-US" sz="2400" dirty="0">
                <a:latin typeface="Arial Rounded MT Bold" panose="020F0704030504030204" pitchFamily="34" charset="0"/>
              </a:rPr>
              <a:t>SSSF Beds and Trenches - Pressure Distribution</a:t>
            </a:r>
          </a:p>
        </p:txBody>
      </p:sp>
      <p:sp>
        <p:nvSpPr>
          <p:cNvPr id="12" name="Rectangle 11">
            <a:extLst>
              <a:ext uri="{FF2B5EF4-FFF2-40B4-BE49-F238E27FC236}">
                <a16:creationId xmlns:a16="http://schemas.microsoft.com/office/drawing/2014/main" id="{0D3A2214-4068-409E-9FD2-3D744E690ECA}"/>
              </a:ext>
            </a:extLst>
          </p:cNvPr>
          <p:cNvSpPr/>
          <p:nvPr/>
        </p:nvSpPr>
        <p:spPr>
          <a:xfrm>
            <a:off x="3274805" y="2090568"/>
            <a:ext cx="5100268" cy="176064"/>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a:solidFill>
                <a:srgbClr val="FFFFFF"/>
              </a:solidFill>
            </a:endParaRPr>
          </a:p>
        </p:txBody>
      </p:sp>
      <p:sp>
        <p:nvSpPr>
          <p:cNvPr id="14" name="Rectangle 13">
            <a:extLst>
              <a:ext uri="{FF2B5EF4-FFF2-40B4-BE49-F238E27FC236}">
                <a16:creationId xmlns:a16="http://schemas.microsoft.com/office/drawing/2014/main" id="{294FEAE7-684C-4332-BA6E-76687E7DDE4D}"/>
              </a:ext>
            </a:extLst>
          </p:cNvPr>
          <p:cNvSpPr/>
          <p:nvPr/>
        </p:nvSpPr>
        <p:spPr>
          <a:xfrm>
            <a:off x="3274805" y="1988251"/>
            <a:ext cx="5100268" cy="10231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3600" dirty="0">
              <a:solidFill>
                <a:srgbClr val="FFFFFF"/>
              </a:solidFill>
            </a:endParaRPr>
          </a:p>
        </p:txBody>
      </p:sp>
      <p:pic>
        <p:nvPicPr>
          <p:cNvPr id="10" name="Picture 9">
            <a:extLst>
              <a:ext uri="{FF2B5EF4-FFF2-40B4-BE49-F238E27FC236}">
                <a16:creationId xmlns:a16="http://schemas.microsoft.com/office/drawing/2014/main" id="{0E28E216-012C-4066-9D7D-3D2FF72CCF98}"/>
              </a:ext>
            </a:extLst>
          </p:cNvPr>
          <p:cNvPicPr>
            <a:picLocks noChangeAspect="1"/>
          </p:cNvPicPr>
          <p:nvPr/>
        </p:nvPicPr>
        <p:blipFill>
          <a:blip r:embed="rId4" cstate="print"/>
          <a:stretch>
            <a:fillRect/>
          </a:stretch>
        </p:blipFill>
        <p:spPr>
          <a:xfrm>
            <a:off x="7833852" y="3815013"/>
            <a:ext cx="2740742" cy="2130747"/>
          </a:xfrm>
          <a:prstGeom prst="rect">
            <a:avLst/>
          </a:prstGeom>
        </p:spPr>
      </p:pic>
      <p:pic>
        <p:nvPicPr>
          <p:cNvPr id="2" name="Picture 1">
            <a:extLst>
              <a:ext uri="{FF2B5EF4-FFF2-40B4-BE49-F238E27FC236}">
                <a16:creationId xmlns:a16="http://schemas.microsoft.com/office/drawing/2014/main" id="{1884B5BE-40EE-50B3-65ED-849F7B65DEEE}"/>
              </a:ext>
            </a:extLst>
          </p:cNvPr>
          <p:cNvPicPr>
            <a:picLocks noChangeAspect="1"/>
          </p:cNvPicPr>
          <p:nvPr/>
        </p:nvPicPr>
        <p:blipFill>
          <a:blip r:embed="rId5" cstate="print"/>
          <a:stretch>
            <a:fillRect/>
          </a:stretch>
        </p:blipFill>
        <p:spPr>
          <a:xfrm>
            <a:off x="1660168" y="3543932"/>
            <a:ext cx="5384237" cy="542161"/>
          </a:xfrm>
          <a:prstGeom prst="rect">
            <a:avLst/>
          </a:prstGeom>
        </p:spPr>
      </p:pic>
      <p:pic>
        <p:nvPicPr>
          <p:cNvPr id="6" name="Picture 5">
            <a:extLst>
              <a:ext uri="{FF2B5EF4-FFF2-40B4-BE49-F238E27FC236}">
                <a16:creationId xmlns:a16="http://schemas.microsoft.com/office/drawing/2014/main" id="{3A74146E-9A92-05C6-5A72-FFD42FAD59E8}"/>
              </a:ext>
            </a:extLst>
          </p:cNvPr>
          <p:cNvPicPr>
            <a:picLocks noChangeAspect="1"/>
          </p:cNvPicPr>
          <p:nvPr/>
        </p:nvPicPr>
        <p:blipFill>
          <a:blip r:embed="rId6"/>
          <a:stretch>
            <a:fillRect/>
          </a:stretch>
        </p:blipFill>
        <p:spPr>
          <a:xfrm>
            <a:off x="1126670" y="4150854"/>
            <a:ext cx="6451235" cy="2638336"/>
          </a:xfrm>
          <a:prstGeom prst="rect">
            <a:avLst/>
          </a:prstGeom>
        </p:spPr>
      </p:pic>
    </p:spTree>
    <p:extLst>
      <p:ext uri="{BB962C8B-B14F-4D97-AF65-F5344CB8AC3E}">
        <p14:creationId xmlns:p14="http://schemas.microsoft.com/office/powerpoint/2010/main" val="402674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1143000"/>
          </a:xfrm>
        </p:spPr>
        <p:txBody>
          <a:bodyPr/>
          <a:lstStyle/>
          <a:p>
            <a:r>
              <a:rPr lang="en-US" dirty="0">
                <a:latin typeface="Arial Rounded MT Bold" panose="020F0704030504030204" pitchFamily="34" charset="0"/>
              </a:rPr>
              <a:t>Elevated Sand Mound</a:t>
            </a:r>
          </a:p>
        </p:txBody>
      </p:sp>
      <p:pic>
        <p:nvPicPr>
          <p:cNvPr id="4" name="Picture 4" descr="sand m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309" y="1265905"/>
            <a:ext cx="8711381" cy="469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73713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4410</TotalTime>
  <Words>1901</Words>
  <Application>Microsoft Office PowerPoint</Application>
  <PresentationFormat>Widescreen</PresentationFormat>
  <Paragraphs>118</Paragraphs>
  <Slides>17</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5" baseType="lpstr">
      <vt:lpstr>Aptos</vt:lpstr>
      <vt:lpstr>Arial</vt:lpstr>
      <vt:lpstr>Arial Rounded MT Bold</vt:lpstr>
      <vt:lpstr>Arial Unicode MS</vt:lpstr>
      <vt:lpstr>Times New Roman</vt:lpstr>
      <vt:lpstr>1_Default Design</vt:lpstr>
      <vt:lpstr>Slide</vt:lpstr>
      <vt:lpstr>Bitmap Image</vt:lpstr>
      <vt:lpstr>PowerPoint Presentation</vt:lpstr>
      <vt:lpstr>Standard Beds and Trenches - Gravity Distribution</vt:lpstr>
      <vt:lpstr>PowerPoint Presentation</vt:lpstr>
      <vt:lpstr>PowerPoint Presentation</vt:lpstr>
      <vt:lpstr>At Grade System</vt:lpstr>
      <vt:lpstr>Subsurface Sand Filter</vt:lpstr>
      <vt:lpstr>SSSF Beds and Trenches - Gravity Distribution</vt:lpstr>
      <vt:lpstr>SSSF Beds and Trenches - Pressure Distribution</vt:lpstr>
      <vt:lpstr>Elevated Sand Mound</vt:lpstr>
      <vt:lpstr>ESM Beds and Trenches – Gravity or Pressure Distribution</vt:lpstr>
      <vt:lpstr>Gravelless Chambers</vt:lpstr>
      <vt:lpstr>PowerPoint Presentation</vt:lpstr>
      <vt:lpstr>PowerPoint Presentation</vt:lpstr>
      <vt:lpstr>PowerPoint Presentation</vt:lpstr>
      <vt:lpstr>PowerPoint Presentation</vt:lpstr>
      <vt:lpstr>Green Dot Findings</vt:lpstr>
      <vt:lpstr>Green Dot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Ferrero</dc:creator>
  <cp:lastModifiedBy>Kimberly Seipp</cp:lastModifiedBy>
  <cp:revision>7</cp:revision>
  <dcterms:created xsi:type="dcterms:W3CDTF">2025-03-05T15:21:20Z</dcterms:created>
  <dcterms:modified xsi:type="dcterms:W3CDTF">2025-06-23T01:26:55Z</dcterms:modified>
</cp:coreProperties>
</file>