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1"/>
  </p:notesMasterIdLst>
  <p:handoutMasterIdLst>
    <p:handoutMasterId r:id="rId132"/>
  </p:handoutMasterIdLst>
  <p:sldIdLst>
    <p:sldId id="325" r:id="rId2"/>
    <p:sldId id="472" r:id="rId3"/>
    <p:sldId id="473" r:id="rId4"/>
    <p:sldId id="474" r:id="rId5"/>
    <p:sldId id="575" r:id="rId6"/>
    <p:sldId id="475" r:id="rId7"/>
    <p:sldId id="476" r:id="rId8"/>
    <p:sldId id="370" r:id="rId9"/>
    <p:sldId id="477" r:id="rId10"/>
    <p:sldId id="478" r:id="rId11"/>
    <p:sldId id="582" r:id="rId12"/>
    <p:sldId id="479" r:id="rId13"/>
    <p:sldId id="480" r:id="rId14"/>
    <p:sldId id="481" r:id="rId15"/>
    <p:sldId id="482" r:id="rId16"/>
    <p:sldId id="483" r:id="rId17"/>
    <p:sldId id="484" r:id="rId18"/>
    <p:sldId id="547" r:id="rId19"/>
    <p:sldId id="549" r:id="rId20"/>
    <p:sldId id="550" r:id="rId21"/>
    <p:sldId id="551" r:id="rId22"/>
    <p:sldId id="485" r:id="rId23"/>
    <p:sldId id="552" r:id="rId24"/>
    <p:sldId id="544" r:id="rId25"/>
    <p:sldId id="486" r:id="rId26"/>
    <p:sldId id="576" r:id="rId27"/>
    <p:sldId id="487" r:id="rId28"/>
    <p:sldId id="577" r:id="rId29"/>
    <p:sldId id="578" r:id="rId30"/>
    <p:sldId id="579" r:id="rId31"/>
    <p:sldId id="580" r:id="rId32"/>
    <p:sldId id="581" r:id="rId33"/>
    <p:sldId id="494" r:id="rId34"/>
    <p:sldId id="495" r:id="rId35"/>
    <p:sldId id="504" r:id="rId36"/>
    <p:sldId id="572" r:id="rId37"/>
    <p:sldId id="574" r:id="rId38"/>
    <p:sldId id="496" r:id="rId39"/>
    <p:sldId id="497" r:id="rId40"/>
    <p:sldId id="498" r:id="rId41"/>
    <p:sldId id="499" r:id="rId42"/>
    <p:sldId id="545" r:id="rId43"/>
    <p:sldId id="500" r:id="rId44"/>
    <p:sldId id="501" r:id="rId45"/>
    <p:sldId id="502" r:id="rId46"/>
    <p:sldId id="505" r:id="rId47"/>
    <p:sldId id="506" r:id="rId48"/>
    <p:sldId id="503" r:id="rId49"/>
    <p:sldId id="467" r:id="rId50"/>
    <p:sldId id="556" r:id="rId51"/>
    <p:sldId id="557" r:id="rId52"/>
    <p:sldId id="558" r:id="rId53"/>
    <p:sldId id="559" r:id="rId54"/>
    <p:sldId id="561" r:id="rId55"/>
    <p:sldId id="563" r:id="rId56"/>
    <p:sldId id="562" r:id="rId57"/>
    <p:sldId id="564" r:id="rId58"/>
    <p:sldId id="507" r:id="rId59"/>
    <p:sldId id="508" r:id="rId60"/>
    <p:sldId id="509" r:id="rId61"/>
    <p:sldId id="510" r:id="rId62"/>
    <p:sldId id="511" r:id="rId63"/>
    <p:sldId id="512" r:id="rId64"/>
    <p:sldId id="514" r:id="rId65"/>
    <p:sldId id="515" r:id="rId66"/>
    <p:sldId id="516" r:id="rId67"/>
    <p:sldId id="517" r:id="rId68"/>
    <p:sldId id="518" r:id="rId69"/>
    <p:sldId id="519" r:id="rId70"/>
    <p:sldId id="521" r:id="rId71"/>
    <p:sldId id="520" r:id="rId72"/>
    <p:sldId id="392" r:id="rId73"/>
    <p:sldId id="522" r:id="rId74"/>
    <p:sldId id="523" r:id="rId75"/>
    <p:sldId id="524" r:id="rId76"/>
    <p:sldId id="525" r:id="rId77"/>
    <p:sldId id="565" r:id="rId78"/>
    <p:sldId id="566" r:id="rId79"/>
    <p:sldId id="567" r:id="rId80"/>
    <p:sldId id="526" r:id="rId81"/>
    <p:sldId id="527" r:id="rId82"/>
    <p:sldId id="528" r:id="rId83"/>
    <p:sldId id="529" r:id="rId84"/>
    <p:sldId id="530" r:id="rId85"/>
    <p:sldId id="603" r:id="rId86"/>
    <p:sldId id="569" r:id="rId87"/>
    <p:sldId id="533" r:id="rId88"/>
    <p:sldId id="534" r:id="rId89"/>
    <p:sldId id="535" r:id="rId90"/>
    <p:sldId id="541" r:id="rId91"/>
    <p:sldId id="398" r:id="rId92"/>
    <p:sldId id="604" r:id="rId93"/>
    <p:sldId id="553" r:id="rId94"/>
    <p:sldId id="554" r:id="rId95"/>
    <p:sldId id="400" r:id="rId96"/>
    <p:sldId id="537" r:id="rId97"/>
    <p:sldId id="605" r:id="rId98"/>
    <p:sldId id="573" r:id="rId99"/>
    <p:sldId id="539" r:id="rId100"/>
    <p:sldId id="404" r:id="rId101"/>
    <p:sldId id="542" r:id="rId102"/>
    <p:sldId id="543" r:id="rId103"/>
    <p:sldId id="405" r:id="rId104"/>
    <p:sldId id="406" r:id="rId105"/>
    <p:sldId id="540" r:id="rId106"/>
    <p:sldId id="408" r:id="rId107"/>
    <p:sldId id="409" r:id="rId108"/>
    <p:sldId id="568" r:id="rId109"/>
    <p:sldId id="410" r:id="rId110"/>
    <p:sldId id="584" r:id="rId111"/>
    <p:sldId id="585" r:id="rId112"/>
    <p:sldId id="586" r:id="rId113"/>
    <p:sldId id="587" r:id="rId114"/>
    <p:sldId id="588" r:id="rId115"/>
    <p:sldId id="589" r:id="rId116"/>
    <p:sldId id="590" r:id="rId117"/>
    <p:sldId id="591" r:id="rId118"/>
    <p:sldId id="592" r:id="rId119"/>
    <p:sldId id="593" r:id="rId120"/>
    <p:sldId id="594" r:id="rId121"/>
    <p:sldId id="595" r:id="rId122"/>
    <p:sldId id="596" r:id="rId123"/>
    <p:sldId id="597" r:id="rId124"/>
    <p:sldId id="598" r:id="rId125"/>
    <p:sldId id="599" r:id="rId126"/>
    <p:sldId id="600" r:id="rId127"/>
    <p:sldId id="601" r:id="rId128"/>
    <p:sldId id="602" r:id="rId129"/>
    <p:sldId id="374" r:id="rId130"/>
  </p:sldIdLst>
  <p:sldSz cx="12192000" cy="6858000"/>
  <p:notesSz cx="7010400" cy="9296400"/>
  <p:defaultTextStyle>
    <a:defPPr>
      <a:defRPr lang="en-US"/>
    </a:defPPr>
    <a:lvl1pPr algn="l" rtl="0" fontAlgn="base">
      <a:spcBef>
        <a:spcPct val="0"/>
      </a:spcBef>
      <a:spcAft>
        <a:spcPct val="0"/>
      </a:spcAft>
      <a:defRPr sz="3600" kern="1200">
        <a:solidFill>
          <a:schemeClr val="tx1"/>
        </a:solidFill>
        <a:latin typeface="Arial Rounded MT Bold" pitchFamily="34" charset="0"/>
        <a:ea typeface="+mn-ea"/>
        <a:cs typeface="+mn-cs"/>
      </a:defRPr>
    </a:lvl1pPr>
    <a:lvl2pPr marL="457200" algn="l" rtl="0" fontAlgn="base">
      <a:spcBef>
        <a:spcPct val="0"/>
      </a:spcBef>
      <a:spcAft>
        <a:spcPct val="0"/>
      </a:spcAft>
      <a:defRPr sz="3600" kern="1200">
        <a:solidFill>
          <a:schemeClr val="tx1"/>
        </a:solidFill>
        <a:latin typeface="Arial Rounded MT Bold" pitchFamily="34" charset="0"/>
        <a:ea typeface="+mn-ea"/>
        <a:cs typeface="+mn-cs"/>
      </a:defRPr>
    </a:lvl2pPr>
    <a:lvl3pPr marL="914400" algn="l" rtl="0" fontAlgn="base">
      <a:spcBef>
        <a:spcPct val="0"/>
      </a:spcBef>
      <a:spcAft>
        <a:spcPct val="0"/>
      </a:spcAft>
      <a:defRPr sz="3600" kern="1200">
        <a:solidFill>
          <a:schemeClr val="tx1"/>
        </a:solidFill>
        <a:latin typeface="Arial Rounded MT Bold" pitchFamily="34" charset="0"/>
        <a:ea typeface="+mn-ea"/>
        <a:cs typeface="+mn-cs"/>
      </a:defRPr>
    </a:lvl3pPr>
    <a:lvl4pPr marL="1371600" algn="l" rtl="0" fontAlgn="base">
      <a:spcBef>
        <a:spcPct val="0"/>
      </a:spcBef>
      <a:spcAft>
        <a:spcPct val="0"/>
      </a:spcAft>
      <a:defRPr sz="3600" kern="1200">
        <a:solidFill>
          <a:schemeClr val="tx1"/>
        </a:solidFill>
        <a:latin typeface="Arial Rounded MT Bold" pitchFamily="34" charset="0"/>
        <a:ea typeface="+mn-ea"/>
        <a:cs typeface="+mn-cs"/>
      </a:defRPr>
    </a:lvl4pPr>
    <a:lvl5pPr marL="1828800" algn="l" rtl="0" fontAlgn="base">
      <a:spcBef>
        <a:spcPct val="0"/>
      </a:spcBef>
      <a:spcAft>
        <a:spcPct val="0"/>
      </a:spcAft>
      <a:defRPr sz="3600" kern="1200">
        <a:solidFill>
          <a:schemeClr val="tx1"/>
        </a:solidFill>
        <a:latin typeface="Arial Rounded MT Bold" pitchFamily="34" charset="0"/>
        <a:ea typeface="+mn-ea"/>
        <a:cs typeface="+mn-cs"/>
      </a:defRPr>
    </a:lvl5pPr>
    <a:lvl6pPr marL="2286000" algn="l" defTabSz="914400" rtl="0" eaLnBrk="1" latinLnBrk="0" hangingPunct="1">
      <a:defRPr sz="3600" kern="1200">
        <a:solidFill>
          <a:schemeClr val="tx1"/>
        </a:solidFill>
        <a:latin typeface="Arial Rounded MT Bold" pitchFamily="34" charset="0"/>
        <a:ea typeface="+mn-ea"/>
        <a:cs typeface="+mn-cs"/>
      </a:defRPr>
    </a:lvl6pPr>
    <a:lvl7pPr marL="2743200" algn="l" defTabSz="914400" rtl="0" eaLnBrk="1" latinLnBrk="0" hangingPunct="1">
      <a:defRPr sz="3600" kern="1200">
        <a:solidFill>
          <a:schemeClr val="tx1"/>
        </a:solidFill>
        <a:latin typeface="Arial Rounded MT Bold" pitchFamily="34" charset="0"/>
        <a:ea typeface="+mn-ea"/>
        <a:cs typeface="+mn-cs"/>
      </a:defRPr>
    </a:lvl7pPr>
    <a:lvl8pPr marL="3200400" algn="l" defTabSz="914400" rtl="0" eaLnBrk="1" latinLnBrk="0" hangingPunct="1">
      <a:defRPr sz="3600" kern="1200">
        <a:solidFill>
          <a:schemeClr val="tx1"/>
        </a:solidFill>
        <a:latin typeface="Arial Rounded MT Bold" pitchFamily="34" charset="0"/>
        <a:ea typeface="+mn-ea"/>
        <a:cs typeface="+mn-cs"/>
      </a:defRPr>
    </a:lvl8pPr>
    <a:lvl9pPr marL="3657600" algn="l" defTabSz="914400" rtl="0" eaLnBrk="1" latinLnBrk="0" hangingPunct="1">
      <a:defRPr sz="3600"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3434FF"/>
    <a:srgbClr val="3030FF"/>
    <a:srgbClr val="2D2DFF"/>
    <a:srgbClr val="2A2AFF"/>
    <a:srgbClr val="2E2EFD"/>
    <a:srgbClr val="FF0000"/>
    <a:srgbClr val="993300"/>
    <a:srgbClr val="1A5422"/>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57748" autoAdjust="0"/>
  </p:normalViewPr>
  <p:slideViewPr>
    <p:cSldViewPr>
      <p:cViewPr varScale="1">
        <p:scale>
          <a:sx n="56" d="100"/>
          <a:sy n="56" d="100"/>
        </p:scale>
        <p:origin x="2568" y="2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0714"/>
    </p:cViewPr>
  </p:sorterViewPr>
  <p:notesViewPr>
    <p:cSldViewPr>
      <p:cViewPr>
        <p:scale>
          <a:sx n="66" d="100"/>
          <a:sy n="66" d="100"/>
        </p:scale>
        <p:origin x="-1478"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defTabSz="930275">
              <a:defRPr sz="1200" smtClean="0"/>
            </a:lvl1pPr>
          </a:lstStyle>
          <a:p>
            <a:pPr>
              <a:defRPr/>
            </a:pPr>
            <a:endParaRPr lang="en-US" altLang="en-US"/>
          </a:p>
        </p:txBody>
      </p:sp>
      <p:sp>
        <p:nvSpPr>
          <p:cNvPr id="18432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lgn="r" defTabSz="930275">
              <a:defRPr sz="1200" smtClean="0"/>
            </a:lvl1pPr>
          </a:lstStyle>
          <a:p>
            <a:pPr>
              <a:defRPr/>
            </a:pPr>
            <a:fld id="{D3966634-1713-42A1-9973-22FC93BEF060}" type="datetimeFigureOut">
              <a:rPr lang="en-US" altLang="en-US"/>
              <a:pPr>
                <a:defRPr/>
              </a:pPr>
              <a:t>6/20/2025</a:t>
            </a:fld>
            <a:endParaRPr lang="en-US" altLang="en-US"/>
          </a:p>
        </p:txBody>
      </p:sp>
      <p:sp>
        <p:nvSpPr>
          <p:cNvPr id="18432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defTabSz="930275">
              <a:defRPr sz="1200" smtClean="0"/>
            </a:lvl1pPr>
          </a:lstStyle>
          <a:p>
            <a:pPr>
              <a:defRPr/>
            </a:pPr>
            <a:endParaRPr lang="en-US" altLang="en-US"/>
          </a:p>
        </p:txBody>
      </p:sp>
      <p:sp>
        <p:nvSpPr>
          <p:cNvPr id="18432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lgn="r" defTabSz="930275">
              <a:defRPr sz="1200"/>
            </a:lvl1pPr>
          </a:lstStyle>
          <a:p>
            <a:pPr>
              <a:defRPr/>
            </a:pPr>
            <a:fld id="{40AB310B-D426-4FD1-9698-45B8BA9090C6}" type="slidenum">
              <a:rPr lang="en-US"/>
              <a:pPr>
                <a:defRPr/>
              </a:pPr>
              <a:t>‹#›</a:t>
            </a:fld>
            <a:endParaRPr lang="en-US"/>
          </a:p>
        </p:txBody>
      </p:sp>
    </p:spTree>
    <p:extLst>
      <p:ext uri="{BB962C8B-B14F-4D97-AF65-F5344CB8AC3E}">
        <p14:creationId xmlns:p14="http://schemas.microsoft.com/office/powerpoint/2010/main" val="2106083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defTabSz="930275">
              <a:defRPr sz="1200" smtClean="0"/>
            </a:lvl1pPr>
          </a:lstStyle>
          <a:p>
            <a:pPr>
              <a:defRPr/>
            </a:pPr>
            <a:endParaRPr lang="en-US" altLang="en-US"/>
          </a:p>
        </p:txBody>
      </p:sp>
      <p:sp>
        <p:nvSpPr>
          <p:cNvPr id="83971"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lvl1pPr algn="r" defTabSz="930275">
              <a:defRPr sz="1200" smtClean="0"/>
            </a:lvl1pPr>
          </a:lstStyle>
          <a:p>
            <a:pPr>
              <a:defRPr/>
            </a:pPr>
            <a:fld id="{5BBE8FC3-2399-43A1-9B56-BDFF5E09F6A8}" type="datetimeFigureOut">
              <a:rPr lang="en-US" altLang="en-US"/>
              <a:pPr>
                <a:defRPr/>
              </a:pPr>
              <a:t>6/20/2025</a:t>
            </a:fld>
            <a:endParaRPr lang="en-US" altLang="en-US"/>
          </a:p>
        </p:txBody>
      </p:sp>
      <p:sp>
        <p:nvSpPr>
          <p:cNvPr id="13926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62" tIns="46581" rIns="93162" bIns="465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defTabSz="930275">
              <a:defRPr sz="1200" smtClean="0"/>
            </a:lvl1pPr>
          </a:lstStyle>
          <a:p>
            <a:pPr>
              <a:defRPr/>
            </a:pPr>
            <a:endParaRPr lang="en-US" altLang="en-US"/>
          </a:p>
        </p:txBody>
      </p:sp>
      <p:sp>
        <p:nvSpPr>
          <p:cNvPr id="83975"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62" tIns="46581" rIns="93162" bIns="46581" numCol="1" anchor="b" anchorCtr="0" compatLnSpc="1">
            <a:prstTxWarp prst="textNoShape">
              <a:avLst/>
            </a:prstTxWarp>
          </a:bodyPr>
          <a:lstStyle>
            <a:lvl1pPr algn="r" defTabSz="930275">
              <a:defRPr sz="1200"/>
            </a:lvl1pPr>
          </a:lstStyle>
          <a:p>
            <a:pPr>
              <a:defRPr/>
            </a:pPr>
            <a:fld id="{7A28AEBB-9542-4155-9A3F-657CC17B8A16}" type="slidenum">
              <a:rPr lang="en-US"/>
              <a:pPr>
                <a:defRPr/>
              </a:pPr>
              <a:t>‹#›</a:t>
            </a:fld>
            <a:endParaRPr lang="en-US"/>
          </a:p>
        </p:txBody>
      </p:sp>
    </p:spTree>
    <p:extLst>
      <p:ext uri="{BB962C8B-B14F-4D97-AF65-F5344CB8AC3E}">
        <p14:creationId xmlns:p14="http://schemas.microsoft.com/office/powerpoint/2010/main" val="9396589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63C6D8F1-193B-4E7D-AB0E-9DD8351F7436}" type="slidenum">
              <a:rPr lang="en-US" altLang="en-US" sz="1200" smtClean="0"/>
              <a:pPr eaLnBrk="1" hangingPunct="1"/>
              <a:t>1</a:t>
            </a:fld>
            <a:endParaRPr lang="en-US" altLang="en-US" sz="1200"/>
          </a:p>
        </p:txBody>
      </p:sp>
      <p:sp>
        <p:nvSpPr>
          <p:cNvPr id="14029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BBDCA71-9425-4FE7-B69E-B82684DF2CAD}" type="slidenum">
              <a:rPr lang="en-US" altLang="en-US">
                <a:latin typeface="Arial Rounded MT Bold" pitchFamily="34" charset="0"/>
              </a:rPr>
              <a:pPr algn="r" eaLnBrk="1" hangingPunct="1">
                <a:spcBef>
                  <a:spcPct val="0"/>
                </a:spcBef>
              </a:pPr>
              <a:t>1</a:t>
            </a:fld>
            <a:endParaRPr lang="en-US" altLang="en-US">
              <a:latin typeface="Arial Rounded MT Bold" pitchFamily="34" charset="0"/>
            </a:endParaRPr>
          </a:p>
        </p:txBody>
      </p:sp>
      <p:sp>
        <p:nvSpPr>
          <p:cNvPr id="140292" name="Rectangle 2"/>
          <p:cNvSpPr>
            <a:spLocks noGrp="1" noRot="1" noChangeAspect="1" noChangeArrowheads="1" noTextEdit="1"/>
          </p:cNvSpPr>
          <p:nvPr>
            <p:ph type="sldImg"/>
          </p:nvPr>
        </p:nvSpPr>
        <p:spPr>
          <a:xfrm>
            <a:off x="406400" y="696913"/>
            <a:ext cx="6197600" cy="3486150"/>
          </a:xfrm>
          <a:ln/>
        </p:spPr>
      </p:sp>
      <p:sp>
        <p:nvSpPr>
          <p:cNvPr id="1402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Section 3 – Inspection Procedures</a:t>
            </a:r>
          </a:p>
          <a:p>
            <a:r>
              <a:rPr lang="en-US" sz="1200" b="1" u="sng" kern="1200" dirty="0">
                <a:solidFill>
                  <a:schemeClr val="tx1"/>
                </a:solidFill>
                <a:latin typeface="Times New Roman" pitchFamily="18" charset="0"/>
                <a:ea typeface="+mn-ea"/>
                <a:cs typeface="+mn-cs"/>
              </a:rPr>
              <a:t>This session will focus on the actual field inspection portion of the inspection and what you can expect to find when you inspect an onlot system for a client.</a:t>
            </a:r>
            <a:endParaRPr lang="en-US" sz="1200"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As we said before: Our goal is to bring everyone to a base level of understanding in the hope that you can:</a:t>
            </a:r>
            <a:endParaRPr lang="en-US" sz="1200" kern="1200" dirty="0">
              <a:solidFill>
                <a:schemeClr val="tx1"/>
              </a:solidFill>
              <a:latin typeface="Times New Roman" pitchFamily="18" charset="0"/>
              <a:ea typeface="+mn-ea"/>
              <a:cs typeface="+mn-cs"/>
            </a:endParaRPr>
          </a:p>
          <a:p>
            <a:pPr lvl="0"/>
            <a:r>
              <a:rPr lang="en-US" sz="1200" b="1" kern="1200" dirty="0">
                <a:solidFill>
                  <a:schemeClr val="tx1"/>
                </a:solidFill>
                <a:latin typeface="Times New Roman" pitchFamily="18" charset="0"/>
                <a:ea typeface="+mn-ea"/>
                <a:cs typeface="+mn-cs"/>
              </a:rPr>
              <a:t>identify each component you may find, </a:t>
            </a:r>
            <a:endParaRPr lang="en-US" sz="1200" kern="1200" dirty="0">
              <a:solidFill>
                <a:schemeClr val="tx1"/>
              </a:solidFill>
              <a:latin typeface="Times New Roman" pitchFamily="18" charset="0"/>
              <a:ea typeface="+mn-ea"/>
              <a:cs typeface="+mn-cs"/>
            </a:endParaRPr>
          </a:p>
          <a:p>
            <a:pPr lvl="0"/>
            <a:r>
              <a:rPr lang="en-US" sz="1200" b="1" kern="1200" dirty="0">
                <a:solidFill>
                  <a:schemeClr val="tx1"/>
                </a:solidFill>
                <a:latin typeface="Times New Roman" pitchFamily="18" charset="0"/>
                <a:ea typeface="+mn-ea"/>
                <a:cs typeface="+mn-cs"/>
              </a:rPr>
              <a:t>know how and where each component is used, and </a:t>
            </a:r>
            <a:endParaRPr lang="en-US" sz="1200" kern="1200" dirty="0">
              <a:solidFill>
                <a:schemeClr val="tx1"/>
              </a:solidFill>
              <a:latin typeface="Times New Roman" pitchFamily="18" charset="0"/>
              <a:ea typeface="+mn-ea"/>
              <a:cs typeface="+mn-cs"/>
            </a:endParaRPr>
          </a:p>
          <a:p>
            <a:pPr lvl="0"/>
            <a:r>
              <a:rPr lang="en-US" sz="1200" b="1" kern="1200" dirty="0">
                <a:solidFill>
                  <a:schemeClr val="tx1"/>
                </a:solidFill>
                <a:latin typeface="Times New Roman" pitchFamily="18" charset="0"/>
                <a:ea typeface="+mn-ea"/>
                <a:cs typeface="+mn-cs"/>
              </a:rPr>
              <a:t>have a basic understanding of what it is supposed to do and how it works.</a:t>
            </a:r>
            <a:endParaRPr lang="en-US" sz="1200"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Never assume you will find what you think should be on a site. </a:t>
            </a:r>
            <a:endParaRPr lang="en-US" sz="1200" kern="1200" dirty="0">
              <a:solidFill>
                <a:schemeClr val="tx1"/>
              </a:solidFill>
              <a:latin typeface="Times New Roman" pitchFamily="18" charset="0"/>
              <a:ea typeface="+mn-ea"/>
              <a:cs typeface="+mn-cs"/>
            </a:endParaRPr>
          </a:p>
          <a:p>
            <a:pPr eaLnBrk="1" hangingPunct="1"/>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u="sng" kern="1200" dirty="0">
                <a:solidFill>
                  <a:schemeClr val="tx1"/>
                </a:solidFill>
                <a:latin typeface="Times New Roman" pitchFamily="18" charset="0"/>
                <a:ea typeface="+mn-ea"/>
                <a:cs typeface="+mn-cs"/>
              </a:rPr>
              <a:t>A Site Sketch – design or permit information </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Ask the landowner if they have a site sketch of the system or the original design and any repair permits, and arrange for them </a:t>
            </a:r>
          </a:p>
          <a:p>
            <a:r>
              <a:rPr lang="en-US" sz="1200" kern="1200" dirty="0">
                <a:solidFill>
                  <a:schemeClr val="tx1"/>
                </a:solidFill>
                <a:latin typeface="Times New Roman" pitchFamily="18" charset="0"/>
                <a:ea typeface="+mn-ea"/>
                <a:cs typeface="+mn-cs"/>
              </a:rPr>
              <a:t>to send it with the preliminary information or to have them on site for the inspector. </a:t>
            </a:r>
          </a:p>
          <a:p>
            <a:endParaRPr lang="en-US" sz="1200" kern="1200" dirty="0">
              <a:solidFill>
                <a:schemeClr val="tx1"/>
              </a:solidFill>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If there is one available via the homeowner or the LPA you will be verifying that what was permitted matches the site sketch. </a:t>
            </a:r>
          </a:p>
          <a:p>
            <a:endParaRPr lang="en-US" sz="1200" kern="120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10</a:t>
            </a:fld>
            <a:endParaRPr lang="en-US"/>
          </a:p>
        </p:txBody>
      </p:sp>
    </p:spTree>
    <p:extLst>
      <p:ext uri="{BB962C8B-B14F-4D97-AF65-F5344CB8AC3E}">
        <p14:creationId xmlns:p14="http://schemas.microsoft.com/office/powerpoint/2010/main" val="30679459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Spray Field</a:t>
            </a:r>
          </a:p>
          <a:p>
            <a:pPr eaLnBrk="1" hangingPunct="1"/>
            <a:r>
              <a:rPr lang="en-US" altLang="en-US" dirty="0">
                <a:latin typeface="Arial Rounded MT Bold" panose="020F0704030504030204" pitchFamily="34" charset="0"/>
              </a:rPr>
              <a:t>+Measure the system’s head (PSI) by removing the most distant spray head and installing a pressure gauge in the fitting. </a:t>
            </a:r>
          </a:p>
          <a:p>
            <a:pPr eaLnBrk="1" hangingPunct="1"/>
            <a:r>
              <a:rPr lang="en-US" altLang="en-US" dirty="0">
                <a:latin typeface="Arial Rounded MT Bold" panose="020F0704030504030204" pitchFamily="34" charset="0"/>
              </a:rPr>
              <a:t>+The spray area of adjoining spray heads should touch, not overlap (excluding effects of wind). </a:t>
            </a:r>
          </a:p>
          <a:p>
            <a:pPr eaLnBrk="1" hangingPunct="1"/>
            <a:r>
              <a:rPr lang="en-US" altLang="en-US" dirty="0">
                <a:latin typeface="Arial Rounded MT Bold" panose="020F0704030504030204" pitchFamily="34" charset="0"/>
              </a:rPr>
              <a:t>+The effluent should not pond on the surface, as only about 6/100 of an inch of effluent is applied per dose.</a:t>
            </a:r>
          </a:p>
          <a:p>
            <a:endParaRPr lang="en-US"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102</a:t>
            </a:fld>
            <a:endParaRPr lang="en-US"/>
          </a:p>
        </p:txBody>
      </p:sp>
    </p:spTree>
    <p:extLst>
      <p:ext uri="{BB962C8B-B14F-4D97-AF65-F5344CB8AC3E}">
        <p14:creationId xmlns:p14="http://schemas.microsoft.com/office/powerpoint/2010/main" val="38348018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09908856-A769-416A-9E11-F6DADCCD12B8}" type="slidenum">
              <a:rPr lang="en-US" altLang="en-US" sz="1200" smtClean="0"/>
              <a:pPr eaLnBrk="1" hangingPunct="1"/>
              <a:t>103</a:t>
            </a:fld>
            <a:endParaRPr lang="en-US" altLang="en-US" sz="1200"/>
          </a:p>
        </p:txBody>
      </p:sp>
      <p:sp>
        <p:nvSpPr>
          <p:cNvPr id="23245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89BC4C7-7CFE-443F-8219-0640463E0CF0}" type="slidenum">
              <a:rPr lang="en-US" altLang="en-US">
                <a:latin typeface="Arial Rounded MT Bold" pitchFamily="34" charset="0"/>
              </a:rPr>
              <a:pPr algn="r" eaLnBrk="1" hangingPunct="1">
                <a:spcBef>
                  <a:spcPct val="0"/>
                </a:spcBef>
              </a:pPr>
              <a:t>103</a:t>
            </a:fld>
            <a:endParaRPr lang="en-US" altLang="en-US">
              <a:latin typeface="Arial Rounded MT Bold" pitchFamily="34" charset="0"/>
            </a:endParaRPr>
          </a:p>
        </p:txBody>
      </p:sp>
      <p:sp>
        <p:nvSpPr>
          <p:cNvPr id="232452" name="Rectangle 2"/>
          <p:cNvSpPr>
            <a:spLocks noGrp="1" noRot="1" noChangeAspect="1" noChangeArrowheads="1" noTextEdit="1"/>
          </p:cNvSpPr>
          <p:nvPr>
            <p:ph type="sldImg"/>
          </p:nvPr>
        </p:nvSpPr>
        <p:spPr>
          <a:xfrm>
            <a:off x="406400" y="696913"/>
            <a:ext cx="6197600" cy="3486150"/>
          </a:xfrm>
          <a:ln/>
        </p:spPr>
      </p:sp>
      <p:sp>
        <p:nvSpPr>
          <p:cNvPr id="232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Drip Irrigation</a:t>
            </a:r>
            <a:endParaRPr lang="en-US" altLang="en-US" u="sng" dirty="0">
              <a:latin typeface="Arial" pitchFamily="34" charset="0"/>
            </a:endParaRPr>
          </a:p>
          <a:p>
            <a:pPr eaLnBrk="1" hangingPunct="1"/>
            <a:r>
              <a:rPr lang="en-US" altLang="en-US" dirty="0">
                <a:latin typeface="Arial" pitchFamily="34" charset="0"/>
              </a:rPr>
              <a:t>Drip Irrigation inspection are going to require an intimate knowledge of these systems.</a:t>
            </a:r>
          </a:p>
          <a:p>
            <a:pPr eaLnBrk="1" hangingPunct="1"/>
            <a:endParaRPr lang="en-US" altLang="en-US" dirty="0">
              <a:latin typeface="Arial" pitchFamily="34" charset="0"/>
            </a:endParaRPr>
          </a:p>
          <a:p>
            <a:pPr eaLnBrk="1" hangingPunct="1"/>
            <a:r>
              <a:rPr lang="en-US" altLang="en-US" dirty="0">
                <a:latin typeface="Arial" pitchFamily="34" charset="0"/>
              </a:rPr>
              <a:t>The company providing the ongoing system maintenance should always be consulted when a drip system is encountered.</a:t>
            </a:r>
          </a:p>
          <a:p>
            <a:pPr eaLnBrk="1" hangingPunct="1"/>
            <a:endParaRPr lang="en-US" altLang="en-US" dirty="0">
              <a:latin typeface="Arial" pitchFamily="34" charset="0"/>
            </a:endParaRPr>
          </a:p>
          <a:p>
            <a:pPr eaLnBrk="1" hangingPunct="1"/>
            <a:r>
              <a:rPr lang="en-US" altLang="en-US" dirty="0">
                <a:solidFill>
                  <a:srgbClr val="FF0000"/>
                </a:solidFill>
                <a:latin typeface="Arial" pitchFamily="34" charset="0"/>
              </a:rPr>
              <a:t>(click to show next item)</a:t>
            </a:r>
            <a:endParaRPr lang="en-US" altLang="en-US" dirty="0">
              <a:latin typeface="Arial" pitchFamily="34" charset="0"/>
            </a:endParaRPr>
          </a:p>
          <a:p>
            <a:pPr eaLnBrk="1" hangingPunct="1">
              <a:spcBef>
                <a:spcPct val="0"/>
              </a:spcBef>
            </a:pPr>
            <a:r>
              <a:rPr lang="en-US" altLang="en-US" b="1" dirty="0">
                <a:latin typeface="Arial" pitchFamily="34" charset="0"/>
              </a:rPr>
              <a:t>NEVER probe a drip irrigation absorption area.</a:t>
            </a:r>
          </a:p>
          <a:p>
            <a:pPr eaLnBrk="1" hangingPunct="1">
              <a:spcBef>
                <a:spcPct val="0"/>
              </a:spcBef>
            </a:pPr>
            <a:r>
              <a:rPr lang="en-US" altLang="en-US" b="1" dirty="0">
                <a:latin typeface="Arial" pitchFamily="34" charset="0"/>
              </a:rPr>
              <a:t>Why? </a:t>
            </a:r>
            <a:r>
              <a:rPr lang="en-US" altLang="en-US" b="1" dirty="0">
                <a:solidFill>
                  <a:srgbClr val="FF0000"/>
                </a:solidFill>
                <a:latin typeface="Arial" pitchFamily="34" charset="0"/>
              </a:rPr>
              <a:t>Answer: </a:t>
            </a:r>
            <a:r>
              <a:rPr lang="en-US" altLang="en-US" b="1" dirty="0">
                <a:latin typeface="Arial" pitchFamily="34" charset="0"/>
              </a:rPr>
              <a:t>Drip irrigation system could become a spray irrigation system.</a:t>
            </a:r>
            <a:endParaRPr lang="en-US" altLang="en-US" dirty="0">
              <a:latin typeface="Arial" pitchFamily="34" charset="0"/>
            </a:endParaRPr>
          </a:p>
          <a:p>
            <a:pPr eaLnBrk="1" hangingPunct="1">
              <a:spcBef>
                <a:spcPct val="0"/>
              </a:spcBef>
            </a:pPr>
            <a:endParaRPr lang="en-US" altLang="en-US" b="1" dirty="0">
              <a:latin typeface="Arial" pitchFamily="34" charset="0"/>
            </a:endParaRPr>
          </a:p>
          <a:p>
            <a:pPr eaLnBrk="1" hangingPunct="1">
              <a:spcBef>
                <a:spcPct val="0"/>
              </a:spcBef>
            </a:pPr>
            <a:r>
              <a:rPr lang="en-US" altLang="en-US" dirty="0">
                <a:solidFill>
                  <a:srgbClr val="FF0000"/>
                </a:solidFill>
                <a:latin typeface="Arial" pitchFamily="34" charset="0"/>
              </a:rPr>
              <a:t>(click to show next item)</a:t>
            </a:r>
            <a:endParaRPr lang="en-US" altLang="en-US" dirty="0">
              <a:latin typeface="Arial" pitchFamily="34" charset="0"/>
            </a:endParaRPr>
          </a:p>
          <a:p>
            <a:pPr eaLnBrk="1" hangingPunct="1">
              <a:spcBef>
                <a:spcPct val="0"/>
              </a:spcBef>
            </a:pPr>
            <a:r>
              <a:rPr lang="en-US" altLang="en-US" b="1" dirty="0">
                <a:latin typeface="Arial" pitchFamily="34" charset="0"/>
              </a:rPr>
              <a:t>NEVER Hydraulic Load Test a drip system.</a:t>
            </a:r>
            <a:endParaRPr lang="en-US" altLang="en-US" dirty="0">
              <a:latin typeface="Arial" pitchFamily="34" charset="0"/>
            </a:endParaRPr>
          </a:p>
          <a:p>
            <a:pPr eaLnBrk="1" hangingPunct="1"/>
            <a:endParaRPr lang="en-US" altLang="en-US" dirty="0">
              <a:latin typeface="Arial" pitchFamily="34" charset="0"/>
            </a:endParaRPr>
          </a:p>
          <a:p>
            <a:pPr eaLnBrk="1" hangingPunct="1"/>
            <a:endParaRPr lang="en-US" altLang="en-US" dirty="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9EA24EBA-9ED9-4F04-AF60-BC2E171D2736}" type="slidenum">
              <a:rPr lang="en-US" altLang="en-US" sz="1200" smtClean="0"/>
              <a:pPr eaLnBrk="1" hangingPunct="1"/>
              <a:t>104</a:t>
            </a:fld>
            <a:endParaRPr lang="en-US" altLang="en-US" sz="1200"/>
          </a:p>
        </p:txBody>
      </p:sp>
      <p:sp>
        <p:nvSpPr>
          <p:cNvPr id="233475"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0486746-FCF6-4C00-857B-69176F53C640}" type="slidenum">
              <a:rPr lang="en-US" altLang="en-US">
                <a:latin typeface="Arial Rounded MT Bold" pitchFamily="34" charset="0"/>
              </a:rPr>
              <a:pPr algn="r" eaLnBrk="1" hangingPunct="1">
                <a:spcBef>
                  <a:spcPct val="0"/>
                </a:spcBef>
              </a:pPr>
              <a:t>104</a:t>
            </a:fld>
            <a:endParaRPr lang="en-US" altLang="en-US">
              <a:latin typeface="Arial Rounded MT Bold" pitchFamily="34" charset="0"/>
            </a:endParaRPr>
          </a:p>
        </p:txBody>
      </p:sp>
      <p:sp>
        <p:nvSpPr>
          <p:cNvPr id="233476" name="Rectangle 2"/>
          <p:cNvSpPr>
            <a:spLocks noGrp="1" noRot="1" noChangeAspect="1" noChangeArrowheads="1" noTextEdit="1"/>
          </p:cNvSpPr>
          <p:nvPr>
            <p:ph type="sldImg"/>
          </p:nvPr>
        </p:nvSpPr>
        <p:spPr>
          <a:xfrm>
            <a:off x="406400" y="696913"/>
            <a:ext cx="6197600" cy="3486150"/>
          </a:xfrm>
          <a:ln/>
        </p:spPr>
      </p:sp>
      <p:sp>
        <p:nvSpPr>
          <p:cNvPr id="2334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Chamber or </a:t>
            </a:r>
            <a:r>
              <a:rPr lang="en-US" altLang="en-US" b="1" u="sng" dirty="0" err="1">
                <a:latin typeface="Arial" pitchFamily="34" charset="0"/>
              </a:rPr>
              <a:t>Gravelless</a:t>
            </a:r>
            <a:r>
              <a:rPr lang="en-US" altLang="en-US" b="1" u="sng" dirty="0">
                <a:latin typeface="Arial" pitchFamily="34" charset="0"/>
              </a:rPr>
              <a:t> Absorption</a:t>
            </a:r>
          </a:p>
          <a:p>
            <a:pPr eaLnBrk="1" hangingPunct="1"/>
            <a:r>
              <a:rPr lang="en-US" altLang="en-US" dirty="0">
                <a:latin typeface="Arial" pitchFamily="34" charset="0"/>
              </a:rPr>
              <a:t>+One chamber manufacturer, Infiltrator, instructs inspectors to first look for inspection ports which are extended to or above grade over the center of the chamber closest to the center of a row of chambers. These ports are generally 4” PVC pipe with a removable cap.</a:t>
            </a:r>
          </a:p>
          <a:p>
            <a:pPr eaLnBrk="1" hangingPunct="1"/>
            <a:endParaRPr lang="en-US" altLang="en-US" dirty="0">
              <a:solidFill>
                <a:srgbClr val="0065FF"/>
              </a:solidFill>
              <a:latin typeface="Arial" pitchFamily="34" charset="0"/>
            </a:endParaRPr>
          </a:p>
          <a:p>
            <a:pPr eaLnBrk="1" hangingPunct="1"/>
            <a:r>
              <a:rPr lang="en-US" altLang="en-US" dirty="0">
                <a:solidFill>
                  <a:srgbClr val="0065FF"/>
                </a:solidFill>
                <a:latin typeface="Arial" pitchFamily="34" charset="0"/>
              </a:rPr>
              <a:t>+Infiltrator’s instructions </a:t>
            </a:r>
            <a:r>
              <a:rPr lang="en-US" altLang="en-US" dirty="0">
                <a:solidFill>
                  <a:srgbClr val="000000"/>
                </a:solidFill>
                <a:latin typeface="Arial" pitchFamily="34" charset="0"/>
              </a:rPr>
              <a:t>for inspectors are clear: Observation ports should be installed near the linear center point of every “run” of chambers. This will enable direct observation of the presence/absence and measurement of the depth of any standing effluent in the chambers.</a:t>
            </a:r>
          </a:p>
          <a:p>
            <a:pPr eaLnBrk="1" hangingPunct="1"/>
            <a:endParaRPr lang="en-US" altLang="en-US" dirty="0">
              <a:latin typeface="Arial" pitchFamily="34" charset="0"/>
            </a:endParaRPr>
          </a:p>
          <a:p>
            <a:pPr eaLnBrk="1" hangingPunct="1"/>
            <a:r>
              <a:rPr lang="en-US" altLang="en-US" dirty="0">
                <a:latin typeface="Arial" pitchFamily="34" charset="0"/>
              </a:rPr>
              <a:t>+The presence of standing liquid in the chambers is assessed and evaluated in the same manner that the presence of standing effluent in a aggregate system is evaluated. However, in a chamber, the Dry Aggregate rule is modified because there is no aggregate present.</a:t>
            </a:r>
          </a:p>
          <a:p>
            <a:pPr eaLnBrk="1" hangingPunct="1"/>
            <a:endParaRPr lang="en-US" altLang="en-US" dirty="0">
              <a:latin typeface="Arial" pitchFamily="34" charset="0"/>
            </a:endParaRPr>
          </a:p>
          <a:p>
            <a:pPr eaLnBrk="1" hangingPunct="1"/>
            <a:endParaRPr lang="en-US" altLang="en-US" b="1" dirty="0">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u="sng" dirty="0">
                <a:solidFill>
                  <a:schemeClr val="tx2"/>
                </a:solidFill>
                <a:latin typeface="Arial" pitchFamily="34" charset="0"/>
              </a:rPr>
              <a:t>Chamber or </a:t>
            </a:r>
            <a:r>
              <a:rPr lang="en-US" altLang="en-US" b="1" u="sng" dirty="0" err="1">
                <a:solidFill>
                  <a:schemeClr val="tx2"/>
                </a:solidFill>
                <a:latin typeface="Arial" pitchFamily="34" charset="0"/>
              </a:rPr>
              <a:t>Gravelless</a:t>
            </a:r>
            <a:r>
              <a:rPr lang="en-US" altLang="en-US" b="1" u="sng" dirty="0">
                <a:solidFill>
                  <a:schemeClr val="tx2"/>
                </a:solidFill>
                <a:latin typeface="Arial" pitchFamily="34" charset="0"/>
              </a:rPr>
              <a:t> Absorption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chemeClr val="tx2"/>
              </a:solidFill>
              <a:latin typeface="Arial" pitchFamily="34" charset="0"/>
            </a:endParaRPr>
          </a:p>
          <a:p>
            <a:r>
              <a:rPr lang="en-US" dirty="0"/>
              <a:t>In a typical chamber, the clear depth</a:t>
            </a:r>
            <a:r>
              <a:rPr lang="en-US" baseline="0" dirty="0"/>
              <a:t> (A) should be about 12 inches or more deep.</a:t>
            </a:r>
          </a:p>
          <a:p>
            <a:r>
              <a:rPr lang="en-US" baseline="0" dirty="0"/>
              <a:t>When the STA is inspected, you may find a depth of effluent stored in the chamber (B). If “D”, the clear depth is greater than 5 inches, the daily effluent is assumed to being absorbed into the soil below the STA and the system is ACCEPTABLE. If the clear depth is less than 5 inches, The Hydraulic Load Test (HLT) should be applied.</a:t>
            </a:r>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105</a:t>
            </a:fld>
            <a:endParaRPr lang="en-US"/>
          </a:p>
        </p:txBody>
      </p:sp>
    </p:spTree>
    <p:extLst>
      <p:ext uri="{BB962C8B-B14F-4D97-AF65-F5344CB8AC3E}">
        <p14:creationId xmlns:p14="http://schemas.microsoft.com/office/powerpoint/2010/main" val="19518471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76D6BCC1-6DC7-44FC-8091-0DDC4BB3AAFD}" type="slidenum">
              <a:rPr lang="en-US" altLang="en-US" sz="1200" smtClean="0"/>
              <a:pPr eaLnBrk="1" hangingPunct="1"/>
              <a:t>106</a:t>
            </a:fld>
            <a:endParaRPr lang="en-US" altLang="en-US" sz="1200"/>
          </a:p>
        </p:txBody>
      </p:sp>
      <p:sp>
        <p:nvSpPr>
          <p:cNvPr id="235523"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3406434-9D5D-4D8F-98EB-598578734AF3}" type="slidenum">
              <a:rPr lang="en-US" altLang="en-US">
                <a:latin typeface="Arial Rounded MT Bold" pitchFamily="34" charset="0"/>
              </a:rPr>
              <a:pPr algn="r" eaLnBrk="1" hangingPunct="1">
                <a:spcBef>
                  <a:spcPct val="0"/>
                </a:spcBef>
              </a:pPr>
              <a:t>106</a:t>
            </a:fld>
            <a:endParaRPr lang="en-US" altLang="en-US">
              <a:latin typeface="Arial Rounded MT Bold" pitchFamily="34" charset="0"/>
            </a:endParaRPr>
          </a:p>
        </p:txBody>
      </p:sp>
      <p:sp>
        <p:nvSpPr>
          <p:cNvPr id="235524" name="Rectangle 2"/>
          <p:cNvSpPr>
            <a:spLocks noGrp="1" noRot="1" noChangeAspect="1" noChangeArrowheads="1" noTextEdit="1"/>
          </p:cNvSpPr>
          <p:nvPr>
            <p:ph type="sldImg"/>
          </p:nvPr>
        </p:nvSpPr>
        <p:spPr>
          <a:xfrm>
            <a:off x="406400" y="696913"/>
            <a:ext cx="6197600" cy="3486150"/>
          </a:xfrm>
          <a:ln/>
        </p:spPr>
      </p:sp>
      <p:sp>
        <p:nvSpPr>
          <p:cNvPr id="2355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Evapotranspiration Systems</a:t>
            </a:r>
          </a:p>
          <a:p>
            <a:pPr eaLnBrk="1" hangingPunct="1"/>
            <a:r>
              <a:rPr lang="en-US" altLang="en-US" dirty="0">
                <a:latin typeface="Arial" pitchFamily="34" charset="0"/>
              </a:rPr>
              <a:t>+The treatment tank and effluent delivery piping of these systems should be evaluated as described above. </a:t>
            </a:r>
          </a:p>
          <a:p>
            <a:pPr eaLnBrk="1" hangingPunct="1"/>
            <a:r>
              <a:rPr lang="en-US" altLang="en-US" dirty="0">
                <a:latin typeface="Arial" pitchFamily="34" charset="0"/>
              </a:rPr>
              <a:t>+The bed or trough area should be examined for any surface discharge. </a:t>
            </a:r>
          </a:p>
          <a:p>
            <a:pPr eaLnBrk="1" hangingPunct="1"/>
            <a:endParaRPr lang="en-US" altLang="en-US" dirty="0">
              <a:solidFill>
                <a:srgbClr val="FF0000"/>
              </a:solidFill>
              <a:latin typeface="Arial" pitchFamily="34" charset="0"/>
            </a:endParaRPr>
          </a:p>
          <a:p>
            <a:pPr eaLnBrk="1" hangingPunct="1"/>
            <a:r>
              <a:rPr lang="en-US" altLang="en-US" dirty="0">
                <a:solidFill>
                  <a:srgbClr val="FF0000"/>
                </a:solidFill>
                <a:latin typeface="Arial" pitchFamily="34" charset="0"/>
              </a:rPr>
              <a:t>(click to show next items)</a:t>
            </a:r>
            <a:endParaRPr lang="en-US" altLang="en-US" dirty="0">
              <a:latin typeface="Arial" pitchFamily="34" charset="0"/>
            </a:endParaRPr>
          </a:p>
          <a:p>
            <a:pPr eaLnBrk="1" hangingPunct="1"/>
            <a:r>
              <a:rPr lang="en-US" altLang="en-US" b="1" dirty="0">
                <a:latin typeface="Arial" pitchFamily="34" charset="0"/>
              </a:rPr>
              <a:t>Surface discharge is UNACCEPTABLE.</a:t>
            </a:r>
            <a:endParaRPr lang="en-US" altLang="en-US" dirty="0">
              <a:latin typeface="Arial" pitchFamily="34" charset="0"/>
            </a:endParaRPr>
          </a:p>
          <a:p>
            <a:pPr eaLnBrk="1" hangingPunct="1"/>
            <a:endParaRPr lang="en-US" altLang="en-US" b="1" dirty="0">
              <a:latin typeface="Arial" pitchFamily="34" charset="0"/>
            </a:endParaRPr>
          </a:p>
          <a:p>
            <a:pPr eaLnBrk="1" hangingPunct="1"/>
            <a:r>
              <a:rPr lang="en-US" altLang="en-US" dirty="0">
                <a:solidFill>
                  <a:srgbClr val="FF0000"/>
                </a:solidFill>
                <a:latin typeface="Arial" pitchFamily="34" charset="0"/>
              </a:rPr>
              <a:t>(click to show next item)</a:t>
            </a:r>
            <a:endParaRPr lang="en-US" altLang="en-US" dirty="0">
              <a:latin typeface="Arial" pitchFamily="34" charset="0"/>
            </a:endParaRPr>
          </a:p>
          <a:p>
            <a:pPr eaLnBrk="1" hangingPunct="1"/>
            <a:r>
              <a:rPr lang="en-US" altLang="en-US" b="1" dirty="0">
                <a:latin typeface="Arial" pitchFamily="34" charset="0"/>
              </a:rPr>
              <a:t>Be alert for the presence of an overflow pipe where none was designed or permitted.</a:t>
            </a:r>
            <a:endParaRPr lang="en-US" altLang="en-US" dirty="0">
              <a:latin typeface="Arial" pitchFamily="34" charset="0"/>
            </a:endParaRPr>
          </a:p>
          <a:p>
            <a:pPr eaLnBrk="1" hangingPunct="1"/>
            <a:endParaRPr lang="en-US" altLang="en-US" b="1" dirty="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6D2F4945-81A5-4737-824F-52DB80B727F4}" type="slidenum">
              <a:rPr lang="en-US" altLang="en-US" sz="1200" smtClean="0"/>
              <a:pPr eaLnBrk="1" hangingPunct="1"/>
              <a:t>107</a:t>
            </a:fld>
            <a:endParaRPr lang="en-US" altLang="en-US" sz="1200"/>
          </a:p>
        </p:txBody>
      </p:sp>
      <p:sp>
        <p:nvSpPr>
          <p:cNvPr id="236547"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4ABDD6C-1B0A-473A-B5B8-5472672F0CAE}" type="slidenum">
              <a:rPr lang="en-US" altLang="en-US">
                <a:latin typeface="Arial Rounded MT Bold" pitchFamily="34" charset="0"/>
              </a:rPr>
              <a:pPr algn="r" eaLnBrk="1" hangingPunct="1">
                <a:spcBef>
                  <a:spcPct val="0"/>
                </a:spcBef>
              </a:pPr>
              <a:t>107</a:t>
            </a:fld>
            <a:endParaRPr lang="en-US" altLang="en-US">
              <a:latin typeface="Arial Rounded MT Bold" pitchFamily="34" charset="0"/>
            </a:endParaRPr>
          </a:p>
        </p:txBody>
      </p:sp>
      <p:sp>
        <p:nvSpPr>
          <p:cNvPr id="236548" name="Rectangle 2"/>
          <p:cNvSpPr>
            <a:spLocks noGrp="1" noRot="1" noChangeAspect="1" noChangeArrowheads="1" noTextEdit="1"/>
          </p:cNvSpPr>
          <p:nvPr>
            <p:ph type="sldImg"/>
          </p:nvPr>
        </p:nvSpPr>
        <p:spPr>
          <a:xfrm>
            <a:off x="406400" y="696913"/>
            <a:ext cx="6197600" cy="3486150"/>
          </a:xfrm>
          <a:ln/>
        </p:spPr>
      </p:sp>
      <p:sp>
        <p:nvSpPr>
          <p:cNvPr id="2365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Newly Installed or Never used Systems</a:t>
            </a:r>
          </a:p>
          <a:p>
            <a:pPr eaLnBrk="1" hangingPunct="1"/>
            <a:r>
              <a:rPr lang="en-US" altLang="en-US" b="1" dirty="0">
                <a:solidFill>
                  <a:srgbClr val="FF0000"/>
                </a:solidFill>
                <a:latin typeface="Arial" pitchFamily="34" charset="0"/>
              </a:rPr>
              <a:t>(discuss the following as needed)</a:t>
            </a:r>
          </a:p>
          <a:p>
            <a:pPr eaLnBrk="1" hangingPunct="1"/>
            <a:r>
              <a:rPr lang="en-US" altLang="en-US" dirty="0">
                <a:latin typeface="Arial" pitchFamily="34" charset="0"/>
              </a:rPr>
              <a:t>Newly installed or never used systems are those systems that have not been subjected to thirty or more days of continuous normal loading and use and will, therefore, not display conditions of systems that have been subject to normal use. Unacceptable conditions related to use will not be discoverable in newly installed or never used systems.</a:t>
            </a:r>
          </a:p>
          <a:p>
            <a:pPr eaLnBrk="1" hangingPunct="1"/>
            <a:endParaRPr lang="en-US" altLang="en-US" dirty="0">
              <a:latin typeface="Arial" pitchFamily="34" charset="0"/>
            </a:endParaRPr>
          </a:p>
          <a:p>
            <a:pPr eaLnBrk="1" hangingPunct="1"/>
            <a:r>
              <a:rPr lang="en-US" altLang="en-US" dirty="0">
                <a:latin typeface="Arial" pitchFamily="34" charset="0"/>
              </a:rPr>
              <a:t>The hydraulic load test (HLT) is designed to identify problems associated with STAs (and cesspools and seepage pits) that have, in the past, been in continuous use for at least 30 days. There is neither reason nor justification to subject these systems to a hydraulic load test.</a:t>
            </a:r>
          </a:p>
          <a:p>
            <a:pPr eaLnBrk="1" hangingPunct="1"/>
            <a:endParaRPr lang="en-US" altLang="en-US" dirty="0">
              <a:latin typeface="Arial" pitchFamily="34" charset="0"/>
            </a:endParaRPr>
          </a:p>
          <a:p>
            <a:pPr eaLnBrk="1" hangingPunct="1"/>
            <a:r>
              <a:rPr lang="en-US" altLang="en-US" dirty="0">
                <a:latin typeface="Arial" pitchFamily="34" charset="0"/>
              </a:rPr>
              <a:t>Potential buyers of properties with newly installed and never used systems sometimes seek to have these newly installed or never used systems inspected. All aspects of a NAWT Inspection are applicable to newly installed systems with the exception of the HLT.</a:t>
            </a:r>
          </a:p>
          <a:p>
            <a:pPr eaLnBrk="1" hangingPunct="1"/>
            <a:endParaRPr lang="en-US" altLang="en-US" b="1" dirty="0">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Page 39 Standards – new 2019</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108</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96F6D53E-ECF9-4733-9166-7455EE5BA173}" type="slidenum">
              <a:rPr lang="en-US" altLang="en-US" sz="1200" smtClean="0"/>
              <a:pPr eaLnBrk="1" hangingPunct="1"/>
              <a:t>109</a:t>
            </a:fld>
            <a:endParaRPr lang="en-US" altLang="en-US" sz="1200"/>
          </a:p>
        </p:txBody>
      </p:sp>
      <p:sp>
        <p:nvSpPr>
          <p:cNvPr id="237571"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DDE7CCE-1AC4-4F9E-9AC2-641626B232F9}" type="slidenum">
              <a:rPr lang="en-US" altLang="en-US">
                <a:latin typeface="Arial Rounded MT Bold" pitchFamily="34" charset="0"/>
              </a:rPr>
              <a:pPr algn="r" eaLnBrk="1" hangingPunct="1">
                <a:spcBef>
                  <a:spcPct val="0"/>
                </a:spcBef>
              </a:pPr>
              <a:t>109</a:t>
            </a:fld>
            <a:endParaRPr lang="en-US" altLang="en-US">
              <a:latin typeface="Arial Rounded MT Bold" pitchFamily="34" charset="0"/>
            </a:endParaRPr>
          </a:p>
        </p:txBody>
      </p:sp>
      <p:sp>
        <p:nvSpPr>
          <p:cNvPr id="237572" name="Rectangle 2"/>
          <p:cNvSpPr>
            <a:spLocks noGrp="1" noRot="1" noChangeAspect="1" noChangeArrowheads="1" noTextEdit="1"/>
          </p:cNvSpPr>
          <p:nvPr>
            <p:ph type="sldImg"/>
          </p:nvPr>
        </p:nvSpPr>
        <p:spPr>
          <a:xfrm>
            <a:off x="406400" y="696913"/>
            <a:ext cx="6197600" cy="3486150"/>
          </a:xfrm>
          <a:ln/>
        </p:spPr>
      </p:sp>
      <p:sp>
        <p:nvSpPr>
          <p:cNvPr id="2375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itchFamily="34" charset="0"/>
              </a:rPr>
              <a:t>End of Field Procedures</a:t>
            </a:r>
          </a:p>
          <a:p>
            <a:pPr eaLnBrk="1" hangingPunct="1"/>
            <a:r>
              <a:rPr lang="en-US" altLang="en-US" dirty="0">
                <a:solidFill>
                  <a:srgbClr val="FF0000"/>
                </a:solidFill>
                <a:latin typeface="Arial" pitchFamily="34" charset="0"/>
              </a:rPr>
              <a:t>( go through the summary of section 4)</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mn-ea"/>
                <a:cs typeface="+mn-cs"/>
              </a:rPr>
              <a:t>This Summary is designed to be a quick verbal exchange between the trainer and</a:t>
            </a:r>
            <a:r>
              <a:rPr lang="en-US" sz="1200" kern="1200" dirty="0">
                <a:solidFill>
                  <a:schemeClr val="tx1"/>
                </a:solidFill>
                <a:latin typeface="Times New Roman" pitchFamily="18" charset="0"/>
                <a:ea typeface="+mn-ea"/>
                <a:cs typeface="+mn-cs"/>
              </a:rPr>
              <a:t> </a:t>
            </a:r>
            <a:r>
              <a:rPr lang="en-US" sz="1200" b="1" kern="1200" dirty="0">
                <a:solidFill>
                  <a:schemeClr val="tx1"/>
                </a:solidFill>
                <a:latin typeface="Times New Roman" pitchFamily="18" charset="0"/>
                <a:ea typeface="+mn-ea"/>
                <a:cs typeface="+mn-cs"/>
              </a:rPr>
              <a:t>the participants.</a:t>
            </a:r>
            <a:endParaRPr lang="en-US" sz="1200" kern="1200" dirty="0">
              <a:solidFill>
                <a:schemeClr val="tx1"/>
              </a:solidFill>
              <a:latin typeface="Times New Roman" pitchFamily="18" charset="0"/>
              <a:ea typeface="+mn-ea"/>
              <a:cs typeface="+mn-cs"/>
            </a:endParaRPr>
          </a:p>
          <a:p>
            <a:endParaRPr lang="en-US" dirty="0"/>
          </a:p>
          <a:p>
            <a:r>
              <a:rPr lang="en-US" sz="1200" b="1" kern="1200" dirty="0">
                <a:solidFill>
                  <a:schemeClr val="tx1"/>
                </a:solidFill>
                <a:latin typeface="Times New Roman" pitchFamily="18" charset="0"/>
                <a:ea typeface="+mn-ea"/>
                <a:cs typeface="+mn-cs"/>
              </a:rPr>
              <a:t>Trainees should be instructed to call out the answers, not wait to be called</a:t>
            </a:r>
            <a:r>
              <a:rPr lang="en-US" sz="1200" b="1" kern="1200" baseline="0" dirty="0">
                <a:solidFill>
                  <a:schemeClr val="tx1"/>
                </a:solidFill>
                <a:latin typeface="Times New Roman" pitchFamily="18" charset="0"/>
                <a:ea typeface="+mn-ea"/>
                <a:cs typeface="+mn-cs"/>
              </a:rPr>
              <a:t> </a:t>
            </a:r>
            <a:r>
              <a:rPr lang="en-US" sz="1200" b="1" kern="1200" dirty="0">
                <a:solidFill>
                  <a:schemeClr val="tx1"/>
                </a:solidFill>
                <a:latin typeface="Times New Roman" pitchFamily="18" charset="0"/>
                <a:ea typeface="+mn-ea"/>
                <a:cs typeface="+mn-cs"/>
              </a:rPr>
              <a:t>upon.</a:t>
            </a:r>
            <a:endParaRPr lang="en-US" sz="1200" kern="1200" dirty="0">
              <a:solidFill>
                <a:schemeClr val="tx1"/>
              </a:solidFill>
              <a:latin typeface="Times New Roman" pitchFamily="18" charset="0"/>
              <a:ea typeface="+mn-ea"/>
              <a:cs typeface="+mn-cs"/>
            </a:endParaRP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mn-ea"/>
                <a:cs typeface="+mn-cs"/>
              </a:rPr>
              <a:t>If no one calls out an answer, the trainer should point to someone and ask for the answer.</a:t>
            </a:r>
            <a:endParaRPr lang="en-US" sz="1200" kern="1200" dirty="0">
              <a:solidFill>
                <a:schemeClr val="tx1"/>
              </a:solidFill>
              <a:latin typeface="Times New Roman" pitchFamily="18" charset="0"/>
              <a:ea typeface="+mn-ea"/>
              <a:cs typeface="+mn-cs"/>
            </a:endParaRPr>
          </a:p>
          <a:p>
            <a:endParaRPr lang="en-US" dirty="0"/>
          </a:p>
          <a:p>
            <a:r>
              <a:rPr lang="en-US" sz="1200" b="1" kern="1200" dirty="0">
                <a:solidFill>
                  <a:schemeClr val="tx1"/>
                </a:solidFill>
                <a:latin typeface="Times New Roman" pitchFamily="18" charset="0"/>
                <a:ea typeface="+mn-ea"/>
                <a:cs typeface="+mn-cs"/>
              </a:rPr>
              <a:t>If wrong answers are presented, correct them before moving on. </a:t>
            </a:r>
          </a:p>
          <a:p>
            <a:endParaRPr lang="en-US" sz="1200" b="1"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ASK .....Where do you start a system inspection? Answer: In the office</a:t>
            </a:r>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110</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.....Why get prior authorization?</a:t>
            </a:r>
            <a:endParaRPr lang="en-US" sz="1200" kern="1200" dirty="0">
              <a:solidFill>
                <a:schemeClr val="tx1"/>
              </a:solidFill>
              <a:latin typeface="Times New Roman" pitchFamily="18" charset="0"/>
              <a:ea typeface="+mn-ea"/>
              <a:cs typeface="+mn-cs"/>
            </a:endParaRPr>
          </a:p>
          <a:p>
            <a:pPr marL="228600" indent="-228600">
              <a:buAutoNum type="arabicPeriod"/>
            </a:pPr>
            <a:r>
              <a:rPr lang="en-US" sz="1200" kern="1200" dirty="0">
                <a:solidFill>
                  <a:schemeClr val="tx1"/>
                </a:solidFill>
                <a:latin typeface="Times New Roman" pitchFamily="18" charset="0"/>
                <a:ea typeface="+mn-ea"/>
                <a:cs typeface="+mn-cs"/>
              </a:rPr>
              <a:t>Gives the inspector the right to enter the property </a:t>
            </a:r>
          </a:p>
          <a:p>
            <a:pPr marL="228600" indent="-228600">
              <a:buAutoNum type="arabicPeriod"/>
            </a:pPr>
            <a:r>
              <a:rPr lang="en-US" sz="1200" kern="1200" dirty="0">
                <a:solidFill>
                  <a:schemeClr val="tx1"/>
                </a:solidFill>
                <a:latin typeface="Times New Roman" pitchFamily="18" charset="0"/>
                <a:ea typeface="+mn-ea"/>
                <a:cs typeface="+mn-cs"/>
              </a:rPr>
              <a:t>Defines who’s the customer</a:t>
            </a:r>
          </a:p>
          <a:p>
            <a:pPr marL="228600" indent="-228600">
              <a:buAutoNum type="arabicPeriod"/>
            </a:pPr>
            <a:r>
              <a:rPr lang="en-US" sz="1200" kern="1200" dirty="0">
                <a:solidFill>
                  <a:schemeClr val="tx1"/>
                </a:solidFill>
                <a:latin typeface="Times New Roman" pitchFamily="18" charset="0"/>
                <a:ea typeface="+mn-ea"/>
                <a:cs typeface="+mn-cs"/>
              </a:rPr>
              <a:t> Defines who pays the bill</a:t>
            </a:r>
            <a:r>
              <a:rPr lang="en-US" sz="1200" kern="1200" baseline="0" dirty="0">
                <a:solidFill>
                  <a:schemeClr val="tx1"/>
                </a:solidFill>
                <a:latin typeface="Times New Roman" pitchFamily="18" charset="0"/>
                <a:ea typeface="+mn-ea"/>
                <a:cs typeface="+mn-cs"/>
              </a:rPr>
              <a:t> </a:t>
            </a:r>
          </a:p>
          <a:p>
            <a:pPr marL="228600" indent="-228600">
              <a:buAutoNum type="arabicPeriod"/>
            </a:pPr>
            <a:r>
              <a:rPr lang="en-US" sz="1200" kern="1200" dirty="0">
                <a:solidFill>
                  <a:schemeClr val="tx1"/>
                </a:solidFill>
                <a:latin typeface="Times New Roman" pitchFamily="18" charset="0"/>
                <a:ea typeface="+mn-ea"/>
                <a:cs typeface="+mn-cs"/>
              </a:rPr>
              <a:t>Allows</a:t>
            </a:r>
            <a:r>
              <a:rPr lang="en-US" sz="1200" kern="1200" baseline="0" dirty="0">
                <a:solidFill>
                  <a:schemeClr val="tx1"/>
                </a:solidFill>
                <a:latin typeface="Times New Roman" pitchFamily="18" charset="0"/>
                <a:ea typeface="+mn-ea"/>
                <a:cs typeface="+mn-cs"/>
              </a:rPr>
              <a:t> you to educate the owner of the inspection process.</a:t>
            </a:r>
            <a:endParaRPr lang="en-US" sz="1200" kern="1200" dirty="0">
              <a:solidFill>
                <a:schemeClr val="tx1"/>
              </a:solidFill>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Times New Roman" pitchFamily="18" charset="0"/>
              <a:ea typeface="+mn-ea"/>
              <a:cs typeface="+mn-cs"/>
            </a:endParaRPr>
          </a:p>
          <a:p>
            <a:r>
              <a:rPr lang="en-US" sz="1200" b="1" kern="1200" dirty="0">
                <a:solidFill>
                  <a:schemeClr val="tx1"/>
                </a:solidFill>
                <a:highlight>
                  <a:srgbClr val="FFFF00"/>
                </a:highlight>
                <a:latin typeface="Times New Roman" pitchFamily="18" charset="0"/>
                <a:ea typeface="+mn-ea"/>
                <a:cs typeface="+mn-cs"/>
              </a:rPr>
              <a:t>No Sketch Available:</a:t>
            </a: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If a sketch is not available create a new site sketch. While on-site gather information and take enough measurements to </a:t>
            </a:r>
          </a:p>
          <a:p>
            <a:r>
              <a:rPr lang="en-US" sz="1200" kern="1200" dirty="0">
                <a:solidFill>
                  <a:schemeClr val="tx1"/>
                </a:solidFill>
                <a:latin typeface="Times New Roman" pitchFamily="18" charset="0"/>
                <a:ea typeface="+mn-ea"/>
                <a:cs typeface="+mn-cs"/>
              </a:rPr>
              <a:t> create a drawing.  An as Built Drawing of Record needs to be completed, and it should be to scale.</a:t>
            </a:r>
          </a:p>
          <a:p>
            <a:r>
              <a:rPr lang="en-US" sz="1200" kern="1200" dirty="0">
                <a:solidFill>
                  <a:schemeClr val="tx1"/>
                </a:solidFill>
                <a:latin typeface="Times New Roman" pitchFamily="18" charset="0"/>
                <a:ea typeface="+mn-ea"/>
                <a:cs typeface="+mn-cs"/>
              </a:rPr>
              <a:t>See page 75 in your standards book. </a:t>
            </a:r>
          </a:p>
          <a:p>
            <a:r>
              <a:rPr lang="en-US" sz="1200" kern="1200" dirty="0">
                <a:solidFill>
                  <a:schemeClr val="tx1"/>
                </a:solidFill>
                <a:latin typeface="Times New Roman" pitchFamily="18" charset="0"/>
                <a:ea typeface="+mn-ea"/>
                <a:cs typeface="+mn-cs"/>
              </a:rPr>
              <a:t>Check with your local LPA for any requirements or if they would like the updated sketch for their records.</a:t>
            </a:r>
          </a:p>
          <a:p>
            <a:endParaRPr lang="en-US" dirty="0"/>
          </a:p>
        </p:txBody>
      </p:sp>
      <p:sp>
        <p:nvSpPr>
          <p:cNvPr id="4" name="Slide Number Placeholder 3"/>
          <p:cNvSpPr>
            <a:spLocks noGrp="1"/>
          </p:cNvSpPr>
          <p:nvPr>
            <p:ph type="sldNum" sz="quarter" idx="5"/>
          </p:nvPr>
        </p:nvSpPr>
        <p:spPr/>
        <p:txBody>
          <a:bodyPr/>
          <a:lstStyle/>
          <a:p>
            <a:pPr>
              <a:defRPr/>
            </a:pPr>
            <a:fld id="{7A28AEBB-9542-4155-9A3F-657CC17B8A16}" type="slidenum">
              <a:rPr lang="en-US" smtClean="0"/>
              <a:pPr>
                <a:defRPr/>
              </a:pPr>
              <a:t>11</a:t>
            </a:fld>
            <a:endParaRPr lang="en-US"/>
          </a:p>
        </p:txBody>
      </p:sp>
    </p:spTree>
    <p:extLst>
      <p:ext uri="{BB962C8B-B14F-4D97-AF65-F5344CB8AC3E}">
        <p14:creationId xmlns:p14="http://schemas.microsoft.com/office/powerpoint/2010/main" val="8101903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Is the use of an authorization form . . . required or suggested?</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Answer: Suggested – however smart inspectors will use one.</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112</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.....what forms are used for an inspection?</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Preliminary info Form</a:t>
            </a:r>
          </a:p>
          <a:p>
            <a:r>
              <a:rPr lang="en-US" sz="1200" kern="1200" dirty="0">
                <a:solidFill>
                  <a:schemeClr val="tx1"/>
                </a:solidFill>
                <a:latin typeface="Times New Roman" pitchFamily="18" charset="0"/>
                <a:ea typeface="+mn-ea"/>
                <a:cs typeface="+mn-cs"/>
              </a:rPr>
              <a:t>Field Observation Report form</a:t>
            </a:r>
          </a:p>
          <a:p>
            <a:r>
              <a:rPr lang="en-US" sz="1200" kern="1200" dirty="0">
                <a:solidFill>
                  <a:schemeClr val="tx1"/>
                </a:solidFill>
                <a:latin typeface="Times New Roman" pitchFamily="18" charset="0"/>
                <a:ea typeface="+mn-ea"/>
                <a:cs typeface="+mn-cs"/>
              </a:rPr>
              <a:t>Site Sketch</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113</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 who else must you contact?</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One call - in EVERY STATE </a:t>
            </a:r>
          </a:p>
          <a:p>
            <a:r>
              <a:rPr lang="en-US" sz="1200" kern="1200" dirty="0">
                <a:solidFill>
                  <a:schemeClr val="tx1"/>
                </a:solidFill>
                <a:latin typeface="Times New Roman" pitchFamily="18" charset="0"/>
                <a:ea typeface="+mn-ea"/>
                <a:cs typeface="+mn-cs"/>
              </a:rPr>
              <a:t>PA is 811</a:t>
            </a:r>
          </a:p>
          <a:p>
            <a:r>
              <a:rPr lang="en-US" sz="1200" kern="1200" dirty="0">
                <a:solidFill>
                  <a:schemeClr val="tx1"/>
                </a:solidFill>
                <a:latin typeface="Times New Roman" pitchFamily="18" charset="0"/>
                <a:ea typeface="+mn-ea"/>
                <a:cs typeface="+mn-cs"/>
              </a:rPr>
              <a:t>NJ is 800-272-1000</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114</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.....When you walk the property, what are you looking for?</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signs of . . . </a:t>
            </a: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Click for (our answers)- well, system, lush vegetation, surface discharges, tanks,</a:t>
            </a:r>
          </a:p>
          <a:p>
            <a:r>
              <a:rPr lang="en-US" sz="1200" kern="1200" dirty="0">
                <a:solidFill>
                  <a:schemeClr val="tx1"/>
                </a:solidFill>
                <a:latin typeface="Times New Roman" pitchFamily="18" charset="0"/>
                <a:ea typeface="+mn-ea"/>
                <a:cs typeface="+mn-cs"/>
              </a:rPr>
              <a:t>observation ports and cleanouts</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115</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.....What methods can you use to locate a treatment tank?</a:t>
            </a:r>
            <a:endParaRPr lang="en-US" sz="1200" kern="1200" dirty="0">
              <a:solidFill>
                <a:schemeClr val="tx1"/>
              </a:solidFill>
              <a:latin typeface="Times New Roman" pitchFamily="18" charset="0"/>
              <a:ea typeface="+mn-ea"/>
              <a:cs typeface="+mn-cs"/>
            </a:endParaRP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(our answers)</a:t>
            </a:r>
          </a:p>
          <a:p>
            <a:r>
              <a:rPr lang="en-US" sz="1200" kern="1200" dirty="0">
                <a:solidFill>
                  <a:schemeClr val="tx1"/>
                </a:solidFill>
                <a:latin typeface="Times New Roman" pitchFamily="18" charset="0"/>
                <a:ea typeface="+mn-ea"/>
                <a:cs typeface="+mn-cs"/>
              </a:rPr>
              <a:t>ask the landowner </a:t>
            </a:r>
          </a:p>
          <a:p>
            <a:r>
              <a:rPr lang="en-US" sz="1200" kern="1200" dirty="0">
                <a:solidFill>
                  <a:schemeClr val="tx1"/>
                </a:solidFill>
                <a:latin typeface="Times New Roman" pitchFamily="18" charset="0"/>
                <a:ea typeface="+mn-ea"/>
                <a:cs typeface="+mn-cs"/>
              </a:rPr>
              <a:t>follow building sewers with an electronic locator – RDF-</a:t>
            </a:r>
            <a:r>
              <a:rPr lang="en-US" sz="1200" kern="1200" baseline="0" dirty="0">
                <a:solidFill>
                  <a:schemeClr val="tx1"/>
                </a:solidFill>
                <a:latin typeface="Times New Roman" pitchFamily="18" charset="0"/>
                <a:ea typeface="+mn-ea"/>
                <a:cs typeface="+mn-cs"/>
              </a:rPr>
              <a:t> TV camera etc.</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Probe rod</a:t>
            </a:r>
          </a:p>
          <a:p>
            <a:r>
              <a:rPr lang="en-US" sz="1200" kern="1200" dirty="0">
                <a:solidFill>
                  <a:schemeClr val="tx1"/>
                </a:solidFill>
                <a:latin typeface="Times New Roman" pitchFamily="18" charset="0"/>
                <a:ea typeface="+mn-ea"/>
                <a:cs typeface="+mn-cs"/>
              </a:rPr>
              <a:t>Surface indications </a:t>
            </a:r>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116</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.....When inspecting the treatment tank, you are looking for . . .</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(our answers): </a:t>
            </a:r>
          </a:p>
          <a:p>
            <a:r>
              <a:rPr lang="en-US" sz="1200" kern="1200" dirty="0">
                <a:solidFill>
                  <a:schemeClr val="tx1"/>
                </a:solidFill>
                <a:latin typeface="Times New Roman" pitchFamily="18" charset="0"/>
                <a:ea typeface="+mn-ea"/>
                <a:cs typeface="+mn-cs"/>
              </a:rPr>
              <a:t>Internal &amp; external physical conditions </a:t>
            </a:r>
          </a:p>
          <a:p>
            <a:r>
              <a:rPr lang="en-US" sz="1200" kern="1200" dirty="0">
                <a:solidFill>
                  <a:schemeClr val="tx1"/>
                </a:solidFill>
                <a:latin typeface="Times New Roman" pitchFamily="18" charset="0"/>
                <a:ea typeface="+mn-ea"/>
                <a:cs typeface="+mn-cs"/>
              </a:rPr>
              <a:t>Level</a:t>
            </a:r>
            <a:r>
              <a:rPr lang="en-US" sz="1200" kern="1200" baseline="0" dirty="0">
                <a:solidFill>
                  <a:schemeClr val="tx1"/>
                </a:solidFill>
                <a:latin typeface="Times New Roman" pitchFamily="18" charset="0"/>
                <a:ea typeface="+mn-ea"/>
                <a:cs typeface="+mn-cs"/>
              </a:rPr>
              <a:t> - </a:t>
            </a:r>
            <a:r>
              <a:rPr lang="en-US" sz="1200" kern="1200" dirty="0">
                <a:solidFill>
                  <a:schemeClr val="tx1"/>
                </a:solidFill>
                <a:latin typeface="Times New Roman" pitchFamily="18" charset="0"/>
                <a:ea typeface="+mn-ea"/>
                <a:cs typeface="+mn-cs"/>
              </a:rPr>
              <a:t>liquid level </a:t>
            </a:r>
          </a:p>
          <a:p>
            <a:r>
              <a:rPr lang="en-US" sz="1200" kern="1200" dirty="0">
                <a:solidFill>
                  <a:schemeClr val="tx1"/>
                </a:solidFill>
                <a:latin typeface="Times New Roman" pitchFamily="18" charset="0"/>
                <a:ea typeface="+mn-ea"/>
                <a:cs typeface="+mn-cs"/>
              </a:rPr>
              <a:t>baffles</a:t>
            </a:r>
          </a:p>
          <a:p>
            <a:r>
              <a:rPr lang="en-US" sz="1200" kern="1200" dirty="0">
                <a:solidFill>
                  <a:schemeClr val="tx1"/>
                </a:solidFill>
                <a:latin typeface="Times New Roman" pitchFamily="18" charset="0"/>
                <a:ea typeface="+mn-ea"/>
                <a:cs typeface="+mn-cs"/>
              </a:rPr>
              <a:t>leaks - into and out of tank </a:t>
            </a:r>
          </a:p>
          <a:p>
            <a:r>
              <a:rPr lang="en-US" sz="1200" kern="1200" dirty="0">
                <a:solidFill>
                  <a:schemeClr val="tx1"/>
                </a:solidFill>
                <a:latin typeface="Times New Roman" pitchFamily="18" charset="0"/>
                <a:ea typeface="+mn-ea"/>
                <a:cs typeface="+mn-cs"/>
              </a:rPr>
              <a:t>sludge depth, scum depth</a:t>
            </a:r>
          </a:p>
          <a:p>
            <a:r>
              <a:rPr lang="en-US" sz="1200" kern="1200" dirty="0">
                <a:solidFill>
                  <a:schemeClr val="tx1"/>
                </a:solidFill>
                <a:latin typeface="Times New Roman" pitchFamily="18" charset="0"/>
                <a:ea typeface="+mn-ea"/>
                <a:cs typeface="+mn-cs"/>
              </a:rPr>
              <a:t>all discharges to the</a:t>
            </a:r>
            <a:r>
              <a:rPr lang="en-US" sz="1200" kern="1200" baseline="0" dirty="0">
                <a:solidFill>
                  <a:schemeClr val="tx1"/>
                </a:solidFill>
                <a:latin typeface="Times New Roman" pitchFamily="18" charset="0"/>
                <a:ea typeface="+mn-ea"/>
                <a:cs typeface="+mn-cs"/>
              </a:rPr>
              <a:t> </a:t>
            </a:r>
            <a:r>
              <a:rPr lang="en-US" sz="1200" kern="1200" dirty="0">
                <a:solidFill>
                  <a:schemeClr val="tx1"/>
                </a:solidFill>
                <a:latin typeface="Times New Roman" pitchFamily="18" charset="0"/>
                <a:ea typeface="+mn-ea"/>
                <a:cs typeface="+mn-cs"/>
              </a:rPr>
              <a:t>treatment tank- flows in and out</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117</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a:t>
            </a:r>
            <a:endParaRPr lang="en-US" sz="1200"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What inspection tools can you use?</a:t>
            </a:r>
          </a:p>
          <a:p>
            <a:endParaRPr lang="en-US" sz="1200" b="1"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(our answer)</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mirror &amp; flashlight </a:t>
            </a:r>
          </a:p>
          <a:p>
            <a:r>
              <a:rPr lang="en-US" sz="1200" kern="1200" dirty="0">
                <a:solidFill>
                  <a:schemeClr val="tx1"/>
                </a:solidFill>
                <a:latin typeface="Times New Roman" pitchFamily="18" charset="0"/>
                <a:ea typeface="+mn-ea"/>
                <a:cs typeface="+mn-cs"/>
              </a:rPr>
              <a:t>Probe rod</a:t>
            </a:r>
          </a:p>
          <a:p>
            <a:r>
              <a:rPr lang="en-US" sz="1200" kern="1200" dirty="0">
                <a:solidFill>
                  <a:schemeClr val="tx1"/>
                </a:solidFill>
                <a:latin typeface="Times New Roman" pitchFamily="18" charset="0"/>
                <a:ea typeface="+mn-ea"/>
                <a:cs typeface="+mn-cs"/>
              </a:rPr>
              <a:t>video camera</a:t>
            </a:r>
          </a:p>
          <a:p>
            <a:r>
              <a:rPr lang="en-US" sz="1200" kern="1200" dirty="0">
                <a:solidFill>
                  <a:schemeClr val="tx1"/>
                </a:solidFill>
                <a:latin typeface="Times New Roman" pitchFamily="18" charset="0"/>
                <a:ea typeface="+mn-ea"/>
                <a:cs typeface="+mn-cs"/>
              </a:rPr>
              <a:t>sludge stick</a:t>
            </a:r>
          </a:p>
          <a:p>
            <a:r>
              <a:rPr lang="en-US" dirty="0"/>
              <a:t>Shovel</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118</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.....What can the tank’s liquid level tell you?</a:t>
            </a:r>
            <a:endParaRPr lang="en-US" sz="1200" kern="1200" dirty="0">
              <a:solidFill>
                <a:schemeClr val="tx1"/>
              </a:solidFill>
              <a:latin typeface="Times New Roman" pitchFamily="18" charset="0"/>
              <a:ea typeface="+mn-ea"/>
              <a:cs typeface="+mn-cs"/>
            </a:endParaRP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(our answer)</a:t>
            </a:r>
          </a:p>
          <a:p>
            <a:r>
              <a:rPr lang="en-US" sz="1200" kern="1200" dirty="0">
                <a:solidFill>
                  <a:schemeClr val="tx1"/>
                </a:solidFill>
                <a:latin typeface="Times New Roman" pitchFamily="18" charset="0"/>
                <a:ea typeface="+mn-ea"/>
                <a:cs typeface="+mn-cs"/>
              </a:rPr>
              <a:t>outlet is obstructed </a:t>
            </a: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Most importantly – More Investigation Needed</a:t>
            </a:r>
          </a:p>
          <a:p>
            <a:endParaRPr lang="en-US" sz="1200" kern="1200" dirty="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STA is full </a:t>
            </a:r>
          </a:p>
          <a:p>
            <a:r>
              <a:rPr lang="en-US" sz="1200" kern="1200" dirty="0">
                <a:solidFill>
                  <a:schemeClr val="tx1"/>
                </a:solidFill>
                <a:latin typeface="Times New Roman" pitchFamily="18" charset="0"/>
                <a:ea typeface="+mn-ea"/>
                <a:cs typeface="+mn-cs"/>
              </a:rPr>
              <a:t>Tank is not level </a:t>
            </a:r>
          </a:p>
          <a:p>
            <a:r>
              <a:rPr lang="en-US" sz="1200" kern="1200" dirty="0">
                <a:solidFill>
                  <a:schemeClr val="tx1"/>
                </a:solidFill>
                <a:latin typeface="Times New Roman" pitchFamily="18" charset="0"/>
                <a:ea typeface="+mn-ea"/>
                <a:cs typeface="+mn-cs"/>
              </a:rPr>
              <a:t>Crack or leakage outward in the tank</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119</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.....Why measure sludge depth through the main access port?</a:t>
            </a:r>
          </a:p>
          <a:p>
            <a:endParaRPr lang="en-US" sz="1200" b="1" kern="1200" dirty="0">
              <a:solidFill>
                <a:schemeClr val="tx1"/>
              </a:solidFill>
              <a:latin typeface="Times New Roman" pitchFamily="18" charset="0"/>
              <a:ea typeface="+mn-ea"/>
              <a:cs typeface="+mn-cs"/>
            </a:endParaRP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Only way to get a representative picture of tank condition</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120</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.....When is the tank NOT pumped?</a:t>
            </a:r>
          </a:p>
          <a:p>
            <a:endParaRPr lang="en-US" sz="1200" b="1"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Dry Aggregate Rules:</a:t>
            </a:r>
          </a:p>
          <a:p>
            <a:r>
              <a:rPr lang="en-US" sz="1200" b="0" kern="1200" dirty="0">
                <a:solidFill>
                  <a:schemeClr val="tx1"/>
                </a:solidFill>
                <a:latin typeface="Times New Roman" pitchFamily="18" charset="0"/>
                <a:ea typeface="+mn-ea"/>
                <a:cs typeface="+mn-cs"/>
              </a:rPr>
              <a:t>Soil treatment area is filled with</a:t>
            </a:r>
            <a:r>
              <a:rPr lang="en-US" sz="1200" b="0" kern="1200" baseline="0" dirty="0">
                <a:solidFill>
                  <a:schemeClr val="tx1"/>
                </a:solidFill>
                <a:latin typeface="Times New Roman" pitchFamily="18" charset="0"/>
                <a:ea typeface="+mn-ea"/>
                <a:cs typeface="+mn-cs"/>
              </a:rPr>
              <a:t> liquid = no dry aggregate</a:t>
            </a:r>
            <a:endParaRPr lang="en-US" sz="1200" b="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&lt; 5” dry aggregate in gravity fed system</a:t>
            </a:r>
          </a:p>
          <a:p>
            <a:r>
              <a:rPr lang="en-US" sz="1200" kern="1200" dirty="0">
                <a:solidFill>
                  <a:schemeClr val="tx1"/>
                </a:solidFill>
                <a:latin typeface="Times New Roman" pitchFamily="18" charset="0"/>
                <a:ea typeface="+mn-ea"/>
                <a:cs typeface="+mn-cs"/>
              </a:rPr>
              <a:t>&lt;4” dry aggregate in pressure dosed system</a:t>
            </a:r>
          </a:p>
          <a:p>
            <a:endParaRPr lang="en-US" dirty="0"/>
          </a:p>
          <a:p>
            <a:r>
              <a:rPr lang="en-US" b="1" dirty="0"/>
              <a:t>If it is clear that the tank is going to have to be replaced - </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u="sng" kern="1200" dirty="0">
                <a:solidFill>
                  <a:schemeClr val="tx1"/>
                </a:solidFill>
                <a:latin typeface="Times New Roman" pitchFamily="18" charset="0"/>
                <a:ea typeface="+mn-ea"/>
                <a:cs typeface="+mn-cs"/>
              </a:rPr>
              <a:t>Preliminary Information Turn to page 7 of your standards book</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Any information not gathered in advance must be gathered while on site.</a:t>
            </a:r>
          </a:p>
          <a:p>
            <a:endParaRPr lang="en-US" sz="1200"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(click to show each of the following items, and discuss each)</a:t>
            </a:r>
          </a:p>
          <a:p>
            <a:endParaRPr lang="en-US" sz="1200" kern="1200" dirty="0">
              <a:solidFill>
                <a:schemeClr val="tx1"/>
              </a:solidFill>
              <a:latin typeface="Times New Roman" pitchFamily="18" charset="0"/>
              <a:ea typeface="+mn-ea"/>
              <a:cs typeface="+mn-cs"/>
            </a:endParaRPr>
          </a:p>
          <a:p>
            <a:pPr lvl="0"/>
            <a:r>
              <a:rPr lang="en-US" sz="1200" kern="1200" dirty="0">
                <a:solidFill>
                  <a:schemeClr val="tx1"/>
                </a:solidFill>
                <a:latin typeface="Times New Roman" pitchFamily="18" charset="0"/>
                <a:ea typeface="+mn-ea"/>
                <a:cs typeface="+mn-cs"/>
              </a:rPr>
              <a:t>1.</a:t>
            </a:r>
            <a:r>
              <a:rPr lang="en-US" sz="1200" kern="1200" baseline="0" dirty="0">
                <a:solidFill>
                  <a:schemeClr val="tx1"/>
                </a:solidFill>
                <a:latin typeface="Times New Roman" pitchFamily="18" charset="0"/>
                <a:ea typeface="+mn-ea"/>
                <a:cs typeface="+mn-cs"/>
              </a:rPr>
              <a:t> </a:t>
            </a:r>
            <a:r>
              <a:rPr lang="en-US" sz="1200" kern="1200" dirty="0">
                <a:solidFill>
                  <a:schemeClr val="tx1"/>
                </a:solidFill>
                <a:latin typeface="Times New Roman" pitchFamily="18" charset="0"/>
                <a:ea typeface="+mn-ea"/>
                <a:cs typeface="+mn-cs"/>
              </a:rPr>
              <a:t>Age of dwellings </a:t>
            </a:r>
          </a:p>
          <a:p>
            <a:pPr lvl="0"/>
            <a:r>
              <a:rPr lang="en-US" sz="1200" kern="1200" dirty="0">
                <a:solidFill>
                  <a:schemeClr val="tx1"/>
                </a:solidFill>
                <a:latin typeface="Times New Roman" pitchFamily="18" charset="0"/>
                <a:ea typeface="+mn-ea"/>
                <a:cs typeface="+mn-cs"/>
              </a:rPr>
              <a:t>2. Is there more than one system currently in use? If yes, then complete an Inspection and Field Observations Form and prepare a </a:t>
            </a:r>
            <a:r>
              <a:rPr lang="en-US" sz="1200" b="1" u="sng" kern="1200" dirty="0">
                <a:solidFill>
                  <a:schemeClr val="tx1"/>
                </a:solidFill>
                <a:latin typeface="Times New Roman" pitchFamily="18" charset="0"/>
                <a:ea typeface="+mn-ea"/>
                <a:cs typeface="+mn-cs"/>
              </a:rPr>
              <a:t>separate report for each system. Each OWTS must be inspected independently and completely. </a:t>
            </a:r>
            <a:endParaRPr lang="en-US" sz="1200" kern="1200" dirty="0">
              <a:solidFill>
                <a:schemeClr val="tx1"/>
              </a:solidFill>
              <a:latin typeface="Times New Roman" pitchFamily="18" charset="0"/>
              <a:ea typeface="+mn-ea"/>
              <a:cs typeface="+mn-cs"/>
            </a:endParaRPr>
          </a:p>
          <a:p>
            <a:pPr lvl="0"/>
            <a:r>
              <a:rPr lang="en-US" sz="1200" kern="1200" dirty="0">
                <a:solidFill>
                  <a:schemeClr val="tx1"/>
                </a:solidFill>
                <a:latin typeface="Times New Roman" pitchFamily="18" charset="0"/>
                <a:ea typeface="+mn-ea"/>
                <a:cs typeface="+mn-cs"/>
              </a:rPr>
              <a:t>3.</a:t>
            </a:r>
            <a:r>
              <a:rPr lang="en-US" sz="1200" kern="1200" baseline="0" dirty="0">
                <a:solidFill>
                  <a:schemeClr val="tx1"/>
                </a:solidFill>
                <a:latin typeface="Times New Roman" pitchFamily="18" charset="0"/>
                <a:ea typeface="+mn-ea"/>
                <a:cs typeface="+mn-cs"/>
              </a:rPr>
              <a:t>  </a:t>
            </a:r>
            <a:r>
              <a:rPr lang="en-US" sz="1200" kern="1200" dirty="0">
                <a:solidFill>
                  <a:schemeClr val="tx1"/>
                </a:solidFill>
                <a:latin typeface="Times New Roman" pitchFamily="18" charset="0"/>
                <a:ea typeface="+mn-ea"/>
                <a:cs typeface="+mn-cs"/>
              </a:rPr>
              <a:t>Age of the OWTS to be evaluated</a:t>
            </a:r>
          </a:p>
          <a:p>
            <a:pPr lvl="0"/>
            <a:r>
              <a:rPr lang="en-US" sz="1200" kern="1200" dirty="0">
                <a:solidFill>
                  <a:schemeClr val="tx1"/>
                </a:solidFill>
                <a:latin typeface="Times New Roman" pitchFamily="18" charset="0"/>
                <a:ea typeface="+mn-ea"/>
                <a:cs typeface="+mn-cs"/>
              </a:rPr>
              <a:t>4.  Most recent number of occupants (residential uses) or daily flows (nonresidential uses)</a:t>
            </a:r>
          </a:p>
          <a:p>
            <a:pPr lvl="0"/>
            <a:r>
              <a:rPr lang="en-US" sz="1200" kern="1200" dirty="0">
                <a:solidFill>
                  <a:schemeClr val="tx1"/>
                </a:solidFill>
                <a:latin typeface="Times New Roman" pitchFamily="18" charset="0"/>
                <a:ea typeface="+mn-ea"/>
                <a:cs typeface="+mn-cs"/>
              </a:rPr>
              <a:t>5.  Number of occupants or daily flow expected by the new occupant </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a:t>
            </a:fld>
            <a:endParaRPr lang="en-US"/>
          </a:p>
        </p:txBody>
      </p:sp>
    </p:spTree>
    <p:extLst>
      <p:ext uri="{BB962C8B-B14F-4D97-AF65-F5344CB8AC3E}">
        <p14:creationId xmlns:p14="http://schemas.microsoft.com/office/powerpoint/2010/main" val="35994662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.....for a volunteer to come up and calculate the volume of a cube</a:t>
            </a:r>
            <a:endParaRPr lang="en-US" sz="1200"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4’ x 6’ x 5’</a:t>
            </a:r>
          </a:p>
          <a:p>
            <a:endParaRPr lang="en-US" sz="1200" b="1"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Our answer:</a:t>
            </a:r>
          </a:p>
          <a:p>
            <a:r>
              <a:rPr lang="en-US" sz="1200" kern="1200" dirty="0">
                <a:solidFill>
                  <a:schemeClr val="tx1"/>
                </a:solidFill>
                <a:latin typeface="Times New Roman" pitchFamily="18" charset="0"/>
                <a:ea typeface="+mn-ea"/>
                <a:cs typeface="+mn-cs"/>
              </a:rPr>
              <a:t>876.6 to 900 Gallons depending on formula used </a:t>
            </a:r>
          </a:p>
          <a:p>
            <a:endParaRPr lang="en-US" sz="1200" kern="1200" dirty="0">
              <a:solidFill>
                <a:schemeClr val="tx1"/>
              </a:solidFill>
              <a:latin typeface="Times New Roman" pitchFamily="18" charset="0"/>
              <a:ea typeface="+mn-ea"/>
              <a:cs typeface="+mn-cs"/>
            </a:endParaRP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4x6x5=120    x 1728 =   207360 cubic inches /  231 </a:t>
            </a:r>
            <a:r>
              <a:rPr lang="en-US" sz="1200" kern="1200" dirty="0" err="1">
                <a:solidFill>
                  <a:schemeClr val="tx1"/>
                </a:solidFill>
                <a:latin typeface="Times New Roman" pitchFamily="18" charset="0"/>
                <a:ea typeface="+mn-ea"/>
                <a:cs typeface="+mn-cs"/>
              </a:rPr>
              <a:t>cuin</a:t>
            </a:r>
            <a:r>
              <a:rPr lang="en-US" sz="1200" kern="1200" dirty="0">
                <a:solidFill>
                  <a:schemeClr val="tx1"/>
                </a:solidFill>
                <a:latin typeface="Times New Roman" pitchFamily="18" charset="0"/>
                <a:ea typeface="+mn-ea"/>
                <a:cs typeface="+mn-cs"/>
              </a:rPr>
              <a:t>/gal = 876.6 gallons</a:t>
            </a:r>
          </a:p>
          <a:p>
            <a:r>
              <a:rPr lang="en-US" dirty="0"/>
              <a:t>4x6x5=120 x 7.5 = 900 Gal.</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122</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Ask….for a volunteer to calculate the volume of a cylinder</a:t>
            </a:r>
            <a:r>
              <a:rPr lang="en-US" sz="1200" b="1" kern="1200" baseline="0" dirty="0">
                <a:solidFill>
                  <a:schemeClr val="tx1"/>
                </a:solidFill>
                <a:latin typeface="Times New Roman" pitchFamily="18" charset="0"/>
                <a:ea typeface="+mn-ea"/>
                <a:cs typeface="+mn-cs"/>
              </a:rPr>
              <a:t>  </a:t>
            </a:r>
            <a:r>
              <a:rPr lang="en-US" sz="1200" kern="1200" dirty="0">
                <a:solidFill>
                  <a:schemeClr val="tx1"/>
                </a:solidFill>
                <a:latin typeface="Times New Roman" pitchFamily="18" charset="0"/>
                <a:ea typeface="+mn-ea"/>
                <a:cs typeface="+mn-cs"/>
              </a:rPr>
              <a:t>4’dia x 6’ high</a:t>
            </a:r>
          </a:p>
          <a:p>
            <a:endParaRPr lang="en-US" sz="1200"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Answer : Approx.</a:t>
            </a:r>
            <a:r>
              <a:rPr lang="en-US" sz="1200" b="1" kern="1200" baseline="0" dirty="0">
                <a:solidFill>
                  <a:schemeClr val="tx1"/>
                </a:solidFill>
                <a:latin typeface="Times New Roman" pitchFamily="18" charset="0"/>
                <a:ea typeface="+mn-ea"/>
                <a:cs typeface="+mn-cs"/>
              </a:rPr>
              <a:t> depending on formula used = </a:t>
            </a:r>
            <a:r>
              <a:rPr lang="en-US" sz="1200" b="1" kern="1200" dirty="0">
                <a:solidFill>
                  <a:schemeClr val="tx1"/>
                </a:solidFill>
                <a:latin typeface="Times New Roman" pitchFamily="18" charset="0"/>
                <a:ea typeface="+mn-ea"/>
                <a:cs typeface="+mn-cs"/>
              </a:rPr>
              <a:t>1,269 Gal.</a:t>
            </a: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area of circle = Pi x r2</a:t>
            </a: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3.1416 x 1296 =4071 SQ IN   / 231 </a:t>
            </a:r>
            <a:r>
              <a:rPr lang="en-US" sz="1200" kern="1200" dirty="0" err="1">
                <a:solidFill>
                  <a:schemeClr val="tx1"/>
                </a:solidFill>
                <a:latin typeface="Times New Roman" pitchFamily="18" charset="0"/>
                <a:ea typeface="+mn-ea"/>
                <a:cs typeface="+mn-cs"/>
              </a:rPr>
              <a:t>cuin</a:t>
            </a:r>
            <a:r>
              <a:rPr lang="en-US" sz="1200" kern="1200" dirty="0">
                <a:solidFill>
                  <a:schemeClr val="tx1"/>
                </a:solidFill>
                <a:latin typeface="Times New Roman" pitchFamily="18" charset="0"/>
                <a:ea typeface="+mn-ea"/>
                <a:cs typeface="+mn-cs"/>
              </a:rPr>
              <a:t>/gal = 17.62 gal per inch of depth</a:t>
            </a:r>
          </a:p>
          <a:p>
            <a:r>
              <a:rPr lang="en-US" sz="1200" kern="1200" dirty="0">
                <a:solidFill>
                  <a:schemeClr val="tx1"/>
                </a:solidFill>
                <a:latin typeface="Times New Roman" pitchFamily="18" charset="0"/>
                <a:ea typeface="+mn-ea"/>
                <a:cs typeface="+mn-cs"/>
              </a:rPr>
              <a:t>17.62 x 72 = 1,269 Gal.</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123</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.....What is the difference between dosing and pump tanks?</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nothing - it's just a name</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124</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.....Effluent is always delivered by?</a:t>
            </a:r>
          </a:p>
          <a:p>
            <a:endParaRPr lang="en-US" sz="1200" b="1"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Click- our answers</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gravity</a:t>
            </a:r>
          </a:p>
          <a:p>
            <a:r>
              <a:rPr lang="en-US" sz="1200" kern="1200" dirty="0">
                <a:solidFill>
                  <a:schemeClr val="tx1"/>
                </a:solidFill>
                <a:latin typeface="Times New Roman" pitchFamily="18" charset="0"/>
                <a:ea typeface="+mn-ea"/>
                <a:cs typeface="+mn-cs"/>
              </a:rPr>
              <a:t>a pump</a:t>
            </a:r>
          </a:p>
          <a:p>
            <a:r>
              <a:rPr lang="en-US" sz="1200" kern="1200" dirty="0">
                <a:solidFill>
                  <a:schemeClr val="tx1"/>
                </a:solidFill>
                <a:latin typeface="Times New Roman" pitchFamily="18" charset="0"/>
                <a:ea typeface="+mn-ea"/>
                <a:cs typeface="+mn-cs"/>
              </a:rPr>
              <a:t>a siphon</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125</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Ask…….What must you find,  and evaluate for every onsite system?</a:t>
            </a:r>
            <a:endParaRPr lang="en-US" sz="1200" kern="1200" dirty="0">
              <a:solidFill>
                <a:schemeClr val="tx1"/>
              </a:solidFill>
              <a:latin typeface="Times New Roman" pitchFamily="18" charset="0"/>
              <a:ea typeface="+mn-ea"/>
              <a:cs typeface="+mn-cs"/>
            </a:endParaRP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Our answer – click</a:t>
            </a: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Final Dispersal – </a:t>
            </a: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Most often a </a:t>
            </a:r>
            <a:r>
              <a:rPr lang="en-US" sz="1200" kern="1200" baseline="0" dirty="0">
                <a:solidFill>
                  <a:schemeClr val="tx1"/>
                </a:solidFill>
                <a:latin typeface="Times New Roman" pitchFamily="18" charset="0"/>
                <a:ea typeface="+mn-ea"/>
                <a:cs typeface="+mn-cs"/>
              </a:rPr>
              <a:t>soil treatment area  </a:t>
            </a:r>
            <a:endParaRPr lang="en-US" sz="1200" kern="1200" dirty="0">
              <a:solidFill>
                <a:schemeClr val="tx1"/>
              </a:solidFill>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126</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 .....How can you evaluate a treatment tank you can not find?</a:t>
            </a:r>
            <a:endParaRPr lang="en-US" sz="1200" kern="1200" dirty="0">
              <a:solidFill>
                <a:schemeClr val="tx1"/>
              </a:solidFill>
              <a:latin typeface="Times New Roman" pitchFamily="18" charset="0"/>
              <a:ea typeface="+mn-ea"/>
              <a:cs typeface="+mn-cs"/>
            </a:endParaRP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Our answer </a:t>
            </a:r>
          </a:p>
          <a:p>
            <a:r>
              <a:rPr lang="en-US" sz="1200" kern="1200" dirty="0">
                <a:solidFill>
                  <a:schemeClr val="tx1"/>
                </a:solidFill>
                <a:latin typeface="Times New Roman" pitchFamily="18" charset="0"/>
                <a:ea typeface="+mn-ea"/>
                <a:cs typeface="+mn-cs"/>
              </a:rPr>
              <a:t>you can’t</a:t>
            </a: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This goes for each and every component – including the final dispersal </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127</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Times New Roman" pitchFamily="18" charset="0"/>
                <a:ea typeface="+mn-ea"/>
                <a:cs typeface="+mn-cs"/>
              </a:rPr>
              <a:t>Ask…..If you can’t find the tank, what will your report say?</a:t>
            </a:r>
            <a:endParaRPr lang="en-US" sz="1200" kern="1200" dirty="0">
              <a:solidFill>
                <a:schemeClr val="tx1"/>
              </a:solidFill>
              <a:latin typeface="Times New Roman" pitchFamily="18" charset="0"/>
              <a:ea typeface="+mn-ea"/>
              <a:cs typeface="+mn-cs"/>
            </a:endParaRP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Our answer: - click </a:t>
            </a:r>
          </a:p>
          <a:p>
            <a:r>
              <a:rPr lang="en-US" sz="1200" kern="1200" dirty="0">
                <a:solidFill>
                  <a:schemeClr val="tx1"/>
                </a:solidFill>
                <a:latin typeface="Times New Roman" pitchFamily="18" charset="0"/>
                <a:ea typeface="+mn-ea"/>
                <a:cs typeface="+mn-cs"/>
              </a:rPr>
              <a:t>more investigation needed</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solidFill>
                  <a:srgbClr val="FF0000"/>
                </a:solidFill>
                <a:latin typeface="Arial" pitchFamily="34" charset="0"/>
              </a:rPr>
              <a:t>Preliminary Information</a:t>
            </a:r>
          </a:p>
          <a:p>
            <a:pPr eaLnBrk="1" hangingPunct="1"/>
            <a:r>
              <a:rPr lang="en-US" altLang="en-US" dirty="0">
                <a:solidFill>
                  <a:srgbClr val="FF0000"/>
                </a:solidFill>
                <a:latin typeface="Arial" pitchFamily="34" charset="0"/>
              </a:rPr>
              <a:t>(click to show each of the following items, and discuss each)</a:t>
            </a:r>
          </a:p>
          <a:p>
            <a:pPr eaLnBrk="1" hangingPunct="1"/>
            <a:endParaRPr lang="en-US" altLang="en-US" dirty="0">
              <a:latin typeface="Arial" pitchFamily="34" charset="0"/>
            </a:endParaRPr>
          </a:p>
          <a:p>
            <a:pPr eaLnBrk="1" hangingPunct="1"/>
            <a:r>
              <a:rPr lang="en-US" altLang="en-US" dirty="0">
                <a:latin typeface="Arial" pitchFamily="34" charset="0"/>
              </a:rPr>
              <a:t>6.  Number of bedrooms in dwelling</a:t>
            </a:r>
          </a:p>
          <a:p>
            <a:pPr marL="228600" indent="-228600" eaLnBrk="1" hangingPunct="1">
              <a:buAutoNum type="arabicPeriod" startAt="7"/>
            </a:pPr>
            <a:r>
              <a:rPr lang="en-US" altLang="en-US" dirty="0">
                <a:latin typeface="Arial" pitchFamily="34" charset="0"/>
              </a:rPr>
              <a:t>Is the structure CURRENTLY occupied and in normal use?</a:t>
            </a:r>
          </a:p>
          <a:p>
            <a:pPr marL="228600" indent="-228600" eaLnBrk="1" hangingPunct="1">
              <a:buAutoNum type="arabicPeriod" startAt="7"/>
            </a:pPr>
            <a:endParaRPr lang="en-US" altLang="en-US" dirty="0">
              <a:latin typeface="Arial" pitchFamily="34" charset="0"/>
            </a:endParaRPr>
          </a:p>
          <a:p>
            <a:pPr eaLnBrk="1" hangingPunct="1"/>
            <a:r>
              <a:rPr lang="en-US" altLang="en-US" b="1" u="sng" dirty="0">
                <a:solidFill>
                  <a:srgbClr val="FF0000"/>
                </a:solidFill>
                <a:latin typeface="Arial" pitchFamily="34" charset="0"/>
                <a:cs typeface="Arial" pitchFamily="34" charset="0"/>
              </a:rPr>
              <a:t>ASK:	</a:t>
            </a:r>
            <a:r>
              <a:rPr lang="en-US" altLang="en-US" b="1" u="sng" dirty="0">
                <a:latin typeface="Arial" pitchFamily="34" charset="0"/>
                <a:cs typeface="Arial" pitchFamily="34" charset="0"/>
              </a:rPr>
              <a:t>What does this mean? 	</a:t>
            </a:r>
            <a:r>
              <a:rPr lang="en-US" altLang="en-US" b="1" u="sng" dirty="0">
                <a:solidFill>
                  <a:srgbClr val="FF0000"/>
                </a:solidFill>
                <a:latin typeface="Arial" pitchFamily="34" charset="0"/>
                <a:cs typeface="Arial" pitchFamily="34" charset="0"/>
              </a:rPr>
              <a:t>(then click again)</a:t>
            </a:r>
            <a:endParaRPr lang="en-US" altLang="en-US" b="1" u="sng" dirty="0">
              <a:solidFill>
                <a:srgbClr val="FF0000"/>
              </a:solidFill>
              <a:latin typeface="Arial" pitchFamily="34" charset="0"/>
              <a:cs typeface="Times New Roman" pitchFamily="18" charset="0"/>
            </a:endParaRPr>
          </a:p>
          <a:p>
            <a:pPr eaLnBrk="1" hangingPunct="1"/>
            <a:endParaRPr lang="en-US" altLang="en-US" dirty="0">
              <a:solidFill>
                <a:srgbClr val="FF0000"/>
              </a:solidFill>
              <a:latin typeface="Arial" pitchFamily="34" charset="0"/>
            </a:endParaRPr>
          </a:p>
          <a:p>
            <a:pPr eaLnBrk="1" hangingPunct="1"/>
            <a:r>
              <a:rPr lang="en-US" altLang="en-US" dirty="0">
                <a:latin typeface="Arial" pitchFamily="34" charset="0"/>
                <a:cs typeface="Arial" pitchFamily="34" charset="0"/>
              </a:rPr>
              <a:t>If the structure has been unoccupied continuously for more than seven days, or the structure is subject to seasonal use or non-continuous use, then in addition to the inspection, a PSMA/NOF Hydraulic Load Test must be conducted. </a:t>
            </a:r>
            <a:r>
              <a:rPr lang="en-US" sz="1200" b="1" kern="1200" dirty="0">
                <a:solidFill>
                  <a:schemeClr val="tx1"/>
                </a:solidFill>
                <a:latin typeface="Times New Roman" pitchFamily="18" charset="0"/>
                <a:ea typeface="+mn-ea"/>
                <a:cs typeface="+mn-cs"/>
              </a:rPr>
              <a:t>A comprehensive discussion of the NAWT Hydraulic Load Test is contained in this manual.    </a:t>
            </a:r>
            <a:r>
              <a:rPr lang="en-US" sz="1200" b="1" u="sng" kern="1200" dirty="0">
                <a:solidFill>
                  <a:schemeClr val="tx1"/>
                </a:solidFill>
                <a:latin typeface="Times New Roman" pitchFamily="18" charset="0"/>
                <a:ea typeface="+mn-ea"/>
                <a:cs typeface="+mn-cs"/>
              </a:rPr>
              <a:t>Test question</a:t>
            </a:r>
          </a:p>
          <a:p>
            <a:pPr eaLnBrk="1" hangingPunct="1"/>
            <a:endParaRPr lang="en-US" altLang="en-US" sz="1200" b="1" u="none" kern="1200" dirty="0">
              <a:solidFill>
                <a:schemeClr val="tx1"/>
              </a:solidFill>
              <a:latin typeface="Times New Roman" pitchFamily="18" charset="0"/>
              <a:ea typeface="+mn-ea"/>
              <a:cs typeface="+mn-cs"/>
            </a:endParaRPr>
          </a:p>
          <a:p>
            <a:pPr eaLnBrk="1" hangingPunct="1"/>
            <a:r>
              <a:rPr lang="en-US" altLang="en-US" sz="1200" b="1" u="none" kern="1200" dirty="0">
                <a:solidFill>
                  <a:schemeClr val="tx1"/>
                </a:solidFill>
                <a:latin typeface="Times New Roman" pitchFamily="18" charset="0"/>
                <a:ea typeface="+mn-ea"/>
                <a:cs typeface="+mn-cs"/>
              </a:rPr>
              <a:t>NAWT understands that some localities may not be on board with the completion of an HLT.  You must abide by all local codes and regulations.  But as far as the NAWT Inspection Standards, it you are advertising as a NAWT Inspection it must be completed.  Where it cannot be completed, your report would indicate that the inspection is NOT an NAWT OWTS Inspection</a:t>
            </a:r>
            <a:endParaRPr lang="en-US" altLang="en-US" u="none" dirty="0">
              <a:latin typeface="Arial" pitchFamily="34" charset="0"/>
              <a:cs typeface="Arial" pitchFamily="34" charset="0"/>
            </a:endParaRPr>
          </a:p>
          <a:p>
            <a:pPr eaLnBrk="1" hangingPunct="1"/>
            <a:endParaRPr lang="en-US" altLang="en-US" dirty="0">
              <a:latin typeface="Arial" pitchFamily="34" charset="0"/>
              <a:cs typeface="Times New Roman" pitchFamily="18" charset="0"/>
            </a:endParaRPr>
          </a:p>
          <a:p>
            <a:pPr eaLnBrk="1" hangingPunct="1"/>
            <a:r>
              <a:rPr lang="en-US" altLang="en-US" dirty="0">
                <a:solidFill>
                  <a:srgbClr val="FF0000"/>
                </a:solidFill>
                <a:latin typeface="Arial" pitchFamily="34" charset="0"/>
                <a:cs typeface="Arial" pitchFamily="34" charset="0"/>
              </a:rPr>
              <a:t>Lead discussion regarding WHY .</a:t>
            </a:r>
            <a:endParaRPr lang="en-US" altLang="en-US" dirty="0">
              <a:solidFill>
                <a:srgbClr val="FF0000"/>
              </a:solidFill>
              <a:latin typeface="Arial" pitchFamily="34"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13</a:t>
            </a:fld>
            <a:endParaRPr lang="en-US"/>
          </a:p>
        </p:txBody>
      </p:sp>
    </p:spTree>
    <p:extLst>
      <p:ext uri="{BB962C8B-B14F-4D97-AF65-F5344CB8AC3E}">
        <p14:creationId xmlns:p14="http://schemas.microsoft.com/office/powerpoint/2010/main" val="1502068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spcBef>
                <a:spcPct val="50000"/>
              </a:spcBef>
            </a:pPr>
            <a:r>
              <a:rPr lang="en-US" altLang="en-US" sz="1200" b="1" u="sng" dirty="0">
                <a:latin typeface="Arial" pitchFamily="34" charset="0"/>
              </a:rPr>
              <a:t>Preliminary</a:t>
            </a:r>
            <a:r>
              <a:rPr lang="en-US" altLang="en-US" sz="1200" b="1" u="sng" baseline="0" dirty="0">
                <a:latin typeface="Arial" pitchFamily="34" charset="0"/>
              </a:rPr>
              <a:t> Information</a:t>
            </a:r>
          </a:p>
          <a:p>
            <a:pPr eaLnBrk="1" hangingPunct="1">
              <a:spcBef>
                <a:spcPct val="50000"/>
              </a:spcBef>
            </a:pPr>
            <a:endParaRPr lang="en-US" altLang="en-US" sz="1200" b="1" u="sng" dirty="0">
              <a:latin typeface="Arial" pitchFamily="34" charset="0"/>
            </a:endParaRPr>
          </a:p>
          <a:p>
            <a:pPr eaLnBrk="1" hangingPunct="1">
              <a:spcBef>
                <a:spcPct val="50000"/>
              </a:spcBef>
            </a:pPr>
            <a:r>
              <a:rPr lang="en-US" altLang="en-US" sz="1200" b="1" dirty="0">
                <a:latin typeface="Arial" pitchFamily="34" charset="0"/>
              </a:rPr>
              <a:t>(click to show each item and continue to discuss)</a:t>
            </a:r>
          </a:p>
          <a:p>
            <a:pPr eaLnBrk="1" hangingPunct="1">
              <a:spcBef>
                <a:spcPct val="50000"/>
              </a:spcBef>
            </a:pPr>
            <a:endParaRPr lang="en-US" altLang="en-US" sz="1200" dirty="0">
              <a:latin typeface="Arial" pitchFamily="34" charset="0"/>
            </a:endParaRPr>
          </a:p>
          <a:p>
            <a:pPr eaLnBrk="1" hangingPunct="1">
              <a:spcBef>
                <a:spcPct val="50000"/>
              </a:spcBef>
            </a:pPr>
            <a:r>
              <a:rPr lang="en-US" altLang="en-US" sz="1200" dirty="0">
                <a:latin typeface="Arial" pitchFamily="34" charset="0"/>
              </a:rPr>
              <a:t>8. If the structure is used only on a seasonal basis, what is the usage frequency?</a:t>
            </a:r>
          </a:p>
          <a:p>
            <a:pPr eaLnBrk="1" hangingPunct="1">
              <a:spcBef>
                <a:spcPct val="50000"/>
              </a:spcBef>
            </a:pPr>
            <a:endParaRPr lang="en-US" altLang="en-US" sz="1200" dirty="0">
              <a:latin typeface="Arial" pitchFamily="34" charset="0"/>
            </a:endParaRPr>
          </a:p>
          <a:p>
            <a:pPr eaLnBrk="1" hangingPunct="1">
              <a:spcBef>
                <a:spcPct val="50000"/>
              </a:spcBef>
            </a:pPr>
            <a:r>
              <a:rPr lang="en-US" altLang="en-US" sz="1200" dirty="0">
                <a:latin typeface="Arial" pitchFamily="34" charset="0"/>
              </a:rPr>
              <a:t>9. Request that the landowner obtain the original and any repair permits and arrange to have them on site for the inspector.</a:t>
            </a:r>
          </a:p>
          <a:p>
            <a:pPr eaLnBrk="1" hangingPunct="1">
              <a:spcBef>
                <a:spcPct val="50000"/>
              </a:spcBef>
            </a:pPr>
            <a:endParaRPr lang="en-US" altLang="en-US" sz="1200" dirty="0">
              <a:latin typeface="Arial" pitchFamily="34" charset="0"/>
            </a:endParaRPr>
          </a:p>
          <a:p>
            <a:pPr eaLnBrk="1" hangingPunct="1">
              <a:spcBef>
                <a:spcPct val="50000"/>
              </a:spcBef>
            </a:pPr>
            <a:r>
              <a:rPr lang="en-US" altLang="en-US" sz="1200" dirty="0">
                <a:latin typeface="Arial" pitchFamily="34" charset="0"/>
              </a:rPr>
              <a:t>10. Inquire if there was any repair activity and gather as much detail as possible regarding such repairs.</a:t>
            </a:r>
          </a:p>
          <a:p>
            <a:pPr eaLnBrk="1" hangingPunct="1">
              <a:spcBef>
                <a:spcPct val="50000"/>
              </a:spcBef>
            </a:pPr>
            <a:endParaRPr lang="en-US" altLang="en-US" sz="1200" dirty="0">
              <a:latin typeface="Arial" pitchFamily="34" charset="0"/>
            </a:endParaRPr>
          </a:p>
          <a:p>
            <a:pPr eaLnBrk="1" hangingPunct="1">
              <a:spcBef>
                <a:spcPct val="50000"/>
              </a:spcBef>
            </a:pPr>
            <a:r>
              <a:rPr lang="en-US" altLang="en-US" sz="1200" dirty="0">
                <a:latin typeface="Arial" pitchFamily="34" charset="0"/>
              </a:rPr>
              <a:t>11. Ask where the washing machine, all gray water lines and all other water-discharging appliances discharge. If not to the treatment tank, where do these discharges go (surface of the ground, to a stream)? Discharges to locations other than the treatment tank should be noted.</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14</a:t>
            </a:fld>
            <a:endParaRPr lang="en-US"/>
          </a:p>
        </p:txBody>
      </p:sp>
    </p:spTree>
    <p:extLst>
      <p:ext uri="{BB962C8B-B14F-4D97-AF65-F5344CB8AC3E}">
        <p14:creationId xmlns:p14="http://schemas.microsoft.com/office/powerpoint/2010/main" val="3944004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latin typeface="Arial" pitchFamily="34" charset="0"/>
              </a:rPr>
              <a:t>Preliminary Information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Arial" pitchFamily="34" charset="0"/>
              </a:rPr>
              <a:t>(click to show each item and continue to discuss)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Arial" pitchFamily="34" charset="0"/>
              </a:rPr>
              <a:t>12. When was the treatment tank last pumped? What is the typical pumping frequency?</a:t>
            </a:r>
          </a:p>
          <a:p>
            <a:pPr eaLnBrk="1" hangingPunct="1">
              <a:spcBef>
                <a:spcPct val="50000"/>
              </a:spcBef>
            </a:pPr>
            <a:r>
              <a:rPr lang="en-US" altLang="en-US" sz="1200" dirty="0">
                <a:latin typeface="Arial" pitchFamily="34" charset="0"/>
              </a:rPr>
              <a:t>13. Is the system covered by a systematic maintenance program? If yes, record the maintenance provider’s name, address and phone information. ---- </a:t>
            </a:r>
            <a:r>
              <a:rPr lang="en-US" altLang="en-US" sz="1200" b="1" dirty="0">
                <a:latin typeface="Arial" pitchFamily="34" charset="0"/>
              </a:rPr>
              <a:t>Test Q. The maintenance provider should be contacted.</a:t>
            </a:r>
          </a:p>
          <a:p>
            <a:pPr eaLnBrk="1" hangingPunct="1">
              <a:spcBef>
                <a:spcPct val="50000"/>
              </a:spcBef>
            </a:pPr>
            <a:endParaRPr lang="en-US" altLang="en-US" sz="1200" dirty="0">
              <a:latin typeface="Arial" pitchFamily="34" charset="0"/>
            </a:endParaRPr>
          </a:p>
          <a:p>
            <a:pPr eaLnBrk="1" hangingPunct="1">
              <a:spcBef>
                <a:spcPct val="50000"/>
              </a:spcBef>
            </a:pPr>
            <a:r>
              <a:rPr lang="en-US" altLang="en-US" sz="1200" dirty="0">
                <a:latin typeface="Arial" pitchFamily="34" charset="0"/>
              </a:rPr>
              <a:t>14. Determine in advance if the treatment and pump tanks will be accessible (main access port dug out).</a:t>
            </a:r>
          </a:p>
          <a:p>
            <a:pPr eaLnBrk="1" hangingPunct="1">
              <a:spcBef>
                <a:spcPct val="50000"/>
              </a:spcBef>
            </a:pPr>
            <a:r>
              <a:rPr lang="en-US" altLang="en-US" sz="1200" dirty="0">
                <a:latin typeface="Arial" pitchFamily="34" charset="0"/>
              </a:rPr>
              <a:t>15. Determine if the system was the subject of a soil fracturing process within the last 12 months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Rounded MT Bold" panose="020F07040305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latin typeface="Arial Rounded MT Bold" panose="020F0704030504030204" pitchFamily="34" charset="0"/>
              </a:rPr>
              <a:t>With the Preliminary Information Form completed, it is time to start the Field Inspection.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Rounded MT Bold" panose="020F070403050403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15</a:t>
            </a:fld>
            <a:endParaRPr lang="en-US"/>
          </a:p>
        </p:txBody>
      </p:sp>
    </p:spTree>
    <p:extLst>
      <p:ext uri="{BB962C8B-B14F-4D97-AF65-F5344CB8AC3E}">
        <p14:creationId xmlns:p14="http://schemas.microsoft.com/office/powerpoint/2010/main" val="2256047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u="sng" dirty="0">
                <a:latin typeface="Arial" pitchFamily="34" charset="0"/>
              </a:rPr>
              <a:t>Field Inspection Procedure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itchFamily="34" charset="0"/>
              </a:rPr>
              <a:t>If there has been measurable precipitation in the last 48 hours, or if floodwater or storm water runoff is standing on the absorption area, or if an unusual volume of water has been introduced to the treatment system in the last 48 hours, the inspector should use his judgment to determine if the inspection should be postponed.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u="sng" dirty="0">
                <a:latin typeface="Arial" pitchFamily="34" charset="0"/>
              </a:rPr>
              <a:t>Test Q.</a:t>
            </a:r>
            <a:endParaRPr lang="en-US" altLang="en-US" u="sng"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16</a:t>
            </a:fld>
            <a:endParaRPr lang="en-US"/>
          </a:p>
        </p:txBody>
      </p:sp>
    </p:spTree>
    <p:extLst>
      <p:ext uri="{BB962C8B-B14F-4D97-AF65-F5344CB8AC3E}">
        <p14:creationId xmlns:p14="http://schemas.microsoft.com/office/powerpoint/2010/main" val="172973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Before You Start The Field Inspection</a:t>
            </a:r>
          </a:p>
          <a:p>
            <a:pPr eaLnBrk="1" hangingPunct="1"/>
            <a:r>
              <a:rPr lang="en-US" altLang="en-US" b="1" dirty="0">
                <a:solidFill>
                  <a:srgbClr val="FF0000"/>
                </a:solidFill>
                <a:latin typeface="Arial" pitchFamily="34" charset="0"/>
              </a:rPr>
              <a:t>Ask: </a:t>
            </a:r>
            <a:r>
              <a:rPr lang="en-US" altLang="en-US" b="1" dirty="0">
                <a:latin typeface="Arial" pitchFamily="34" charset="0"/>
              </a:rPr>
              <a:t>What is the first step in an inspection after the initial call, preliminary info and authorization?    </a:t>
            </a:r>
          </a:p>
          <a:p>
            <a:pPr eaLnBrk="1" hangingPunct="1"/>
            <a:endParaRPr lang="en-US" altLang="en-US" b="1" dirty="0">
              <a:solidFill>
                <a:srgbClr val="FF0000"/>
              </a:solidFill>
              <a:latin typeface="Arial" pitchFamily="34" charset="0"/>
            </a:endParaRPr>
          </a:p>
          <a:p>
            <a:pPr eaLnBrk="1" hangingPunct="1"/>
            <a:r>
              <a:rPr lang="en-US" altLang="en-US" b="1" dirty="0">
                <a:solidFill>
                  <a:srgbClr val="FF0000"/>
                </a:solidFill>
                <a:latin typeface="Arial" pitchFamily="34" charset="0"/>
              </a:rPr>
              <a:t>(looking for one call – click to show</a:t>
            </a:r>
            <a:r>
              <a:rPr lang="en-US" altLang="en-US" b="1" baseline="0" dirty="0">
                <a:solidFill>
                  <a:srgbClr val="FF0000"/>
                </a:solidFill>
                <a:latin typeface="Arial" pitchFamily="34" charset="0"/>
              </a:rPr>
              <a:t> the</a:t>
            </a:r>
            <a:r>
              <a:rPr lang="en-US" altLang="en-US" b="1" dirty="0">
                <a:solidFill>
                  <a:srgbClr val="FF0000"/>
                </a:solidFill>
                <a:latin typeface="Arial" pitchFamily="34" charset="0"/>
              </a:rPr>
              <a:t> first item)</a:t>
            </a:r>
          </a:p>
          <a:p>
            <a:pPr eaLnBrk="1" hangingPunct="1"/>
            <a:endParaRPr lang="en-US" altLang="en-US" b="1" dirty="0">
              <a:solidFill>
                <a:srgbClr val="FF0000"/>
              </a:solidFill>
              <a:latin typeface="Arial" pitchFamily="34" charset="0"/>
            </a:endParaRPr>
          </a:p>
          <a:p>
            <a:pPr eaLnBrk="1" hangingPunct="1"/>
            <a:r>
              <a:rPr lang="en-US" altLang="en-US" dirty="0">
                <a:latin typeface="Arial" pitchFamily="34" charset="0"/>
              </a:rPr>
              <a:t>+Contact the utility locating or "one call" service in the locality to request that any utility lines be located. NOTE: This will not identify privately installed utilities. </a:t>
            </a:r>
          </a:p>
          <a:p>
            <a:pPr eaLnBrk="1" hangingPunct="1"/>
            <a:endParaRPr lang="en-US" altLang="en-US" dirty="0">
              <a:solidFill>
                <a:srgbClr val="FF0000"/>
              </a:solidFill>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mn-ea"/>
                <a:cs typeface="+mn-cs"/>
              </a:rPr>
              <a:t>(click to show the logo and discuss) </a:t>
            </a:r>
            <a:endParaRPr lang="en-US" sz="1200" kern="1200" dirty="0">
              <a:solidFill>
                <a:schemeClr val="tx1"/>
              </a:solidFill>
              <a:latin typeface="Times New Roman" pitchFamily="18" charset="0"/>
              <a:ea typeface="+mn-ea"/>
              <a:cs typeface="+mn-cs"/>
            </a:endParaRPr>
          </a:p>
          <a:p>
            <a:pPr eaLnBrk="1" hangingPunct="1"/>
            <a:endParaRPr lang="en-US" altLang="en-US" dirty="0">
              <a:solidFill>
                <a:srgbClr val="FF0000"/>
              </a:solidFill>
              <a:latin typeface="Arial" pitchFamily="34" charset="0"/>
            </a:endParaRPr>
          </a:p>
          <a:p>
            <a:pPr eaLnBrk="1" hangingPunct="1"/>
            <a:endParaRPr lang="en-US" altLang="en-US" dirty="0">
              <a:solidFill>
                <a:srgbClr val="FF0000"/>
              </a:solidFill>
              <a:latin typeface="Arial" pitchFamily="34" charset="0"/>
            </a:endParaRPr>
          </a:p>
          <a:p>
            <a:r>
              <a:rPr lang="en-US" sz="1200" b="1" kern="1200" dirty="0">
                <a:solidFill>
                  <a:schemeClr val="tx1"/>
                </a:solidFill>
                <a:latin typeface="Times New Roman" pitchFamily="18" charset="0"/>
                <a:ea typeface="+mn-ea"/>
                <a:cs typeface="+mn-cs"/>
              </a:rPr>
              <a:t>ASK: HOW MANY DAYS PRIOR TO THE SITE VIST DO YOU NEED TO CALL IN?</a:t>
            </a:r>
            <a:endParaRPr lang="en-US" sz="1200"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Looking for 3</a:t>
            </a:r>
            <a:endParaRPr lang="en-US" sz="1200" kern="1200" dirty="0">
              <a:solidFill>
                <a:schemeClr val="tx1"/>
              </a:solidFill>
              <a:latin typeface="Times New Roman" pitchFamily="18" charset="0"/>
              <a:ea typeface="+mn-ea"/>
              <a:cs typeface="+mn-cs"/>
            </a:endParaRPr>
          </a:p>
          <a:p>
            <a:pPr eaLnBrk="1" hangingPunct="1"/>
            <a:endParaRPr lang="en-US" altLang="en-US" dirty="0">
              <a:latin typeface="Arial" pitchFamily="34" charset="0"/>
            </a:endParaRPr>
          </a:p>
          <a:p>
            <a:pPr eaLnBrk="1" hangingPunct="1"/>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17</a:t>
            </a:fld>
            <a:endParaRPr lang="en-US"/>
          </a:p>
        </p:txBody>
      </p:sp>
    </p:spTree>
    <p:extLst>
      <p:ext uri="{BB962C8B-B14F-4D97-AF65-F5344CB8AC3E}">
        <p14:creationId xmlns:p14="http://schemas.microsoft.com/office/powerpoint/2010/main" val="342674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Before</a:t>
            </a:r>
            <a:r>
              <a:rPr lang="en-US" baseline="0" dirty="0"/>
              <a:t> we leave for the inspection site what tools do we need to take with us?</a:t>
            </a:r>
          </a:p>
          <a:p>
            <a:endParaRPr lang="en-US" baseline="0" dirty="0"/>
          </a:p>
          <a:p>
            <a:r>
              <a:rPr lang="en-US" baseline="0" dirty="0"/>
              <a:t>The following tools are not all inclusive and some tools may not need for all inspection sites.</a:t>
            </a:r>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panose="020B0604020202020204" pitchFamily="34" charset="0"/>
                <a:cs typeface="Arial" panose="020B0604020202020204" pitchFamily="34" charset="0"/>
              </a:rPr>
              <a:t>Equipment Needed</a:t>
            </a:r>
          </a:p>
          <a:p>
            <a:r>
              <a:rPr lang="en-US" dirty="0">
                <a:latin typeface="Arial" panose="020B0604020202020204" pitchFamily="34" charset="0"/>
                <a:cs typeface="Arial" panose="020B0604020202020204" pitchFamily="34" charset="0"/>
              </a:rPr>
              <a:t>An Inspector, going to a home to conduct a NAWT OWTS inspection needs access to several pieces of equipment. Make sure you have all this equipment</a:t>
            </a:r>
            <a:r>
              <a:rPr lang="en-US" baseline="0" dirty="0">
                <a:latin typeface="Arial" panose="020B0604020202020204" pitchFamily="34" charset="0"/>
                <a:cs typeface="Arial" panose="020B0604020202020204" pitchFamily="34" charset="0"/>
              </a:rPr>
              <a:t> in your truck before you leave for the client’s site.</a:t>
            </a:r>
          </a:p>
          <a:p>
            <a:r>
              <a:rPr lang="en-US" baseline="0" dirty="0">
                <a:latin typeface="Arial" panose="020B0604020202020204" pitchFamily="34" charset="0"/>
                <a:cs typeface="Arial" panose="020B0604020202020204" pitchFamily="34" charset="0"/>
              </a:rPr>
              <a:t>Describe and demonstrate the need and use of each item.</a:t>
            </a:r>
          </a:p>
          <a:p>
            <a:r>
              <a:rPr lang="en-US" baseline="0" dirty="0">
                <a:latin typeface="Arial" panose="020B0604020202020204" pitchFamily="34" charset="0"/>
                <a:cs typeface="Arial" panose="020B0604020202020204" pitchFamily="34" charset="0"/>
              </a:rPr>
              <a:t>Clipboard (click) to hold the Field Inspection Form (click). You should also have the site sketch if provided, the authorization form, and copies of any maintenance contracts.</a:t>
            </a:r>
          </a:p>
          <a:p>
            <a:r>
              <a:rPr lang="en-US" baseline="0" dirty="0">
                <a:latin typeface="Arial" panose="020B0604020202020204" pitchFamily="34" charset="0"/>
                <a:cs typeface="Arial" panose="020B0604020202020204" pitchFamily="34" charset="0"/>
              </a:rPr>
              <a:t>Tape(s); a pocket tape [15 to 25ft long] and a 100-ft tape (click)</a:t>
            </a:r>
          </a:p>
          <a:p>
            <a:r>
              <a:rPr lang="en-US" baseline="0" dirty="0">
                <a:latin typeface="Arial" panose="020B0604020202020204" pitchFamily="34" charset="0"/>
                <a:cs typeface="Arial" panose="020B0604020202020204" pitchFamily="34" charset="0"/>
              </a:rPr>
              <a:t>Probe (click) – used to locate tanks and absorption areas.</a:t>
            </a:r>
          </a:p>
          <a:p>
            <a:endParaRPr lang="en-US"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19</a:t>
            </a:fld>
            <a:endParaRPr lang="en-US"/>
          </a:p>
        </p:txBody>
      </p:sp>
    </p:spTree>
    <p:extLst>
      <p:ext uri="{BB962C8B-B14F-4D97-AF65-F5344CB8AC3E}">
        <p14:creationId xmlns:p14="http://schemas.microsoft.com/office/powerpoint/2010/main" val="210939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Inspection Procedures</a:t>
            </a:r>
          </a:p>
          <a:p>
            <a:r>
              <a:rPr lang="en-US" dirty="0">
                <a:latin typeface="Arial Rounded MT Bold" panose="020F0704030504030204" pitchFamily="34" charset="0"/>
              </a:rPr>
              <a:t>?What is the FIRST step in any inspection?</a:t>
            </a:r>
          </a:p>
          <a:p>
            <a:r>
              <a:rPr lang="en-US" baseline="0" dirty="0">
                <a:latin typeface="Arial Rounded MT Bold" panose="020F0704030504030204" pitchFamily="34" charset="0"/>
              </a:rPr>
              <a:t>    </a:t>
            </a:r>
            <a:r>
              <a:rPr lang="en-US" baseline="0" dirty="0" err="1">
                <a:latin typeface="Arial Rounded MT Bold" panose="020F0704030504030204" pitchFamily="34" charset="0"/>
              </a:rPr>
              <a:t>Ans</a:t>
            </a:r>
            <a:r>
              <a:rPr lang="en-US" baseline="0" dirty="0">
                <a:latin typeface="Arial Rounded MT Bold" panose="020F0704030504030204" pitchFamily="34" charset="0"/>
              </a:rPr>
              <a:t>: Get an Authorization Form signed.</a:t>
            </a:r>
          </a:p>
          <a:p>
            <a:endParaRPr lang="en-US" baseline="0" dirty="0">
              <a:latin typeface="Arial Rounded MT Bold" panose="020F07040305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mn-ea"/>
                <a:cs typeface="+mn-cs"/>
              </a:rPr>
              <a:t>A sample can be found within the standards – Appendix A pages 66 - 67. </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This form is recommended </a:t>
            </a:r>
            <a:endParaRPr lang="en-US" b="1" u="sng"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2</a:t>
            </a:fld>
            <a:endParaRPr lang="en-US"/>
          </a:p>
        </p:txBody>
      </p:sp>
    </p:spTree>
    <p:extLst>
      <p:ext uri="{BB962C8B-B14F-4D97-AF65-F5344CB8AC3E}">
        <p14:creationId xmlns:p14="http://schemas.microsoft.com/office/powerpoint/2010/main" val="4041653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panose="020B0604020202020204" pitchFamily="34" charset="0"/>
                <a:cs typeface="Arial" panose="020B0604020202020204" pitchFamily="34" charset="0"/>
              </a:rPr>
              <a:t>Equipment Needed</a:t>
            </a:r>
          </a:p>
          <a:p>
            <a:r>
              <a:rPr lang="en-US" baseline="0" dirty="0">
                <a:latin typeface="Arial" panose="020B0604020202020204" pitchFamily="34" charset="0"/>
                <a:cs typeface="Arial" panose="020B0604020202020204" pitchFamily="34" charset="0"/>
              </a:rPr>
              <a:t>Describe and demonstrate the need and use of each item.</a:t>
            </a:r>
          </a:p>
          <a:p>
            <a:r>
              <a:rPr lang="en-US" baseline="0" dirty="0">
                <a:latin typeface="Arial" panose="020B0604020202020204" pitchFamily="34" charset="0"/>
                <a:cs typeface="Arial" panose="020B0604020202020204" pitchFamily="34" charset="0"/>
              </a:rPr>
              <a:t>Pressure Indicator (click). This is a tube to install on a pressure lateral to test for head pressure.</a:t>
            </a:r>
          </a:p>
          <a:p>
            <a:r>
              <a:rPr lang="en-US" baseline="0" dirty="0">
                <a:latin typeface="Arial" panose="020B0604020202020204" pitchFamily="34" charset="0"/>
                <a:cs typeface="Arial" panose="020B0604020202020204" pitchFamily="34" charset="0"/>
              </a:rPr>
              <a:t>Mirror (click). Used to inspect the inside of tanks.</a:t>
            </a:r>
          </a:p>
          <a:p>
            <a:r>
              <a:rPr lang="en-US" baseline="0" dirty="0">
                <a:latin typeface="Arial" panose="020B0604020202020204" pitchFamily="34" charset="0"/>
                <a:cs typeface="Arial" panose="020B0604020202020204" pitchFamily="34" charset="0"/>
              </a:rPr>
              <a:t>Flashlight (click)</a:t>
            </a:r>
          </a:p>
          <a:p>
            <a:r>
              <a:rPr lang="en-US" baseline="0" dirty="0">
                <a:latin typeface="Arial" panose="020B0604020202020204" pitchFamily="34" charset="0"/>
                <a:cs typeface="Arial" panose="020B0604020202020204" pitchFamily="34" charset="0"/>
              </a:rPr>
              <a:t>Sludge Judge or Sludge stick (click) To inspect sludge levels in a tank.</a:t>
            </a:r>
          </a:p>
          <a:p>
            <a:r>
              <a:rPr lang="en-US" baseline="0" dirty="0">
                <a:latin typeface="Arial" panose="020B0604020202020204" pitchFamily="34" charset="0"/>
                <a:cs typeface="Arial" panose="020B0604020202020204" pitchFamily="34" charset="0"/>
              </a:rPr>
              <a:t>Shovel(click)- for exposing tank lids</a:t>
            </a:r>
          </a:p>
          <a:p>
            <a:r>
              <a:rPr lang="en-US" baseline="0" dirty="0">
                <a:latin typeface="Arial" panose="020B0604020202020204" pitchFamily="34" charset="0"/>
                <a:cs typeface="Arial" panose="020B0604020202020204" pitchFamily="34" charset="0"/>
              </a:rPr>
              <a:t>TV camera (click) used for locating and inspecting tanks &amp; pipes</a:t>
            </a:r>
          </a:p>
          <a:p>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20</a:t>
            </a:fld>
            <a:endParaRPr lang="en-US"/>
          </a:p>
        </p:txBody>
      </p:sp>
    </p:spTree>
    <p:extLst>
      <p:ext uri="{BB962C8B-B14F-4D97-AF65-F5344CB8AC3E}">
        <p14:creationId xmlns:p14="http://schemas.microsoft.com/office/powerpoint/2010/main" val="2775215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panose="020B0604020202020204" pitchFamily="34" charset="0"/>
                <a:cs typeface="Arial" panose="020B0604020202020204" pitchFamily="34" charset="0"/>
              </a:rPr>
              <a:t>Equipment Needed</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Describe and demonstrate the need and use of each item.</a:t>
            </a:r>
          </a:p>
          <a:p>
            <a:r>
              <a:rPr lang="en-US" baseline="0" dirty="0">
                <a:latin typeface="Arial" panose="020B0604020202020204" pitchFamily="34" charset="0"/>
                <a:cs typeface="Arial" panose="020B0604020202020204" pitchFamily="34" charset="0"/>
              </a:rPr>
              <a:t>Snake (click).</a:t>
            </a:r>
          </a:p>
          <a:p>
            <a:r>
              <a:rPr lang="en-US" baseline="0" dirty="0">
                <a:latin typeface="Arial" panose="020B0604020202020204" pitchFamily="34" charset="0"/>
                <a:cs typeface="Arial" panose="020B0604020202020204" pitchFamily="34" charset="0"/>
              </a:rPr>
              <a:t>Water Tank, valve, water meter, &amp; hoses (click). </a:t>
            </a:r>
          </a:p>
          <a:p>
            <a:r>
              <a:rPr lang="en-US" baseline="0" dirty="0">
                <a:latin typeface="Arial" panose="020B0604020202020204" pitchFamily="34" charset="0"/>
                <a:cs typeface="Arial" panose="020B0604020202020204" pitchFamily="34" charset="0"/>
              </a:rPr>
              <a:t>Rake and possibly a hoe to lift dose or pump floats  (click)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Hook to lift manholes and floats  (click)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ASK: What else is useful?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Looking for Flags and markers – paint.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A waterproof digital camera.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They may come up with other stuff?</a:t>
            </a: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21</a:t>
            </a:fld>
            <a:endParaRPr lang="en-US"/>
          </a:p>
        </p:txBody>
      </p:sp>
    </p:spTree>
    <p:extLst>
      <p:ext uri="{BB962C8B-B14F-4D97-AF65-F5344CB8AC3E}">
        <p14:creationId xmlns:p14="http://schemas.microsoft.com/office/powerpoint/2010/main" val="3354689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General Field Procedure </a:t>
            </a:r>
            <a:endParaRPr lang="en-US" altLang="en-US" b="1" u="sng" baseline="0" dirty="0">
              <a:latin typeface="Arial" pitchFamily="34" charset="0"/>
            </a:endParaRPr>
          </a:p>
          <a:p>
            <a:pPr eaLnBrk="1" hangingPunct="1"/>
            <a:endParaRPr lang="en-US" altLang="en-US" b="1" u="sng" dirty="0">
              <a:latin typeface="Arial" pitchFamily="34" charset="0"/>
            </a:endParaRPr>
          </a:p>
          <a:p>
            <a:pPr eaLnBrk="1" hangingPunct="1"/>
            <a:r>
              <a:rPr lang="en-US" altLang="en-US" b="0" dirty="0">
                <a:latin typeface="Arial" pitchFamily="34" charset="0"/>
              </a:rPr>
              <a:t>(</a:t>
            </a:r>
            <a:r>
              <a:rPr lang="en-US" altLang="en-US" b="1" dirty="0">
                <a:latin typeface="Arial" pitchFamily="34" charset="0"/>
              </a:rPr>
              <a:t>click to bring up each item)</a:t>
            </a:r>
          </a:p>
          <a:p>
            <a:pPr eaLnBrk="1" hangingPunct="1"/>
            <a:endParaRPr lang="en-US" altLang="en-US" b="1" dirty="0">
              <a:latin typeface="Arial" pitchFamily="34" charset="0"/>
            </a:endParaRPr>
          </a:p>
          <a:p>
            <a:pPr eaLnBrk="1" hangingPunct="1"/>
            <a:r>
              <a:rPr lang="en-US" altLang="en-US" dirty="0">
                <a:latin typeface="Arial" pitchFamily="34" charset="0"/>
              </a:rPr>
              <a:t>1.</a:t>
            </a:r>
            <a:r>
              <a:rPr lang="en-US" altLang="en-US" baseline="0" dirty="0">
                <a:latin typeface="Arial" pitchFamily="34" charset="0"/>
              </a:rPr>
              <a:t> </a:t>
            </a:r>
            <a:r>
              <a:rPr lang="en-US" altLang="en-US" dirty="0">
                <a:latin typeface="Arial" pitchFamily="34" charset="0"/>
              </a:rPr>
              <a:t>During the site visit, walk the entire property looking for lush vegetation or discharges on or through any of the following: the surface of the  </a:t>
            </a:r>
          </a:p>
          <a:p>
            <a:pPr eaLnBrk="1" hangingPunct="1"/>
            <a:r>
              <a:rPr lang="en-US" altLang="en-US" dirty="0">
                <a:latin typeface="Arial" pitchFamily="34" charset="0"/>
              </a:rPr>
              <a:t>    ground, streams, road ditches, storm drains or unexpected pipes.</a:t>
            </a:r>
          </a:p>
          <a:p>
            <a:pPr eaLnBrk="1" hangingPunct="1"/>
            <a:r>
              <a:rPr lang="en-US" altLang="en-US" dirty="0">
                <a:latin typeface="Arial" pitchFamily="34" charset="0"/>
              </a:rPr>
              <a:t>2.</a:t>
            </a:r>
            <a:r>
              <a:rPr lang="en-US" altLang="en-US" baseline="0" dirty="0">
                <a:latin typeface="Arial" pitchFamily="34" charset="0"/>
              </a:rPr>
              <a:t> </a:t>
            </a:r>
            <a:r>
              <a:rPr lang="en-US" altLang="en-US" dirty="0">
                <a:latin typeface="Arial" pitchFamily="34" charset="0"/>
              </a:rPr>
              <a:t>Be alert for the presence of large trees that may affect any part of the OWTS (</a:t>
            </a:r>
            <a:r>
              <a:rPr lang="en-US" altLang="en-US" dirty="0" err="1">
                <a:latin typeface="Arial" pitchFamily="34" charset="0"/>
              </a:rPr>
              <a:t>onlot</a:t>
            </a:r>
            <a:r>
              <a:rPr lang="en-US" altLang="en-US" dirty="0">
                <a:latin typeface="Arial" pitchFamily="34" charset="0"/>
              </a:rPr>
              <a:t> wastewater treatment system)</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22</a:t>
            </a:fld>
            <a:endParaRPr lang="en-US"/>
          </a:p>
        </p:txBody>
      </p:sp>
    </p:spTree>
    <p:extLst>
      <p:ext uri="{BB962C8B-B14F-4D97-AF65-F5344CB8AC3E}">
        <p14:creationId xmlns:p14="http://schemas.microsoft.com/office/powerpoint/2010/main" val="1075769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Homeowners have been known to plant trees and other plants over septic</a:t>
            </a:r>
            <a:r>
              <a:rPr lang="en-US" baseline="0" dirty="0"/>
              <a:t> systems as well as</a:t>
            </a:r>
            <a:r>
              <a:rPr lang="en-US" dirty="0"/>
              <a:t> build sheds and other structures over tanks and absorption areas.</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General Field Procedure</a:t>
            </a:r>
          </a:p>
          <a:p>
            <a:pPr eaLnBrk="1" hangingPunct="1"/>
            <a:endParaRPr lang="en-US" altLang="en-US" b="1" u="sng" dirty="0">
              <a:latin typeface="Arial" pitchFamily="34" charset="0"/>
            </a:endParaRPr>
          </a:p>
          <a:p>
            <a:pPr eaLnBrk="1" hangingPunct="1"/>
            <a:r>
              <a:rPr lang="en-US" altLang="en-US" b="1" u="sng" dirty="0">
                <a:latin typeface="Arial" pitchFamily="34" charset="0"/>
              </a:rPr>
              <a:t>(click </a:t>
            </a:r>
            <a:r>
              <a:rPr lang="en-US" altLang="en-US" b="0" u="sng" dirty="0">
                <a:latin typeface="Arial" pitchFamily="34" charset="0"/>
              </a:rPr>
              <a:t>to bring up each item)</a:t>
            </a:r>
          </a:p>
          <a:p>
            <a:pPr eaLnBrk="1" hangingPunct="1"/>
            <a:endParaRPr lang="en-US" altLang="en-US" dirty="0">
              <a:latin typeface="Arial" pitchFamily="34" charset="0"/>
            </a:endParaRPr>
          </a:p>
          <a:p>
            <a:pPr eaLnBrk="1" hangingPunct="1"/>
            <a:r>
              <a:rPr lang="en-US" altLang="en-US" dirty="0">
                <a:latin typeface="Arial" pitchFamily="34" charset="0"/>
              </a:rPr>
              <a:t>1.</a:t>
            </a:r>
            <a:r>
              <a:rPr lang="en-US" altLang="en-US" baseline="0" dirty="0">
                <a:latin typeface="Arial" pitchFamily="34" charset="0"/>
              </a:rPr>
              <a:t> </a:t>
            </a:r>
            <a:r>
              <a:rPr lang="en-US" altLang="en-US" dirty="0">
                <a:latin typeface="Arial" pitchFamily="34" charset="0"/>
              </a:rPr>
              <a:t>Be alert for above-grade evidence of a well. If a well is observed, note its location in the field notes and on the site sketch.</a:t>
            </a:r>
          </a:p>
          <a:p>
            <a:pPr eaLnBrk="1" hangingPunct="1"/>
            <a:r>
              <a:rPr lang="en-US" altLang="en-US" dirty="0">
                <a:latin typeface="Arial" pitchFamily="34" charset="0"/>
              </a:rPr>
              <a:t>4.</a:t>
            </a:r>
            <a:r>
              <a:rPr lang="en-US" altLang="en-US" baseline="0" dirty="0">
                <a:latin typeface="Arial" pitchFamily="34" charset="0"/>
              </a:rPr>
              <a:t> </a:t>
            </a:r>
            <a:r>
              <a:rPr lang="en-US" altLang="en-US" dirty="0">
                <a:latin typeface="Arial" pitchFamily="34" charset="0"/>
              </a:rPr>
              <a:t>Locate and gain access to the treatment tank(s), either now or as indicated below</a:t>
            </a:r>
            <a:r>
              <a:rPr lang="en-US" altLang="en-US" baseline="0" dirty="0">
                <a:latin typeface="Arial" pitchFamily="34" charset="0"/>
              </a:rPr>
              <a:t> (under treatment tanks Page 13 &amp; 14).</a:t>
            </a:r>
            <a:endParaRPr lang="en-US" alt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24</a:t>
            </a:fld>
            <a:endParaRPr lang="en-US"/>
          </a:p>
        </p:txBody>
      </p:sp>
    </p:spTree>
    <p:extLst>
      <p:ext uri="{BB962C8B-B14F-4D97-AF65-F5344CB8AC3E}">
        <p14:creationId xmlns:p14="http://schemas.microsoft.com/office/powerpoint/2010/main" val="1075769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Field Inspection Goals</a:t>
            </a:r>
          </a:p>
          <a:p>
            <a:r>
              <a:rPr lang="en-US" b="1" dirty="0">
                <a:latin typeface="Arial Rounded MT Bold" panose="020F0704030504030204" pitchFamily="34" charset="0"/>
              </a:rPr>
              <a:t>(click </a:t>
            </a:r>
            <a:r>
              <a:rPr lang="en-US" dirty="0">
                <a:latin typeface="Arial Rounded MT Bold" panose="020F0704030504030204" pitchFamily="34" charset="0"/>
              </a:rPr>
              <a:t>for</a:t>
            </a:r>
            <a:r>
              <a:rPr lang="en-US" baseline="0" dirty="0">
                <a:latin typeface="Arial Rounded MT Bold" panose="020F0704030504030204" pitchFamily="34" charset="0"/>
              </a:rPr>
              <a:t> each item and discuss)</a:t>
            </a:r>
          </a:p>
          <a:p>
            <a:endParaRPr lang="en-US" baseline="0" dirty="0">
              <a:latin typeface="Arial Rounded MT Bold" panose="020F0704030504030204" pitchFamily="34" charset="0"/>
            </a:endParaRPr>
          </a:p>
          <a:p>
            <a:r>
              <a:rPr lang="en-US" baseline="0" dirty="0">
                <a:latin typeface="Arial Rounded MT Bold" panose="020F0704030504030204" pitchFamily="34" charset="0"/>
              </a:rPr>
              <a:t>+Carefully inspect each component of the system in question.</a:t>
            </a:r>
          </a:p>
          <a:p>
            <a:r>
              <a:rPr lang="en-US" baseline="0" dirty="0">
                <a:latin typeface="Arial Rounded MT Bold" panose="020F0704030504030204" pitchFamily="34" charset="0"/>
              </a:rPr>
              <a:t>+Complete the Field Inspection Checklist, and</a:t>
            </a:r>
          </a:p>
          <a:p>
            <a:r>
              <a:rPr lang="en-US" baseline="0" dirty="0">
                <a:latin typeface="Arial Rounded MT Bold" panose="020F0704030504030204" pitchFamily="34" charset="0"/>
              </a:rPr>
              <a:t>+Assign on of the following value-judgments to each component:</a:t>
            </a:r>
          </a:p>
          <a:p>
            <a:r>
              <a:rPr lang="en-US" baseline="0" dirty="0">
                <a:latin typeface="Arial Rounded MT Bold" panose="020F0704030504030204" pitchFamily="34" charset="0"/>
              </a:rPr>
              <a:t>  +Acceptable</a:t>
            </a:r>
          </a:p>
          <a:p>
            <a:r>
              <a:rPr lang="en-US" baseline="0" dirty="0">
                <a:latin typeface="Arial Rounded MT Bold" panose="020F0704030504030204" pitchFamily="34" charset="0"/>
              </a:rPr>
              <a:t>  +Acceptable with concerns</a:t>
            </a:r>
          </a:p>
          <a:p>
            <a:r>
              <a:rPr lang="en-US" baseline="0" dirty="0">
                <a:latin typeface="Arial Rounded MT Bold" panose="020F0704030504030204" pitchFamily="34" charset="0"/>
              </a:rPr>
              <a:t>  +Unacceptable</a:t>
            </a:r>
          </a:p>
          <a:p>
            <a:r>
              <a:rPr lang="en-US" baseline="0" dirty="0">
                <a:latin typeface="Arial Rounded MT Bold" panose="020F0704030504030204" pitchFamily="34" charset="0"/>
              </a:rPr>
              <a:t>  +More investigation is necessary to reach a conclusion (Testing).</a:t>
            </a:r>
            <a:endParaRPr lang="en-US"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25</a:t>
            </a:fld>
            <a:endParaRPr lang="en-US"/>
          </a:p>
        </p:txBody>
      </p:sp>
    </p:spTree>
    <p:extLst>
      <p:ext uri="{BB962C8B-B14F-4D97-AF65-F5344CB8AC3E}">
        <p14:creationId xmlns:p14="http://schemas.microsoft.com/office/powerpoint/2010/main" val="1759907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155B2-EBAE-7405-B426-957B420FF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4F17D-9E98-5F87-CD2A-254A74F7459B}"/>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626AB75A-CEE3-DCA6-A92B-E069DD8AB333}"/>
              </a:ext>
            </a:extLst>
          </p:cNvPr>
          <p:cNvSpPr>
            <a:spLocks noGrp="1"/>
          </p:cNvSpPr>
          <p:nvPr>
            <p:ph type="body" idx="1"/>
          </p:nvPr>
        </p:nvSpPr>
        <p:spPr/>
        <p:txBody>
          <a:bodyPr/>
          <a:lstStyle/>
          <a:p>
            <a:r>
              <a:rPr lang="en-US" b="1" u="sng" dirty="0">
                <a:latin typeface="Arial Rounded MT Bold" panose="020F0704030504030204" pitchFamily="34" charset="0"/>
              </a:rPr>
              <a:t>Field</a:t>
            </a:r>
            <a:r>
              <a:rPr lang="en-US" b="1" u="sng" baseline="0" dirty="0">
                <a:latin typeface="Arial Rounded MT Bold" panose="020F0704030504030204" pitchFamily="34" charset="0"/>
              </a:rPr>
              <a:t> Inspection Checklist Found on page 69 to 75</a:t>
            </a:r>
            <a:endParaRPr lang="en-US" b="0" u="none" baseline="0" dirty="0">
              <a:latin typeface="Arial Rounded MT Bold" panose="020F0704030504030204" pitchFamily="34" charset="0"/>
            </a:endParaRPr>
          </a:p>
          <a:p>
            <a:r>
              <a:rPr lang="en-US" b="0" u="none" baseline="0" dirty="0">
                <a:latin typeface="Arial Rounded MT Bold" panose="020F0704030504030204" pitchFamily="34" charset="0"/>
              </a:rPr>
              <a:t>Obtain names and addresses of the client.</a:t>
            </a:r>
          </a:p>
          <a:p>
            <a:r>
              <a:rPr lang="en-US" b="0" u="none" baseline="0" dirty="0">
                <a:latin typeface="Arial Rounded MT Bold" panose="020F0704030504030204" pitchFamily="34" charset="0"/>
              </a:rPr>
              <a:t>Site address and billing address</a:t>
            </a:r>
            <a:endParaRPr lang="en-US" b="1" u="sng" dirty="0">
              <a:latin typeface="Arial Rounded MT Bold" panose="020F0704030504030204" pitchFamily="34" charset="0"/>
            </a:endParaRPr>
          </a:p>
        </p:txBody>
      </p:sp>
      <p:sp>
        <p:nvSpPr>
          <p:cNvPr id="4" name="Slide Number Placeholder 3">
            <a:extLst>
              <a:ext uri="{FF2B5EF4-FFF2-40B4-BE49-F238E27FC236}">
                <a16:creationId xmlns:a16="http://schemas.microsoft.com/office/drawing/2014/main" id="{DA538C7E-46CA-F95B-86B0-4F89BAECA481}"/>
              </a:ext>
            </a:extLst>
          </p:cNvPr>
          <p:cNvSpPr>
            <a:spLocks noGrp="1"/>
          </p:cNvSpPr>
          <p:nvPr>
            <p:ph type="sldNum" sz="quarter" idx="10"/>
          </p:nvPr>
        </p:nvSpPr>
        <p:spPr/>
        <p:txBody>
          <a:bodyPr/>
          <a:lstStyle/>
          <a:p>
            <a:pPr>
              <a:defRPr/>
            </a:pPr>
            <a:fld id="{7A28AEBB-9542-4155-9A3F-657CC17B8A16}" type="slidenum">
              <a:rPr lang="en-US" smtClean="0"/>
              <a:pPr>
                <a:defRPr/>
              </a:pPr>
              <a:t>26</a:t>
            </a:fld>
            <a:endParaRPr lang="en-US"/>
          </a:p>
        </p:txBody>
      </p:sp>
    </p:spTree>
    <p:extLst>
      <p:ext uri="{BB962C8B-B14F-4D97-AF65-F5344CB8AC3E}">
        <p14:creationId xmlns:p14="http://schemas.microsoft.com/office/powerpoint/2010/main" val="3386377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Field</a:t>
            </a:r>
            <a:r>
              <a:rPr lang="en-US" b="1" u="sng" baseline="0" dirty="0">
                <a:latin typeface="Arial Rounded MT Bold" panose="020F0704030504030204" pitchFamily="34" charset="0"/>
              </a:rPr>
              <a:t> Inspection Checklist Found on page 69 to 75</a:t>
            </a:r>
            <a:endParaRPr lang="en-US" b="0" u="none" baseline="0" dirty="0">
              <a:latin typeface="Arial Rounded MT Bold" panose="020F0704030504030204" pitchFamily="34" charset="0"/>
            </a:endParaRPr>
          </a:p>
          <a:p>
            <a:r>
              <a:rPr lang="en-US" b="0" u="none" baseline="0" dirty="0">
                <a:latin typeface="Arial Rounded MT Bold" panose="020F0704030504030204" pitchFamily="34" charset="0"/>
              </a:rPr>
              <a:t>Obtain names and addresses of the client.</a:t>
            </a:r>
          </a:p>
          <a:p>
            <a:r>
              <a:rPr lang="en-US" b="0" u="none" baseline="0" dirty="0">
                <a:latin typeface="Arial Rounded MT Bold" panose="020F0704030504030204" pitchFamily="34" charset="0"/>
              </a:rPr>
              <a:t>Site address and billing address</a:t>
            </a:r>
            <a:endParaRPr lang="en-US" b="1" u="sng"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27</a:t>
            </a:fld>
            <a:endParaRPr lang="en-US"/>
          </a:p>
        </p:txBody>
      </p:sp>
    </p:spTree>
    <p:extLst>
      <p:ext uri="{BB962C8B-B14F-4D97-AF65-F5344CB8AC3E}">
        <p14:creationId xmlns:p14="http://schemas.microsoft.com/office/powerpoint/2010/main" val="1632582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07320-82A1-4BFA-6EA4-4F66D4357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1404E-5E72-7B9B-7606-1FBF05DBA826}"/>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A2E6256D-51C1-2A3F-DD3B-9F18ABF6A6D2}"/>
              </a:ext>
            </a:extLst>
          </p:cNvPr>
          <p:cNvSpPr>
            <a:spLocks noGrp="1"/>
          </p:cNvSpPr>
          <p:nvPr>
            <p:ph type="body" idx="1"/>
          </p:nvPr>
        </p:nvSpPr>
        <p:spPr/>
        <p:txBody>
          <a:bodyPr/>
          <a:lstStyle/>
          <a:p>
            <a:r>
              <a:rPr lang="en-US" b="1" u="sng" dirty="0">
                <a:latin typeface="Arial Rounded MT Bold" panose="020F0704030504030204" pitchFamily="34" charset="0"/>
              </a:rPr>
              <a:t>Field</a:t>
            </a:r>
            <a:r>
              <a:rPr lang="en-US" b="1" u="sng" baseline="0" dirty="0">
                <a:latin typeface="Arial Rounded MT Bold" panose="020F0704030504030204" pitchFamily="34" charset="0"/>
              </a:rPr>
              <a:t> Inspection Checklist Found on page 69 to 75</a:t>
            </a:r>
            <a:endParaRPr lang="en-US" b="0" u="none" baseline="0" dirty="0">
              <a:latin typeface="Arial Rounded MT Bold" panose="020F0704030504030204" pitchFamily="34" charset="0"/>
            </a:endParaRPr>
          </a:p>
          <a:p>
            <a:r>
              <a:rPr lang="en-US" b="0" u="none" baseline="0" dirty="0">
                <a:latin typeface="Arial Rounded MT Bold" panose="020F0704030504030204" pitchFamily="34" charset="0"/>
              </a:rPr>
              <a:t>Obtain names and addresses of the client.</a:t>
            </a:r>
          </a:p>
          <a:p>
            <a:r>
              <a:rPr lang="en-US" b="0" u="none" baseline="0" dirty="0">
                <a:latin typeface="Arial Rounded MT Bold" panose="020F0704030504030204" pitchFamily="34" charset="0"/>
              </a:rPr>
              <a:t>Site address and billing address</a:t>
            </a:r>
            <a:endParaRPr lang="en-US" b="1" u="sng" dirty="0">
              <a:latin typeface="Arial Rounded MT Bold" panose="020F0704030504030204" pitchFamily="34" charset="0"/>
            </a:endParaRPr>
          </a:p>
        </p:txBody>
      </p:sp>
      <p:sp>
        <p:nvSpPr>
          <p:cNvPr id="4" name="Slide Number Placeholder 3">
            <a:extLst>
              <a:ext uri="{FF2B5EF4-FFF2-40B4-BE49-F238E27FC236}">
                <a16:creationId xmlns:a16="http://schemas.microsoft.com/office/drawing/2014/main" id="{5A5EBDBC-0AE5-A575-4AF0-E877FD25C420}"/>
              </a:ext>
            </a:extLst>
          </p:cNvPr>
          <p:cNvSpPr>
            <a:spLocks noGrp="1"/>
          </p:cNvSpPr>
          <p:nvPr>
            <p:ph type="sldNum" sz="quarter" idx="10"/>
          </p:nvPr>
        </p:nvSpPr>
        <p:spPr/>
        <p:txBody>
          <a:bodyPr/>
          <a:lstStyle/>
          <a:p>
            <a:pPr>
              <a:defRPr/>
            </a:pPr>
            <a:fld id="{7A28AEBB-9542-4155-9A3F-657CC17B8A16}" type="slidenum">
              <a:rPr lang="en-US" smtClean="0"/>
              <a:pPr>
                <a:defRPr/>
              </a:pPr>
              <a:t>28</a:t>
            </a:fld>
            <a:endParaRPr lang="en-US"/>
          </a:p>
        </p:txBody>
      </p:sp>
    </p:spTree>
    <p:extLst>
      <p:ext uri="{BB962C8B-B14F-4D97-AF65-F5344CB8AC3E}">
        <p14:creationId xmlns:p14="http://schemas.microsoft.com/office/powerpoint/2010/main" val="2089922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C6053-8D2A-A5AA-A497-313FA1B4F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21AE8-B692-F890-612E-CD7100106610}"/>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EF61C14E-0BCE-D761-2693-D8C085266B06}"/>
              </a:ext>
            </a:extLst>
          </p:cNvPr>
          <p:cNvSpPr>
            <a:spLocks noGrp="1"/>
          </p:cNvSpPr>
          <p:nvPr>
            <p:ph type="body" idx="1"/>
          </p:nvPr>
        </p:nvSpPr>
        <p:spPr/>
        <p:txBody>
          <a:bodyPr/>
          <a:lstStyle/>
          <a:p>
            <a:r>
              <a:rPr lang="en-US" b="1" u="sng" dirty="0">
                <a:latin typeface="Arial Rounded MT Bold" panose="020F0704030504030204" pitchFamily="34" charset="0"/>
              </a:rPr>
              <a:t>Field</a:t>
            </a:r>
            <a:r>
              <a:rPr lang="en-US" b="1" u="sng" baseline="0" dirty="0">
                <a:latin typeface="Arial Rounded MT Bold" panose="020F0704030504030204" pitchFamily="34" charset="0"/>
              </a:rPr>
              <a:t> Inspection Checklist Found on page 69 to 75</a:t>
            </a:r>
            <a:endParaRPr lang="en-US" b="0" u="none" baseline="0" dirty="0">
              <a:latin typeface="Arial Rounded MT Bold" panose="020F0704030504030204" pitchFamily="34" charset="0"/>
            </a:endParaRPr>
          </a:p>
          <a:p>
            <a:r>
              <a:rPr lang="en-US" b="0" u="none" baseline="0" dirty="0">
                <a:latin typeface="Arial Rounded MT Bold" panose="020F0704030504030204" pitchFamily="34" charset="0"/>
              </a:rPr>
              <a:t>Obtain names and addresses of the client.</a:t>
            </a:r>
          </a:p>
          <a:p>
            <a:r>
              <a:rPr lang="en-US" b="0" u="none" baseline="0" dirty="0">
                <a:latin typeface="Arial Rounded MT Bold" panose="020F0704030504030204" pitchFamily="34" charset="0"/>
              </a:rPr>
              <a:t>Site address and billing address</a:t>
            </a:r>
            <a:endParaRPr lang="en-US" b="1" u="sng" dirty="0">
              <a:latin typeface="Arial Rounded MT Bold" panose="020F0704030504030204" pitchFamily="34" charset="0"/>
            </a:endParaRPr>
          </a:p>
        </p:txBody>
      </p:sp>
      <p:sp>
        <p:nvSpPr>
          <p:cNvPr id="4" name="Slide Number Placeholder 3">
            <a:extLst>
              <a:ext uri="{FF2B5EF4-FFF2-40B4-BE49-F238E27FC236}">
                <a16:creationId xmlns:a16="http://schemas.microsoft.com/office/drawing/2014/main" id="{35F8EFE7-0EF1-1B9A-4067-56C0280E8924}"/>
              </a:ext>
            </a:extLst>
          </p:cNvPr>
          <p:cNvSpPr>
            <a:spLocks noGrp="1"/>
          </p:cNvSpPr>
          <p:nvPr>
            <p:ph type="sldNum" sz="quarter" idx="10"/>
          </p:nvPr>
        </p:nvSpPr>
        <p:spPr/>
        <p:txBody>
          <a:bodyPr/>
          <a:lstStyle/>
          <a:p>
            <a:pPr>
              <a:defRPr/>
            </a:pPr>
            <a:fld id="{7A28AEBB-9542-4155-9A3F-657CC17B8A16}" type="slidenum">
              <a:rPr lang="en-US" smtClean="0"/>
              <a:pPr>
                <a:defRPr/>
              </a:pPr>
              <a:t>29</a:t>
            </a:fld>
            <a:endParaRPr lang="en-US"/>
          </a:p>
        </p:txBody>
      </p:sp>
    </p:spTree>
    <p:extLst>
      <p:ext uri="{BB962C8B-B14F-4D97-AF65-F5344CB8AC3E}">
        <p14:creationId xmlns:p14="http://schemas.microsoft.com/office/powerpoint/2010/main" val="3493718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Sample Authorization Form</a:t>
            </a:r>
          </a:p>
          <a:p>
            <a:endParaRPr lang="en-US" dirty="0">
              <a:latin typeface="Arial Rounded MT Bold" panose="020F0704030504030204" pitchFamily="34" charset="0"/>
            </a:endParaRPr>
          </a:p>
          <a:p>
            <a:r>
              <a:rPr lang="en-US" dirty="0">
                <a:latin typeface="Arial Rounded MT Bold" panose="020F0704030504030204" pitchFamily="34" charset="0"/>
              </a:rPr>
              <a:t>This letter gives you the right to be on the property and to do the inspection.</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3</a:t>
            </a:fld>
            <a:endParaRPr lang="en-US"/>
          </a:p>
        </p:txBody>
      </p:sp>
    </p:spTree>
    <p:extLst>
      <p:ext uri="{BB962C8B-B14F-4D97-AF65-F5344CB8AC3E}">
        <p14:creationId xmlns:p14="http://schemas.microsoft.com/office/powerpoint/2010/main" val="3684610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25C9-D107-29D6-C57F-4D19F4DE8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45741-3C22-9841-6EF1-F57696F65944}"/>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4FDE42BD-4F6B-61A3-2297-5908701B5DA7}"/>
              </a:ext>
            </a:extLst>
          </p:cNvPr>
          <p:cNvSpPr>
            <a:spLocks noGrp="1"/>
          </p:cNvSpPr>
          <p:nvPr>
            <p:ph type="body" idx="1"/>
          </p:nvPr>
        </p:nvSpPr>
        <p:spPr/>
        <p:txBody>
          <a:bodyPr/>
          <a:lstStyle/>
          <a:p>
            <a:r>
              <a:rPr lang="en-US" b="1" u="sng" dirty="0">
                <a:latin typeface="Arial Rounded MT Bold" panose="020F0704030504030204" pitchFamily="34" charset="0"/>
              </a:rPr>
              <a:t>Field</a:t>
            </a:r>
            <a:r>
              <a:rPr lang="en-US" b="1" u="sng" baseline="0" dirty="0">
                <a:latin typeface="Arial Rounded MT Bold" panose="020F0704030504030204" pitchFamily="34" charset="0"/>
              </a:rPr>
              <a:t> Inspection Checklist Found on page 69 to 75</a:t>
            </a:r>
            <a:endParaRPr lang="en-US" b="0" u="none" baseline="0" dirty="0">
              <a:latin typeface="Arial Rounded MT Bold" panose="020F0704030504030204" pitchFamily="34" charset="0"/>
            </a:endParaRPr>
          </a:p>
          <a:p>
            <a:r>
              <a:rPr lang="en-US" b="0" u="none" baseline="0" dirty="0">
                <a:latin typeface="Arial Rounded MT Bold" panose="020F0704030504030204" pitchFamily="34" charset="0"/>
              </a:rPr>
              <a:t>Obtain names and addresses of the client.</a:t>
            </a:r>
          </a:p>
          <a:p>
            <a:r>
              <a:rPr lang="en-US" b="0" u="none" baseline="0" dirty="0">
                <a:latin typeface="Arial Rounded MT Bold" panose="020F0704030504030204" pitchFamily="34" charset="0"/>
              </a:rPr>
              <a:t>Site address and billing address</a:t>
            </a:r>
            <a:endParaRPr lang="en-US" b="1" u="sng" dirty="0">
              <a:latin typeface="Arial Rounded MT Bold" panose="020F0704030504030204" pitchFamily="34" charset="0"/>
            </a:endParaRPr>
          </a:p>
        </p:txBody>
      </p:sp>
      <p:sp>
        <p:nvSpPr>
          <p:cNvPr id="4" name="Slide Number Placeholder 3">
            <a:extLst>
              <a:ext uri="{FF2B5EF4-FFF2-40B4-BE49-F238E27FC236}">
                <a16:creationId xmlns:a16="http://schemas.microsoft.com/office/drawing/2014/main" id="{FEC39B80-F4EE-B455-AF71-87401E5C1D00}"/>
              </a:ext>
            </a:extLst>
          </p:cNvPr>
          <p:cNvSpPr>
            <a:spLocks noGrp="1"/>
          </p:cNvSpPr>
          <p:nvPr>
            <p:ph type="sldNum" sz="quarter" idx="10"/>
          </p:nvPr>
        </p:nvSpPr>
        <p:spPr/>
        <p:txBody>
          <a:bodyPr/>
          <a:lstStyle/>
          <a:p>
            <a:pPr>
              <a:defRPr/>
            </a:pPr>
            <a:fld id="{7A28AEBB-9542-4155-9A3F-657CC17B8A16}" type="slidenum">
              <a:rPr lang="en-US" smtClean="0"/>
              <a:pPr>
                <a:defRPr/>
              </a:pPr>
              <a:t>30</a:t>
            </a:fld>
            <a:endParaRPr lang="en-US"/>
          </a:p>
        </p:txBody>
      </p:sp>
    </p:spTree>
    <p:extLst>
      <p:ext uri="{BB962C8B-B14F-4D97-AF65-F5344CB8AC3E}">
        <p14:creationId xmlns:p14="http://schemas.microsoft.com/office/powerpoint/2010/main" val="2388292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E3A9B-A37D-0D18-3EE2-497033C6F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650BE-DBB7-A122-DEFA-3087E03FDD62}"/>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02BAAC84-67E4-3BAC-5BE4-62B699F3196D}"/>
              </a:ext>
            </a:extLst>
          </p:cNvPr>
          <p:cNvSpPr>
            <a:spLocks noGrp="1"/>
          </p:cNvSpPr>
          <p:nvPr>
            <p:ph type="body" idx="1"/>
          </p:nvPr>
        </p:nvSpPr>
        <p:spPr/>
        <p:txBody>
          <a:bodyPr/>
          <a:lstStyle/>
          <a:p>
            <a:r>
              <a:rPr lang="en-US" b="1" u="sng" dirty="0">
                <a:latin typeface="Arial Rounded MT Bold" panose="020F0704030504030204" pitchFamily="34" charset="0"/>
              </a:rPr>
              <a:t>Field</a:t>
            </a:r>
            <a:r>
              <a:rPr lang="en-US" b="1" u="sng" baseline="0" dirty="0">
                <a:latin typeface="Arial Rounded MT Bold" panose="020F0704030504030204" pitchFamily="34" charset="0"/>
              </a:rPr>
              <a:t> Inspection Checklist Found on page 69 to 75</a:t>
            </a:r>
            <a:endParaRPr lang="en-US" b="0" u="none" baseline="0" dirty="0">
              <a:latin typeface="Arial Rounded MT Bold" panose="020F0704030504030204" pitchFamily="34" charset="0"/>
            </a:endParaRPr>
          </a:p>
          <a:p>
            <a:r>
              <a:rPr lang="en-US" b="0" u="none" baseline="0" dirty="0">
                <a:latin typeface="Arial Rounded MT Bold" panose="020F0704030504030204" pitchFamily="34" charset="0"/>
              </a:rPr>
              <a:t>Obtain names and addresses of the client.</a:t>
            </a:r>
          </a:p>
          <a:p>
            <a:r>
              <a:rPr lang="en-US" b="0" u="none" baseline="0" dirty="0">
                <a:latin typeface="Arial Rounded MT Bold" panose="020F0704030504030204" pitchFamily="34" charset="0"/>
              </a:rPr>
              <a:t>Site address and billing address</a:t>
            </a:r>
            <a:endParaRPr lang="en-US" b="1" u="sng" dirty="0">
              <a:latin typeface="Arial Rounded MT Bold" panose="020F0704030504030204" pitchFamily="34" charset="0"/>
            </a:endParaRPr>
          </a:p>
        </p:txBody>
      </p:sp>
      <p:sp>
        <p:nvSpPr>
          <p:cNvPr id="4" name="Slide Number Placeholder 3">
            <a:extLst>
              <a:ext uri="{FF2B5EF4-FFF2-40B4-BE49-F238E27FC236}">
                <a16:creationId xmlns:a16="http://schemas.microsoft.com/office/drawing/2014/main" id="{A84CD288-A519-83E2-5336-044C88447E65}"/>
              </a:ext>
            </a:extLst>
          </p:cNvPr>
          <p:cNvSpPr>
            <a:spLocks noGrp="1"/>
          </p:cNvSpPr>
          <p:nvPr>
            <p:ph type="sldNum" sz="quarter" idx="10"/>
          </p:nvPr>
        </p:nvSpPr>
        <p:spPr/>
        <p:txBody>
          <a:bodyPr/>
          <a:lstStyle/>
          <a:p>
            <a:pPr>
              <a:defRPr/>
            </a:pPr>
            <a:fld id="{7A28AEBB-9542-4155-9A3F-657CC17B8A16}" type="slidenum">
              <a:rPr lang="en-US" smtClean="0"/>
              <a:pPr>
                <a:defRPr/>
              </a:pPr>
              <a:t>31</a:t>
            </a:fld>
            <a:endParaRPr lang="en-US"/>
          </a:p>
        </p:txBody>
      </p:sp>
    </p:spTree>
    <p:extLst>
      <p:ext uri="{BB962C8B-B14F-4D97-AF65-F5344CB8AC3E}">
        <p14:creationId xmlns:p14="http://schemas.microsoft.com/office/powerpoint/2010/main" val="1208339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FB5C5-9810-9F81-8F90-018D6AEC5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A5A33-3751-1FDD-A82D-6294D9D3F1ED}"/>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D7EDCD67-93F1-11F8-CD61-EAD87F722356}"/>
              </a:ext>
            </a:extLst>
          </p:cNvPr>
          <p:cNvSpPr>
            <a:spLocks noGrp="1"/>
          </p:cNvSpPr>
          <p:nvPr>
            <p:ph type="body" idx="1"/>
          </p:nvPr>
        </p:nvSpPr>
        <p:spPr/>
        <p:txBody>
          <a:bodyPr/>
          <a:lstStyle/>
          <a:p>
            <a:r>
              <a:rPr lang="en-US" b="1" u="sng" dirty="0">
                <a:latin typeface="Arial Rounded MT Bold" panose="020F0704030504030204" pitchFamily="34" charset="0"/>
              </a:rPr>
              <a:t>Field</a:t>
            </a:r>
            <a:r>
              <a:rPr lang="en-US" b="1" u="sng" baseline="0" dirty="0">
                <a:latin typeface="Arial Rounded MT Bold" panose="020F0704030504030204" pitchFamily="34" charset="0"/>
              </a:rPr>
              <a:t> Inspection Checklist Found on page 69 to 75</a:t>
            </a:r>
            <a:endParaRPr lang="en-US" b="0" u="none" baseline="0" dirty="0">
              <a:latin typeface="Arial Rounded MT Bold" panose="020F0704030504030204" pitchFamily="34" charset="0"/>
            </a:endParaRPr>
          </a:p>
          <a:p>
            <a:r>
              <a:rPr lang="en-US" b="0" u="none" baseline="0" dirty="0">
                <a:latin typeface="Arial Rounded MT Bold" panose="020F0704030504030204" pitchFamily="34" charset="0"/>
              </a:rPr>
              <a:t>Obtain names and addresses of the client.</a:t>
            </a:r>
          </a:p>
          <a:p>
            <a:r>
              <a:rPr lang="en-US" b="0" u="none" baseline="0" dirty="0">
                <a:latin typeface="Arial Rounded MT Bold" panose="020F0704030504030204" pitchFamily="34" charset="0"/>
              </a:rPr>
              <a:t>Site address and billing address</a:t>
            </a:r>
            <a:endParaRPr lang="en-US" b="1" u="sng" dirty="0">
              <a:latin typeface="Arial Rounded MT Bold" panose="020F0704030504030204" pitchFamily="34" charset="0"/>
            </a:endParaRPr>
          </a:p>
        </p:txBody>
      </p:sp>
      <p:sp>
        <p:nvSpPr>
          <p:cNvPr id="4" name="Slide Number Placeholder 3">
            <a:extLst>
              <a:ext uri="{FF2B5EF4-FFF2-40B4-BE49-F238E27FC236}">
                <a16:creationId xmlns:a16="http://schemas.microsoft.com/office/drawing/2014/main" id="{5B5BA2F7-5CEA-A408-9531-EABF232F595E}"/>
              </a:ext>
            </a:extLst>
          </p:cNvPr>
          <p:cNvSpPr>
            <a:spLocks noGrp="1"/>
          </p:cNvSpPr>
          <p:nvPr>
            <p:ph type="sldNum" sz="quarter" idx="10"/>
          </p:nvPr>
        </p:nvSpPr>
        <p:spPr/>
        <p:txBody>
          <a:bodyPr/>
          <a:lstStyle/>
          <a:p>
            <a:pPr>
              <a:defRPr/>
            </a:pPr>
            <a:fld id="{7A28AEBB-9542-4155-9A3F-657CC17B8A16}" type="slidenum">
              <a:rPr lang="en-US" smtClean="0"/>
              <a:pPr>
                <a:defRPr/>
              </a:pPr>
              <a:t>32</a:t>
            </a:fld>
            <a:endParaRPr lang="en-US"/>
          </a:p>
        </p:txBody>
      </p:sp>
    </p:spTree>
    <p:extLst>
      <p:ext uri="{BB962C8B-B14F-4D97-AF65-F5344CB8AC3E}">
        <p14:creationId xmlns:p14="http://schemas.microsoft.com/office/powerpoint/2010/main" val="1439457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spcBef>
                <a:spcPct val="50000"/>
              </a:spcBef>
            </a:pPr>
            <a:r>
              <a:rPr lang="en-US" altLang="en-US" sz="1000" b="1" u="sng" dirty="0">
                <a:latin typeface="Arial" pitchFamily="34" charset="0"/>
              </a:rPr>
              <a:t>Building Sewer - - Read Slide</a:t>
            </a:r>
          </a:p>
          <a:p>
            <a:pPr eaLnBrk="1" hangingPunct="1">
              <a:spcBef>
                <a:spcPct val="50000"/>
              </a:spcBef>
            </a:pPr>
            <a:r>
              <a:rPr lang="en-US" altLang="en-US" sz="1000" dirty="0">
                <a:latin typeface="Arial" pitchFamily="34" charset="0"/>
              </a:rPr>
              <a:t>+Check for continuous flow through the building sewer into the treatment tank. </a:t>
            </a:r>
            <a:r>
              <a:rPr lang="en-US" altLang="en-US" sz="1000" b="1" u="sng" dirty="0">
                <a:latin typeface="Arial" pitchFamily="34" charset="0"/>
              </a:rPr>
              <a:t> =T</a:t>
            </a:r>
          </a:p>
          <a:p>
            <a:pPr eaLnBrk="1" hangingPunct="1">
              <a:spcBef>
                <a:spcPct val="50000"/>
              </a:spcBef>
            </a:pPr>
            <a:r>
              <a:rPr lang="en-US" altLang="en-US" sz="1000" dirty="0">
                <a:latin typeface="Arial" pitchFamily="34" charset="0"/>
              </a:rPr>
              <a:t>+Look for obvious backups or defects.</a:t>
            </a:r>
            <a:endParaRPr lang="en-US" altLang="en-US" sz="1000" dirty="0">
              <a:latin typeface="Arial" pitchFamily="34" charset="0"/>
              <a:cs typeface="Arial" pitchFamily="34" charset="0"/>
            </a:endParaRPr>
          </a:p>
          <a:p>
            <a:r>
              <a:rPr lang="en-US" altLang="en-US" b="1" i="1" dirty="0">
                <a:solidFill>
                  <a:srgbClr val="FF0000"/>
                </a:solidFill>
                <a:latin typeface="Arial" pitchFamily="34" charset="0"/>
              </a:rPr>
              <a:t>Unnecessary Flows</a:t>
            </a:r>
          </a:p>
          <a:p>
            <a:r>
              <a:rPr lang="en-US" altLang="en-US" dirty="0">
                <a:solidFill>
                  <a:srgbClr val="FF0000"/>
                </a:solidFill>
              </a:rPr>
              <a:t>Evaluate whether unnecessary flows enter the system, such as, condensate, and HVAC flows or</a:t>
            </a:r>
          </a:p>
          <a:p>
            <a:r>
              <a:rPr lang="en-US" altLang="en-US" dirty="0">
                <a:solidFill>
                  <a:srgbClr val="FF0000"/>
                </a:solidFill>
              </a:rPr>
              <a:t>continuously draining ice makers. These may be concerns.</a:t>
            </a:r>
          </a:p>
          <a:p>
            <a:endParaRPr lang="en-US" altLang="en-US" dirty="0">
              <a:solidFill>
                <a:srgbClr val="FF0000"/>
              </a:solidFill>
            </a:endParaRPr>
          </a:p>
          <a:p>
            <a:r>
              <a:rPr lang="en-US" altLang="en-US" b="1" i="1" dirty="0">
                <a:solidFill>
                  <a:srgbClr val="FF0000"/>
                </a:solidFill>
                <a:latin typeface="Arial" pitchFamily="34" charset="0"/>
              </a:rPr>
              <a:t>Unacceptable Flows</a:t>
            </a:r>
          </a:p>
          <a:p>
            <a:r>
              <a:rPr lang="en-US" altLang="en-US" dirty="0">
                <a:solidFill>
                  <a:srgbClr val="FF0000"/>
                </a:solidFill>
              </a:rPr>
              <a:t>Discharges from malfunctioning fixtures, improperly adjusted equipment, roof gutters, foundation</a:t>
            </a:r>
          </a:p>
          <a:p>
            <a:r>
              <a:rPr lang="en-US" altLang="en-US" dirty="0">
                <a:solidFill>
                  <a:srgbClr val="FF0000"/>
                </a:solidFill>
              </a:rPr>
              <a:t>drains, sump pumps, and similar fixtures are unsatisfactory.</a:t>
            </a:r>
          </a:p>
          <a:p>
            <a:endParaRPr lang="en-US" altLang="en-US" dirty="0">
              <a:solidFill>
                <a:srgbClr val="FF0000"/>
              </a:solidFill>
            </a:endParaRPr>
          </a:p>
          <a:p>
            <a:r>
              <a:rPr lang="en-US" altLang="en-US" dirty="0">
                <a:solidFill>
                  <a:srgbClr val="FF0000"/>
                </a:solidFill>
              </a:rPr>
              <a:t>You will need to refer to your LPA to determine what is considered “unnecessary” and “unacceptable” flows.  Some areas require water softener recharge to go through the OWTS other require it does not.</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33</a:t>
            </a:fld>
            <a:endParaRPr lang="en-US"/>
          </a:p>
        </p:txBody>
      </p:sp>
    </p:spTree>
    <p:extLst>
      <p:ext uri="{BB962C8B-B14F-4D97-AF65-F5344CB8AC3E}">
        <p14:creationId xmlns:p14="http://schemas.microsoft.com/office/powerpoint/2010/main" val="322920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indent="-228600" eaLnBrk="1" hangingPunct="1"/>
            <a:r>
              <a:rPr lang="en-US" altLang="en-US" b="1" u="sng" dirty="0">
                <a:latin typeface="Arial" pitchFamily="34" charset="0"/>
                <a:cs typeface="Arial" pitchFamily="34" charset="0"/>
              </a:rPr>
              <a:t>Inspecting Treatment Tanks</a:t>
            </a:r>
            <a:r>
              <a:rPr lang="en-US" altLang="en-US" dirty="0">
                <a:latin typeface="Arial" pitchFamily="34" charset="0"/>
              </a:rPr>
              <a:t> </a:t>
            </a:r>
          </a:p>
          <a:p>
            <a:pPr marL="228600" indent="-228600" eaLnBrk="1" hangingPunct="1"/>
            <a:r>
              <a:rPr lang="en-US" altLang="en-US" dirty="0">
                <a:solidFill>
                  <a:srgbClr val="FF0000"/>
                </a:solidFill>
                <a:latin typeface="Arial" pitchFamily="34" charset="0"/>
                <a:cs typeface="Arial" pitchFamily="34" charset="0"/>
              </a:rPr>
              <a:t>Ask: </a:t>
            </a:r>
            <a:r>
              <a:rPr lang="en-US" altLang="en-US" dirty="0">
                <a:latin typeface="Arial" pitchFamily="34" charset="0"/>
                <a:cs typeface="Arial" pitchFamily="34" charset="0"/>
              </a:rPr>
              <a:t>What clues can you garner from the landscape or the structure in your search for a treatment tank?</a:t>
            </a:r>
          </a:p>
          <a:p>
            <a:pPr marL="228600" indent="-228600" eaLnBrk="1" hangingPunct="1"/>
            <a:r>
              <a:rPr lang="en-US" altLang="en-US" dirty="0">
                <a:solidFill>
                  <a:srgbClr val="FF0000"/>
                </a:solidFill>
                <a:latin typeface="Arial" pitchFamily="34" charset="0"/>
                <a:cs typeface="Arial" pitchFamily="34" charset="0"/>
              </a:rPr>
              <a:t>LOOKING FOR: </a:t>
            </a:r>
            <a:r>
              <a:rPr lang="en-US" altLang="en-US" dirty="0">
                <a:latin typeface="Arial" pitchFamily="34" charset="0"/>
                <a:cs typeface="Arial" pitchFamily="34" charset="0"/>
              </a:rPr>
              <a:t>Look for clean outs, access covers, soil depressions &amp; thin or dead vegetation in a rectangle or circle Look at the windows and position of roof vents. Use a probe rod or locater</a:t>
            </a:r>
            <a:r>
              <a:rPr lang="en-US" altLang="en-US" dirty="0">
                <a:latin typeface="Arial" pitchFamily="34" charset="0"/>
                <a:cs typeface="Times New Roman" pitchFamily="18" charset="0"/>
              </a:rPr>
              <a:t>.</a:t>
            </a:r>
          </a:p>
          <a:p>
            <a:pPr marL="228600" indent="-228600" eaLnBrk="1" hangingPunct="1"/>
            <a:r>
              <a:rPr lang="en-US" altLang="en-US" dirty="0">
                <a:latin typeface="Arial" pitchFamily="34" charset="0"/>
                <a:cs typeface="Arial" pitchFamily="34" charset="0"/>
              </a:rPr>
              <a:t>WHEN ALL ELSE FAILS. . . ASK THE LANDOWNER!!!!!</a:t>
            </a:r>
          </a:p>
          <a:p>
            <a:pPr marL="228600" indent="-228600" eaLnBrk="1" hangingPunct="1"/>
            <a:endParaRPr lang="en-US" altLang="en-US" dirty="0">
              <a:latin typeface="Arial" pitchFamily="34" charset="0"/>
              <a:cs typeface="Times New Roman" pitchFamily="18" charset="0"/>
            </a:endParaRPr>
          </a:p>
          <a:p>
            <a:pPr marL="228600" indent="-228600" eaLnBrk="1" hangingPunct="1"/>
            <a:r>
              <a:rPr lang="en-US" altLang="en-US" b="1" dirty="0">
                <a:solidFill>
                  <a:srgbClr val="FF0000"/>
                </a:solidFill>
                <a:latin typeface="Arial" pitchFamily="34" charset="0"/>
                <a:cs typeface="Arial" pitchFamily="34" charset="0"/>
              </a:rPr>
              <a:t>ACTION: Show a probe, discuss how it is used </a:t>
            </a:r>
            <a:r>
              <a:rPr lang="en-US" altLang="en-US" b="1" u="sng" dirty="0">
                <a:solidFill>
                  <a:srgbClr val="FF0000"/>
                </a:solidFill>
                <a:latin typeface="Arial" pitchFamily="34" charset="0"/>
                <a:cs typeface="Arial" pitchFamily="34" charset="0"/>
              </a:rPr>
              <a:t>Show/demonstrate</a:t>
            </a:r>
            <a:r>
              <a:rPr lang="en-US" altLang="en-US" b="1" dirty="0">
                <a:solidFill>
                  <a:srgbClr val="FF0000"/>
                </a:solidFill>
                <a:latin typeface="Arial" pitchFamily="34" charset="0"/>
                <a:cs typeface="Arial" pitchFamily="34" charset="0"/>
              </a:rPr>
              <a:t> </a:t>
            </a:r>
            <a:r>
              <a:rPr lang="en-US" altLang="en-US" dirty="0">
                <a:solidFill>
                  <a:srgbClr val="FF0000"/>
                </a:solidFill>
                <a:latin typeface="Arial" pitchFamily="34" charset="0"/>
                <a:cs typeface="Arial" pitchFamily="34" charset="0"/>
              </a:rPr>
              <a:t>the </a:t>
            </a:r>
            <a:r>
              <a:rPr lang="en-US" altLang="en-US" dirty="0" err="1">
                <a:solidFill>
                  <a:srgbClr val="FF0000"/>
                </a:solidFill>
                <a:latin typeface="Arial" pitchFamily="34" charset="0"/>
                <a:cs typeface="Arial" pitchFamily="34" charset="0"/>
              </a:rPr>
              <a:t>Prototek</a:t>
            </a:r>
            <a:r>
              <a:rPr lang="en-US" altLang="en-US" dirty="0">
                <a:solidFill>
                  <a:srgbClr val="FF0000"/>
                </a:solidFill>
                <a:latin typeface="Arial" pitchFamily="34" charset="0"/>
                <a:cs typeface="Arial" pitchFamily="34" charset="0"/>
              </a:rPr>
              <a:t> RDF.</a:t>
            </a:r>
            <a:r>
              <a:rPr lang="en-US" altLang="en-US" dirty="0">
                <a:solidFill>
                  <a:srgbClr val="FF0000"/>
                </a:solidFill>
                <a:latin typeface="Arial" pitchFamily="34" charset="0"/>
              </a:rPr>
              <a:t> (click to show each step in the inspection of treatment tanks)</a:t>
            </a:r>
          </a:p>
          <a:p>
            <a:pPr marL="228600" indent="-228600" eaLnBrk="1" hangingPunct="1"/>
            <a:r>
              <a:rPr lang="en-US" altLang="en-US" dirty="0">
                <a:latin typeface="Arial" pitchFamily="34" charset="0"/>
              </a:rPr>
              <a:t>1. Locate and identify the point to which each fixture discharges. </a:t>
            </a:r>
            <a:r>
              <a:rPr lang="en-US" altLang="en-US" b="1" u="sng" dirty="0">
                <a:latin typeface="Arial" pitchFamily="34" charset="0"/>
              </a:rPr>
              <a:t>=T</a:t>
            </a:r>
          </a:p>
          <a:p>
            <a:pPr marL="228600" indent="-228600" eaLnBrk="1" hangingPunct="1"/>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34</a:t>
            </a:fld>
            <a:endParaRPr lang="en-US"/>
          </a:p>
        </p:txBody>
      </p:sp>
    </p:spTree>
    <p:extLst>
      <p:ext uri="{BB962C8B-B14F-4D97-AF65-F5344CB8AC3E}">
        <p14:creationId xmlns:p14="http://schemas.microsoft.com/office/powerpoint/2010/main" val="4259347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indent="-228600" eaLnBrk="1" hangingPunct="1"/>
            <a:r>
              <a:rPr lang="en-US" altLang="en-US" b="1" u="sng" dirty="0">
                <a:latin typeface="Arial" pitchFamily="34" charset="0"/>
                <a:cs typeface="Arial" pitchFamily="34" charset="0"/>
              </a:rPr>
              <a:t>Inspecting Treatment Tanks</a:t>
            </a:r>
            <a:r>
              <a:rPr lang="en-US" altLang="en-US" dirty="0">
                <a:latin typeface="Arial" pitchFamily="34" charset="0"/>
              </a:rPr>
              <a:t> </a:t>
            </a:r>
          </a:p>
          <a:p>
            <a:pPr marL="228600" indent="-228600" eaLnBrk="1" hangingPunct="1"/>
            <a:r>
              <a:rPr lang="en-US" altLang="en-US" dirty="0">
                <a:latin typeface="Arial" pitchFamily="34" charset="0"/>
              </a:rPr>
              <a:t>+Carefully probe the top of all concrete and metal tanks to determine their dimensions and for signs of major deterioration. Replacement</a:t>
            </a:r>
            <a:r>
              <a:rPr lang="en-US" altLang="en-US" baseline="0" dirty="0">
                <a:latin typeface="Arial" pitchFamily="34" charset="0"/>
              </a:rPr>
              <a:t> of some components may be necessary.</a:t>
            </a:r>
          </a:p>
          <a:p>
            <a:pPr marL="228600" indent="-228600" eaLnBrk="1" hangingPunct="1"/>
            <a:r>
              <a:rPr lang="en-US" altLang="en-US" baseline="0" dirty="0">
                <a:latin typeface="Arial" pitchFamily="34" charset="0"/>
              </a:rPr>
              <a:t>  +Care must be taken to avoid damaging plastic and fiberglass tanks.</a:t>
            </a: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35</a:t>
            </a:fld>
            <a:endParaRPr lang="en-US"/>
          </a:p>
        </p:txBody>
      </p:sp>
    </p:spTree>
    <p:extLst>
      <p:ext uri="{BB962C8B-B14F-4D97-AF65-F5344CB8AC3E}">
        <p14:creationId xmlns:p14="http://schemas.microsoft.com/office/powerpoint/2010/main" val="4259347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A28AEBB-9542-4155-9A3F-657CC17B8A16}" type="slidenum">
              <a:rPr lang="en-US" smtClean="0"/>
              <a:pPr>
                <a:defRPr/>
              </a:pPr>
              <a:t>36</a:t>
            </a:fld>
            <a:endParaRPr lang="en-US"/>
          </a:p>
        </p:txBody>
      </p:sp>
    </p:spTree>
    <p:extLst>
      <p:ext uri="{BB962C8B-B14F-4D97-AF65-F5344CB8AC3E}">
        <p14:creationId xmlns:p14="http://schemas.microsoft.com/office/powerpoint/2010/main" val="2880855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eaLnBrk="1" hangingPunct="1">
              <a:spcBef>
                <a:spcPct val="50000"/>
              </a:spcBef>
            </a:pPr>
            <a:r>
              <a:rPr lang="en-US" altLang="en-US" dirty="0">
                <a:solidFill>
                  <a:srgbClr val="FF0000"/>
                </a:solidFill>
                <a:latin typeface="Arial" pitchFamily="34" charset="0"/>
              </a:rPr>
              <a:t>(click for each item and discuss)</a:t>
            </a:r>
          </a:p>
          <a:p>
            <a:pPr marL="228600" indent="-228600" eaLnBrk="1" hangingPunct="1"/>
            <a:r>
              <a:rPr lang="en-US" altLang="en-US" dirty="0">
                <a:latin typeface="Arial" pitchFamily="34" charset="0"/>
              </a:rPr>
              <a:t>+Open main access way and inspect the visible portions of the interior using a flashlight and mirror or other method. </a:t>
            </a:r>
          </a:p>
          <a:p>
            <a:pPr marL="228600" indent="-228600" eaLnBrk="1" hangingPunct="1"/>
            <a:r>
              <a:rPr lang="en-US" altLang="en-US" dirty="0">
                <a:latin typeface="Arial" pitchFamily="34" charset="0"/>
              </a:rPr>
              <a:t>  +Determine the treatment tank’s construction, composition (material), and condition of the tank, and the cover.</a:t>
            </a:r>
          </a:p>
          <a:p>
            <a:pPr marL="228600" indent="-228600" eaLnBrk="1" hangingPunct="1"/>
            <a:r>
              <a:rPr lang="en-US" altLang="en-US" baseline="0" dirty="0">
                <a:latin typeface="Arial" pitchFamily="34" charset="0"/>
              </a:rPr>
              <a:t>  +</a:t>
            </a:r>
            <a:r>
              <a:rPr lang="en-US" altLang="en-US" dirty="0">
                <a:latin typeface="Arial" pitchFamily="34" charset="0"/>
              </a:rPr>
              <a:t>Determine the tank’s capacity. </a:t>
            </a:r>
          </a:p>
          <a:p>
            <a:pPr marL="228600" indent="-228600" eaLnBrk="1" hangingPunct="1"/>
            <a:r>
              <a:rPr lang="en-US" altLang="en-US" dirty="0">
                <a:latin typeface="Arial" pitchFamily="34" charset="0"/>
              </a:rPr>
              <a:t>  +Do this for every tank in the system. </a:t>
            </a:r>
          </a:p>
          <a:p>
            <a:pPr marL="228600" indent="-228600" eaLnBrk="1" hangingPunct="1"/>
            <a:r>
              <a:rPr lang="en-US" altLang="en-US" dirty="0">
                <a:latin typeface="Arial" pitchFamily="34" charset="0"/>
              </a:rPr>
              <a:t>  +Other inspection technologies may be employed to visually inspect the tanks in the manner described.</a:t>
            </a:r>
          </a:p>
          <a:p>
            <a:pPr marL="228600" indent="-228600" eaLnBrk="1" hangingPunct="1"/>
            <a:endParaRPr lang="en-US" altLang="en-US" dirty="0">
              <a:latin typeface="Arial" pitchFamily="34" charset="0"/>
            </a:endParaRP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Arial" pitchFamily="34" charset="0"/>
              </a:rPr>
              <a:t>NOTE:</a:t>
            </a:r>
            <a:r>
              <a:rPr lang="en-US" sz="1200" b="1" kern="1200" dirty="0">
                <a:solidFill>
                  <a:schemeClr val="tx1"/>
                </a:solidFill>
                <a:latin typeface="Times New Roman" pitchFamily="18" charset="0"/>
                <a:ea typeface="+mn-ea"/>
                <a:cs typeface="+mn-cs"/>
              </a:rPr>
              <a:t>A septic tank cannot be inspected properly through the 4” inspection port located over the inlet baffle. = </a:t>
            </a:r>
            <a:r>
              <a:rPr lang="en-US" sz="1200" b="1" u="none" kern="1200" dirty="0">
                <a:solidFill>
                  <a:schemeClr val="tx1"/>
                </a:solidFill>
                <a:latin typeface="Times New Roman" pitchFamily="18" charset="0"/>
                <a:ea typeface="+mn-ea"/>
                <a:cs typeface="+mn-cs"/>
              </a:rPr>
              <a:t>T</a:t>
            </a:r>
          </a:p>
          <a:p>
            <a:pPr marL="228600" indent="-228600" eaLnBrk="1" hangingPunct="1"/>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38</a:t>
            </a:fld>
            <a:endParaRPr lang="en-US"/>
          </a:p>
        </p:txBody>
      </p:sp>
    </p:spTree>
    <p:extLst>
      <p:ext uri="{BB962C8B-B14F-4D97-AF65-F5344CB8AC3E}">
        <p14:creationId xmlns:p14="http://schemas.microsoft.com/office/powerpoint/2010/main" val="1673978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eaLnBrk="1" hangingPunct="1">
              <a:spcBef>
                <a:spcPct val="50000"/>
              </a:spcBef>
            </a:pPr>
            <a:r>
              <a:rPr lang="en-US" altLang="en-US" dirty="0">
                <a:solidFill>
                  <a:srgbClr val="FF0000"/>
                </a:solidFill>
                <a:latin typeface="Arial" pitchFamily="34" charset="0"/>
              </a:rPr>
              <a:t>(click for each item and discuss)</a:t>
            </a:r>
          </a:p>
          <a:p>
            <a:pPr marL="228600" indent="-228600" eaLnBrk="1" hangingPunct="1"/>
            <a:r>
              <a:rPr lang="en-US" altLang="en-US" dirty="0">
                <a:latin typeface="Arial" pitchFamily="34" charset="0"/>
              </a:rPr>
              <a:t>+Measure the liquid level in the treatment tank. </a:t>
            </a:r>
          </a:p>
          <a:p>
            <a:pPr marL="228600" indent="-228600" eaLnBrk="1" hangingPunct="1"/>
            <a:r>
              <a:rPr lang="en-US" altLang="en-US" dirty="0">
                <a:latin typeface="Arial" pitchFamily="34" charset="0"/>
              </a:rPr>
              <a:t>  +Then flush every toilet in the structure at least once. </a:t>
            </a:r>
          </a:p>
          <a:p>
            <a:pPr marL="228600" indent="-228600" eaLnBrk="1" hangingPunct="1"/>
            <a:r>
              <a:rPr lang="en-US" altLang="en-US" dirty="0">
                <a:latin typeface="Arial" pitchFamily="34" charset="0"/>
              </a:rPr>
              <a:t>  +Use the observation port over the inlet or main access to verify fixture discharges into the tank and to note changes in the liquid level or observe backup conditions.</a:t>
            </a:r>
          </a:p>
          <a:p>
            <a:pPr marL="228600" indent="-228600" eaLnBrk="1" hangingPunct="1"/>
            <a:endParaRPr lang="en-US" dirty="0">
              <a:latin typeface="Arial" pitchFamily="34" charset="0"/>
            </a:endParaRPr>
          </a:p>
          <a:p>
            <a:pPr marL="228600" indent="-228600" eaLnBrk="1" hangingPunct="1"/>
            <a:r>
              <a:rPr lang="en-US" b="1" dirty="0">
                <a:latin typeface="Arial" pitchFamily="34" charset="0"/>
              </a:rPr>
              <a:t>ASK: Why do we do this? What does this tell Us?</a:t>
            </a:r>
          </a:p>
          <a:p>
            <a:pPr marL="228600" indent="-228600" eaLnBrk="1" hangingPunct="1"/>
            <a:r>
              <a:rPr lang="en-US" b="1" dirty="0">
                <a:latin typeface="Arial" pitchFamily="34" charset="0"/>
              </a:rPr>
              <a:t>Looking for: Change</a:t>
            </a:r>
            <a:r>
              <a:rPr lang="en-US" b="1" baseline="0" dirty="0">
                <a:latin typeface="Arial" pitchFamily="34" charset="0"/>
              </a:rPr>
              <a:t> in liquid level – indication of a leak or other problems. </a:t>
            </a:r>
            <a:endParaRPr lang="en-US" b="1"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39</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p>
          <a:p>
            <a:pPr eaLnBrk="1" hangingPunct="1">
              <a:spcBef>
                <a:spcPct val="50000"/>
              </a:spcBef>
            </a:pPr>
            <a:r>
              <a:rPr lang="en-US" altLang="en-US" dirty="0">
                <a:latin typeface="Arial" pitchFamily="34" charset="0"/>
              </a:rPr>
              <a:t> </a:t>
            </a:r>
            <a:r>
              <a:rPr lang="en-US" altLang="en-US" dirty="0">
                <a:solidFill>
                  <a:srgbClr val="FF0000"/>
                </a:solidFill>
                <a:latin typeface="Arial" pitchFamily="34" charset="0"/>
              </a:rPr>
              <a:t>(click for each item and discuss)</a:t>
            </a:r>
          </a:p>
          <a:p>
            <a:pPr marL="228600" indent="-228600" eaLnBrk="1" hangingPunct="1">
              <a:spcBef>
                <a:spcPct val="50000"/>
              </a:spcBef>
            </a:pPr>
            <a:r>
              <a:rPr lang="en-US" altLang="en-US" dirty="0"/>
              <a:t>+Check the baffles in every compartment by inspecting them directly through the inspection ports, or by</a:t>
            </a:r>
          </a:p>
          <a:p>
            <a:pPr marL="228600" indent="-228600" eaLnBrk="1" hangingPunct="1">
              <a:spcBef>
                <a:spcPct val="50000"/>
              </a:spcBef>
            </a:pPr>
            <a:r>
              <a:rPr lang="en-US" altLang="en-US" dirty="0"/>
              <a:t>    using a mirror and flashlight through the main access port of the treatment tank. </a:t>
            </a:r>
          </a:p>
          <a:p>
            <a:pPr marL="228600" indent="-228600" eaLnBrk="1" hangingPunct="1">
              <a:spcBef>
                <a:spcPct val="50000"/>
              </a:spcBef>
            </a:pPr>
            <a:r>
              <a:rPr lang="en-US" altLang="en-US" dirty="0"/>
              <a:t>  +Confirm that baffles are in place, in good condition and that they have an air space between the top of the baffle and the tank.</a:t>
            </a:r>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40</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Sample Authorization Form </a:t>
            </a:r>
            <a:r>
              <a:rPr lang="en-US" dirty="0"/>
              <a:t>(page 2)</a:t>
            </a:r>
          </a:p>
          <a:p>
            <a:endParaRPr lang="en-US" dirty="0"/>
          </a:p>
          <a:p>
            <a:r>
              <a:rPr lang="en-US" dirty="0"/>
              <a:t>It explains that there is no Warranty on the inspection</a:t>
            </a:r>
          </a:p>
          <a:p>
            <a:endParaRPr lang="en-US" dirty="0"/>
          </a:p>
          <a:p>
            <a:r>
              <a:rPr lang="en-US" dirty="0"/>
              <a:t>Ideally should be signed by the buyer and the seller</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a:t>
            </a:fld>
            <a:endParaRPr lang="en-US"/>
          </a:p>
        </p:txBody>
      </p:sp>
    </p:spTree>
    <p:extLst>
      <p:ext uri="{BB962C8B-B14F-4D97-AF65-F5344CB8AC3E}">
        <p14:creationId xmlns:p14="http://schemas.microsoft.com/office/powerpoint/2010/main" val="1076163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eaLnBrk="1" hangingPunct="1">
              <a:spcBef>
                <a:spcPct val="50000"/>
              </a:spcBef>
            </a:pPr>
            <a:r>
              <a:rPr lang="en-US" altLang="en-US" dirty="0">
                <a:solidFill>
                  <a:srgbClr val="FF0000"/>
                </a:solidFill>
                <a:latin typeface="Arial" pitchFamily="34" charset="0"/>
              </a:rPr>
              <a:t>(click for each item and discuss)</a:t>
            </a:r>
          </a:p>
          <a:p>
            <a:pPr marL="228600" indent="-228600" eaLnBrk="1" hangingPunct="1">
              <a:spcBef>
                <a:spcPct val="50000"/>
              </a:spcBef>
            </a:pPr>
            <a:r>
              <a:rPr lang="en-US" altLang="en-US" dirty="0"/>
              <a:t>+An acceptable treatment tank liquid level occurs when the liquid level is below the inlet invert and equal</a:t>
            </a:r>
          </a:p>
          <a:p>
            <a:pPr marL="228600" indent="-228600" eaLnBrk="1" hangingPunct="1">
              <a:spcBef>
                <a:spcPct val="50000"/>
              </a:spcBef>
            </a:pPr>
            <a:r>
              <a:rPr lang="en-US" altLang="en-US" dirty="0"/>
              <a:t>    to the height of the outlet invert.</a:t>
            </a:r>
          </a:p>
          <a:p>
            <a:pPr marL="228600" indent="-228600" eaLnBrk="1" hangingPunct="1">
              <a:spcBef>
                <a:spcPct val="50000"/>
              </a:spcBef>
            </a:pPr>
            <a:r>
              <a:rPr lang="en-US" altLang="en-US" baseline="0" dirty="0"/>
              <a:t>  +</a:t>
            </a:r>
            <a:r>
              <a:rPr lang="en-US" altLang="en-US" dirty="0"/>
              <a:t>If a treatment tank is overfull, you must determine whether the problem is in the tank, the</a:t>
            </a:r>
          </a:p>
          <a:p>
            <a:pPr marL="228600" indent="-228600" eaLnBrk="1" hangingPunct="1">
              <a:spcBef>
                <a:spcPct val="50000"/>
              </a:spcBef>
            </a:pPr>
            <a:r>
              <a:rPr lang="en-US" altLang="en-US" dirty="0"/>
              <a:t>         distribution system or in the absorption area. Has the tank been installed backwards or is a filter</a:t>
            </a:r>
          </a:p>
          <a:p>
            <a:pPr marL="228600" indent="-228600" eaLnBrk="1" hangingPunct="1">
              <a:spcBef>
                <a:spcPct val="50000"/>
              </a:spcBef>
            </a:pPr>
            <a:r>
              <a:rPr lang="en-US" altLang="en-US" dirty="0"/>
              <a:t>         clogged?</a:t>
            </a:r>
          </a:p>
          <a:p>
            <a:pPr marL="228600" indent="-228600" eaLnBrk="1" hangingPunct="1">
              <a:spcBef>
                <a:spcPct val="50000"/>
              </a:spcBef>
            </a:pPr>
            <a:r>
              <a:rPr lang="en-US" altLang="en-US" baseline="0" dirty="0"/>
              <a:t>  +</a:t>
            </a:r>
            <a:r>
              <a:rPr lang="en-US" altLang="en-US" dirty="0"/>
              <a:t>If a treatment tank's liquid level is below the outlet invert, you must determine why the liquid level is not at the outlet invert.</a:t>
            </a:r>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41</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eaLnBrk="1" hangingPunct="1">
              <a:spcBef>
                <a:spcPct val="50000"/>
              </a:spcBef>
            </a:pPr>
            <a:r>
              <a:rPr lang="en-US" altLang="en-US" dirty="0">
                <a:solidFill>
                  <a:srgbClr val="FF0000"/>
                </a:solidFill>
                <a:latin typeface="Arial" pitchFamily="34" charset="0"/>
              </a:rPr>
              <a:t>(click for each item and discuss)</a:t>
            </a:r>
          </a:p>
          <a:p>
            <a:pPr marL="228600" indent="-228600" eaLnBrk="1" hangingPunct="1">
              <a:spcBef>
                <a:spcPct val="50000"/>
              </a:spcBef>
            </a:pPr>
            <a:r>
              <a:rPr lang="en-US" altLang="en-US" dirty="0"/>
              <a:t>+An acceptable treatment tank liquid level occurs when the liquid level is below the inlet invert and equal</a:t>
            </a:r>
          </a:p>
          <a:p>
            <a:pPr marL="228600" indent="-228600" eaLnBrk="1" hangingPunct="1">
              <a:spcBef>
                <a:spcPct val="50000"/>
              </a:spcBef>
            </a:pPr>
            <a:r>
              <a:rPr lang="en-US" altLang="en-US" dirty="0"/>
              <a:t>    to the height of the outlet invert.</a:t>
            </a:r>
          </a:p>
          <a:p>
            <a:pPr marL="228600" indent="-228600" eaLnBrk="1" hangingPunct="1">
              <a:spcBef>
                <a:spcPct val="50000"/>
              </a:spcBef>
            </a:pPr>
            <a:r>
              <a:rPr lang="en-US" altLang="en-US" baseline="0" dirty="0"/>
              <a:t>  +</a:t>
            </a:r>
            <a:r>
              <a:rPr lang="en-US" altLang="en-US" dirty="0"/>
              <a:t>If a treatment tank is overfull, you must determine whether the problem is in the tank, the</a:t>
            </a:r>
          </a:p>
          <a:p>
            <a:pPr marL="228600" indent="-228600" eaLnBrk="1" hangingPunct="1">
              <a:spcBef>
                <a:spcPct val="50000"/>
              </a:spcBef>
            </a:pPr>
            <a:r>
              <a:rPr lang="en-US" altLang="en-US" dirty="0"/>
              <a:t>         distribution system or in the absorption area. Has the tank been installed backwards or is a filter</a:t>
            </a:r>
          </a:p>
          <a:p>
            <a:pPr marL="228600" indent="-228600" eaLnBrk="1" hangingPunct="1">
              <a:spcBef>
                <a:spcPct val="50000"/>
              </a:spcBef>
            </a:pPr>
            <a:r>
              <a:rPr lang="en-US" altLang="en-US" dirty="0"/>
              <a:t>         clogged?</a:t>
            </a:r>
          </a:p>
          <a:p>
            <a:pPr marL="228600" indent="-228600" eaLnBrk="1" hangingPunct="1">
              <a:spcBef>
                <a:spcPct val="50000"/>
              </a:spcBef>
            </a:pPr>
            <a:r>
              <a:rPr lang="en-US" altLang="en-US" baseline="0" dirty="0"/>
              <a:t>  +</a:t>
            </a:r>
            <a:r>
              <a:rPr lang="en-US" altLang="en-US" dirty="0"/>
              <a:t>If a treatment tank's liquid level is below the outlet invert, you must determine why the liquid level is not at the outlet invert. </a:t>
            </a:r>
            <a:r>
              <a:rPr lang="en-US" altLang="en-US" b="1" u="sng" dirty="0"/>
              <a:t>= T</a:t>
            </a:r>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42</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eaLnBrk="1" hangingPunct="1">
              <a:spcBef>
                <a:spcPct val="50000"/>
              </a:spcBef>
            </a:pPr>
            <a:r>
              <a:rPr lang="en-US" altLang="en-US" dirty="0">
                <a:solidFill>
                  <a:srgbClr val="FF0000"/>
                </a:solidFill>
                <a:latin typeface="Arial" pitchFamily="34" charset="0"/>
              </a:rPr>
              <a:t>(click for each item and discuss)</a:t>
            </a:r>
          </a:p>
          <a:p>
            <a:pPr eaLnBrk="1" hangingPunct="1">
              <a:spcBef>
                <a:spcPct val="50000"/>
              </a:spcBef>
              <a:buFont typeface="+mj-lt"/>
              <a:buNone/>
            </a:pPr>
            <a:r>
              <a:rPr lang="en-US" altLang="en-US" dirty="0">
                <a:solidFill>
                  <a:srgbClr val="FF0000"/>
                </a:solidFill>
              </a:rPr>
              <a:t>+Measure and record the liquid, scum and sludge levels. Scum thickness and sludge depth must be measured through the main access port by using a Sludge Judge, Sludge Stick or similar </a:t>
            </a:r>
            <a:r>
              <a:rPr lang="en-US" altLang="en-US" dirty="0">
                <a:solidFill>
                  <a:srgbClr val="FF0000"/>
                </a:solidFill>
                <a:latin typeface="Arial" pitchFamily="34" charset="0"/>
              </a:rPr>
              <a:t>“</a:t>
            </a:r>
            <a:r>
              <a:rPr lang="en-US" altLang="en-US" dirty="0">
                <a:solidFill>
                  <a:srgbClr val="FF0000"/>
                </a:solidFill>
              </a:rPr>
              <a:t>coring</a:t>
            </a:r>
            <a:r>
              <a:rPr lang="en-US" altLang="en-US" dirty="0">
                <a:solidFill>
                  <a:srgbClr val="FF0000"/>
                </a:solidFill>
                <a:latin typeface="Arial" pitchFamily="34" charset="0"/>
              </a:rPr>
              <a:t>” </a:t>
            </a:r>
            <a:r>
              <a:rPr lang="en-US" altLang="en-US" dirty="0">
                <a:solidFill>
                  <a:srgbClr val="FF0000"/>
                </a:solidFill>
              </a:rPr>
              <a:t>device</a:t>
            </a:r>
            <a:r>
              <a:rPr lang="en-US" altLang="en-US" b="1" dirty="0">
                <a:solidFill>
                  <a:srgbClr val="FF0000"/>
                </a:solidFill>
              </a:rPr>
              <a:t>.</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43</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eaLnBrk="1" hangingPunct="1">
              <a:spcBef>
                <a:spcPct val="50000"/>
              </a:spcBef>
              <a:buFont typeface="+mj-lt"/>
              <a:buNone/>
            </a:pPr>
            <a:r>
              <a:rPr lang="en-US" altLang="en-US" dirty="0">
                <a:solidFill>
                  <a:srgbClr val="FF0000"/>
                </a:solidFill>
              </a:rPr>
              <a:t>+In the case of an aerobic treatment tank, the electrical and mechanical operation of the pumps and</a:t>
            </a:r>
          </a:p>
          <a:p>
            <a:pPr eaLnBrk="1" hangingPunct="1">
              <a:spcBef>
                <a:spcPct val="50000"/>
              </a:spcBef>
              <a:buFont typeface="+mj-lt"/>
              <a:buNone/>
            </a:pPr>
            <a:r>
              <a:rPr lang="en-US" altLang="en-US" dirty="0">
                <a:solidFill>
                  <a:srgbClr val="FF0000"/>
                </a:solidFill>
              </a:rPr>
              <a:t>compressors must be checked by observing them in operation. </a:t>
            </a:r>
          </a:p>
          <a:p>
            <a:pPr eaLnBrk="1" hangingPunct="1">
              <a:spcBef>
                <a:spcPct val="50000"/>
              </a:spcBef>
              <a:buFont typeface="+mj-lt"/>
              <a:buNone/>
            </a:pPr>
            <a:r>
              <a:rPr lang="en-US" altLang="en-US" dirty="0">
                <a:solidFill>
                  <a:srgbClr val="FF0000"/>
                </a:solidFill>
              </a:rPr>
              <a:t>  +If you are not familiar with these tanks,</a:t>
            </a:r>
          </a:p>
          <a:p>
            <a:pPr eaLnBrk="1" hangingPunct="1">
              <a:spcBef>
                <a:spcPct val="50000"/>
              </a:spcBef>
              <a:buFont typeface="+mj-lt"/>
              <a:buNone/>
            </a:pPr>
            <a:r>
              <a:rPr lang="en-US" altLang="en-US" dirty="0">
                <a:solidFill>
                  <a:srgbClr val="FF0000"/>
                </a:solidFill>
              </a:rPr>
              <a:t>contact someone who is. </a:t>
            </a:r>
            <a:r>
              <a:rPr lang="en-US" altLang="en-US" b="1" u="sng" dirty="0">
                <a:solidFill>
                  <a:srgbClr val="FF0000"/>
                </a:solidFill>
              </a:rPr>
              <a:t>= T</a:t>
            </a:r>
          </a:p>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44</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eaLnBrk="1" hangingPunct="1">
              <a:spcBef>
                <a:spcPct val="50000"/>
              </a:spcBef>
            </a:pPr>
            <a:r>
              <a:rPr lang="en-US" altLang="en-US" dirty="0">
                <a:solidFill>
                  <a:srgbClr val="FF0000"/>
                </a:solidFill>
                <a:latin typeface="Arial" pitchFamily="34" charset="0"/>
              </a:rPr>
              <a:t>(click for each item and discuss)</a:t>
            </a:r>
          </a:p>
          <a:p>
            <a:pPr eaLnBrk="1" hangingPunct="1">
              <a:spcBef>
                <a:spcPct val="50000"/>
              </a:spcBef>
              <a:buFont typeface="+mj-lt"/>
              <a:buNone/>
            </a:pPr>
            <a:r>
              <a:rPr lang="en-US" altLang="en-US" dirty="0">
                <a:solidFill>
                  <a:srgbClr val="FF0000"/>
                </a:solidFill>
              </a:rPr>
              <a:t>+Check for obstructions in the effluent delivery line between the treatment tank and absorption area. If in</a:t>
            </a:r>
          </a:p>
          <a:p>
            <a:pPr eaLnBrk="1" hangingPunct="1">
              <a:spcBef>
                <a:spcPct val="50000"/>
              </a:spcBef>
              <a:buFont typeface="+mj-lt"/>
              <a:buNone/>
            </a:pPr>
            <a:r>
              <a:rPr lang="en-US" altLang="en-US" dirty="0">
                <a:solidFill>
                  <a:srgbClr val="FF0000"/>
                </a:solidFill>
              </a:rPr>
              <a:t>doubt, run a snake or camera through this line.</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45</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eaLnBrk="1" hangingPunct="1">
              <a:spcBef>
                <a:spcPct val="50000"/>
              </a:spcBef>
            </a:pPr>
            <a:r>
              <a:rPr lang="en-US" altLang="en-US" dirty="0">
                <a:solidFill>
                  <a:srgbClr val="FF0000"/>
                </a:solidFill>
                <a:latin typeface="Arial" pitchFamily="34" charset="0"/>
              </a:rPr>
              <a:t>(click for each item and discuss)</a:t>
            </a:r>
          </a:p>
          <a:p>
            <a:pPr eaLnBrk="1" hangingPunct="1">
              <a:spcBef>
                <a:spcPct val="50000"/>
              </a:spcBef>
              <a:buFont typeface="+mj-lt"/>
              <a:buNone/>
            </a:pPr>
            <a:r>
              <a:rPr lang="en-US" altLang="en-US" dirty="0">
                <a:solidFill>
                  <a:srgbClr val="FF0000"/>
                </a:solidFill>
              </a:rPr>
              <a:t>+Check for infiltration of surface water into all tanks.</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46</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eaLnBrk="1" hangingPunct="1">
              <a:spcBef>
                <a:spcPct val="50000"/>
              </a:spcBef>
            </a:pPr>
            <a:r>
              <a:rPr lang="en-US" altLang="en-US" dirty="0">
                <a:solidFill>
                  <a:srgbClr val="FF0000"/>
                </a:solidFill>
                <a:latin typeface="Arial" pitchFamily="34" charset="0"/>
              </a:rPr>
              <a:t>(click for each item and discuss)</a:t>
            </a:r>
            <a:endParaRPr lang="en-US" altLang="en-US" dirty="0">
              <a:solidFill>
                <a:srgbClr val="FF0000"/>
              </a:solidFill>
            </a:endParaRPr>
          </a:p>
          <a:p>
            <a:pPr eaLnBrk="1" hangingPunct="1">
              <a:spcBef>
                <a:spcPct val="50000"/>
              </a:spcBef>
              <a:buFont typeface="+mj-lt"/>
              <a:buNone/>
            </a:pPr>
            <a:r>
              <a:rPr lang="en-US" altLang="en-US" dirty="0">
                <a:solidFill>
                  <a:srgbClr val="FF0000"/>
                </a:solidFill>
              </a:rPr>
              <a:t>+Do not pump any treatment tank until the absorption area has been investigated</a:t>
            </a:r>
          </a:p>
          <a:p>
            <a:pPr eaLnBrk="1" hangingPunct="1">
              <a:spcBef>
                <a:spcPct val="50000"/>
              </a:spcBef>
              <a:buFont typeface="+mj-lt"/>
              <a:buNone/>
            </a:pPr>
            <a:endParaRPr lang="en-US" altLang="en-US" dirty="0">
              <a:solidFill>
                <a:srgbClr val="FF0000"/>
              </a:solidFill>
              <a:latin typeface="Arial" pitchFamily="34" charset="0"/>
            </a:endParaRPr>
          </a:p>
          <a:p>
            <a:pPr eaLnBrk="1" hangingPunct="1">
              <a:spcBef>
                <a:spcPct val="50000"/>
              </a:spcBef>
              <a:buFont typeface="+mj-lt"/>
              <a:buNone/>
            </a:pPr>
            <a:r>
              <a:rPr lang="en-US" altLang="en-US" dirty="0">
                <a:solidFill>
                  <a:srgbClr val="FF0000"/>
                </a:solidFill>
                <a:latin typeface="Arial" pitchFamily="34" charset="0"/>
              </a:rPr>
              <a:t>SEE PAGE</a:t>
            </a:r>
            <a:r>
              <a:rPr lang="en-US" altLang="en-US" baseline="0" dirty="0">
                <a:solidFill>
                  <a:srgbClr val="FF0000"/>
                </a:solidFill>
                <a:latin typeface="Arial" pitchFamily="34" charset="0"/>
              </a:rPr>
              <a:t> 25 of the standards  </a:t>
            </a:r>
          </a:p>
          <a:p>
            <a:r>
              <a:rPr lang="en-US" sz="1200" b="1" i="1" kern="1200" dirty="0">
                <a:solidFill>
                  <a:schemeClr val="tx1"/>
                </a:solidFill>
                <a:latin typeface="Times New Roman" pitchFamily="18" charset="0"/>
                <a:ea typeface="+mn-ea"/>
                <a:cs typeface="+mn-cs"/>
              </a:rPr>
              <a:t>These criteria determine when to pump the treatment tank(s):</a:t>
            </a:r>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If the liquid level in the absorption area, cesspool or seepage pit is found to be satisfactory, then pump all tanks in accordance with the NAWT or applicable state association or regulatory tank pumping standards. </a:t>
            </a:r>
          </a:p>
          <a:p>
            <a:r>
              <a:rPr lang="en-US" sz="1200" kern="1200" dirty="0">
                <a:solidFill>
                  <a:schemeClr val="tx1"/>
                </a:solidFill>
                <a:latin typeface="Times New Roman" pitchFamily="18" charset="0"/>
                <a:ea typeface="+mn-ea"/>
                <a:cs typeface="+mn-cs"/>
              </a:rPr>
              <a:t>If the liquid level in the absorption area, cesspool or seepage pit is found to be unsatisfactory, then do not pump any tank or component to enable a second opinion inspection under the same conditions as the initial inspector encountered.</a:t>
            </a:r>
          </a:p>
          <a:p>
            <a:r>
              <a:rPr lang="en-US" sz="1200" kern="1200" dirty="0">
                <a:solidFill>
                  <a:schemeClr val="tx1"/>
                </a:solidFill>
                <a:latin typeface="Times New Roman" pitchFamily="18" charset="0"/>
                <a:ea typeface="+mn-ea"/>
                <a:cs typeface="+mn-cs"/>
              </a:rPr>
              <a:t>If the treatment tank’s liquid level is above the outlet invert, then do not pump any tank or component to enable a second opinion inspection under the same conditions as the initial inspector encountered.</a:t>
            </a:r>
          </a:p>
          <a:p>
            <a:pPr eaLnBrk="1" hangingPunct="1">
              <a:spcBef>
                <a:spcPct val="50000"/>
              </a:spcBef>
              <a:buFont typeface="+mj-lt"/>
              <a:buNone/>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47</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u="sng" dirty="0">
                <a:latin typeface="Arial" pitchFamily="34" charset="0"/>
                <a:cs typeface="Arial" pitchFamily="34" charset="0"/>
              </a:rPr>
              <a:t>Inspecting Treatment Tanks</a:t>
            </a:r>
            <a:r>
              <a:rPr lang="en-US" altLang="en-US" dirty="0">
                <a:latin typeface="Arial" pitchFamily="34" charset="0"/>
              </a:rPr>
              <a:t> </a:t>
            </a: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Arial" pitchFamily="34" charset="0"/>
              </a:rPr>
              <a:t>The decision of when to pump a treatment tank is based on the absorption area’s condition and may be influenced by the liquid</a:t>
            </a:r>
            <a:r>
              <a:rPr lang="en-US" altLang="en-US" b="1" baseline="0" dirty="0">
                <a:latin typeface="Arial" pitchFamily="34" charset="0"/>
              </a:rPr>
              <a:t> level in the treatment tank. – BLACK box</a:t>
            </a:r>
            <a:endParaRPr lang="en-US" altLang="en-US" b="0" baseline="0" dirty="0">
              <a:latin typeface="Arial" pitchFamily="34" charset="0"/>
            </a:endParaRP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0" baseline="0" dirty="0">
                <a:latin typeface="Arial" pitchFamily="34" charset="0"/>
              </a:rPr>
              <a:t>+As each tank is pumped, look for:</a:t>
            </a: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Arial" pitchFamily="34" charset="0"/>
              </a:rPr>
              <a:t> </a:t>
            </a:r>
            <a:r>
              <a:rPr lang="en-US" altLang="en-US" b="0" dirty="0">
                <a:latin typeface="Arial" pitchFamily="34" charset="0"/>
              </a:rPr>
              <a:t> +Inflow.</a:t>
            </a: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0" dirty="0">
                <a:latin typeface="Arial" pitchFamily="34" charset="0"/>
              </a:rPr>
              <a:t>  +cracks.</a:t>
            </a: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0" dirty="0">
                <a:latin typeface="Arial" pitchFamily="34" charset="0"/>
              </a:rPr>
              <a:t>  +holes.</a:t>
            </a: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0" dirty="0">
                <a:latin typeface="Arial" pitchFamily="34" charset="0"/>
              </a:rPr>
              <a:t>  +deficiencies that were previously hidden</a:t>
            </a:r>
            <a:r>
              <a:rPr lang="en-US" altLang="en-US" b="0" baseline="0" dirty="0">
                <a:latin typeface="Arial" pitchFamily="34" charset="0"/>
              </a:rPr>
              <a:t> below the liquid surface.</a:t>
            </a: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0" baseline="0" dirty="0">
                <a:latin typeface="Arial" pitchFamily="34" charset="0"/>
              </a:rPr>
              <a:t>  +structural integrity of the tank.</a:t>
            </a: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altLang="en-US" b="0" baseline="0" dirty="0">
                <a:latin typeface="Arial" pitchFamily="34" charset="0"/>
              </a:rPr>
              <a:t>  +root invasion.</a:t>
            </a:r>
            <a:endParaRPr lang="en-US" altLang="en-US" b="0"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48</a:t>
            </a:fld>
            <a:endParaRPr lang="en-US"/>
          </a:p>
        </p:txBody>
      </p:sp>
    </p:spTree>
    <p:extLst>
      <p:ext uri="{BB962C8B-B14F-4D97-AF65-F5344CB8AC3E}">
        <p14:creationId xmlns:p14="http://schemas.microsoft.com/office/powerpoint/2010/main" val="2474520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AC6007B3-A123-4B2A-80AB-DB9E654EA55A}" type="slidenum">
              <a:rPr lang="en-US" altLang="en-US" sz="1200" smtClean="0"/>
              <a:pPr eaLnBrk="1" hangingPunct="1"/>
              <a:t>49</a:t>
            </a:fld>
            <a:endParaRPr lang="en-US" altLang="en-US" sz="1200"/>
          </a:p>
        </p:txBody>
      </p:sp>
      <p:sp>
        <p:nvSpPr>
          <p:cNvPr id="206851" name="Slide Image Placeholder 1"/>
          <p:cNvSpPr>
            <a:spLocks noGrp="1" noRot="1" noChangeAspect="1" noTextEdit="1"/>
          </p:cNvSpPr>
          <p:nvPr>
            <p:ph type="sldImg"/>
          </p:nvPr>
        </p:nvSpPr>
        <p:spPr>
          <a:xfrm>
            <a:off x="406400" y="696913"/>
            <a:ext cx="6197600" cy="3486150"/>
          </a:xfrm>
          <a:ln/>
        </p:spPr>
      </p:sp>
      <p:sp>
        <p:nvSpPr>
          <p:cNvPr id="20685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Inspecting</a:t>
            </a:r>
            <a:r>
              <a:rPr lang="en-US" altLang="en-US" b="1" u="sng" baseline="0" dirty="0">
                <a:latin typeface="Arial" pitchFamily="34" charset="0"/>
              </a:rPr>
              <a:t> </a:t>
            </a:r>
            <a:r>
              <a:rPr lang="en-US" altLang="en-US" b="1" u="sng" dirty="0">
                <a:latin typeface="Arial" pitchFamily="34" charset="0"/>
              </a:rPr>
              <a:t>Holding Tanks</a:t>
            </a:r>
            <a:endParaRPr lang="en-US" altLang="en-US" u="sng" dirty="0">
              <a:latin typeface="Arial" pitchFamily="34" charset="0"/>
            </a:endParaRPr>
          </a:p>
          <a:p>
            <a:pPr eaLnBrk="1" hangingPunct="1"/>
            <a:r>
              <a:rPr lang="en-US" altLang="en-US" dirty="0">
                <a:latin typeface="Arial" pitchFamily="34" charset="0"/>
              </a:rPr>
              <a:t>+Verify that the alarm is functioning properly.</a:t>
            </a:r>
          </a:p>
          <a:p>
            <a:pPr eaLnBrk="1" hangingPunct="1"/>
            <a:r>
              <a:rPr lang="en-US" altLang="en-US" dirty="0">
                <a:latin typeface="Arial" pitchFamily="34" charset="0"/>
              </a:rPr>
              <a:t>+Measure and record the liquid level in each tank.</a:t>
            </a:r>
          </a:p>
          <a:p>
            <a:pPr eaLnBrk="1" hangingPunct="1"/>
            <a:r>
              <a:rPr lang="en-US" altLang="en-US" dirty="0">
                <a:latin typeface="Arial" pitchFamily="34" charset="0"/>
              </a:rPr>
              <a:t>+Pump all tanks in accordance with the NAWT or applicable state association or regulatory tank pumping standards.</a:t>
            </a:r>
          </a:p>
          <a:p>
            <a:pPr eaLnBrk="1" hangingPunct="1"/>
            <a:r>
              <a:rPr lang="en-US" altLang="en-US" dirty="0">
                <a:latin typeface="Arial" pitchFamily="34" charset="0"/>
              </a:rPr>
              <a:t>+As each tank is pumped, look for inflow, cracks, holes and deficiencies that were previously hidden below the liquid surface.</a:t>
            </a:r>
          </a:p>
          <a:p>
            <a:pPr eaLnBrk="1" hangingPunct="1"/>
            <a:r>
              <a:rPr lang="en-US" altLang="en-US" b="1" u="sng" dirty="0">
                <a:latin typeface="Arial" pitchFamily="34" charset="0"/>
              </a:rPr>
              <a:t>++NEVER Hydraulic Load Test a holding tank. =  Test </a:t>
            </a:r>
          </a:p>
          <a:p>
            <a:pPr eaLnBrk="1" hangingPunct="1"/>
            <a:r>
              <a:rPr lang="en-US" altLang="en-US" b="1" u="sng" dirty="0">
                <a:latin typeface="Arial" pitchFamily="34" charset="0"/>
                <a:cs typeface="Arial" pitchFamily="34" charset="0"/>
              </a:rPr>
              <a:t>++On the Inspection Report, include an estimated annual cost for holding tank maintenance. The report must notify the client of the need for an ongoing maintenance contract. </a:t>
            </a:r>
            <a:endParaRPr lang="en-US" altLang="en-US" b="1" u="sng" dirty="0">
              <a:latin typeface="Arial" pitchFamily="34" charset="0"/>
              <a:cs typeface="Times New Roman" pitchFamily="18" charset="0"/>
            </a:endParaRPr>
          </a:p>
        </p:txBody>
      </p:sp>
      <p:sp>
        <p:nvSpPr>
          <p:cNvPr id="206853"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7CA2457-00FE-4BC1-ADD8-4DD05A063D35}" type="slidenum">
              <a:rPr lang="en-US" altLang="en-US">
                <a:latin typeface="Arial Rounded MT Bold" pitchFamily="34" charset="0"/>
              </a:rPr>
              <a:pPr algn="r" eaLnBrk="1" hangingPunct="1">
                <a:spcBef>
                  <a:spcPct val="0"/>
                </a:spcBef>
              </a:pPr>
              <a:t>49</a:t>
            </a:fld>
            <a:endParaRPr lang="en-US" altLang="en-US">
              <a:latin typeface="Arial Rounded MT Bold"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Click to bring up question.</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ASK: What ways can you determine the size or volume of a treatment or pump tank?</a:t>
            </a:r>
          </a:p>
          <a:p>
            <a:r>
              <a:rPr lang="en-US" dirty="0"/>
              <a:t>Looking for:</a:t>
            </a:r>
            <a:r>
              <a:rPr lang="en-US" baseline="0" dirty="0"/>
              <a:t> Pump the tank and read the gauge. Or measure the inside dimensions of the tank and calculate the volume or capacity.</a:t>
            </a:r>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FCCE-1CCA-D9D1-8C3E-2A19CC70B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AFC26-7F6C-83E6-749A-B8E40E3AD812}"/>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256C3D03-AE47-C1AD-1B62-BDCC730D9B6D}"/>
              </a:ext>
            </a:extLst>
          </p:cNvPr>
          <p:cNvSpPr>
            <a:spLocks noGrp="1"/>
          </p:cNvSpPr>
          <p:nvPr>
            <p:ph type="body" idx="1"/>
          </p:nvPr>
        </p:nvSpPr>
        <p:spPr/>
        <p:txBody>
          <a:bodyPr/>
          <a:lstStyle/>
          <a:p>
            <a:r>
              <a:rPr lang="en-US" b="1" u="sng" dirty="0">
                <a:latin typeface="Arial Rounded MT Bold" panose="020F0704030504030204" pitchFamily="34" charset="0"/>
              </a:rPr>
              <a:t>Sample Authorization Form </a:t>
            </a:r>
            <a:r>
              <a:rPr lang="en-US" dirty="0"/>
              <a:t>(page 3)</a:t>
            </a:r>
          </a:p>
        </p:txBody>
      </p:sp>
      <p:sp>
        <p:nvSpPr>
          <p:cNvPr id="4" name="Slide Number Placeholder 3">
            <a:extLst>
              <a:ext uri="{FF2B5EF4-FFF2-40B4-BE49-F238E27FC236}">
                <a16:creationId xmlns:a16="http://schemas.microsoft.com/office/drawing/2014/main" id="{C0ACB5F7-770D-2D74-FCFB-1F6FCC6ED0AD}"/>
              </a:ext>
            </a:extLst>
          </p:cNvPr>
          <p:cNvSpPr>
            <a:spLocks noGrp="1"/>
          </p:cNvSpPr>
          <p:nvPr>
            <p:ph type="sldNum" sz="quarter" idx="10"/>
          </p:nvPr>
        </p:nvSpPr>
        <p:spPr/>
        <p:txBody>
          <a:bodyPr/>
          <a:lstStyle/>
          <a:p>
            <a:pPr>
              <a:defRPr/>
            </a:pPr>
            <a:fld id="{7A28AEBB-9542-4155-9A3F-657CC17B8A16}" type="slidenum">
              <a:rPr lang="en-US" smtClean="0"/>
              <a:pPr>
                <a:defRPr/>
              </a:pPr>
              <a:t>5</a:t>
            </a:fld>
            <a:endParaRPr lang="en-US"/>
          </a:p>
        </p:txBody>
      </p:sp>
    </p:spTree>
    <p:extLst>
      <p:ext uri="{BB962C8B-B14F-4D97-AF65-F5344CB8AC3E}">
        <p14:creationId xmlns:p14="http://schemas.microsoft.com/office/powerpoint/2010/main" val="1407623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panose="020B0604020202020204" pitchFamily="34" charset="0"/>
                <a:cs typeface="Arial" panose="020B0604020202020204" pitchFamily="34" charset="0"/>
              </a:rPr>
              <a:t>Volume Calculations</a:t>
            </a:r>
            <a:r>
              <a:rPr lang="en-US" sz="1200" b="1" u="sng" kern="1200" dirty="0">
                <a:solidFill>
                  <a:schemeClr val="tx1"/>
                </a:solidFill>
                <a:latin typeface="Times New Roman" pitchFamily="18" charset="0"/>
                <a:ea typeface="+mn-ea"/>
                <a:cs typeface="+mn-cs"/>
              </a:rPr>
              <a:t> – Appendix B</a:t>
            </a:r>
            <a:endParaRPr lang="en-US" b="1"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size and volume of all tanks and secondary filters must be verified or determined. </a:t>
            </a:r>
          </a:p>
          <a:p>
            <a:r>
              <a:rPr lang="en-US" dirty="0">
                <a:latin typeface="Arial" panose="020B0604020202020204" pitchFamily="34" charset="0"/>
                <a:cs typeface="Arial" panose="020B0604020202020204" pitchFamily="34" charset="0"/>
              </a:rPr>
              <a:t>The most common calculation is to determine the volume of liquid a rectangular or cylindrical tank will hold.</a:t>
            </a:r>
          </a:p>
          <a:p>
            <a:r>
              <a:rPr lang="en-US" dirty="0">
                <a:latin typeface="Arial" panose="020B0604020202020204" pitchFamily="34" charset="0"/>
                <a:cs typeface="Arial" panose="020B0604020202020204" pitchFamily="34" charset="0"/>
              </a:rPr>
              <a:t>The following examples should reinforce your basic understanding of these calculations.</a:t>
            </a:r>
          </a:p>
          <a:p>
            <a:r>
              <a:rPr lang="en-US" dirty="0">
                <a:latin typeface="Arial" panose="020B0604020202020204" pitchFamily="34" charset="0"/>
                <a:cs typeface="Arial" panose="020B0604020202020204" pitchFamily="34" charset="0"/>
              </a:rPr>
              <a:t>Always pay attention to the units required in each equation.</a:t>
            </a:r>
          </a:p>
          <a:p>
            <a:r>
              <a:rPr lang="en-US" dirty="0">
                <a:latin typeface="Arial" panose="020B0604020202020204" pitchFamily="34" charset="0"/>
                <a:cs typeface="Arial" panose="020B0604020202020204" pitchFamily="34" charset="0"/>
              </a:rPr>
              <a:t>The only unit conversions you should need are:</a:t>
            </a:r>
          </a:p>
          <a:p>
            <a:r>
              <a:rPr lang="en-US" dirty="0">
                <a:latin typeface="Arial" panose="020B0604020202020204" pitchFamily="34" charset="0"/>
                <a:cs typeface="Arial" panose="020B0604020202020204" pitchFamily="34" charset="0"/>
              </a:rPr>
              <a:t>There at 12 inches in a foot.</a:t>
            </a:r>
          </a:p>
          <a:p>
            <a:r>
              <a:rPr lang="en-US" dirty="0">
                <a:latin typeface="Arial" panose="020B0604020202020204" pitchFamily="34" charset="0"/>
                <a:cs typeface="Arial" panose="020B0604020202020204" pitchFamily="34" charset="0"/>
              </a:rPr>
              <a:t>There are 7.5 gallons in a cubic foot.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51</a:t>
            </a:fld>
            <a:endParaRPr lang="en-US"/>
          </a:p>
        </p:txBody>
      </p:sp>
    </p:spTree>
    <p:extLst>
      <p:ext uri="{BB962C8B-B14F-4D97-AF65-F5344CB8AC3E}">
        <p14:creationId xmlns:p14="http://schemas.microsoft.com/office/powerpoint/2010/main" val="740696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These are the basic formulae used to determine the volume of liquid a rectangular and a cylindrical tack will hold.</a:t>
            </a:r>
          </a:p>
          <a:p>
            <a:r>
              <a:rPr lang="en-US" dirty="0"/>
              <a:t>Note: units are not given. If you are working in inches, all parameters should be in inches. If you are working in feet, use feet for all units. The answers may be expressed in cubic feet and then converted to gallons.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52</a:t>
            </a:fld>
            <a:endParaRPr lang="en-US"/>
          </a:p>
        </p:txBody>
      </p:sp>
    </p:spTree>
    <p:extLst>
      <p:ext uri="{BB962C8B-B14F-4D97-AF65-F5344CB8AC3E}">
        <p14:creationId xmlns:p14="http://schemas.microsoft.com/office/powerpoint/2010/main" val="3741995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55B9070A-11E0-4B70-83C6-457F05015F02}" type="slidenum">
              <a:rPr lang="en-US" altLang="en-US" sz="1200" smtClean="0"/>
              <a:pPr eaLnBrk="1" hangingPunct="1"/>
              <a:t>53</a:t>
            </a:fld>
            <a:endParaRPr lang="en-US" altLang="en-US" sz="1200"/>
          </a:p>
        </p:txBody>
      </p:sp>
      <p:sp>
        <p:nvSpPr>
          <p:cNvPr id="208899"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8E58142-8CA1-4AAA-B6E3-712A3898CA61}" type="slidenum">
              <a:rPr lang="en-US" altLang="en-US">
                <a:latin typeface="Arial Rounded MT Bold" pitchFamily="34" charset="0"/>
              </a:rPr>
              <a:pPr algn="r" eaLnBrk="1" hangingPunct="1">
                <a:spcBef>
                  <a:spcPct val="0"/>
                </a:spcBef>
              </a:pPr>
              <a:t>53</a:t>
            </a:fld>
            <a:endParaRPr lang="en-US" altLang="en-US">
              <a:latin typeface="Arial Rounded MT Bold" pitchFamily="34" charset="0"/>
            </a:endParaRPr>
          </a:p>
        </p:txBody>
      </p:sp>
      <p:sp>
        <p:nvSpPr>
          <p:cNvPr id="208900" name="Rectangle 2"/>
          <p:cNvSpPr>
            <a:spLocks noGrp="1" noRot="1" noChangeAspect="1" noChangeArrowheads="1" noTextEdit="1"/>
          </p:cNvSpPr>
          <p:nvPr>
            <p:ph type="sldImg"/>
          </p:nvPr>
        </p:nvSpPr>
        <p:spPr>
          <a:xfrm>
            <a:off x="406400" y="696913"/>
            <a:ext cx="6197600" cy="3486150"/>
          </a:xfrm>
          <a:ln/>
        </p:spPr>
      </p:sp>
      <p:sp>
        <p:nvSpPr>
          <p:cNvPr id="208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Volume Calculation</a:t>
            </a:r>
            <a:r>
              <a:rPr lang="en-US" sz="1200" b="1" u="sng" kern="1200" dirty="0">
                <a:solidFill>
                  <a:schemeClr val="tx1"/>
                </a:solidFill>
                <a:latin typeface="Times New Roman" pitchFamily="18" charset="0"/>
                <a:ea typeface="+mn-ea"/>
                <a:cs typeface="+mn-cs"/>
              </a:rPr>
              <a:t> – Appendix B</a:t>
            </a:r>
            <a:endParaRPr lang="en-US" altLang="en-US" b="1" u="sng" dirty="0">
              <a:latin typeface="Arial" pitchFamily="34" charset="0"/>
            </a:endParaRPr>
          </a:p>
          <a:p>
            <a:pPr eaLnBrk="1" hangingPunct="1"/>
            <a:r>
              <a:rPr lang="en-US" altLang="en-US" b="1" u="none" dirty="0">
                <a:latin typeface="Arial" pitchFamily="34" charset="0"/>
              </a:rPr>
              <a:t>Rectangular</a:t>
            </a:r>
            <a:r>
              <a:rPr lang="en-US" altLang="en-US" b="1" u="none" baseline="0" dirty="0">
                <a:latin typeface="Arial" pitchFamily="34" charset="0"/>
              </a:rPr>
              <a:t> (or Square) Tanks</a:t>
            </a:r>
            <a:endParaRPr lang="en-US" altLang="en-US" b="1" u="none" dirty="0">
              <a:latin typeface="Arial" pitchFamily="34" charset="0"/>
            </a:endParaRPr>
          </a:p>
          <a:p>
            <a:pPr eaLnBrk="1" hangingPunct="1"/>
            <a:r>
              <a:rPr lang="en-US" altLang="en-US" dirty="0">
                <a:latin typeface="Arial" pitchFamily="34" charset="0"/>
                <a:cs typeface="Arial" pitchFamily="34" charset="0"/>
              </a:rPr>
              <a:t>Rectangular Tanks </a:t>
            </a:r>
            <a:r>
              <a:rPr lang="en-US" altLang="en-US" dirty="0">
                <a:solidFill>
                  <a:srgbClr val="FF0000"/>
                </a:solidFill>
                <a:latin typeface="Arial" pitchFamily="34" charset="0"/>
                <a:cs typeface="Arial" pitchFamily="34" charset="0"/>
              </a:rPr>
              <a:t>(click to show each method – be sure they understand before moving on – also offer to tutor students at the evening session)</a:t>
            </a:r>
            <a:endParaRPr lang="en-US" altLang="en-US" dirty="0">
              <a:latin typeface="Arial" pitchFamily="34" charset="0"/>
              <a:cs typeface="Arial" pitchFamily="34" charset="0"/>
            </a:endParaRPr>
          </a:p>
          <a:p>
            <a:pPr eaLnBrk="1" hangingPunct="1"/>
            <a:r>
              <a:rPr lang="en-US" altLang="en-US" dirty="0">
                <a:latin typeface="Arial" pitchFamily="34" charset="0"/>
                <a:cs typeface="Arial" pitchFamily="34" charset="0"/>
              </a:rPr>
              <a:t> </a:t>
            </a:r>
          </a:p>
          <a:p>
            <a:pPr eaLnBrk="1" hangingPunct="1"/>
            <a:r>
              <a:rPr lang="en-US" altLang="en-US" b="1" dirty="0">
                <a:latin typeface="Arial" pitchFamily="34" charset="0"/>
                <a:cs typeface="Arial" pitchFamily="34" charset="0"/>
              </a:rPr>
              <a:t>Method A </a:t>
            </a:r>
          </a:p>
          <a:p>
            <a:pPr eaLnBrk="1" hangingPunct="1">
              <a:spcBef>
                <a:spcPct val="0"/>
              </a:spcBef>
            </a:pPr>
            <a:r>
              <a:rPr lang="en-US" altLang="en-US" dirty="0">
                <a:latin typeface="Arial" pitchFamily="34" charset="0"/>
                <a:cs typeface="Times New Roman" pitchFamily="18" charset="0"/>
              </a:rPr>
              <a:t>Length (feet) x depth (feet) x width (feet) equals cubic ft. Cubic ft. x 7.5 equals the volume in gallons. </a:t>
            </a:r>
          </a:p>
          <a:p>
            <a:pPr eaLnBrk="1" hangingPunct="1">
              <a:spcBef>
                <a:spcPct val="0"/>
              </a:spcBef>
            </a:pPr>
            <a:r>
              <a:rPr lang="en-US" altLang="en-US" dirty="0">
                <a:latin typeface="Arial" pitchFamily="34" charset="0"/>
                <a:cs typeface="Times New Roman" pitchFamily="18" charset="0"/>
              </a:rPr>
              <a:t> </a:t>
            </a:r>
            <a:endParaRPr lang="en-US" altLang="en-US" dirty="0">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55B9070A-11E0-4B70-83C6-457F05015F02}" type="slidenum">
              <a:rPr lang="en-US" altLang="en-US" sz="1200" smtClean="0">
                <a:solidFill>
                  <a:prstClr val="black"/>
                </a:solidFill>
              </a:rPr>
              <a:pPr eaLnBrk="1" hangingPunct="1"/>
              <a:t>54</a:t>
            </a:fld>
            <a:endParaRPr lang="en-US" altLang="en-US" sz="1200">
              <a:solidFill>
                <a:prstClr val="black"/>
              </a:solidFill>
            </a:endParaRPr>
          </a:p>
        </p:txBody>
      </p:sp>
      <p:sp>
        <p:nvSpPr>
          <p:cNvPr id="208899"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8E58142-8CA1-4AAA-B6E3-712A3898CA61}" type="slidenum">
              <a:rPr lang="en-US" altLang="en-US">
                <a:solidFill>
                  <a:prstClr val="black"/>
                </a:solidFill>
                <a:latin typeface="Arial Rounded MT Bold" pitchFamily="34" charset="0"/>
              </a:rPr>
              <a:pPr algn="r" eaLnBrk="1" hangingPunct="1">
                <a:spcBef>
                  <a:spcPct val="0"/>
                </a:spcBef>
              </a:pPr>
              <a:t>54</a:t>
            </a:fld>
            <a:endParaRPr lang="en-US" altLang="en-US">
              <a:solidFill>
                <a:prstClr val="black"/>
              </a:solidFill>
              <a:latin typeface="Arial Rounded MT Bold" pitchFamily="34" charset="0"/>
            </a:endParaRPr>
          </a:p>
        </p:txBody>
      </p:sp>
      <p:sp>
        <p:nvSpPr>
          <p:cNvPr id="208900" name="Rectangle 2"/>
          <p:cNvSpPr>
            <a:spLocks noGrp="1" noRot="1" noChangeAspect="1" noChangeArrowheads="1" noTextEdit="1"/>
          </p:cNvSpPr>
          <p:nvPr>
            <p:ph type="sldImg"/>
          </p:nvPr>
        </p:nvSpPr>
        <p:spPr>
          <a:xfrm>
            <a:off x="406400" y="696913"/>
            <a:ext cx="6197600" cy="3486150"/>
          </a:xfrm>
          <a:ln/>
        </p:spPr>
      </p:sp>
      <p:sp>
        <p:nvSpPr>
          <p:cNvPr id="208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Volume Calculation -</a:t>
            </a:r>
            <a:r>
              <a:rPr lang="en-US" altLang="en-US" sz="1200" b="1" u="sng" kern="1200" dirty="0">
                <a:solidFill>
                  <a:schemeClr val="tx1"/>
                </a:solidFill>
                <a:latin typeface="Times New Roman" pitchFamily="18" charset="0"/>
                <a:ea typeface="+mn-ea"/>
                <a:cs typeface="+mn-cs"/>
              </a:rPr>
              <a:t> </a:t>
            </a:r>
            <a:r>
              <a:rPr lang="en-US" sz="1200" b="1" u="sng" kern="1200" dirty="0">
                <a:solidFill>
                  <a:schemeClr val="tx1"/>
                </a:solidFill>
                <a:latin typeface="Times New Roman" pitchFamily="18" charset="0"/>
                <a:ea typeface="+mn-ea"/>
                <a:cs typeface="+mn-cs"/>
              </a:rPr>
              <a:t>Appendix B</a:t>
            </a:r>
            <a:endParaRPr lang="en-US" altLang="en-US" b="1" u="sng" dirty="0">
              <a:latin typeface="Arial" pitchFamily="34" charset="0"/>
            </a:endParaRPr>
          </a:p>
          <a:p>
            <a:pPr eaLnBrk="1" hangingPunct="1"/>
            <a:r>
              <a:rPr lang="en-US" altLang="en-US" dirty="0">
                <a:latin typeface="Arial" pitchFamily="34" charset="0"/>
                <a:cs typeface="Arial" pitchFamily="34" charset="0"/>
              </a:rPr>
              <a:t>Rectangular Tanks </a:t>
            </a:r>
            <a:r>
              <a:rPr lang="en-US" altLang="en-US" dirty="0">
                <a:solidFill>
                  <a:srgbClr val="FF0000"/>
                </a:solidFill>
                <a:latin typeface="Arial" pitchFamily="34" charset="0"/>
                <a:cs typeface="Arial" pitchFamily="34" charset="0"/>
              </a:rPr>
              <a:t>(click to show each method – be sure they understand before moving on – also offer to tutor students at the evening session)</a:t>
            </a:r>
            <a:endParaRPr lang="en-US" altLang="en-US" dirty="0">
              <a:latin typeface="Arial" pitchFamily="34" charset="0"/>
              <a:cs typeface="Arial" pitchFamily="34" charset="0"/>
            </a:endParaRPr>
          </a:p>
          <a:p>
            <a:pPr eaLnBrk="1" hangingPunct="1"/>
            <a:endParaRPr lang="en-US" altLang="en-US" dirty="0">
              <a:latin typeface="Arial" pitchFamily="34" charset="0"/>
              <a:cs typeface="Arial" pitchFamily="34" charset="0"/>
            </a:endParaRPr>
          </a:p>
          <a:p>
            <a:pPr eaLnBrk="1" hangingPunct="1"/>
            <a:r>
              <a:rPr lang="en-US" altLang="en-US" b="1" dirty="0">
                <a:latin typeface="Arial" pitchFamily="34" charset="0"/>
                <a:cs typeface="Times New Roman" pitchFamily="18" charset="0"/>
              </a:rPr>
              <a:t>Method B </a:t>
            </a:r>
          </a:p>
          <a:p>
            <a:pPr eaLnBrk="1" hangingPunct="1"/>
            <a:r>
              <a:rPr lang="en-US" altLang="en-US" dirty="0">
                <a:latin typeface="Arial" pitchFamily="34" charset="0"/>
                <a:cs typeface="Times New Roman" pitchFamily="18" charset="0"/>
              </a:rPr>
              <a:t>Length (inches) x width (inches) divided by 231 equals gallons in each inch of liquid depth. </a:t>
            </a:r>
          </a:p>
          <a:p>
            <a:pPr eaLnBrk="1" hangingPunct="1"/>
            <a:r>
              <a:rPr lang="en-US" altLang="en-US" dirty="0">
                <a:latin typeface="Arial" pitchFamily="34" charset="0"/>
                <a:cs typeface="Times New Roman" pitchFamily="18" charset="0"/>
              </a:rPr>
              <a:t>Tank depth (inches) x gallons per inch equals total volume in gallons. </a:t>
            </a:r>
          </a:p>
          <a:p>
            <a:pPr eaLnBrk="1" hangingPunct="1"/>
            <a:endParaRPr lang="en-US" altLang="en-US" dirty="0">
              <a:latin typeface="Arial" pitchFamily="34" charset="0"/>
              <a:sym typeface="Symbol" pitchFamily="18" charset="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3600">
                <a:solidFill>
                  <a:schemeClr val="tx1"/>
                </a:solidFill>
                <a:latin typeface="Arial Rounded MT Bold" pitchFamily="34" charset="0"/>
              </a:defRPr>
            </a:lvl1pPr>
            <a:lvl2pPr marL="742909" indent="-285734" defTabSz="930224" eaLnBrk="0" hangingPunct="0">
              <a:defRPr sz="3600">
                <a:solidFill>
                  <a:schemeClr val="tx1"/>
                </a:solidFill>
                <a:latin typeface="Arial Rounded MT Bold" pitchFamily="34" charset="0"/>
              </a:defRPr>
            </a:lvl2pPr>
            <a:lvl3pPr marL="1142937" indent="-228587" defTabSz="930224" eaLnBrk="0" hangingPunct="0">
              <a:defRPr sz="3600">
                <a:solidFill>
                  <a:schemeClr val="tx1"/>
                </a:solidFill>
                <a:latin typeface="Arial Rounded MT Bold" pitchFamily="34" charset="0"/>
              </a:defRPr>
            </a:lvl3pPr>
            <a:lvl4pPr marL="1600111" indent="-228587" defTabSz="930224" eaLnBrk="0" hangingPunct="0">
              <a:defRPr sz="3600">
                <a:solidFill>
                  <a:schemeClr val="tx1"/>
                </a:solidFill>
                <a:latin typeface="Arial Rounded MT Bold" pitchFamily="34" charset="0"/>
              </a:defRPr>
            </a:lvl4pPr>
            <a:lvl5pPr marL="2057287" indent="-228587" defTabSz="930224" eaLnBrk="0" hangingPunct="0">
              <a:defRPr sz="3600">
                <a:solidFill>
                  <a:schemeClr val="tx1"/>
                </a:solidFill>
                <a:latin typeface="Arial Rounded MT Bold" pitchFamily="34" charset="0"/>
              </a:defRPr>
            </a:lvl5pPr>
            <a:lvl6pPr marL="2514461" indent="-228587" defTabSz="930224" eaLnBrk="0" fontAlgn="base" hangingPunct="0">
              <a:spcBef>
                <a:spcPct val="0"/>
              </a:spcBef>
              <a:spcAft>
                <a:spcPct val="0"/>
              </a:spcAft>
              <a:defRPr sz="3600">
                <a:solidFill>
                  <a:schemeClr val="tx1"/>
                </a:solidFill>
                <a:latin typeface="Arial Rounded MT Bold" pitchFamily="34" charset="0"/>
              </a:defRPr>
            </a:lvl6pPr>
            <a:lvl7pPr marL="2971635" indent="-228587" defTabSz="930224" eaLnBrk="0" fontAlgn="base" hangingPunct="0">
              <a:spcBef>
                <a:spcPct val="0"/>
              </a:spcBef>
              <a:spcAft>
                <a:spcPct val="0"/>
              </a:spcAft>
              <a:defRPr sz="3600">
                <a:solidFill>
                  <a:schemeClr val="tx1"/>
                </a:solidFill>
                <a:latin typeface="Arial Rounded MT Bold" pitchFamily="34" charset="0"/>
              </a:defRPr>
            </a:lvl7pPr>
            <a:lvl8pPr marL="3428811" indent="-228587" defTabSz="930224" eaLnBrk="0" fontAlgn="base" hangingPunct="0">
              <a:spcBef>
                <a:spcPct val="0"/>
              </a:spcBef>
              <a:spcAft>
                <a:spcPct val="0"/>
              </a:spcAft>
              <a:defRPr sz="3600">
                <a:solidFill>
                  <a:schemeClr val="tx1"/>
                </a:solidFill>
                <a:latin typeface="Arial Rounded MT Bold" pitchFamily="34" charset="0"/>
              </a:defRPr>
            </a:lvl8pPr>
            <a:lvl9pPr marL="3885985" indent="-228587" defTabSz="930224" eaLnBrk="0" fontAlgn="base" hangingPunct="0">
              <a:spcBef>
                <a:spcPct val="0"/>
              </a:spcBef>
              <a:spcAft>
                <a:spcPct val="0"/>
              </a:spcAft>
              <a:defRPr sz="3600">
                <a:solidFill>
                  <a:schemeClr val="tx1"/>
                </a:solidFill>
                <a:latin typeface="Arial Rounded MT Bold" pitchFamily="34" charset="0"/>
              </a:defRPr>
            </a:lvl9pPr>
          </a:lstStyle>
          <a:p>
            <a:pPr eaLnBrk="1" hangingPunct="1"/>
            <a:fld id="{E6E837E6-8BB8-476E-BC9A-E61B84F112EA}" type="slidenum">
              <a:rPr lang="en-US" altLang="en-US" sz="1200" smtClean="0"/>
              <a:pPr eaLnBrk="1" hangingPunct="1"/>
              <a:t>55</a:t>
            </a:fld>
            <a:endParaRPr lang="en-US" altLang="en-US" sz="1200" dirty="0"/>
          </a:p>
        </p:txBody>
      </p:sp>
      <p:sp>
        <p:nvSpPr>
          <p:cNvPr id="207875" name="Rectangle 7"/>
          <p:cNvSpPr txBox="1">
            <a:spLocks noGrp="1" noChangeArrowheads="1"/>
          </p:cNvSpPr>
          <p:nvPr/>
        </p:nvSpPr>
        <p:spPr bwMode="auto">
          <a:xfrm>
            <a:off x="3971926" y="8831264"/>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7" tIns="46578" rIns="93157" bIns="46578"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FDD875A-1473-47B6-8AF6-67944075F215}" type="slidenum">
              <a:rPr lang="en-US" altLang="en-US">
                <a:latin typeface="Arial Rounded MT Bold" pitchFamily="34" charset="0"/>
              </a:rPr>
              <a:pPr algn="r" eaLnBrk="1" hangingPunct="1">
                <a:spcBef>
                  <a:spcPct val="0"/>
                </a:spcBef>
              </a:pPr>
              <a:t>55</a:t>
            </a:fld>
            <a:endParaRPr lang="en-US" altLang="en-US">
              <a:latin typeface="Arial Rounded MT Bold" pitchFamily="34" charset="0"/>
            </a:endParaRPr>
          </a:p>
        </p:txBody>
      </p:sp>
      <p:sp>
        <p:nvSpPr>
          <p:cNvPr id="207876" name="Rectangle 2"/>
          <p:cNvSpPr>
            <a:spLocks noGrp="1" noRot="1" noChangeAspect="1" noChangeArrowheads="1" noTextEdit="1"/>
          </p:cNvSpPr>
          <p:nvPr>
            <p:ph type="sldImg"/>
          </p:nvPr>
        </p:nvSpPr>
        <p:spPr>
          <a:xfrm>
            <a:off x="446088" y="304800"/>
            <a:ext cx="6196012" cy="3486150"/>
          </a:xfrm>
          <a:ln/>
        </p:spPr>
      </p:sp>
      <p:sp>
        <p:nvSpPr>
          <p:cNvPr id="207877" name="Rectangle 3"/>
          <p:cNvSpPr>
            <a:spLocks noGrp="1" noChangeArrowheads="1"/>
          </p:cNvSpPr>
          <p:nvPr>
            <p:ph type="body" idx="1"/>
          </p:nvPr>
        </p:nvSpPr>
        <p:spPr>
          <a:xfrm>
            <a:off x="914401" y="4038600"/>
            <a:ext cx="514032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Volume Calculation</a:t>
            </a:r>
            <a:endParaRPr lang="en-US" altLang="en-US" b="1" u="none" dirty="0">
              <a:latin typeface="Arial" pitchFamily="34" charset="0"/>
            </a:endParaRPr>
          </a:p>
          <a:p>
            <a:pPr eaLnBrk="1" hangingPunct="1"/>
            <a:r>
              <a:rPr lang="en-US" altLang="en-US" b="1" u="none" dirty="0">
                <a:latin typeface="Arial" pitchFamily="34" charset="0"/>
              </a:rPr>
              <a:t>Cylindrical Tanks</a:t>
            </a:r>
            <a:endParaRPr lang="en-US" altLang="en-US" b="1" u="sng" dirty="0">
              <a:latin typeface="Arial" pitchFamily="34" charset="0"/>
            </a:endParaRPr>
          </a:p>
          <a:p>
            <a:pPr eaLnBrk="1" hangingPunct="1"/>
            <a:r>
              <a:rPr lang="en-US" b="1" u="sng" dirty="0">
                <a:latin typeface="Times New Roman" pitchFamily="18" charset="0"/>
              </a:rPr>
              <a:t>Appendix B</a:t>
            </a:r>
            <a:r>
              <a:rPr lang="en-US" altLang="en-US" dirty="0">
                <a:latin typeface="Arial" pitchFamily="34" charset="0"/>
                <a:cs typeface="Arial" pitchFamily="34" charset="0"/>
              </a:rPr>
              <a:t>. Cylindrical Tanks </a:t>
            </a:r>
            <a:r>
              <a:rPr lang="en-US" altLang="en-US" dirty="0">
                <a:solidFill>
                  <a:srgbClr val="FF0000"/>
                </a:solidFill>
                <a:latin typeface="Arial" pitchFamily="34" charset="0"/>
                <a:cs typeface="Arial" pitchFamily="34" charset="0"/>
              </a:rPr>
              <a:t>(click to show each method – be sure they understand before moving on – also offer to tutor students at the evening session)</a:t>
            </a:r>
            <a:endParaRPr lang="en-US" altLang="en-US" dirty="0">
              <a:latin typeface="Arial" pitchFamily="34" charset="0"/>
              <a:cs typeface="Arial" pitchFamily="34" charset="0"/>
            </a:endParaRPr>
          </a:p>
          <a:p>
            <a:pPr eaLnBrk="1" hangingPunct="1"/>
            <a:r>
              <a:rPr lang="en-US" altLang="en-US" dirty="0">
                <a:latin typeface="Arial" pitchFamily="34" charset="0"/>
                <a:cs typeface="Arial" pitchFamily="34" charset="0"/>
              </a:rPr>
              <a:t> </a:t>
            </a:r>
          </a:p>
          <a:p>
            <a:r>
              <a:rPr lang="en-US" sz="1200" kern="1200" dirty="0">
                <a:solidFill>
                  <a:schemeClr val="tx1"/>
                </a:solidFill>
                <a:latin typeface="Times New Roman" pitchFamily="18" charset="0"/>
                <a:ea typeface="+mn-ea"/>
                <a:cs typeface="+mn-cs"/>
              </a:rPr>
              <a:t>Method A </a:t>
            </a:r>
          </a:p>
          <a:p>
            <a:r>
              <a:rPr lang="en-US" sz="1200" kern="1200" dirty="0">
                <a:solidFill>
                  <a:schemeClr val="tx1"/>
                </a:solidFill>
                <a:latin typeface="Times New Roman" pitchFamily="18" charset="0"/>
                <a:ea typeface="+mn-ea"/>
                <a:cs typeface="+mn-cs"/>
              </a:rPr>
              <a:t>3.14 x radius squared (feet) x depth (feet) equals the volume in cubic feet. </a:t>
            </a:r>
          </a:p>
          <a:p>
            <a:r>
              <a:rPr lang="en-US" sz="1200" kern="1200" dirty="0">
                <a:solidFill>
                  <a:schemeClr val="tx1"/>
                </a:solidFill>
                <a:latin typeface="Times New Roman" pitchFamily="18" charset="0"/>
                <a:ea typeface="+mn-ea"/>
                <a:cs typeface="+mn-cs"/>
              </a:rPr>
              <a:t>7.5 x volume in cubic feet equals the tank volume in gallons.</a:t>
            </a:r>
          </a:p>
          <a:p>
            <a:r>
              <a:rPr lang="en-US" sz="1200" kern="1200" dirty="0">
                <a:solidFill>
                  <a:schemeClr val="tx1"/>
                </a:solidFill>
                <a:latin typeface="Times New Roman" pitchFamily="18" charset="0"/>
                <a:ea typeface="+mn-ea"/>
                <a:cs typeface="+mn-cs"/>
              </a:rPr>
              <a:t>In our example: 3.14 x (2.5 x2.5) x 4 = 78.5 </a:t>
            </a:r>
            <a:r>
              <a:rPr lang="en-US" sz="1200" kern="1200" dirty="0" err="1">
                <a:solidFill>
                  <a:schemeClr val="tx1"/>
                </a:solidFill>
                <a:latin typeface="Times New Roman" pitchFamily="18" charset="0"/>
                <a:ea typeface="+mn-ea"/>
                <a:cs typeface="+mn-cs"/>
              </a:rPr>
              <a:t>cu.ft</a:t>
            </a:r>
            <a:r>
              <a:rPr lang="en-US" sz="1200" kern="1200" dirty="0">
                <a:solidFill>
                  <a:schemeClr val="tx1"/>
                </a:solidFill>
                <a:latin typeface="Times New Roman" pitchFamily="18" charset="0"/>
                <a:ea typeface="+mn-ea"/>
                <a:cs typeface="+mn-cs"/>
              </a:rPr>
              <a:t>. x 7.5 = 590 gallons.</a:t>
            </a:r>
          </a:p>
          <a:p>
            <a:pPr eaLnBrk="1" hangingPunct="1">
              <a:spcBef>
                <a:spcPct val="0"/>
              </a:spcBef>
              <a:buFontTx/>
              <a:buNone/>
            </a:pPr>
            <a:endParaRPr lang="en-US" altLang="en-US" dirty="0">
              <a:latin typeface="Arial" pitchFamily="34" charset="0"/>
              <a:cs typeface="Arial" pitchFamily="34" charset="0"/>
            </a:endParaRPr>
          </a:p>
          <a:p>
            <a:pPr eaLnBrk="1" hangingPunct="1"/>
            <a:endParaRPr lang="en-US" altLang="en-US" dirty="0">
              <a:latin typeface="Arial Rounded MT Bold" pitchFamily="34" charset="0"/>
            </a:endParaRPr>
          </a:p>
          <a:p>
            <a:pPr eaLnBrk="1" hangingPunct="1"/>
            <a:endParaRPr lang="en-US" altLang="en-US" dirty="0">
              <a:latin typeface="Arial Rounded MT Bold"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E6E837E6-8BB8-476E-BC9A-E61B84F112EA}" type="slidenum">
              <a:rPr lang="en-US" altLang="en-US" sz="1200" smtClean="0"/>
              <a:pPr eaLnBrk="1" hangingPunct="1"/>
              <a:t>56</a:t>
            </a:fld>
            <a:endParaRPr lang="en-US" altLang="en-US" sz="1200"/>
          </a:p>
        </p:txBody>
      </p:sp>
      <p:sp>
        <p:nvSpPr>
          <p:cNvPr id="207875"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FDD875A-1473-47B6-8AF6-67944075F215}" type="slidenum">
              <a:rPr lang="en-US" altLang="en-US">
                <a:latin typeface="Arial Rounded MT Bold" pitchFamily="34" charset="0"/>
              </a:rPr>
              <a:pPr algn="r" eaLnBrk="1" hangingPunct="1">
                <a:spcBef>
                  <a:spcPct val="0"/>
                </a:spcBef>
              </a:pPr>
              <a:t>56</a:t>
            </a:fld>
            <a:endParaRPr lang="en-US" altLang="en-US">
              <a:latin typeface="Arial Rounded MT Bold" pitchFamily="34" charset="0"/>
            </a:endParaRPr>
          </a:p>
        </p:txBody>
      </p:sp>
      <p:sp>
        <p:nvSpPr>
          <p:cNvPr id="207876" name="Rectangle 2"/>
          <p:cNvSpPr>
            <a:spLocks noGrp="1" noRot="1" noChangeAspect="1" noChangeArrowheads="1" noTextEdit="1"/>
          </p:cNvSpPr>
          <p:nvPr>
            <p:ph type="sldImg"/>
          </p:nvPr>
        </p:nvSpPr>
        <p:spPr>
          <a:xfrm>
            <a:off x="444500" y="304800"/>
            <a:ext cx="6197600" cy="3486150"/>
          </a:xfrm>
          <a:ln/>
        </p:spPr>
      </p:sp>
      <p:sp>
        <p:nvSpPr>
          <p:cNvPr id="207877" name="Rectangle 3"/>
          <p:cNvSpPr>
            <a:spLocks noGrp="1" noChangeArrowheads="1"/>
          </p:cNvSpPr>
          <p:nvPr>
            <p:ph type="body" idx="1"/>
          </p:nvPr>
        </p:nvSpPr>
        <p:spPr>
          <a:xfrm>
            <a:off x="914400" y="4038600"/>
            <a:ext cx="514032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Volume Calculation</a:t>
            </a:r>
            <a:endParaRPr lang="en-US" altLang="en-US" b="1" u="none" dirty="0">
              <a:latin typeface="Arial" pitchFamily="34" charset="0"/>
            </a:endParaRPr>
          </a:p>
          <a:p>
            <a:pPr eaLnBrk="1" hangingPunct="1"/>
            <a:r>
              <a:rPr lang="en-US" altLang="en-US" b="1" u="none" dirty="0">
                <a:latin typeface="Arial" pitchFamily="34" charset="0"/>
              </a:rPr>
              <a:t>Cylindrical Tanks</a:t>
            </a:r>
            <a:endParaRPr lang="en-US" altLang="en-US" b="1" u="sng" dirty="0">
              <a:latin typeface="Arial" pitchFamily="34" charset="0"/>
            </a:endParaRPr>
          </a:p>
          <a:p>
            <a:pPr eaLnBrk="1" hangingPunct="1"/>
            <a:r>
              <a:rPr lang="en-US" sz="1200" b="1" u="sng" kern="1200" dirty="0">
                <a:solidFill>
                  <a:schemeClr val="tx1"/>
                </a:solidFill>
                <a:latin typeface="Times New Roman" pitchFamily="18" charset="0"/>
                <a:ea typeface="+mn-ea"/>
                <a:cs typeface="+mn-cs"/>
              </a:rPr>
              <a:t>Appendix B</a:t>
            </a:r>
            <a:r>
              <a:rPr lang="en-US" altLang="en-US" dirty="0">
                <a:latin typeface="Arial" pitchFamily="34" charset="0"/>
                <a:cs typeface="Arial" pitchFamily="34" charset="0"/>
              </a:rPr>
              <a:t>. Cylindrical Tanks </a:t>
            </a:r>
            <a:r>
              <a:rPr lang="en-US" altLang="en-US" dirty="0">
                <a:solidFill>
                  <a:srgbClr val="FF0000"/>
                </a:solidFill>
                <a:latin typeface="Arial" pitchFamily="34" charset="0"/>
                <a:cs typeface="Arial" pitchFamily="34" charset="0"/>
              </a:rPr>
              <a:t>(click to show each method – be sure they understand before moving on – also offer to tutor students at the evening session)</a:t>
            </a:r>
            <a:endParaRPr lang="en-US" altLang="en-US" dirty="0">
              <a:latin typeface="Arial" pitchFamily="34" charset="0"/>
              <a:cs typeface="Arial" pitchFamily="34" charset="0"/>
            </a:endParaRPr>
          </a:p>
          <a:p>
            <a:pPr eaLnBrk="1" hangingPunct="1"/>
            <a:r>
              <a:rPr lang="en-US" altLang="en-US" dirty="0">
                <a:latin typeface="Arial" pitchFamily="34" charset="0"/>
                <a:cs typeface="Arial" pitchFamily="34" charset="0"/>
              </a:rPr>
              <a:t> </a:t>
            </a:r>
          </a:p>
          <a:p>
            <a:pPr eaLnBrk="1" hangingPunct="1"/>
            <a:r>
              <a:rPr lang="en-US" altLang="en-US" b="1" dirty="0">
                <a:latin typeface="Arial" pitchFamily="34" charset="0"/>
                <a:cs typeface="Arial" pitchFamily="34" charset="0"/>
              </a:rPr>
              <a:t>Method B </a:t>
            </a:r>
          </a:p>
          <a:p>
            <a:pPr eaLnBrk="1" hangingPunct="1"/>
            <a:r>
              <a:rPr lang="en-US" altLang="en-US" dirty="0">
                <a:latin typeface="Arial" pitchFamily="34" charset="0"/>
                <a:cs typeface="Arial" pitchFamily="34" charset="0"/>
              </a:rPr>
              <a:t>Diameter squared (inches) divided by 292.5 equals gallons per inch of liquid depth in tank. </a:t>
            </a:r>
          </a:p>
          <a:p>
            <a:pPr eaLnBrk="1" hangingPunct="1"/>
            <a:r>
              <a:rPr lang="en-US" altLang="en-US" dirty="0">
                <a:latin typeface="Arial" pitchFamily="34" charset="0"/>
                <a:cs typeface="Arial" pitchFamily="34" charset="0"/>
              </a:rPr>
              <a:t>Depth (inches) x gallons per inch equals tank volume in gallons </a:t>
            </a:r>
          </a:p>
          <a:p>
            <a:pPr eaLnBrk="1" hangingPunct="1"/>
            <a:r>
              <a:rPr lang="en-US" altLang="en-US" dirty="0">
                <a:latin typeface="Arial" pitchFamily="34" charset="0"/>
                <a:cs typeface="Arial" pitchFamily="34" charset="0"/>
              </a:rPr>
              <a:t>In our example: </a:t>
            </a:r>
            <a:r>
              <a:rPr lang="en-US" altLang="en-US" dirty="0">
                <a:latin typeface="Arial" pitchFamily="34" charset="0"/>
              </a:rPr>
              <a:t>60 x 60 </a:t>
            </a:r>
            <a:r>
              <a:rPr lang="en-US" altLang="en-US" dirty="0">
                <a:latin typeface="Arial" pitchFamily="34" charset="0"/>
                <a:sym typeface="Symbol" pitchFamily="18" charset="2"/>
              </a:rPr>
              <a:t> 292.5 = 12.31 gal./in. x 48 = 590</a:t>
            </a:r>
            <a:r>
              <a:rPr lang="en-US" altLang="en-US" baseline="0" dirty="0">
                <a:latin typeface="Arial" pitchFamily="34" charset="0"/>
                <a:sym typeface="Symbol" pitchFamily="18" charset="2"/>
              </a:rPr>
              <a:t> gallons</a:t>
            </a:r>
            <a:endParaRPr lang="en-US" altLang="en-US" dirty="0">
              <a:latin typeface="Arial" pitchFamily="34" charset="0"/>
              <a:sym typeface="Symbol" pitchFamily="18" charset="2"/>
            </a:endParaRPr>
          </a:p>
          <a:p>
            <a:pPr eaLnBrk="1" hangingPunct="1">
              <a:spcBef>
                <a:spcPct val="0"/>
              </a:spcBef>
              <a:buFontTx/>
              <a:buNone/>
            </a:pPr>
            <a:endParaRPr lang="en-US" altLang="en-US" dirty="0">
              <a:latin typeface="Arial" pitchFamily="34" charset="0"/>
              <a:cs typeface="Arial" pitchFamily="34" charset="0"/>
            </a:endParaRPr>
          </a:p>
          <a:p>
            <a:pPr eaLnBrk="1" hangingPunct="1"/>
            <a:endParaRPr lang="en-US" altLang="en-US" dirty="0">
              <a:latin typeface="Arial Rounded MT Bold" pitchFamily="34" charset="0"/>
            </a:endParaRPr>
          </a:p>
          <a:p>
            <a:pPr eaLnBrk="1" hangingPunct="1"/>
            <a:endParaRPr lang="en-US" altLang="en-US" dirty="0">
              <a:latin typeface="Arial Rounded MT Bold"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sz="3600">
                <a:solidFill>
                  <a:schemeClr val="tx1"/>
                </a:solidFill>
                <a:latin typeface="Arial Rounded MT Bold" pitchFamily="34" charset="0"/>
              </a:defRPr>
            </a:lvl1pPr>
            <a:lvl2pPr marL="742909" indent="-285734" defTabSz="930224" eaLnBrk="0" hangingPunct="0">
              <a:defRPr sz="3600">
                <a:solidFill>
                  <a:schemeClr val="tx1"/>
                </a:solidFill>
                <a:latin typeface="Arial Rounded MT Bold" pitchFamily="34" charset="0"/>
              </a:defRPr>
            </a:lvl2pPr>
            <a:lvl3pPr marL="1142937" indent="-228587" defTabSz="930224" eaLnBrk="0" hangingPunct="0">
              <a:defRPr sz="3600">
                <a:solidFill>
                  <a:schemeClr val="tx1"/>
                </a:solidFill>
                <a:latin typeface="Arial Rounded MT Bold" pitchFamily="34" charset="0"/>
              </a:defRPr>
            </a:lvl3pPr>
            <a:lvl4pPr marL="1600111" indent="-228587" defTabSz="930224" eaLnBrk="0" hangingPunct="0">
              <a:defRPr sz="3600">
                <a:solidFill>
                  <a:schemeClr val="tx1"/>
                </a:solidFill>
                <a:latin typeface="Arial Rounded MT Bold" pitchFamily="34" charset="0"/>
              </a:defRPr>
            </a:lvl4pPr>
            <a:lvl5pPr marL="2057287" indent="-228587" defTabSz="930224" eaLnBrk="0" hangingPunct="0">
              <a:defRPr sz="3600">
                <a:solidFill>
                  <a:schemeClr val="tx1"/>
                </a:solidFill>
                <a:latin typeface="Arial Rounded MT Bold" pitchFamily="34" charset="0"/>
              </a:defRPr>
            </a:lvl5pPr>
            <a:lvl6pPr marL="2514461" indent="-228587" defTabSz="930224" eaLnBrk="0" fontAlgn="base" hangingPunct="0">
              <a:spcBef>
                <a:spcPct val="0"/>
              </a:spcBef>
              <a:spcAft>
                <a:spcPct val="0"/>
              </a:spcAft>
              <a:defRPr sz="3600">
                <a:solidFill>
                  <a:schemeClr val="tx1"/>
                </a:solidFill>
                <a:latin typeface="Arial Rounded MT Bold" pitchFamily="34" charset="0"/>
              </a:defRPr>
            </a:lvl6pPr>
            <a:lvl7pPr marL="2971635" indent="-228587" defTabSz="930224" eaLnBrk="0" fontAlgn="base" hangingPunct="0">
              <a:spcBef>
                <a:spcPct val="0"/>
              </a:spcBef>
              <a:spcAft>
                <a:spcPct val="0"/>
              </a:spcAft>
              <a:defRPr sz="3600">
                <a:solidFill>
                  <a:schemeClr val="tx1"/>
                </a:solidFill>
                <a:latin typeface="Arial Rounded MT Bold" pitchFamily="34" charset="0"/>
              </a:defRPr>
            </a:lvl7pPr>
            <a:lvl8pPr marL="3428811" indent="-228587" defTabSz="930224" eaLnBrk="0" fontAlgn="base" hangingPunct="0">
              <a:spcBef>
                <a:spcPct val="0"/>
              </a:spcBef>
              <a:spcAft>
                <a:spcPct val="0"/>
              </a:spcAft>
              <a:defRPr sz="3600">
                <a:solidFill>
                  <a:schemeClr val="tx1"/>
                </a:solidFill>
                <a:latin typeface="Arial Rounded MT Bold" pitchFamily="34" charset="0"/>
              </a:defRPr>
            </a:lvl8pPr>
            <a:lvl9pPr marL="3885985" indent="-228587" defTabSz="930224" eaLnBrk="0" fontAlgn="base" hangingPunct="0">
              <a:spcBef>
                <a:spcPct val="0"/>
              </a:spcBef>
              <a:spcAft>
                <a:spcPct val="0"/>
              </a:spcAft>
              <a:defRPr sz="3600">
                <a:solidFill>
                  <a:schemeClr val="tx1"/>
                </a:solidFill>
                <a:latin typeface="Arial Rounded MT Bold" pitchFamily="34" charset="0"/>
              </a:defRPr>
            </a:lvl9pPr>
          </a:lstStyle>
          <a:p>
            <a:pPr eaLnBrk="1" hangingPunct="1"/>
            <a:fld id="{E6E837E6-8BB8-476E-BC9A-E61B84F112EA}" type="slidenum">
              <a:rPr lang="en-US" altLang="en-US" sz="1200" smtClean="0"/>
              <a:pPr eaLnBrk="1" hangingPunct="1"/>
              <a:t>57</a:t>
            </a:fld>
            <a:endParaRPr lang="en-US" altLang="en-US" sz="1200" dirty="0"/>
          </a:p>
        </p:txBody>
      </p:sp>
      <p:sp>
        <p:nvSpPr>
          <p:cNvPr id="207875" name="Rectangle 7"/>
          <p:cNvSpPr txBox="1">
            <a:spLocks noGrp="1" noChangeArrowheads="1"/>
          </p:cNvSpPr>
          <p:nvPr/>
        </p:nvSpPr>
        <p:spPr bwMode="auto">
          <a:xfrm>
            <a:off x="3971926" y="8831264"/>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7" tIns="46578" rIns="93157" bIns="46578"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FDD875A-1473-47B6-8AF6-67944075F215}" type="slidenum">
              <a:rPr lang="en-US" altLang="en-US">
                <a:latin typeface="Arial Rounded MT Bold" pitchFamily="34" charset="0"/>
              </a:rPr>
              <a:pPr algn="r" eaLnBrk="1" hangingPunct="1">
                <a:spcBef>
                  <a:spcPct val="0"/>
                </a:spcBef>
              </a:pPr>
              <a:t>57</a:t>
            </a:fld>
            <a:endParaRPr lang="en-US" altLang="en-US">
              <a:latin typeface="Arial Rounded MT Bold" pitchFamily="34" charset="0"/>
            </a:endParaRPr>
          </a:p>
        </p:txBody>
      </p:sp>
      <p:sp>
        <p:nvSpPr>
          <p:cNvPr id="207876" name="Rectangle 2"/>
          <p:cNvSpPr>
            <a:spLocks noGrp="1" noRot="1" noChangeAspect="1" noChangeArrowheads="1" noTextEdit="1"/>
          </p:cNvSpPr>
          <p:nvPr>
            <p:ph type="sldImg"/>
          </p:nvPr>
        </p:nvSpPr>
        <p:spPr>
          <a:xfrm>
            <a:off x="446088" y="304800"/>
            <a:ext cx="6196012" cy="3486150"/>
          </a:xfrm>
          <a:ln/>
        </p:spPr>
      </p:sp>
      <p:sp>
        <p:nvSpPr>
          <p:cNvPr id="207877" name="Rectangle 3"/>
          <p:cNvSpPr>
            <a:spLocks noGrp="1" noChangeArrowheads="1"/>
          </p:cNvSpPr>
          <p:nvPr>
            <p:ph type="body" idx="1"/>
          </p:nvPr>
        </p:nvSpPr>
        <p:spPr>
          <a:xfrm>
            <a:off x="914401" y="4038600"/>
            <a:ext cx="514032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Volume Calculation</a:t>
            </a:r>
            <a:endParaRPr lang="en-US" altLang="en-US" b="1" u="none" dirty="0">
              <a:latin typeface="Arial" pitchFamily="34" charset="0"/>
            </a:endParaRPr>
          </a:p>
          <a:p>
            <a:pPr eaLnBrk="1" hangingPunct="1"/>
            <a:r>
              <a:rPr lang="en-US" altLang="en-US" b="1" u="none" dirty="0">
                <a:latin typeface="Arial" pitchFamily="34" charset="0"/>
              </a:rPr>
              <a:t>Cylindrical Tanks</a:t>
            </a:r>
            <a:endParaRPr lang="en-US" altLang="en-US" b="1" u="sng" dirty="0">
              <a:latin typeface="Arial" pitchFamily="34" charset="0"/>
            </a:endParaRPr>
          </a:p>
          <a:p>
            <a:pPr eaLnBrk="1" hangingPunct="1"/>
            <a:r>
              <a:rPr lang="en-US" b="1" u="sng" dirty="0">
                <a:latin typeface="Times New Roman" pitchFamily="18" charset="0"/>
              </a:rPr>
              <a:t>Appendix B</a:t>
            </a:r>
            <a:r>
              <a:rPr lang="en-US" altLang="en-US" dirty="0">
                <a:latin typeface="Arial" pitchFamily="34" charset="0"/>
                <a:cs typeface="Arial" pitchFamily="34" charset="0"/>
              </a:rPr>
              <a:t>. Cylindrical Tanks </a:t>
            </a:r>
            <a:r>
              <a:rPr lang="en-US" altLang="en-US" dirty="0">
                <a:solidFill>
                  <a:srgbClr val="FF0000"/>
                </a:solidFill>
                <a:latin typeface="Arial" pitchFamily="34" charset="0"/>
                <a:cs typeface="Arial" pitchFamily="34" charset="0"/>
              </a:rPr>
              <a:t>(click to show each method – be sure they understand before moving on)</a:t>
            </a:r>
            <a:endParaRPr lang="en-US" altLang="en-US" dirty="0">
              <a:latin typeface="Arial" pitchFamily="34" charset="0"/>
              <a:cs typeface="Arial" pitchFamily="34" charset="0"/>
            </a:endParaRPr>
          </a:p>
          <a:p>
            <a:pPr eaLnBrk="1" hangingPunct="1"/>
            <a:r>
              <a:rPr lang="en-US" altLang="en-US" dirty="0">
                <a:latin typeface="Arial" pitchFamily="34" charset="0"/>
                <a:cs typeface="Arial" pitchFamily="34" charset="0"/>
              </a:rPr>
              <a:t> </a:t>
            </a:r>
          </a:p>
          <a:p>
            <a:r>
              <a:rPr lang="en-US" sz="1200" b="1" kern="1200" dirty="0">
                <a:solidFill>
                  <a:schemeClr val="tx1"/>
                </a:solidFill>
                <a:latin typeface="Times New Roman" pitchFamily="18" charset="0"/>
                <a:ea typeface="+mn-ea"/>
                <a:cs typeface="+mn-cs"/>
              </a:rPr>
              <a:t>Method C </a:t>
            </a:r>
          </a:p>
          <a:p>
            <a:r>
              <a:rPr lang="en-US" sz="1200" kern="1200" dirty="0">
                <a:solidFill>
                  <a:schemeClr val="tx1"/>
                </a:solidFill>
                <a:latin typeface="Times New Roman" pitchFamily="18" charset="0"/>
                <a:ea typeface="+mn-ea"/>
                <a:cs typeface="+mn-cs"/>
              </a:rPr>
              <a:t>Diameter squared (in inches) x depth (in inches) times 0.0034 equals tank volume in gallons. </a:t>
            </a:r>
          </a:p>
          <a:p>
            <a:r>
              <a:rPr lang="en-US" sz="1200" kern="1200" dirty="0">
                <a:solidFill>
                  <a:schemeClr val="tx1"/>
                </a:solidFill>
                <a:latin typeface="Times New Roman" pitchFamily="18" charset="0"/>
                <a:ea typeface="+mn-ea"/>
                <a:cs typeface="+mn-cs"/>
              </a:rPr>
              <a:t>In our example: (60 x 60) x 48 x .0034 = 587 gallons.</a:t>
            </a:r>
          </a:p>
          <a:p>
            <a:pPr eaLnBrk="1" hangingPunct="1">
              <a:spcBef>
                <a:spcPct val="0"/>
              </a:spcBef>
              <a:buFontTx/>
              <a:buNone/>
            </a:pPr>
            <a:endParaRPr lang="en-US" altLang="en-US" dirty="0">
              <a:latin typeface="Arial" pitchFamily="34" charset="0"/>
              <a:cs typeface="Arial" pitchFamily="34" charset="0"/>
            </a:endParaRPr>
          </a:p>
          <a:p>
            <a:pPr eaLnBrk="1" hangingPunct="1"/>
            <a:endParaRPr lang="en-US" altLang="en-US" dirty="0">
              <a:latin typeface="Arial Rounded MT Bold" pitchFamily="34" charset="0"/>
            </a:endParaRPr>
          </a:p>
          <a:p>
            <a:pPr eaLnBrk="1" hangingPunct="1"/>
            <a:endParaRPr lang="en-US" altLang="en-US" dirty="0">
              <a:latin typeface="Arial Rounded MT Bold"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Septic Tank Outlet Filters</a:t>
            </a:r>
          </a:p>
          <a:p>
            <a:pPr eaLnBrk="1" hangingPunct="1"/>
            <a:r>
              <a:rPr lang="en-US" altLang="en-US" dirty="0">
                <a:latin typeface="Arial" pitchFamily="34" charset="0"/>
              </a:rPr>
              <a:t>+Observe the liquid level around the filter, along with the amount of accumulated waste material.</a:t>
            </a:r>
          </a:p>
          <a:p>
            <a:pPr eaLnBrk="1" hangingPunct="1"/>
            <a:r>
              <a:rPr lang="en-US" altLang="en-US" dirty="0">
                <a:latin typeface="Arial" pitchFamily="34" charset="0"/>
              </a:rPr>
              <a:t>+Do not remove the filter until after the treatment tank has been pumped.</a:t>
            </a:r>
          </a:p>
          <a:p>
            <a:pPr eaLnBrk="1" hangingPunct="1"/>
            <a:r>
              <a:rPr lang="en-US" altLang="en-US" dirty="0">
                <a:latin typeface="Arial" pitchFamily="34" charset="0"/>
              </a:rPr>
              <a:t>+After the tank has been pumped, </a:t>
            </a:r>
          </a:p>
          <a:p>
            <a:pPr eaLnBrk="1" hangingPunct="1"/>
            <a:r>
              <a:rPr lang="en-US" altLang="en-US" dirty="0">
                <a:latin typeface="Arial" pitchFamily="34" charset="0"/>
              </a:rPr>
              <a:t>   +Carefully remove and </a:t>
            </a:r>
            <a:r>
              <a:rPr lang="en-US" altLang="en-US" b="1" u="sng" dirty="0">
                <a:latin typeface="Arial" pitchFamily="34" charset="0"/>
              </a:rPr>
              <a:t>clean</a:t>
            </a:r>
            <a:r>
              <a:rPr lang="en-US" altLang="en-US" dirty="0">
                <a:latin typeface="Arial" pitchFamily="34" charset="0"/>
              </a:rPr>
              <a:t> the filter</a:t>
            </a:r>
            <a:r>
              <a:rPr lang="en-US" altLang="en-US" b="1" dirty="0">
                <a:latin typeface="Arial" pitchFamily="34" charset="0"/>
              </a:rPr>
              <a:t>. = T</a:t>
            </a:r>
          </a:p>
          <a:p>
            <a:pPr eaLnBrk="1" hangingPunct="1"/>
            <a:r>
              <a:rPr lang="en-US" altLang="en-US" dirty="0">
                <a:latin typeface="Arial" pitchFamily="34" charset="0"/>
              </a:rPr>
              <a:t>   +Inspect the filter for damage.</a:t>
            </a:r>
          </a:p>
          <a:p>
            <a:pPr eaLnBrk="1" hangingPunct="1"/>
            <a:r>
              <a:rPr lang="en-US" altLang="en-US" baseline="0" dirty="0">
                <a:latin typeface="Arial" pitchFamily="34" charset="0"/>
              </a:rPr>
              <a:t>   +</a:t>
            </a:r>
            <a:r>
              <a:rPr lang="en-US" altLang="en-US" dirty="0">
                <a:latin typeface="Arial" pitchFamily="34" charset="0"/>
              </a:rPr>
              <a:t>Reinstall the filter.</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58</a:t>
            </a:fld>
            <a:endParaRPr lang="en-US"/>
          </a:p>
        </p:txBody>
      </p:sp>
    </p:spTree>
    <p:extLst>
      <p:ext uri="{BB962C8B-B14F-4D97-AF65-F5344CB8AC3E}">
        <p14:creationId xmlns:p14="http://schemas.microsoft.com/office/powerpoint/2010/main" val="22654387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Secondary Treatment Filters –</a:t>
            </a:r>
            <a:r>
              <a:rPr lang="en-US" altLang="en-US" b="1" u="none" dirty="0">
                <a:latin typeface="Arial" pitchFamily="34" charset="0"/>
              </a:rPr>
              <a:t>SEE</a:t>
            </a:r>
            <a:r>
              <a:rPr lang="en-US" altLang="en-US" b="1" u="none" baseline="0" dirty="0">
                <a:latin typeface="Arial" pitchFamily="34" charset="0"/>
              </a:rPr>
              <a:t> Page 16 standards – </a:t>
            </a:r>
            <a:r>
              <a:rPr lang="en-US" altLang="en-US" b="1" i="1" u="none" baseline="0" dirty="0">
                <a:latin typeface="Arial" pitchFamily="34" charset="0"/>
              </a:rPr>
              <a:t>When any proprietary unit or component is encountered, appropriate and specific training from the manufacturer should be obtained by the inspector</a:t>
            </a:r>
            <a:endParaRPr lang="en-US" altLang="en-US" b="1" u="sng" dirty="0">
              <a:latin typeface="Arial" pitchFamily="34" charset="0"/>
            </a:endParaRPr>
          </a:p>
          <a:p>
            <a:pPr eaLnBrk="1" hangingPunct="1"/>
            <a:r>
              <a:rPr lang="en-US" altLang="en-US" b="1" dirty="0">
                <a:latin typeface="Arial" pitchFamily="34" charset="0"/>
              </a:rPr>
              <a:t>Media Based Filters (Click for each item)</a:t>
            </a:r>
            <a:br>
              <a:rPr lang="en-US" altLang="en-US" sz="700" dirty="0">
                <a:latin typeface="Arial" pitchFamily="34" charset="0"/>
              </a:rPr>
            </a:br>
            <a:r>
              <a:rPr lang="en-US" altLang="en-US" sz="1200" dirty="0">
                <a:latin typeface="Arial" pitchFamily="34" charset="0"/>
              </a:rPr>
              <a:t>+</a:t>
            </a:r>
            <a:r>
              <a:rPr lang="en-US" altLang="en-US" dirty="0">
                <a:latin typeface="Arial" pitchFamily="34" charset="0"/>
              </a:rPr>
              <a:t>Inspect the filter vessel and hatches for physical integrity.</a:t>
            </a:r>
          </a:p>
          <a:p>
            <a:pPr eaLnBrk="1" hangingPunct="1"/>
            <a:r>
              <a:rPr lang="en-US" altLang="en-US" dirty="0">
                <a:latin typeface="Arial" pitchFamily="34" charset="0"/>
              </a:rPr>
              <a:t>+Is there surface water infiltration.</a:t>
            </a:r>
          </a:p>
          <a:p>
            <a:pPr eaLnBrk="1" hangingPunct="1"/>
            <a:r>
              <a:rPr lang="en-US" altLang="en-US" dirty="0">
                <a:latin typeface="Arial" pitchFamily="34" charset="0"/>
              </a:rPr>
              <a:t>+Look for clogged holes in the effluent delivery pipe.</a:t>
            </a:r>
          </a:p>
          <a:p>
            <a:pPr eaLnBrk="1" hangingPunct="1"/>
            <a:r>
              <a:rPr lang="en-US" altLang="en-US" dirty="0">
                <a:latin typeface="Arial" pitchFamily="34" charset="0"/>
              </a:rPr>
              <a:t>+Is there a splash block under each delivery hole.</a:t>
            </a:r>
          </a:p>
          <a:p>
            <a:pPr eaLnBrk="1" hangingPunct="1"/>
            <a:r>
              <a:rPr lang="en-US" altLang="en-US" dirty="0">
                <a:latin typeface="Arial" pitchFamily="34" charset="0"/>
              </a:rPr>
              <a:t>+If the filter is supplied by a pump, activate the pump by introducing sufficient CLEAN water to cause the float to energize the circuit. The normal discharge to the filter is a volume of 2" of liquid depth per dose.</a:t>
            </a:r>
          </a:p>
          <a:p>
            <a:pPr eaLnBrk="1" hangingPunct="1"/>
            <a:r>
              <a:rPr lang="en-US" altLang="en-US" dirty="0">
                <a:latin typeface="Arial" pitchFamily="34" charset="0"/>
              </a:rPr>
              <a:t>+If an alarm is present, verify that it activates when the liquid reaches a depth of 12" above the sand surface.</a:t>
            </a:r>
          </a:p>
          <a:p>
            <a:pPr eaLnBrk="1" hangingPunct="1"/>
            <a:r>
              <a:rPr lang="en-US" altLang="en-US" dirty="0">
                <a:latin typeface="Arial" pitchFamily="34" charset="0"/>
              </a:rPr>
              <a:t>+Verify that the filtered effluent is leaving the filter by observing its inflow into the next system component.</a:t>
            </a:r>
          </a:p>
          <a:p>
            <a:pPr eaLnBrk="1" hangingPunct="1"/>
            <a:r>
              <a:rPr lang="en-US" altLang="en-US" dirty="0">
                <a:latin typeface="Arial" pitchFamily="34" charset="0"/>
              </a:rPr>
              <a:t>+Look for effluent ponded on top of the sand. </a:t>
            </a:r>
            <a:r>
              <a:rPr lang="en-US" altLang="en-US" dirty="0">
                <a:solidFill>
                  <a:srgbClr val="FF0000"/>
                </a:solidFill>
                <a:latin typeface="Arial" pitchFamily="34" charset="0"/>
              </a:rPr>
              <a:t>(click to show next item)</a:t>
            </a:r>
          </a:p>
          <a:p>
            <a:pPr eaLnBrk="1" hangingPunct="1"/>
            <a:endParaRPr lang="en-US" altLang="en-US" b="1" dirty="0">
              <a:latin typeface="Arial" pitchFamily="34" charset="0"/>
            </a:endParaRPr>
          </a:p>
          <a:p>
            <a:pPr eaLnBrk="1" hangingPunct="1"/>
            <a:r>
              <a:rPr lang="en-US" sz="1200" b="1" kern="1200" dirty="0">
                <a:solidFill>
                  <a:schemeClr val="tx1"/>
                </a:solidFill>
                <a:latin typeface="Times New Roman" pitchFamily="18" charset="0"/>
                <a:ea typeface="+mn-ea"/>
                <a:cs typeface="+mn-cs"/>
              </a:rPr>
              <a:t>++Ponding of liquid over the entire sand filter surface is an UNACCEPTABLE condition.</a:t>
            </a:r>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59</a:t>
            </a:fld>
            <a:endParaRPr lang="en-US"/>
          </a:p>
        </p:txBody>
      </p:sp>
    </p:spTree>
    <p:extLst>
      <p:ext uri="{BB962C8B-B14F-4D97-AF65-F5344CB8AC3E}">
        <p14:creationId xmlns:p14="http://schemas.microsoft.com/office/powerpoint/2010/main" val="2648440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Secondary Treatment Filters</a:t>
            </a:r>
          </a:p>
          <a:p>
            <a:pPr eaLnBrk="1" hangingPunct="1"/>
            <a:r>
              <a:rPr lang="en-US" altLang="en-US" b="1" dirty="0">
                <a:latin typeface="Arial" pitchFamily="34" charset="0"/>
              </a:rPr>
              <a:t>Buried Sand Filters – (Click for each</a:t>
            </a:r>
            <a:r>
              <a:rPr lang="en-US" altLang="en-US" b="1" baseline="0" dirty="0">
                <a:latin typeface="Arial" pitchFamily="34" charset="0"/>
              </a:rPr>
              <a:t> item) </a:t>
            </a:r>
            <a:r>
              <a:rPr lang="en-US" altLang="en-US" b="1" u="sng" baseline="0" dirty="0">
                <a:latin typeface="Arial" pitchFamily="34" charset="0"/>
              </a:rPr>
              <a:t>-</a:t>
            </a:r>
            <a:r>
              <a:rPr lang="en-US" sz="1200" b="1" u="sng" kern="1200" dirty="0">
                <a:solidFill>
                  <a:schemeClr val="tx1"/>
                </a:solidFill>
                <a:latin typeface="Times New Roman" pitchFamily="18" charset="0"/>
                <a:ea typeface="+mn-ea"/>
                <a:cs typeface="+mn-cs"/>
              </a:rPr>
              <a:t>used for small flow treatment facilities</a:t>
            </a:r>
            <a:br>
              <a:rPr lang="en-US" altLang="en-US" sz="700" dirty="0">
                <a:latin typeface="Arial" pitchFamily="34" charset="0"/>
              </a:rPr>
            </a:br>
            <a:r>
              <a:rPr lang="en-US" altLang="en-US" sz="1200" dirty="0">
                <a:latin typeface="Arial" pitchFamily="34" charset="0"/>
              </a:rPr>
              <a:t>+</a:t>
            </a:r>
            <a:r>
              <a:rPr lang="en-US" altLang="en-US" dirty="0">
                <a:latin typeface="Arial" pitchFamily="34" charset="0"/>
              </a:rPr>
              <a:t>Look for lush vegetation.</a:t>
            </a:r>
          </a:p>
          <a:p>
            <a:pPr eaLnBrk="1" hangingPunct="1"/>
            <a:r>
              <a:rPr lang="en-US" altLang="en-US" dirty="0">
                <a:latin typeface="Arial" pitchFamily="34" charset="0"/>
              </a:rPr>
              <a:t>+Is there ponded liquid above the filter at or near the soil surface.</a:t>
            </a:r>
          </a:p>
          <a:p>
            <a:pPr eaLnBrk="1" hangingPunct="1"/>
            <a:r>
              <a:rPr lang="en-US" altLang="en-US" dirty="0">
                <a:latin typeface="Arial" pitchFamily="34" charset="0"/>
              </a:rPr>
              <a:t>+Verify that effluent flows through the effluent delivery line to the filter.</a:t>
            </a:r>
          </a:p>
          <a:p>
            <a:pPr eaLnBrk="1" hangingPunct="1"/>
            <a:r>
              <a:rPr lang="en-US" altLang="en-US" dirty="0">
                <a:latin typeface="Arial" pitchFamily="34" charset="0"/>
              </a:rPr>
              <a:t>+If risers are present, verify that effluent is flowing through the filter normally.</a:t>
            </a:r>
          </a:p>
          <a:p>
            <a:pPr eaLnBrk="1" hangingPunct="1"/>
            <a:r>
              <a:rPr lang="en-US" altLang="en-US" dirty="0">
                <a:latin typeface="Arial" pitchFamily="34" charset="0"/>
              </a:rPr>
              <a:t>+Verify that the filtered effluent is leaving the filter by observing its inflow into the next system component.</a:t>
            </a:r>
            <a:r>
              <a:rPr lang="en-US" altLang="en-US" dirty="0">
                <a:solidFill>
                  <a:srgbClr val="FF0000"/>
                </a:solidFill>
                <a:latin typeface="Arial" pitchFamily="34" charset="0"/>
              </a:rPr>
              <a:t> (click to show next item)</a:t>
            </a:r>
            <a:endParaRPr lang="en-US" altLang="en-US" dirty="0">
              <a:latin typeface="Arial" pitchFamily="34" charset="0"/>
            </a:endParaRPr>
          </a:p>
          <a:p>
            <a:pPr eaLnBrk="1" hangingPunct="1"/>
            <a:r>
              <a:rPr lang="en-US" altLang="en-US" b="1" dirty="0">
                <a:latin typeface="Arial" pitchFamily="34" charset="0"/>
              </a:rPr>
              <a:t>Do not probe buried sand filters.</a:t>
            </a:r>
          </a:p>
          <a:p>
            <a:pPr eaLnBrk="1" hangingPunct="1"/>
            <a:r>
              <a:rPr lang="en-US" altLang="en-US" b="1" dirty="0">
                <a:solidFill>
                  <a:srgbClr val="FF0000"/>
                </a:solidFill>
                <a:latin typeface="Arial" pitchFamily="34" charset="0"/>
              </a:rPr>
              <a:t>Ask: </a:t>
            </a:r>
            <a:r>
              <a:rPr lang="en-US" altLang="en-US" b="1" dirty="0">
                <a:latin typeface="Arial" pitchFamily="34" charset="0"/>
              </a:rPr>
              <a:t>Does anyone know why?</a:t>
            </a:r>
          </a:p>
          <a:p>
            <a:pPr eaLnBrk="1" hangingPunct="1"/>
            <a:r>
              <a:rPr lang="en-US" altLang="en-US" b="1" dirty="0">
                <a:latin typeface="Arial" pitchFamily="34" charset="0"/>
              </a:rPr>
              <a:t>Danger of puncturing liner.</a:t>
            </a:r>
            <a:endParaRPr lang="en-US" altLang="en-US" b="1" dirty="0">
              <a:solidFill>
                <a:srgbClr val="FF0000"/>
              </a:solidFill>
              <a:latin typeface="Arial" pitchFamily="34" charset="0"/>
            </a:endParaRPr>
          </a:p>
          <a:p>
            <a:pPr eaLnBrk="1" hangingPunct="1"/>
            <a:endParaRPr lang="en-US" altLang="en-US" dirty="0">
              <a:latin typeface="Arial" pitchFamily="34" charset="0"/>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60</a:t>
            </a:fld>
            <a:endParaRPr lang="en-US"/>
          </a:p>
        </p:txBody>
      </p:sp>
    </p:spTree>
    <p:extLst>
      <p:ext uri="{BB962C8B-B14F-4D97-AF65-F5344CB8AC3E}">
        <p14:creationId xmlns:p14="http://schemas.microsoft.com/office/powerpoint/2010/main" val="2648440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Authorization Form</a:t>
            </a:r>
            <a:endParaRPr lang="en-US" b="0" u="none" dirty="0">
              <a:latin typeface="Arial Rounded MT Bold" panose="020F0704030504030204" pitchFamily="34" charset="0"/>
            </a:endParaRPr>
          </a:p>
          <a:p>
            <a:r>
              <a:rPr lang="en-US" b="0" u="none" dirty="0">
                <a:latin typeface="Arial Rounded MT Bold" panose="020F0704030504030204" pitchFamily="34" charset="0"/>
              </a:rPr>
              <a:t>Should be on your letterhead.</a:t>
            </a:r>
            <a:endParaRPr lang="en-US" b="1" u="sng" dirty="0">
              <a:latin typeface="Arial Rounded MT Bold" panose="020F0704030504030204" pitchFamily="34" charset="0"/>
            </a:endParaRPr>
          </a:p>
          <a:p>
            <a:r>
              <a:rPr lang="en-US" dirty="0">
                <a:latin typeface="Arial Rounded MT Bold" panose="020F0704030504030204" pitchFamily="34" charset="0"/>
              </a:rPr>
              <a:t>Key points to include:</a:t>
            </a:r>
          </a:p>
          <a:p>
            <a:r>
              <a:rPr lang="en-US" dirty="0">
                <a:latin typeface="Arial Rounded MT Bold" panose="020F0704030504030204" pitchFamily="34" charset="0"/>
              </a:rPr>
              <a:t>Authorization to:</a:t>
            </a:r>
          </a:p>
          <a:p>
            <a:r>
              <a:rPr lang="en-US" dirty="0">
                <a:latin typeface="Arial Rounded MT Bold" panose="020F0704030504030204" pitchFamily="34" charset="0"/>
              </a:rPr>
              <a:t>  Enter the property.</a:t>
            </a:r>
          </a:p>
          <a:p>
            <a:r>
              <a:rPr lang="en-US" dirty="0">
                <a:latin typeface="Arial Rounded MT Bold" panose="020F0704030504030204" pitchFamily="34" charset="0"/>
              </a:rPr>
              <a:t>  Inspect the on-lot system.</a:t>
            </a:r>
          </a:p>
          <a:p>
            <a:r>
              <a:rPr lang="en-US" dirty="0">
                <a:latin typeface="Arial Rounded MT Bold" panose="020F0704030504030204" pitchFamily="34" charset="0"/>
              </a:rPr>
              <a:t>  Issue the inspection report.</a:t>
            </a:r>
          </a:p>
          <a:p>
            <a:r>
              <a:rPr lang="en-US" dirty="0">
                <a:latin typeface="Arial Rounded MT Bold" panose="020F0704030504030204" pitchFamily="34" charset="0"/>
              </a:rPr>
              <a:t>  Pump all tanks as needed for the inspection.</a:t>
            </a:r>
          </a:p>
          <a:p>
            <a:r>
              <a:rPr lang="en-US" dirty="0">
                <a:latin typeface="Arial Rounded MT Bold" panose="020F0704030504030204" pitchFamily="34" charset="0"/>
              </a:rPr>
              <a:t>  Contact previous</a:t>
            </a:r>
            <a:r>
              <a:rPr lang="en-US" baseline="0" dirty="0">
                <a:latin typeface="Arial Rounded MT Bold" panose="020F0704030504030204" pitchFamily="34" charset="0"/>
              </a:rPr>
              <a:t> inspectors.</a:t>
            </a:r>
          </a:p>
          <a:p>
            <a:r>
              <a:rPr lang="en-US" baseline="0" dirty="0">
                <a:latin typeface="Arial Rounded MT Bold" panose="020F0704030504030204" pitchFamily="34" charset="0"/>
              </a:rPr>
              <a:t>  Contact maintenance providers.</a:t>
            </a:r>
          </a:p>
          <a:p>
            <a:r>
              <a:rPr lang="en-US" baseline="0" dirty="0">
                <a:latin typeface="Arial Rounded MT Bold" panose="020F0704030504030204" pitchFamily="34" charset="0"/>
              </a:rPr>
              <a:t>State your fee for doing the inspection.</a:t>
            </a:r>
          </a:p>
          <a:p>
            <a:r>
              <a:rPr lang="en-US" baseline="0" dirty="0">
                <a:latin typeface="Arial Rounded MT Bold" panose="020F0704030504030204" pitchFamily="34" charset="0"/>
              </a:rPr>
              <a:t>Make it known that you will use </a:t>
            </a:r>
            <a:r>
              <a:rPr lang="en-US" b="1" baseline="0" dirty="0">
                <a:highlight>
                  <a:srgbClr val="FFFF00"/>
                </a:highlight>
                <a:latin typeface="Arial Rounded MT Bold" panose="020F0704030504030204" pitchFamily="34" charset="0"/>
              </a:rPr>
              <a:t>NAWT</a:t>
            </a:r>
            <a:r>
              <a:rPr lang="en-US" b="1" baseline="0" dirty="0">
                <a:latin typeface="Arial Rounded MT Bold" panose="020F0704030504030204" pitchFamily="34" charset="0"/>
              </a:rPr>
              <a:t> </a:t>
            </a:r>
            <a:r>
              <a:rPr lang="en-US" baseline="0" dirty="0">
                <a:latin typeface="Arial Rounded MT Bold" panose="020F0704030504030204" pitchFamily="34" charset="0"/>
              </a:rPr>
              <a:t>Standards.</a:t>
            </a:r>
          </a:p>
          <a:p>
            <a:r>
              <a:rPr lang="en-US" baseline="0" dirty="0">
                <a:latin typeface="Arial Rounded MT Bold" panose="020F0704030504030204" pitchFamily="34" charset="0"/>
              </a:rPr>
              <a:t>Your report is not a warranty.</a:t>
            </a:r>
            <a:endParaRPr lang="en-US"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a:t>
            </a:fld>
            <a:endParaRPr lang="en-US"/>
          </a:p>
        </p:txBody>
      </p:sp>
    </p:spTree>
    <p:extLst>
      <p:ext uri="{BB962C8B-B14F-4D97-AF65-F5344CB8AC3E}">
        <p14:creationId xmlns:p14="http://schemas.microsoft.com/office/powerpoint/2010/main" val="332857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Secondary Treatment Filters</a:t>
            </a:r>
          </a:p>
          <a:p>
            <a:pPr eaLnBrk="1" hangingPunct="1"/>
            <a:r>
              <a:rPr lang="en-US" altLang="en-US" b="1" dirty="0">
                <a:latin typeface="Arial" pitchFamily="34" charset="0"/>
              </a:rPr>
              <a:t>Media</a:t>
            </a:r>
            <a:r>
              <a:rPr lang="en-US" altLang="en-US" b="1" baseline="0" dirty="0">
                <a:latin typeface="Arial" pitchFamily="34" charset="0"/>
              </a:rPr>
              <a:t>-Based </a:t>
            </a:r>
            <a:r>
              <a:rPr lang="en-US" altLang="en-US" b="1" dirty="0">
                <a:latin typeface="Arial" pitchFamily="34" charset="0"/>
              </a:rPr>
              <a:t> Filters can</a:t>
            </a:r>
            <a:r>
              <a:rPr lang="en-US" altLang="en-US" b="1" baseline="0" dirty="0">
                <a:latin typeface="Arial" pitchFamily="34" charset="0"/>
              </a:rPr>
              <a:t> use peat or coco fibers</a:t>
            </a:r>
            <a:endParaRPr lang="en-US" altLang="en-US" sz="700" b="0" dirty="0">
              <a:latin typeface="Arial" pitchFamily="34" charset="0"/>
            </a:endParaRPr>
          </a:p>
          <a:p>
            <a:pPr eaLnBrk="1" hangingPunct="1"/>
            <a:r>
              <a:rPr lang="en-US" altLang="en-US" dirty="0">
                <a:solidFill>
                  <a:srgbClr val="000000"/>
                </a:solidFill>
                <a:latin typeface="Arial" pitchFamily="34" charset="0"/>
              </a:rPr>
              <a:t>+Never open a media-based filter without manufacturer’s instruction. </a:t>
            </a:r>
            <a:r>
              <a:rPr lang="en-US" altLang="en-US" b="1" u="sng" dirty="0">
                <a:solidFill>
                  <a:srgbClr val="000000"/>
                </a:solidFill>
                <a:latin typeface="Arial" pitchFamily="34" charset="0"/>
              </a:rPr>
              <a:t>= T</a:t>
            </a:r>
          </a:p>
          <a:p>
            <a:pPr eaLnBrk="1" hangingPunct="1"/>
            <a:r>
              <a:rPr lang="en-US" altLang="en-US" baseline="0" dirty="0">
                <a:solidFill>
                  <a:srgbClr val="000000"/>
                </a:solidFill>
                <a:latin typeface="Arial" pitchFamily="34" charset="0"/>
              </a:rPr>
              <a:t>   +Refer to Appendix D for a current list of Alternate Technologies that you may want to obtain additional training on for components in your area.</a:t>
            </a:r>
            <a:endParaRPr lang="en-US" altLang="en-US" dirty="0">
              <a:solidFill>
                <a:srgbClr val="000000"/>
              </a:solidFill>
              <a:latin typeface="Arial" pitchFamily="34" charset="0"/>
            </a:endParaRPr>
          </a:p>
          <a:p>
            <a:pPr eaLnBrk="1" hangingPunct="1"/>
            <a:r>
              <a:rPr lang="en-US" altLang="en-US" dirty="0">
                <a:solidFill>
                  <a:srgbClr val="000000"/>
                </a:solidFill>
                <a:latin typeface="Arial" pitchFamily="34" charset="0"/>
              </a:rPr>
              <a:t>+Basic inspection of these filters will be the same as buried sand filters. </a:t>
            </a:r>
          </a:p>
          <a:p>
            <a:pPr eaLnBrk="1" hangingPunct="1"/>
            <a:r>
              <a:rPr lang="en-US" altLang="en-US" dirty="0">
                <a:solidFill>
                  <a:srgbClr val="000000"/>
                </a:solidFill>
                <a:latin typeface="Arial" pitchFamily="34" charset="0"/>
              </a:rPr>
              <a:t>+Verify effluent is entering and leaving the filter.</a:t>
            </a:r>
          </a:p>
          <a:p>
            <a:pPr eaLnBrk="1" hangingPunct="1"/>
            <a:endParaRPr lang="en-US" altLang="en-US" b="1" dirty="0">
              <a:solidFill>
                <a:srgbClr val="FF0000"/>
              </a:solidFill>
              <a:latin typeface="Arial" pitchFamily="34" charset="0"/>
            </a:endParaRPr>
          </a:p>
          <a:p>
            <a:pPr eaLnBrk="1" hangingPunct="1"/>
            <a:r>
              <a:rPr lang="en-US" altLang="en-US" b="1" dirty="0">
                <a:solidFill>
                  <a:srgbClr val="FF0000"/>
                </a:solidFill>
                <a:latin typeface="Arial" pitchFamily="34" charset="0"/>
              </a:rPr>
              <a:t>Newer units may have a dose</a:t>
            </a:r>
            <a:r>
              <a:rPr lang="en-US" altLang="en-US" b="1" baseline="0" dirty="0">
                <a:solidFill>
                  <a:srgbClr val="FF0000"/>
                </a:solidFill>
                <a:latin typeface="Arial" pitchFamily="34" charset="0"/>
              </a:rPr>
              <a:t> or pump tank at the outlet end of the unit. Verify the pump functions properly.</a:t>
            </a:r>
            <a:endParaRPr lang="en-US" altLang="en-US" b="1" dirty="0">
              <a:solidFill>
                <a:srgbClr val="FF0000"/>
              </a:solidFill>
              <a:latin typeface="Arial" pitchFamily="34" charset="0"/>
            </a:endParaRPr>
          </a:p>
          <a:p>
            <a:pPr eaLnBrk="1" hangingPunct="1"/>
            <a:endParaRPr lang="en-US" altLang="en-US" dirty="0">
              <a:latin typeface="Arial" pitchFamily="34" charset="0"/>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61</a:t>
            </a:fld>
            <a:endParaRPr lang="en-US"/>
          </a:p>
        </p:txBody>
      </p:sp>
    </p:spTree>
    <p:extLst>
      <p:ext uri="{BB962C8B-B14F-4D97-AF65-F5344CB8AC3E}">
        <p14:creationId xmlns:p14="http://schemas.microsoft.com/office/powerpoint/2010/main" val="26484409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Secondary Treatment Filters</a:t>
            </a:r>
          </a:p>
          <a:p>
            <a:pPr eaLnBrk="1" hangingPunct="1"/>
            <a:r>
              <a:rPr lang="en-US" altLang="en-US" b="1" dirty="0">
                <a:latin typeface="Arial" pitchFamily="34" charset="0"/>
              </a:rPr>
              <a:t>Recirculating Sand Filters</a:t>
            </a:r>
            <a:br>
              <a:rPr lang="en-US" altLang="en-US" sz="700" dirty="0">
                <a:latin typeface="Arial" pitchFamily="34" charset="0"/>
              </a:rPr>
            </a:br>
            <a:r>
              <a:rPr lang="en-US" altLang="en-US" sz="1200" dirty="0">
                <a:latin typeface="Arial" pitchFamily="34" charset="0"/>
              </a:rPr>
              <a:t>+</a:t>
            </a:r>
            <a:r>
              <a:rPr lang="en-US" altLang="en-US" dirty="0">
                <a:latin typeface="Arial" pitchFamily="34" charset="0"/>
              </a:rPr>
              <a:t>Look for lush vegetation.</a:t>
            </a:r>
          </a:p>
          <a:p>
            <a:pPr eaLnBrk="1" hangingPunct="1"/>
            <a:r>
              <a:rPr lang="en-US" altLang="en-US" dirty="0">
                <a:latin typeface="Arial" pitchFamily="34" charset="0"/>
              </a:rPr>
              <a:t>+Is there ponded liquid above the filter at or near the soil surface.</a:t>
            </a:r>
          </a:p>
          <a:p>
            <a:pPr eaLnBrk="1" hangingPunct="1"/>
            <a:r>
              <a:rPr lang="en-US" altLang="en-US" dirty="0">
                <a:latin typeface="Arial" pitchFamily="34" charset="0"/>
              </a:rPr>
              <a:t>+Verify that effluent flows through the effluent delivery line to the filter.</a:t>
            </a:r>
          </a:p>
          <a:p>
            <a:pPr eaLnBrk="1" hangingPunct="1"/>
            <a:r>
              <a:rPr lang="en-US" altLang="en-US" dirty="0">
                <a:latin typeface="Arial" pitchFamily="34" charset="0"/>
              </a:rPr>
              <a:t>+Open</a:t>
            </a:r>
            <a:r>
              <a:rPr lang="en-US" altLang="en-US" baseline="0" dirty="0">
                <a:latin typeface="Arial" pitchFamily="34" charset="0"/>
              </a:rPr>
              <a:t> the filter</a:t>
            </a:r>
            <a:r>
              <a:rPr lang="en-US" altLang="en-US" dirty="0">
                <a:latin typeface="Arial" pitchFamily="34" charset="0"/>
              </a:rPr>
              <a:t>, verify that effluent is flowing through the filter normally.</a:t>
            </a:r>
          </a:p>
          <a:p>
            <a:pPr eaLnBrk="1" hangingPunct="1"/>
            <a:r>
              <a:rPr lang="en-US" altLang="en-US" dirty="0">
                <a:latin typeface="Arial" pitchFamily="34" charset="0"/>
              </a:rPr>
              <a:t>+Verify that the filtered effluent is leaving the filter by observing its inflow into the next system component.</a:t>
            </a:r>
            <a:endParaRPr lang="en-US" altLang="en-US" b="1" dirty="0">
              <a:solidFill>
                <a:srgbClr val="FF0000"/>
              </a:solidFill>
              <a:latin typeface="Arial" pitchFamily="34" charset="0"/>
            </a:endParaRPr>
          </a:p>
          <a:p>
            <a:pPr eaLnBrk="1" hangingPunct="1"/>
            <a:endParaRPr lang="en-US" altLang="en-US" dirty="0">
              <a:latin typeface="Arial" pitchFamily="34" charset="0"/>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62</a:t>
            </a:fld>
            <a:endParaRPr lang="en-US"/>
          </a:p>
        </p:txBody>
      </p:sp>
    </p:spTree>
    <p:extLst>
      <p:ext uri="{BB962C8B-B14F-4D97-AF65-F5344CB8AC3E}">
        <p14:creationId xmlns:p14="http://schemas.microsoft.com/office/powerpoint/2010/main" val="26484409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Secondary Treatment Filters</a:t>
            </a:r>
          </a:p>
          <a:p>
            <a:pPr eaLnBrk="1" hangingPunct="1"/>
            <a:r>
              <a:rPr lang="en-US" altLang="en-US" b="1" dirty="0">
                <a:latin typeface="Arial" pitchFamily="34" charset="0"/>
              </a:rPr>
              <a:t>Advan Tex Treatment System – from Orenco</a:t>
            </a:r>
            <a:br>
              <a:rPr lang="en-US" altLang="en-US" sz="700" dirty="0">
                <a:latin typeface="Arial" pitchFamily="34" charset="0"/>
              </a:rPr>
            </a:br>
            <a:r>
              <a:rPr lang="en-US" altLang="en-US" sz="1200" dirty="0">
                <a:latin typeface="Arial" pitchFamily="34" charset="0"/>
              </a:rPr>
              <a:t>+</a:t>
            </a:r>
            <a:r>
              <a:rPr lang="en-US" altLang="en-US" dirty="0">
                <a:latin typeface="Arial" pitchFamily="34" charset="0"/>
              </a:rPr>
              <a:t>Look for lush vegetation.</a:t>
            </a:r>
          </a:p>
          <a:p>
            <a:pPr eaLnBrk="1" hangingPunct="1"/>
            <a:r>
              <a:rPr lang="en-US" altLang="en-US" dirty="0">
                <a:latin typeface="Arial" pitchFamily="34" charset="0"/>
              </a:rPr>
              <a:t>+Is there ponded liquid above the filter at or near the soil surface.</a:t>
            </a:r>
          </a:p>
          <a:p>
            <a:pPr eaLnBrk="1" hangingPunct="1"/>
            <a:r>
              <a:rPr lang="en-US" altLang="en-US" dirty="0">
                <a:latin typeface="Arial" pitchFamily="34" charset="0"/>
              </a:rPr>
              <a:t>+Verify that effluent flows through the effluent delivery line to the filter.</a:t>
            </a:r>
          </a:p>
          <a:p>
            <a:pPr eaLnBrk="1" hangingPunct="1"/>
            <a:r>
              <a:rPr lang="en-US" altLang="en-US" dirty="0">
                <a:latin typeface="Arial" pitchFamily="34" charset="0"/>
              </a:rPr>
              <a:t>+Open the unit, verify that effluent is flowing through the filter normally.</a:t>
            </a:r>
          </a:p>
          <a:p>
            <a:pPr eaLnBrk="1" hangingPunct="1"/>
            <a:r>
              <a:rPr lang="en-US" altLang="en-US" dirty="0">
                <a:latin typeface="Arial" pitchFamily="34" charset="0"/>
              </a:rPr>
              <a:t>+Verify that the filtered effluent is leaving the filter by observing its inflow into the next system component.</a:t>
            </a:r>
            <a:endParaRPr lang="en-US" altLang="en-US" b="1" dirty="0">
              <a:solidFill>
                <a:srgbClr val="FF0000"/>
              </a:solidFill>
              <a:latin typeface="Arial" pitchFamily="34" charset="0"/>
            </a:endParaRPr>
          </a:p>
          <a:p>
            <a:pPr eaLnBrk="1" hangingPunct="1"/>
            <a:endParaRPr lang="en-US" altLang="en-US" dirty="0">
              <a:latin typeface="Arial" pitchFamily="34" charset="0"/>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63</a:t>
            </a:fld>
            <a:endParaRPr lang="en-US"/>
          </a:p>
        </p:txBody>
      </p:sp>
    </p:spTree>
    <p:extLst>
      <p:ext uri="{BB962C8B-B14F-4D97-AF65-F5344CB8AC3E}">
        <p14:creationId xmlns:p14="http://schemas.microsoft.com/office/powerpoint/2010/main" val="26484409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Disinfection Units</a:t>
            </a:r>
          </a:p>
          <a:p>
            <a:pPr eaLnBrk="1" hangingPunct="1"/>
            <a:r>
              <a:rPr lang="en-US" altLang="en-US" b="1" u="none" dirty="0">
                <a:latin typeface="Arial" pitchFamily="34" charset="0"/>
              </a:rPr>
              <a:t>Solid Chlorine Tablet Units</a:t>
            </a:r>
          </a:p>
          <a:p>
            <a:pPr marL="228600" indent="-228600" eaLnBrk="1" hangingPunct="1"/>
            <a:r>
              <a:rPr lang="en-US" altLang="en-US" dirty="0">
                <a:latin typeface="Arial" pitchFamily="34" charset="0"/>
              </a:rPr>
              <a:t>+Check that solid chlorine tablets are present and that they are resting in the channel.</a:t>
            </a:r>
          </a:p>
          <a:p>
            <a:pPr marL="228600" indent="-228600" eaLnBrk="1" hangingPunct="1"/>
            <a:r>
              <a:rPr lang="en-US" altLang="en-US" dirty="0">
                <a:latin typeface="Arial" pitchFamily="34" charset="0"/>
              </a:rPr>
              <a:t>+Verify that the tablets have not fused together (like ice cubes in ice tea) and failed to progressively move downward into the channel.</a:t>
            </a:r>
          </a:p>
          <a:p>
            <a:pPr marL="228600" indent="-228600" eaLnBrk="1" hangingPunct="1"/>
            <a:r>
              <a:rPr lang="en-US" altLang="en-US" b="1" u="sng" dirty="0">
                <a:latin typeface="Arial" pitchFamily="34" charset="0"/>
              </a:rPr>
              <a:t>+Review the maintenance records for the system, if available.</a:t>
            </a:r>
          </a:p>
          <a:p>
            <a:pPr marL="228600" indent="-228600" eaLnBrk="1" hangingPunct="1"/>
            <a:endParaRPr lang="en-US" altLang="en-US" b="1" u="sng" dirty="0">
              <a:latin typeface="Arial" pitchFamily="34" charset="0"/>
            </a:endParaRPr>
          </a:p>
          <a:p>
            <a:pPr eaLnBrk="1" hangingPunct="1"/>
            <a:r>
              <a:rPr lang="en-US" altLang="en-US" b="1" u="sng" dirty="0">
                <a:latin typeface="Arial" pitchFamily="34" charset="0"/>
              </a:rPr>
              <a:t>NOTE: just the smell of chlorine is not enough to test it. =T</a:t>
            </a:r>
          </a:p>
          <a:p>
            <a:pPr eaLnBrk="1" hangingPunct="1"/>
            <a:endParaRPr lang="en-US" altLang="en-US" b="1" u="sng" dirty="0">
              <a:latin typeface="Arial" pitchFamily="34" charset="0"/>
            </a:endParaRPr>
          </a:p>
          <a:p>
            <a:pPr marL="228600" indent="-228600" eaLnBrk="1" hangingPunct="1"/>
            <a:r>
              <a:rPr lang="en-US" altLang="en-US" dirty="0">
                <a:solidFill>
                  <a:srgbClr val="FF0000"/>
                </a:solidFill>
                <a:latin typeface="Arial" pitchFamily="34" charset="0"/>
              </a:rPr>
              <a:t>(click to show each of the following and discuss as needed)</a:t>
            </a:r>
          </a:p>
          <a:p>
            <a:pPr marL="228600" indent="-228600" eaLnBrk="1" hangingPunct="1">
              <a:spcBef>
                <a:spcPct val="0"/>
              </a:spcBef>
            </a:pPr>
            <a:r>
              <a:rPr lang="en-US" altLang="en-US" b="1" dirty="0">
                <a:latin typeface="Arial" pitchFamily="34" charset="0"/>
              </a:rPr>
              <a:t>++The inspector must advise the client that further testing is required to verify that the system is properly disinfecting the effluent. </a:t>
            </a:r>
          </a:p>
          <a:p>
            <a:pPr marL="228600" indent="-228600" eaLnBrk="1" hangingPunct="1">
              <a:spcBef>
                <a:spcPct val="0"/>
              </a:spcBef>
            </a:pPr>
            <a:endParaRPr lang="en-US" altLang="en-US" b="1" dirty="0">
              <a:latin typeface="Arial" pitchFamily="34" charset="0"/>
            </a:endParaRPr>
          </a:p>
          <a:p>
            <a:pPr marL="228600" indent="-228600" eaLnBrk="1" hangingPunct="1">
              <a:spcBef>
                <a:spcPct val="0"/>
              </a:spcBef>
            </a:pPr>
            <a:r>
              <a:rPr lang="en-US" altLang="en-US" b="1" dirty="0">
                <a:latin typeface="Arial" pitchFamily="34" charset="0"/>
              </a:rPr>
              <a:t>++The inspector must advise the client that a permit may be required to operate this type of system. The client must verify that a valid permit exists for their use of those systems requiring operating permits.</a:t>
            </a:r>
            <a:endParaRPr lang="en-US" altLang="en-US" dirty="0">
              <a:latin typeface="Arial" pitchFamily="34" charset="0"/>
            </a:endParaRPr>
          </a:p>
          <a:p>
            <a:pPr marL="228600" indent="-228600" eaLnBrk="1" hangingPunct="1"/>
            <a:endParaRPr lang="en-US" altLang="en-US" b="1" dirty="0">
              <a:latin typeface="Arial" pitchFamily="34" charset="0"/>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64</a:t>
            </a:fld>
            <a:endParaRPr lang="en-US"/>
          </a:p>
        </p:txBody>
      </p:sp>
    </p:spTree>
    <p:extLst>
      <p:ext uri="{BB962C8B-B14F-4D97-AF65-F5344CB8AC3E}">
        <p14:creationId xmlns:p14="http://schemas.microsoft.com/office/powerpoint/2010/main" val="26484409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Disinfection Units</a:t>
            </a:r>
          </a:p>
          <a:p>
            <a:pPr marL="228600" indent="-228600" eaLnBrk="1" hangingPunct="1"/>
            <a:r>
              <a:rPr lang="en-US" altLang="en-US" b="1" dirty="0">
                <a:latin typeface="Arial" pitchFamily="34" charset="0"/>
              </a:rPr>
              <a:t>Liquid Chlorine</a:t>
            </a:r>
          </a:p>
          <a:p>
            <a:pPr marL="228600" indent="-228600" eaLnBrk="1" hangingPunct="1"/>
            <a:r>
              <a:rPr lang="en-US" altLang="en-US" dirty="0">
                <a:latin typeface="Arial" pitchFamily="34" charset="0"/>
              </a:rPr>
              <a:t>+Verify that the chlorine pump actuates at the proper time in the system’s cycle.</a:t>
            </a:r>
          </a:p>
          <a:p>
            <a:pPr marL="228600" indent="-228600" eaLnBrk="1" hangingPunct="1"/>
            <a:r>
              <a:rPr lang="en-US" altLang="en-US" dirty="0">
                <a:latin typeface="Arial" pitchFamily="34" charset="0"/>
              </a:rPr>
              <a:t>+Review the maintenance records for the system, if available.</a:t>
            </a:r>
          </a:p>
          <a:p>
            <a:pPr marL="228600" indent="-228600" eaLnBrk="1" hangingPunct="1"/>
            <a:endParaRPr lang="en-US" altLang="en-US" dirty="0">
              <a:solidFill>
                <a:srgbClr val="FF0000"/>
              </a:solidFill>
              <a:latin typeface="Arial" pitchFamily="34" charset="0"/>
            </a:endParaRPr>
          </a:p>
          <a:p>
            <a:pPr marL="228600" indent="-228600" eaLnBrk="1" hangingPunct="1"/>
            <a:r>
              <a:rPr lang="en-US" altLang="en-US" dirty="0">
                <a:solidFill>
                  <a:srgbClr val="FF0000"/>
                </a:solidFill>
                <a:latin typeface="Arial" pitchFamily="34" charset="0"/>
              </a:rPr>
              <a:t>(click to show each of the following and discuss as needed)</a:t>
            </a:r>
          </a:p>
          <a:p>
            <a:pPr marL="228600" indent="-228600" eaLnBrk="1" hangingPunct="1">
              <a:spcBef>
                <a:spcPct val="0"/>
              </a:spcBef>
            </a:pPr>
            <a:r>
              <a:rPr lang="en-US" altLang="en-US" b="1" dirty="0">
                <a:latin typeface="Arial" pitchFamily="34" charset="0"/>
              </a:rPr>
              <a:t>++The inspector must advise the client that further testing is required to verify that the system is properly disinfecting the effluent. </a:t>
            </a:r>
          </a:p>
          <a:p>
            <a:pPr marL="228600" indent="-228600" eaLnBrk="1" hangingPunct="1">
              <a:spcBef>
                <a:spcPct val="0"/>
              </a:spcBef>
            </a:pPr>
            <a:endParaRPr lang="en-US" altLang="en-US" b="1" dirty="0">
              <a:latin typeface="Arial" pitchFamily="34" charset="0"/>
            </a:endParaRPr>
          </a:p>
          <a:p>
            <a:pPr marL="228600" indent="-228600" eaLnBrk="1" hangingPunct="1">
              <a:spcBef>
                <a:spcPct val="0"/>
              </a:spcBef>
            </a:pPr>
            <a:r>
              <a:rPr lang="en-US" altLang="en-US" b="1" dirty="0">
                <a:latin typeface="Arial" pitchFamily="34" charset="0"/>
              </a:rPr>
              <a:t>++The inspector must advise the client that a permit may be required to operate this type of system. The client must verify that a valid permit exists for their use of those systems requiring operating permits.</a:t>
            </a:r>
            <a:endParaRPr lang="en-US" altLang="en-US" dirty="0">
              <a:latin typeface="Arial" pitchFamily="34" charset="0"/>
            </a:endParaRPr>
          </a:p>
          <a:p>
            <a:pPr marL="228600" indent="-228600" eaLnBrk="1" hangingPunct="1"/>
            <a:endParaRPr lang="en-US" altLang="en-US" b="1" dirty="0">
              <a:latin typeface="Arial" pitchFamily="34" charset="0"/>
            </a:endParaRPr>
          </a:p>
          <a:p>
            <a:pPr eaLnBrk="1" hangingPunct="1"/>
            <a:endParaRPr lang="en-US" altLang="en-US" dirty="0">
              <a:latin typeface="Arial" pitchFamily="34" charset="0"/>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65</a:t>
            </a:fld>
            <a:endParaRPr lang="en-US"/>
          </a:p>
        </p:txBody>
      </p:sp>
    </p:spTree>
    <p:extLst>
      <p:ext uri="{BB962C8B-B14F-4D97-AF65-F5344CB8AC3E}">
        <p14:creationId xmlns:p14="http://schemas.microsoft.com/office/powerpoint/2010/main" val="26484409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Disinfection Units</a:t>
            </a:r>
          </a:p>
          <a:p>
            <a:pPr marL="228600" indent="-228600" eaLnBrk="1" hangingPunct="1"/>
            <a:r>
              <a:rPr lang="en-US" altLang="en-US" b="1" dirty="0">
                <a:latin typeface="Arial" pitchFamily="34" charset="0"/>
              </a:rPr>
              <a:t>Ultraviolet</a:t>
            </a:r>
          </a:p>
          <a:p>
            <a:pPr marL="228600" indent="-228600" eaLnBrk="1" hangingPunct="1"/>
            <a:r>
              <a:rPr lang="en-US" altLang="en-US" b="1" dirty="0">
                <a:latin typeface="Arial" pitchFamily="34" charset="0"/>
              </a:rPr>
              <a:t>+</a:t>
            </a:r>
            <a:r>
              <a:rPr lang="en-US" altLang="en-US" dirty="0">
                <a:latin typeface="Arial" pitchFamily="34" charset="0"/>
              </a:rPr>
              <a:t>Verify that the ultraviolet light is working. </a:t>
            </a:r>
          </a:p>
          <a:p>
            <a:pPr marL="228600" indent="-228600" eaLnBrk="1" hangingPunct="1"/>
            <a:endParaRPr lang="en-US" altLang="en-US" dirty="0">
              <a:solidFill>
                <a:srgbClr val="FF0000"/>
              </a:solidFill>
              <a:latin typeface="Arial" pitchFamily="34" charset="0"/>
            </a:endParaRPr>
          </a:p>
          <a:p>
            <a:pPr marL="228600" indent="-228600" eaLnBrk="1" hangingPunct="1"/>
            <a:r>
              <a:rPr lang="en-US" altLang="en-US" dirty="0">
                <a:solidFill>
                  <a:srgbClr val="FF0000"/>
                </a:solidFill>
                <a:latin typeface="Arial" pitchFamily="34" charset="0"/>
              </a:rPr>
              <a:t>(click to show each of the following and discuss as needed)</a:t>
            </a:r>
          </a:p>
          <a:p>
            <a:pPr marL="228600" indent="-228600" eaLnBrk="1" hangingPunct="1">
              <a:spcBef>
                <a:spcPct val="0"/>
              </a:spcBef>
            </a:pPr>
            <a:r>
              <a:rPr lang="en-US" altLang="en-US" b="1" dirty="0">
                <a:latin typeface="Arial" pitchFamily="34" charset="0"/>
              </a:rPr>
              <a:t>++The inspector must advise the client that further testing is required to verify that the system is properly disinfecting the effluent. </a:t>
            </a:r>
          </a:p>
          <a:p>
            <a:pPr marL="228600" indent="-228600" eaLnBrk="1" hangingPunct="1">
              <a:spcBef>
                <a:spcPct val="0"/>
              </a:spcBef>
            </a:pPr>
            <a:endParaRPr lang="en-US" altLang="en-US" b="1" dirty="0">
              <a:latin typeface="Arial" pitchFamily="34" charset="0"/>
            </a:endParaRPr>
          </a:p>
          <a:p>
            <a:pPr marL="228600" indent="-228600" eaLnBrk="1" hangingPunct="1">
              <a:spcBef>
                <a:spcPct val="0"/>
              </a:spcBef>
            </a:pPr>
            <a:r>
              <a:rPr lang="en-US" altLang="en-US" b="1" dirty="0">
                <a:latin typeface="Arial" pitchFamily="34" charset="0"/>
              </a:rPr>
              <a:t>++The inspector must advise the client that a permit may be required to operate this type of system. The client must verify that a valid permit exists for their use of those systems requiring operating permits.</a:t>
            </a:r>
            <a:endParaRPr lang="en-US" altLang="en-US" dirty="0">
              <a:latin typeface="Arial" pitchFamily="34" charset="0"/>
            </a:endParaRPr>
          </a:p>
          <a:p>
            <a:pPr marL="228600" indent="-228600" eaLnBrk="1" hangingPunct="1"/>
            <a:endParaRPr lang="en-US" altLang="en-US" b="1" dirty="0">
              <a:latin typeface="Arial" pitchFamily="34" charset="0"/>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66</a:t>
            </a:fld>
            <a:endParaRPr lang="en-US"/>
          </a:p>
        </p:txBody>
      </p:sp>
    </p:spTree>
    <p:extLst>
      <p:ext uri="{BB962C8B-B14F-4D97-AF65-F5344CB8AC3E}">
        <p14:creationId xmlns:p14="http://schemas.microsoft.com/office/powerpoint/2010/main" val="26484409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u="sng" dirty="0">
                <a:latin typeface="Arial" pitchFamily="34" charset="0"/>
              </a:rPr>
              <a:t>Effluent Delivery and Distribution Systems</a:t>
            </a:r>
            <a:r>
              <a:rPr lang="en-US" altLang="en-US" b="1" dirty="0">
                <a:solidFill>
                  <a:srgbClr val="FF0000"/>
                </a:solidFill>
                <a:latin typeface="Arial" pitchFamily="34" charset="0"/>
              </a:rPr>
              <a:t>(click to show each of the following)</a:t>
            </a:r>
          </a:p>
          <a:p>
            <a:pPr eaLnBrk="1" hangingPunct="1">
              <a:defRPr/>
            </a:pPr>
            <a:endParaRPr lang="en-US" b="1" u="sng" dirty="0">
              <a:latin typeface="Arial" pitchFamily="34" charset="0"/>
            </a:endParaRPr>
          </a:p>
          <a:p>
            <a:pPr eaLnBrk="1" hangingPunct="1">
              <a:defRPr/>
            </a:pPr>
            <a:r>
              <a:rPr lang="en-US" b="1" dirty="0">
                <a:latin typeface="Arial" pitchFamily="34" charset="0"/>
              </a:rPr>
              <a:t>Gravity Distribution</a:t>
            </a:r>
          </a:p>
          <a:p>
            <a:pPr eaLnBrk="1" hangingPunct="1">
              <a:defRPr/>
            </a:pPr>
            <a:r>
              <a:rPr lang="en-US" b="0" dirty="0">
                <a:latin typeface="Arial" pitchFamily="34" charset="0"/>
              </a:rPr>
              <a:t>+</a:t>
            </a:r>
            <a:r>
              <a:rPr lang="en-US" dirty="0">
                <a:latin typeface="Arial" pitchFamily="34" charset="0"/>
              </a:rPr>
              <a:t>Gravity distribution systems are checked by examining the treatment tank’s outlet. If the tank’s liquid level is at the lowest point of the outlet pipe (invert) and if the effluent delivery line to the absorption area is sound and unobstructed, then the effluent is properly reaching the effluent distribution system (soil treatment area).</a:t>
            </a:r>
          </a:p>
          <a:p>
            <a:pPr marL="0" indent="0" eaLnBrk="1" hangingPunct="1">
              <a:spcBef>
                <a:spcPts val="0"/>
              </a:spcBef>
              <a:spcAft>
                <a:spcPts val="1200"/>
              </a:spcAft>
              <a:buFont typeface="+mj-lt"/>
              <a:buNone/>
              <a:defRPr/>
            </a:pPr>
            <a:r>
              <a:rPr lang="en-US" dirty="0">
                <a:latin typeface="Arial" pitchFamily="34" charset="0"/>
              </a:rPr>
              <a:t>+If the liquid level is above the lowest point of the outlet pipe, further investigation is needed to locate and evaluate the cause of this condition.</a:t>
            </a:r>
          </a:p>
          <a:p>
            <a:pPr marL="0" indent="0" eaLnBrk="1" hangingPunct="1">
              <a:spcBef>
                <a:spcPts val="0"/>
              </a:spcBef>
              <a:spcAft>
                <a:spcPts val="1200"/>
              </a:spcAft>
              <a:buFont typeface="+mj-lt"/>
              <a:buNone/>
              <a:defRPr/>
            </a:pPr>
            <a:r>
              <a:rPr lang="en-US" dirty="0">
                <a:latin typeface="Arial" pitchFamily="34" charset="0"/>
              </a:rPr>
              <a:t>+If conditions in the absorption area signal potential unequal distribution, then the D-Box, if found, must be exposed and evaluated. If no D-Box is found, the absorption area investigation should proceed. The client should be offered the option of continued investigation until the cause of unequal distribution is identified and understood. </a:t>
            </a:r>
          </a:p>
          <a:p>
            <a:pPr marL="0" indent="0" eaLnBrk="1" hangingPunct="1">
              <a:spcBef>
                <a:spcPts val="0"/>
              </a:spcBef>
              <a:spcAft>
                <a:spcPts val="1200"/>
              </a:spcAft>
              <a:buFont typeface="+mj-lt"/>
              <a:buNone/>
              <a:defRPr/>
            </a:pPr>
            <a:r>
              <a:rPr lang="en-US" dirty="0">
                <a:latin typeface="Arial" pitchFamily="34" charset="0"/>
              </a:rPr>
              <a:t>+If, in the course of inspection, it is discovered that the laterals in a trench or bed system are installed perpendicular to the contour lines, be alert to the likelihood of unequal distribution and effluent accumulating in the farthest downslope areas of the aggregate.</a:t>
            </a:r>
          </a:p>
          <a:p>
            <a:pPr eaLnBrk="1" hangingPunct="1">
              <a:defRPr/>
            </a:pPr>
            <a:endParaRPr lang="en-US" dirty="0">
              <a:solidFill>
                <a:srgbClr val="FF0000"/>
              </a:solidFill>
              <a:latin typeface="Arial" pitchFamily="34" charset="0"/>
            </a:endParaRPr>
          </a:p>
          <a:p>
            <a:pPr eaLnBrk="1" hangingPunct="1">
              <a:defRPr/>
            </a:pPr>
            <a:r>
              <a:rPr lang="en-US" dirty="0">
                <a:solidFill>
                  <a:srgbClr val="FF0000"/>
                </a:solidFill>
                <a:latin typeface="Arial" pitchFamily="34" charset="0"/>
              </a:rPr>
              <a:t>Ask: </a:t>
            </a:r>
            <a:r>
              <a:rPr lang="en-US" dirty="0">
                <a:latin typeface="Arial" pitchFamily="34" charset="0"/>
                <a:cs typeface="Arial" pitchFamily="34" charset="0"/>
              </a:rPr>
              <a:t>Must all D-Boxes be found and opened?</a:t>
            </a:r>
            <a:endParaRPr lang="en-US" dirty="0">
              <a:latin typeface="Arial" pitchFamily="34" charset="0"/>
              <a:cs typeface="Times New Roman" pitchFamily="18" charset="0"/>
            </a:endParaRPr>
          </a:p>
          <a:p>
            <a:pPr eaLnBrk="1" hangingPunct="1">
              <a:defRPr/>
            </a:pPr>
            <a:r>
              <a:rPr lang="en-US" dirty="0">
                <a:solidFill>
                  <a:srgbClr val="FF0000"/>
                </a:solidFill>
                <a:latin typeface="Arial" pitchFamily="34" charset="0"/>
              </a:rPr>
              <a:t>Answer: </a:t>
            </a:r>
            <a:r>
              <a:rPr lang="en-US" dirty="0">
                <a:latin typeface="Arial" pitchFamily="34" charset="0"/>
              </a:rPr>
              <a:t>No </a:t>
            </a:r>
            <a:r>
              <a:rPr lang="en-US" dirty="0">
                <a:solidFill>
                  <a:srgbClr val="FF0000"/>
                </a:solidFill>
                <a:latin typeface="Arial" pitchFamily="34" charset="0"/>
              </a:rPr>
              <a:t>(click to show next item)</a:t>
            </a:r>
            <a:endParaRPr lang="en-US" dirty="0">
              <a:latin typeface="Arial" pitchFamily="34" charset="0"/>
            </a:endParaRPr>
          </a:p>
          <a:p>
            <a:pPr eaLnBrk="1" hangingPunct="1">
              <a:defRPr/>
            </a:pPr>
            <a:r>
              <a:rPr lang="en-US" dirty="0">
                <a:latin typeface="Arial" pitchFamily="34" charset="0"/>
              </a:rPr>
              <a:t>Remember to expect the unexpected in older gravity systems</a:t>
            </a:r>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67</a:t>
            </a:fld>
            <a:endParaRPr lang="en-US"/>
          </a:p>
        </p:txBody>
      </p:sp>
    </p:spTree>
    <p:extLst>
      <p:ext uri="{BB962C8B-B14F-4D97-AF65-F5344CB8AC3E}">
        <p14:creationId xmlns:p14="http://schemas.microsoft.com/office/powerpoint/2010/main" val="18366825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u="sng" dirty="0">
                <a:latin typeface="Arial" pitchFamily="34" charset="0"/>
              </a:rPr>
              <a:t>Effluent Delivery and Distribution Systems </a:t>
            </a:r>
            <a:r>
              <a:rPr lang="en-US" altLang="en-US" b="1" dirty="0">
                <a:solidFill>
                  <a:srgbClr val="FF0000"/>
                </a:solidFill>
                <a:latin typeface="Arial" pitchFamily="34" charset="0"/>
              </a:rPr>
              <a:t>(click to show each of the following)</a:t>
            </a:r>
            <a:endParaRPr lang="en-US" b="1" dirty="0">
              <a:latin typeface="Arial" pitchFamily="34" charset="0"/>
            </a:endParaRPr>
          </a:p>
          <a:p>
            <a:pPr eaLnBrk="1" hangingPunct="1"/>
            <a:r>
              <a:rPr lang="en-US" altLang="en-US" b="1" dirty="0">
                <a:latin typeface="Arial" pitchFamily="34" charset="0"/>
              </a:rPr>
              <a:t>Pump and Siphon Tanks</a:t>
            </a:r>
          </a:p>
          <a:p>
            <a:pPr eaLnBrk="1" hangingPunct="1">
              <a:buFont typeface="Calibri" pitchFamily="34" charset="0"/>
              <a:buNone/>
            </a:pPr>
            <a:r>
              <a:rPr lang="en-US" altLang="en-US" sz="1200" b="1" u="sng" dirty="0">
                <a:latin typeface="Arial" pitchFamily="34" charset="0"/>
              </a:rPr>
              <a:t>+Always check the soil treatment area (STA) before turning on either a lift or dosing pump</a:t>
            </a:r>
            <a:r>
              <a:rPr lang="en-US" altLang="en-US" sz="1200" dirty="0">
                <a:latin typeface="Arial" pitchFamily="34" charset="0"/>
              </a:rPr>
              <a:t>; however, if the pump has recently been activated, finish all aspects of the inspection before checking the water level in the STA. </a:t>
            </a:r>
            <a:r>
              <a:rPr lang="en-US" altLang="en-US" sz="1200" b="1" dirty="0">
                <a:latin typeface="Arial" pitchFamily="34" charset="0"/>
              </a:rPr>
              <a:t>= T </a:t>
            </a:r>
          </a:p>
          <a:p>
            <a:pPr eaLnBrk="1" hangingPunct="1">
              <a:buFont typeface="Calibri" pitchFamily="34" charset="0"/>
              <a:buNone/>
            </a:pPr>
            <a:r>
              <a:rPr lang="en-US" altLang="en-US" sz="1200" dirty="0">
                <a:latin typeface="Arial" pitchFamily="34" charset="0"/>
              </a:rPr>
              <a:t>+Check the condition and soundness of all pump and siphon tanks, using the tank inspection procedures described previously.</a:t>
            </a:r>
          </a:p>
          <a:p>
            <a:pPr marL="0" marR="0" indent="0" algn="l" defTabSz="914400" rtl="0" eaLnBrk="1" fontAlgn="base" latinLnBrk="0" hangingPunct="1">
              <a:lnSpc>
                <a:spcPct val="100000"/>
              </a:lnSpc>
              <a:spcBef>
                <a:spcPct val="30000"/>
              </a:spcBef>
              <a:spcAft>
                <a:spcPct val="0"/>
              </a:spcAft>
              <a:buClrTx/>
              <a:buSzTx/>
              <a:buFont typeface="Calibri" pitchFamily="34" charset="0"/>
              <a:buNone/>
              <a:tabLst/>
              <a:defRPr/>
            </a:pPr>
            <a:r>
              <a:rPr lang="en-US" altLang="en-US" sz="1200" dirty="0">
                <a:latin typeface="Arial" pitchFamily="34" charset="0"/>
              </a:rPr>
              <a:t>+Check tanks for any foreign contaminates such as FOG’s (fats, oils and greases), organic solids, inorganic matter (wipes, shop rags, underwear, etc.) floating scum, sludge or condoms.  Review previous components to determine why these substances are passing through.</a:t>
            </a:r>
          </a:p>
          <a:p>
            <a:pPr marL="0" marR="0" indent="0" algn="l" defTabSz="914400" rtl="0" eaLnBrk="1" fontAlgn="base" latinLnBrk="0" hangingPunct="1">
              <a:lnSpc>
                <a:spcPct val="100000"/>
              </a:lnSpc>
              <a:spcBef>
                <a:spcPct val="30000"/>
              </a:spcBef>
              <a:spcAft>
                <a:spcPct val="0"/>
              </a:spcAft>
              <a:buClrTx/>
              <a:buSzTx/>
              <a:buFont typeface="Calibri" pitchFamily="34" charset="0"/>
              <a:buNone/>
              <a:tabLst/>
              <a:defRPr/>
            </a:pPr>
            <a:r>
              <a:rPr lang="en-US" dirty="0">
                <a:latin typeface="Arial" pitchFamily="34" charset="0"/>
              </a:rPr>
              <a:t>+Measure and record the liquid level in each tank.</a:t>
            </a:r>
          </a:p>
          <a:p>
            <a:pPr marL="0" indent="0" eaLnBrk="1" hangingPunct="1">
              <a:buFont typeface="+mj-lt"/>
              <a:buNone/>
              <a:defRPr/>
            </a:pPr>
            <a:r>
              <a:rPr lang="en-US" dirty="0">
                <a:latin typeface="Arial" pitchFamily="34" charset="0"/>
              </a:rPr>
              <a:t>+Pump all tanks in accordance with the NAWT or applicable state association or regulatory tank pumping standards.</a:t>
            </a:r>
          </a:p>
          <a:p>
            <a:pPr marL="0" indent="0" eaLnBrk="1" hangingPunct="1">
              <a:buFont typeface="+mj-lt"/>
              <a:buNone/>
              <a:defRPr/>
            </a:pPr>
            <a:r>
              <a:rPr lang="en-US" dirty="0">
                <a:latin typeface="Arial" pitchFamily="34" charset="0"/>
              </a:rPr>
              <a:t>+As each tank is pumped, look for inflow, cracks, holes and deficiencies that were previously hidden below the surface.</a:t>
            </a:r>
          </a:p>
          <a:p>
            <a:pPr eaLnBrk="1" hangingPunct="1">
              <a:defRPr/>
            </a:pPr>
            <a:endParaRPr lang="en-US" dirty="0">
              <a:latin typeface="Arial" pitchFamily="34" charset="0"/>
            </a:endParaRPr>
          </a:p>
          <a:p>
            <a:pPr eaLnBrk="1" hangingPunct="1">
              <a:defRPr/>
            </a:pPr>
            <a:r>
              <a:rPr lang="en-US" dirty="0">
                <a:latin typeface="Arial" pitchFamily="34" charset="0"/>
              </a:rPr>
              <a:t>Remember </a:t>
            </a:r>
            <a:r>
              <a:rPr lang="en-US" b="1" u="sng" dirty="0">
                <a:latin typeface="Arial" pitchFamily="34" charset="0"/>
              </a:rPr>
              <a:t>Each</a:t>
            </a:r>
            <a:r>
              <a:rPr lang="en-US" dirty="0">
                <a:latin typeface="Arial" pitchFamily="34" charset="0"/>
              </a:rPr>
              <a:t> tank must be emptied to perform a complete NAWT inspection.</a:t>
            </a:r>
          </a:p>
          <a:p>
            <a:pPr eaLnBrk="1" hangingPunct="1">
              <a:defRPr/>
            </a:pPr>
            <a:r>
              <a:rPr lang="en-US" altLang="en-US" dirty="0">
                <a:latin typeface="Arial" pitchFamily="34" charset="0"/>
              </a:rPr>
              <a:t>++Inspectors may choose to verify that adequate head pressure is attained in the STA (see soil treatment areas below).</a:t>
            </a:r>
          </a:p>
          <a:p>
            <a:pPr marL="0" marR="0" indent="0" algn="l" defTabSz="914400" rtl="0" eaLnBrk="1" fontAlgn="base" latinLnBrk="0" hangingPunct="1">
              <a:lnSpc>
                <a:spcPct val="100000"/>
              </a:lnSpc>
              <a:spcBef>
                <a:spcPct val="30000"/>
              </a:spcBef>
              <a:spcAft>
                <a:spcPct val="0"/>
              </a:spcAft>
              <a:buClrTx/>
              <a:buSzTx/>
              <a:buFont typeface="Calibri" pitchFamily="34" charset="0"/>
              <a:buNone/>
              <a:tabLst/>
              <a:defRPr/>
            </a:pPr>
            <a:endParaRPr lang="en-US" dirty="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 typeface="Calibri" pitchFamily="34" charset="0"/>
              <a:buNone/>
              <a:tabLst/>
              <a:defRPr/>
            </a:pPr>
            <a:endParaRPr lang="en-US" dirty="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 typeface="Calibri" pitchFamily="34" charset="0"/>
              <a:buNone/>
              <a:tabLst/>
              <a:defRPr/>
            </a:pPr>
            <a:endParaRPr lang="en-US" dirty="0">
              <a:latin typeface="Arial" pitchFamily="34" charset="0"/>
            </a:endParaRPr>
          </a:p>
          <a:p>
            <a:pPr eaLnBrk="1" hangingPunct="1">
              <a:buFont typeface="Calibri" pitchFamily="34" charset="0"/>
              <a:buAutoNum type="arabicPeriod"/>
            </a:pPr>
            <a:endParaRPr lang="en-US" altLang="en-US" sz="1200"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68</a:t>
            </a:fld>
            <a:endParaRPr lang="en-US"/>
          </a:p>
        </p:txBody>
      </p:sp>
    </p:spTree>
    <p:extLst>
      <p:ext uri="{BB962C8B-B14F-4D97-AF65-F5344CB8AC3E}">
        <p14:creationId xmlns:p14="http://schemas.microsoft.com/office/powerpoint/2010/main" val="18366825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u="sng" dirty="0">
                <a:latin typeface="Arial" pitchFamily="34" charset="0"/>
              </a:rPr>
              <a:t>Effluent Delivery and Distribution Systems-</a:t>
            </a:r>
            <a:r>
              <a:rPr lang="en-US" altLang="en-US" b="1" dirty="0">
                <a:solidFill>
                  <a:srgbClr val="FF0000"/>
                </a:solidFill>
                <a:latin typeface="Arial" pitchFamily="34" charset="0"/>
              </a:rPr>
              <a:t>(click to show each of the following)</a:t>
            </a:r>
            <a:endParaRPr lang="en-US" b="1" u="sng" dirty="0">
              <a:latin typeface="Arial" pitchFamily="34" charset="0"/>
            </a:endParaRPr>
          </a:p>
          <a:p>
            <a:pPr eaLnBrk="1" hangingPunct="1"/>
            <a:r>
              <a:rPr lang="en-US" altLang="en-US" b="1" dirty="0">
                <a:latin typeface="Arial" pitchFamily="34" charset="0"/>
              </a:rPr>
              <a:t>Pump Tanks</a:t>
            </a:r>
          </a:p>
          <a:p>
            <a:pPr eaLnBrk="1" hangingPunct="1">
              <a:buFont typeface="Calibri" pitchFamily="34" charset="0"/>
              <a:buNone/>
            </a:pPr>
            <a:r>
              <a:rPr lang="en-US" altLang="en-US" dirty="0">
                <a:latin typeface="Arial" pitchFamily="34" charset="0"/>
              </a:rPr>
              <a:t>+Verify that all pumps are resting on a concrete block and elevated above the tank bottom. Pumps should not be suspended unless specified by the manufacturer.</a:t>
            </a:r>
          </a:p>
          <a:p>
            <a:pPr marL="0" marR="0" indent="0" algn="l" defTabSz="914400" rtl="0" eaLnBrk="1" fontAlgn="base" latinLnBrk="0" hangingPunct="1">
              <a:lnSpc>
                <a:spcPct val="100000"/>
              </a:lnSpc>
              <a:spcBef>
                <a:spcPct val="30000"/>
              </a:spcBef>
              <a:spcAft>
                <a:spcPct val="0"/>
              </a:spcAft>
              <a:buClrTx/>
              <a:buSzTx/>
              <a:buFont typeface="Calibri" pitchFamily="34" charset="0"/>
              <a:buNone/>
              <a:tabLst/>
              <a:defRPr/>
            </a:pPr>
            <a:r>
              <a:rPr lang="en-US" altLang="en-US" sz="1200" dirty="0">
                <a:latin typeface="Arial" pitchFamily="34" charset="0"/>
              </a:rPr>
              <a:t>+Verify the operation of the pump, its control and alarm systems. </a:t>
            </a:r>
          </a:p>
          <a:p>
            <a:pPr eaLnBrk="1" hangingPunct="1">
              <a:buFont typeface="Calibri" pitchFamily="34" charset="0"/>
              <a:buNone/>
            </a:pPr>
            <a:r>
              <a:rPr lang="en-US" altLang="en-US" sz="1200" dirty="0">
                <a:latin typeface="Arial" pitchFamily="34" charset="0"/>
              </a:rPr>
              <a:t>+Visually inspect exposed electrical cables, junction boxes, etc. Do NOT touch any electrical wires or components unless you have PERSONALLY de-energized the circuit. Verify that the alarm and pump are on separate circuits.</a:t>
            </a:r>
          </a:p>
          <a:p>
            <a:pPr eaLnBrk="1" hangingPunct="1">
              <a:buFont typeface="Calibri" pitchFamily="34" charset="0"/>
              <a:buNone/>
            </a:pPr>
            <a:r>
              <a:rPr lang="en-US" altLang="en-US" sz="1200" dirty="0">
                <a:latin typeface="Arial" pitchFamily="34" charset="0"/>
              </a:rPr>
              <a:t>+Use a rake, hoe or similar device or add sufficient water to elevate the appropriate float and activate the various components.</a:t>
            </a:r>
          </a:p>
          <a:p>
            <a:pPr marL="0" marR="0" indent="0" algn="l" defTabSz="914400" rtl="0" eaLnBrk="1" fontAlgn="base" latinLnBrk="0" hangingPunct="1">
              <a:lnSpc>
                <a:spcPct val="100000"/>
              </a:lnSpc>
              <a:spcBef>
                <a:spcPct val="30000"/>
              </a:spcBef>
              <a:spcAft>
                <a:spcPct val="0"/>
              </a:spcAft>
              <a:buClrTx/>
              <a:buSzTx/>
              <a:buFont typeface="Calibri" pitchFamily="34" charset="0"/>
              <a:buNone/>
              <a:tabLst/>
              <a:defRPr/>
            </a:pPr>
            <a:endParaRPr lang="en-US" altLang="en-US" dirty="0">
              <a:latin typeface="Arial" pitchFamily="34" charset="0"/>
            </a:endParaRPr>
          </a:p>
          <a:p>
            <a:pPr eaLnBrk="1" hangingPunct="1">
              <a:buFont typeface="Calibri" pitchFamily="34" charset="0"/>
              <a:buNone/>
            </a:pPr>
            <a:endParaRPr lang="en-US" altLang="en-US" dirty="0">
              <a:latin typeface="Arial" pitchFamily="34" charset="0"/>
            </a:endParaRPr>
          </a:p>
          <a:p>
            <a:pPr eaLnBrk="1" hangingPunct="1">
              <a:defRPr/>
            </a:pPr>
            <a:endParaRPr lang="en-US" b="1" u="sng"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69</a:t>
            </a:fld>
            <a:endParaRPr lang="en-US"/>
          </a:p>
        </p:txBody>
      </p:sp>
    </p:spTree>
    <p:extLst>
      <p:ext uri="{BB962C8B-B14F-4D97-AF65-F5344CB8AC3E}">
        <p14:creationId xmlns:p14="http://schemas.microsoft.com/office/powerpoint/2010/main" val="18366825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u="sng" dirty="0">
                <a:latin typeface="Arial" pitchFamily="34" charset="0"/>
              </a:rPr>
              <a:t>Effluent Delivery and Distribution Systems- </a:t>
            </a:r>
            <a:r>
              <a:rPr lang="en-US" altLang="en-US" b="1" dirty="0">
                <a:solidFill>
                  <a:srgbClr val="FF0000"/>
                </a:solidFill>
                <a:latin typeface="Arial" pitchFamily="34" charset="0"/>
              </a:rPr>
              <a:t>(click to show each of the following)</a:t>
            </a:r>
            <a:endParaRPr lang="en-US" b="1" u="sng" dirty="0">
              <a:latin typeface="Arial" pitchFamily="34" charset="0"/>
            </a:endParaRPr>
          </a:p>
          <a:p>
            <a:pPr eaLnBrk="1" hangingPunct="1"/>
            <a:r>
              <a:rPr lang="en-US" altLang="en-US" b="1" dirty="0">
                <a:latin typeface="Arial" pitchFamily="34" charset="0"/>
              </a:rPr>
              <a:t>Pump Tanks</a:t>
            </a:r>
          </a:p>
          <a:p>
            <a:pPr eaLnBrk="1" hangingPunct="1">
              <a:buFont typeface="Calibri" pitchFamily="34" charset="0"/>
              <a:buNone/>
            </a:pPr>
            <a:r>
              <a:rPr lang="en-US" altLang="en-US" sz="1200" dirty="0">
                <a:latin typeface="Arial" pitchFamily="34" charset="0"/>
              </a:rPr>
              <a:t>+Check for excessive runback of effluent from the STA after the pump stops. If excessive runback is observed, note whether it causes the pump to short cycle.</a:t>
            </a:r>
          </a:p>
          <a:p>
            <a:pPr eaLnBrk="1" hangingPunct="1"/>
            <a:r>
              <a:rPr lang="en-US" altLang="en-US" dirty="0">
                <a:solidFill>
                  <a:srgbClr val="FF0000"/>
                </a:solidFill>
                <a:latin typeface="Arial" pitchFamily="34" charset="0"/>
              </a:rPr>
              <a:t>(explain short cycle – pump turning on again before runback stops-discuss if needed) (click to show each of the next items)</a:t>
            </a:r>
          </a:p>
          <a:p>
            <a:pPr eaLnBrk="1" hangingPunct="1"/>
            <a:r>
              <a:rPr lang="en-US" altLang="en-US" b="1" dirty="0">
                <a:latin typeface="Arial" pitchFamily="34" charset="0"/>
              </a:rPr>
              <a:t>++If more than 50% of dose volume runs back after pump stops, MORE INVESTIGATION is needed. If the pump short cycles, it is UNACCEPTABLE.</a:t>
            </a:r>
            <a:endParaRPr lang="en-US" altLang="en-US" dirty="0">
              <a:latin typeface="Arial" pitchFamily="34" charset="0"/>
            </a:endParaRPr>
          </a:p>
          <a:p>
            <a:pPr eaLnBrk="1" hangingPunct="1"/>
            <a:endParaRPr lang="en-US" altLang="en-US" b="1" dirty="0">
              <a:latin typeface="Arial" pitchFamily="34" charset="0"/>
            </a:endParaRPr>
          </a:p>
          <a:p>
            <a:pPr eaLnBrk="1" hangingPunct="1"/>
            <a:r>
              <a:rPr lang="en-US" altLang="en-US" sz="1200" b="1" dirty="0">
                <a:latin typeface="Arial" pitchFamily="34" charset="0"/>
              </a:rPr>
              <a:t>++If the dose cycle lasts more than 15 minutes the pump is UNACCEPTABLE, unless indicated as normal by design. </a:t>
            </a:r>
            <a:r>
              <a:rPr lang="en-US" altLang="en-US" sz="1200" b="1" dirty="0">
                <a:latin typeface="Arial-BoldMT" charset="0"/>
              </a:rPr>
              <a:t>Inspectors shall verify this.</a:t>
            </a:r>
            <a:r>
              <a:rPr lang="en-US" altLang="en-US" dirty="0">
                <a:latin typeface="Arial" pitchFamily="34" charset="0"/>
              </a:rPr>
              <a:t> </a:t>
            </a:r>
          </a:p>
          <a:p>
            <a:pPr eaLnBrk="1" hangingPunct="1">
              <a:buFont typeface="Calibri" pitchFamily="34" charset="0"/>
              <a:buNone/>
            </a:pPr>
            <a:endParaRPr lang="en-US" altLang="en-US" dirty="0">
              <a:latin typeface="Arial" pitchFamily="34" charset="0"/>
            </a:endParaRPr>
          </a:p>
          <a:p>
            <a:pPr eaLnBrk="1" hangingPunct="1">
              <a:defRPr/>
            </a:pPr>
            <a:endParaRPr lang="en-US" b="1" u="sng"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70</a:t>
            </a:fld>
            <a:endParaRPr lang="en-US"/>
          </a:p>
        </p:txBody>
      </p:sp>
    </p:spTree>
    <p:extLst>
      <p:ext uri="{BB962C8B-B14F-4D97-AF65-F5344CB8AC3E}">
        <p14:creationId xmlns:p14="http://schemas.microsoft.com/office/powerpoint/2010/main" val="183668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Authorization Form</a:t>
            </a:r>
          </a:p>
          <a:p>
            <a:r>
              <a:rPr lang="en-US" dirty="0">
                <a:latin typeface="Arial Rounded MT Bold" panose="020F0704030504030204" pitchFamily="34" charset="0"/>
              </a:rPr>
              <a:t>Key points (</a:t>
            </a:r>
            <a:r>
              <a:rPr lang="en-US" dirty="0" err="1">
                <a:latin typeface="Arial Rounded MT Bold" panose="020F0704030504030204" pitchFamily="34" charset="0"/>
              </a:rPr>
              <a:t>con’t</a:t>
            </a:r>
            <a:r>
              <a:rPr lang="en-US" dirty="0">
                <a:latin typeface="Arial Rounded MT Bold" panose="020F0704030504030204" pitchFamily="34" charset="0"/>
              </a:rPr>
              <a:t>):</a:t>
            </a:r>
          </a:p>
          <a:p>
            <a:r>
              <a:rPr lang="en-US" dirty="0">
                <a:latin typeface="Arial Rounded MT Bold" panose="020F0704030504030204" pitchFamily="34" charset="0"/>
              </a:rPr>
              <a:t>Who will be allowed to see your report.</a:t>
            </a:r>
          </a:p>
          <a:p>
            <a:r>
              <a:rPr lang="en-US" dirty="0">
                <a:latin typeface="Arial Rounded MT Bold" panose="020F0704030504030204" pitchFamily="34" charset="0"/>
              </a:rPr>
              <a:t>HLT</a:t>
            </a:r>
            <a:r>
              <a:rPr lang="en-US" baseline="0" dirty="0">
                <a:latin typeface="Arial Rounded MT Bold" panose="020F0704030504030204" pitchFamily="34" charset="0"/>
              </a:rPr>
              <a:t> may be performed if needed and approved.</a:t>
            </a:r>
          </a:p>
          <a:p>
            <a:r>
              <a:rPr lang="en-US" baseline="0" dirty="0">
                <a:latin typeface="Arial Rounded MT Bold" panose="020F0704030504030204" pitchFamily="34" charset="0"/>
              </a:rPr>
              <a:t>All Parties signatures.</a:t>
            </a:r>
            <a:endParaRPr lang="en-US" dirty="0">
              <a:latin typeface="Arial Rounded MT Bold" panose="020F0704030504030204" pitchFamily="34" charset="0"/>
            </a:endParaRPr>
          </a:p>
          <a:p>
            <a:endParaRPr lang="en-US"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7</a:t>
            </a:fld>
            <a:endParaRPr lang="en-US"/>
          </a:p>
        </p:txBody>
      </p:sp>
    </p:spTree>
    <p:extLst>
      <p:ext uri="{BB962C8B-B14F-4D97-AF65-F5344CB8AC3E}">
        <p14:creationId xmlns:p14="http://schemas.microsoft.com/office/powerpoint/2010/main" val="30862179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defRPr/>
            </a:pPr>
            <a:r>
              <a:rPr lang="en-US" b="1" u="sng" dirty="0">
                <a:latin typeface="Arial" pitchFamily="34" charset="0"/>
              </a:rPr>
              <a:t>Effluent Delivery and Distribution Systems</a:t>
            </a:r>
          </a:p>
          <a:p>
            <a:pPr eaLnBrk="1" hangingPunct="1">
              <a:defRPr/>
            </a:pPr>
            <a:r>
              <a:rPr lang="en-US" altLang="en-US" b="1" dirty="0">
                <a:latin typeface="Arial" pitchFamily="34" charset="0"/>
              </a:rPr>
              <a:t>Siphon Tanks</a:t>
            </a:r>
          </a:p>
          <a:p>
            <a:pPr eaLnBrk="1" hangingPunct="1">
              <a:defRPr/>
            </a:pPr>
            <a:r>
              <a:rPr lang="en-US" b="0" dirty="0">
                <a:latin typeface="Arial" pitchFamily="34" charset="0"/>
              </a:rPr>
              <a:t>+</a:t>
            </a:r>
            <a:r>
              <a:rPr lang="en-US" dirty="0">
                <a:latin typeface="Arial" pitchFamily="34" charset="0"/>
              </a:rPr>
              <a:t>For siphon and flout systems, open the observation port and check for continuous trickling. </a:t>
            </a:r>
          </a:p>
          <a:p>
            <a:pPr marL="0" indent="0" eaLnBrk="1" hangingPunct="1">
              <a:buFont typeface="+mj-lt"/>
              <a:buNone/>
              <a:defRPr/>
            </a:pPr>
            <a:r>
              <a:rPr lang="en-US" dirty="0">
                <a:latin typeface="Arial" pitchFamily="34" charset="0"/>
              </a:rPr>
              <a:t>+Run sufficient water into the siphon tank to cause the siphon to cycle, and </a:t>
            </a:r>
          </a:p>
          <a:p>
            <a:pPr marL="0" indent="0" eaLnBrk="1" hangingPunct="1">
              <a:buFont typeface="+mj-lt"/>
              <a:buNone/>
              <a:defRPr/>
            </a:pPr>
            <a:r>
              <a:rPr lang="en-US" dirty="0">
                <a:latin typeface="Arial" pitchFamily="34" charset="0"/>
              </a:rPr>
              <a:t>+Watch for proper operation.</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71</a:t>
            </a:fld>
            <a:endParaRPr lang="en-US"/>
          </a:p>
        </p:txBody>
      </p:sp>
    </p:spTree>
    <p:extLst>
      <p:ext uri="{BB962C8B-B14F-4D97-AF65-F5344CB8AC3E}">
        <p14:creationId xmlns:p14="http://schemas.microsoft.com/office/powerpoint/2010/main" val="18366825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E523A4BA-0EAE-4A33-AC0B-4CBA147BAAA2}" type="slidenum">
              <a:rPr lang="en-US" altLang="en-US" sz="1200" smtClean="0"/>
              <a:pPr eaLnBrk="1" hangingPunct="1"/>
              <a:t>72</a:t>
            </a:fld>
            <a:endParaRPr lang="en-US" altLang="en-US" sz="1200"/>
          </a:p>
        </p:txBody>
      </p:sp>
      <p:sp>
        <p:nvSpPr>
          <p:cNvPr id="219139"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7E60818-5A83-4037-A262-60C345B30F4D}" type="slidenum">
              <a:rPr lang="en-US" altLang="en-US">
                <a:latin typeface="Arial Rounded MT Bold" pitchFamily="34" charset="0"/>
              </a:rPr>
              <a:pPr algn="r" eaLnBrk="1" hangingPunct="1">
                <a:spcBef>
                  <a:spcPct val="0"/>
                </a:spcBef>
              </a:pPr>
              <a:t>72</a:t>
            </a:fld>
            <a:endParaRPr lang="en-US" altLang="en-US">
              <a:latin typeface="Arial Rounded MT Bold" pitchFamily="34" charset="0"/>
            </a:endParaRPr>
          </a:p>
        </p:txBody>
      </p:sp>
      <p:sp>
        <p:nvSpPr>
          <p:cNvPr id="219140" name="Rectangle 2"/>
          <p:cNvSpPr>
            <a:spLocks noGrp="1" noRot="1" noChangeAspect="1" noChangeArrowheads="1" noTextEdit="1"/>
          </p:cNvSpPr>
          <p:nvPr>
            <p:ph type="sldImg"/>
          </p:nvPr>
        </p:nvSpPr>
        <p:spPr>
          <a:xfrm>
            <a:off x="406400" y="696913"/>
            <a:ext cx="6197600" cy="3486150"/>
          </a:xfrm>
          <a:ln/>
        </p:spPr>
      </p:sp>
      <p:sp>
        <p:nvSpPr>
          <p:cNvPr id="2191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dirty="0" err="1">
                <a:latin typeface="Arial" pitchFamily="34" charset="0"/>
              </a:rPr>
              <a:t>noted,Systems</a:t>
            </a:r>
            <a:endParaRPr lang="en-US" altLang="en-US" dirty="0">
              <a:latin typeface="Arial" pitchFamily="34" charset="0"/>
            </a:endParaRPr>
          </a:p>
          <a:p>
            <a:pPr marL="228600" indent="-228600" eaLnBrk="1" hangingPunct="1"/>
            <a:r>
              <a:rPr lang="en-US" altLang="en-US" dirty="0">
                <a:latin typeface="Arial" pitchFamily="34" charset="0"/>
              </a:rPr>
              <a:t>The STA is the most critical component of an onsite wastewater treatment system. </a:t>
            </a:r>
          </a:p>
          <a:p>
            <a:pPr marL="228600" indent="-228600" eaLnBrk="1" hangingPunct="1"/>
            <a:endParaRPr lang="en-US" altLang="en-US" dirty="0">
              <a:solidFill>
                <a:srgbClr val="FF0000"/>
              </a:solidFill>
              <a:latin typeface="Arial" pitchFamily="34" charset="0"/>
            </a:endParaRPr>
          </a:p>
          <a:p>
            <a:pPr marL="228600" indent="-228600" eaLnBrk="1" hangingPunct="1"/>
            <a:r>
              <a:rPr lang="en-US" altLang="en-US" b="1" dirty="0">
                <a:solidFill>
                  <a:srgbClr val="FF0000"/>
                </a:solidFill>
                <a:latin typeface="Arial" pitchFamily="34" charset="0"/>
              </a:rPr>
              <a:t>(click to show each of the following)</a:t>
            </a:r>
          </a:p>
          <a:p>
            <a:pPr marL="228600" indent="-228600" eaLnBrk="1" hangingPunct="1"/>
            <a:endParaRPr lang="en-US" altLang="en-US" b="1" dirty="0">
              <a:latin typeface="Arial" pitchFamily="34" charset="0"/>
            </a:endParaRPr>
          </a:p>
          <a:p>
            <a:pPr marL="0" indent="0" eaLnBrk="1" hangingPunct="1">
              <a:spcBef>
                <a:spcPct val="0"/>
              </a:spcBef>
              <a:buFontTx/>
              <a:buNone/>
            </a:pPr>
            <a:r>
              <a:rPr lang="en-US" altLang="en-US" b="1" dirty="0">
                <a:latin typeface="Arial" pitchFamily="34" charset="0"/>
              </a:rPr>
              <a:t>++In order to complete an inspection, the STA MUST be located.</a:t>
            </a:r>
          </a:p>
          <a:p>
            <a:pPr marL="228600" indent="-228600" eaLnBrk="1" hangingPunct="1">
              <a:spcBef>
                <a:spcPct val="0"/>
              </a:spcBef>
            </a:pPr>
            <a:endParaRPr lang="en-US" altLang="en-US" b="1" dirty="0">
              <a:latin typeface="Arial" pitchFamily="34" charset="0"/>
            </a:endParaRPr>
          </a:p>
          <a:p>
            <a:pPr marL="228600" indent="-228600" eaLnBrk="1" hangingPunct="1"/>
            <a:r>
              <a:rPr lang="en-US" altLang="en-US" b="1" dirty="0">
                <a:latin typeface="Arial" pitchFamily="34" charset="0"/>
              </a:rPr>
              <a:t>++If no STA is found, the report MUST conclude that MORE INVESTIGATION IS NECESSARY.</a:t>
            </a:r>
          </a:p>
          <a:p>
            <a:pPr marL="228600" indent="-228600" eaLnBrk="1" hangingPunct="1"/>
            <a:endParaRPr lang="en-US" altLang="en-US" b="1" dirty="0">
              <a:latin typeface="Arial" pitchFamily="34" charset="0"/>
            </a:endParaRPr>
          </a:p>
          <a:p>
            <a:pPr marL="228600" indent="-228600" eaLnBrk="1" hangingPunct="1">
              <a:spcBef>
                <a:spcPct val="0"/>
              </a:spcBef>
            </a:pPr>
            <a:r>
              <a:rPr lang="en-US" altLang="en-US" b="1" dirty="0">
                <a:latin typeface="Arial" pitchFamily="34" charset="0"/>
              </a:rPr>
              <a:t>++If the inspector observes or has reason to believe that the system is discharging raw or partially treated wastewater directly to the surface of the ground or to a waterway, such conditions shall be noted and the system shall be described as UNACCEPTABLE.</a:t>
            </a:r>
          </a:p>
          <a:p>
            <a:pPr marL="228600" indent="-228600" eaLnBrk="1" hangingPunct="1"/>
            <a:endParaRPr lang="en-US" altLang="en-US" b="1" dirty="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defRPr/>
            </a:pPr>
            <a:r>
              <a:rPr lang="en-US" b="1" dirty="0">
                <a:latin typeface="Arial" pitchFamily="34" charset="0"/>
              </a:rPr>
              <a:t>Cesspools &amp; Seepage Pits – NOTE: Many areas have determined that Cesspools and/or Seepage Pits/Dry Wells are no longer ACCEPTABLE – and when found need to be replaced. – Know your area!</a:t>
            </a:r>
            <a:endParaRPr lang="en-US" dirty="0">
              <a:latin typeface="Arial" pitchFamily="34" charset="0"/>
            </a:endParaRPr>
          </a:p>
          <a:p>
            <a:pPr marL="0" indent="0" eaLnBrk="1" hangingPunct="1">
              <a:buFont typeface="+mj-lt"/>
              <a:buNone/>
              <a:defRPr/>
            </a:pPr>
            <a:r>
              <a:rPr lang="en-US" dirty="0">
                <a:latin typeface="Arial" pitchFamily="34" charset="0"/>
              </a:rPr>
              <a:t>+Determine the structure’s capacity.</a:t>
            </a:r>
          </a:p>
          <a:p>
            <a:pPr marL="0" indent="0" eaLnBrk="1" hangingPunct="1">
              <a:buFont typeface="+mj-lt"/>
              <a:buNone/>
              <a:defRPr/>
            </a:pPr>
            <a:r>
              <a:rPr lang="en-US" dirty="0">
                <a:latin typeface="Arial" pitchFamily="34" charset="0"/>
              </a:rPr>
              <a:t>+Identify all pipes entering the vessel by running water, flushing toilets, etc. </a:t>
            </a:r>
          </a:p>
          <a:p>
            <a:pPr marL="0" indent="0" eaLnBrk="1" hangingPunct="1">
              <a:buFont typeface="+mj-lt"/>
              <a:buNone/>
              <a:defRPr/>
            </a:pPr>
            <a:r>
              <a:rPr lang="en-US" dirty="0">
                <a:latin typeface="Arial" pitchFamily="34" charset="0"/>
              </a:rPr>
              <a:t>+Any pipes not identified as building sewer pipes may be "overflow" pipes to secondary STAs. These must be identified and investigated according to the relevant field procedures.</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73</a:t>
            </a:fld>
            <a:endParaRPr lang="en-US"/>
          </a:p>
        </p:txBody>
      </p:sp>
    </p:spTree>
    <p:extLst>
      <p:ext uri="{BB962C8B-B14F-4D97-AF65-F5344CB8AC3E}">
        <p14:creationId xmlns:p14="http://schemas.microsoft.com/office/powerpoint/2010/main" val="19867997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itchFamily="34" charset="0"/>
              </a:rPr>
              <a:t>Cesspools &amp; Seepage Pits</a:t>
            </a:r>
            <a:endParaRPr lang="en-US" dirty="0">
              <a:latin typeface="Arial" pitchFamily="34" charset="0"/>
            </a:endParaRPr>
          </a:p>
          <a:p>
            <a:pPr marL="0" indent="0" eaLnBrk="1" hangingPunct="1">
              <a:buFont typeface="+mj-lt"/>
              <a:buNone/>
              <a:defRPr/>
            </a:pPr>
            <a:r>
              <a:rPr lang="en-US" dirty="0">
                <a:latin typeface="Arial" pitchFamily="34" charset="0"/>
              </a:rPr>
              <a:t>+Measure the distance from the water level to the bottom of the inlet pipe. </a:t>
            </a:r>
          </a:p>
          <a:p>
            <a:pPr marL="228600" indent="-228600" eaLnBrk="1" hangingPunct="1">
              <a:buFont typeface="+mj-lt"/>
              <a:buNone/>
              <a:defRPr/>
            </a:pPr>
            <a:r>
              <a:rPr lang="en-US" dirty="0">
                <a:solidFill>
                  <a:srgbClr val="FF0000"/>
                </a:solidFill>
                <a:latin typeface="Arial" pitchFamily="34" charset="0"/>
              </a:rPr>
              <a:t>(click to show next)</a:t>
            </a:r>
            <a:endParaRPr lang="en-US" dirty="0">
              <a:latin typeface="Arial" pitchFamily="34" charset="0"/>
            </a:endParaRPr>
          </a:p>
          <a:p>
            <a:pPr marL="228600" indent="-228600" eaLnBrk="1" hangingPunct="1">
              <a:buFont typeface="+mj-lt"/>
              <a:buNone/>
              <a:defRPr/>
            </a:pPr>
            <a:r>
              <a:rPr lang="en-US" b="1" dirty="0">
                <a:latin typeface="Arial" pitchFamily="34" charset="0"/>
              </a:rPr>
              <a:t>++If liquid is touching the inlet pipe, the system’s condition is UNACCEPTABLE.</a:t>
            </a: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74</a:t>
            </a:fld>
            <a:endParaRPr lang="en-US"/>
          </a:p>
        </p:txBody>
      </p:sp>
    </p:spTree>
    <p:extLst>
      <p:ext uri="{BB962C8B-B14F-4D97-AF65-F5344CB8AC3E}">
        <p14:creationId xmlns:p14="http://schemas.microsoft.com/office/powerpoint/2010/main" val="38053143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itchFamily="34" charset="0"/>
              </a:rPr>
              <a:t>Cesspools &amp; Seepage Pits</a:t>
            </a:r>
            <a:endParaRPr lang="en-US" dirty="0">
              <a:latin typeface="Arial" pitchFamily="34" charset="0"/>
            </a:endParaRPr>
          </a:p>
          <a:p>
            <a:pPr marL="0" indent="0" eaLnBrk="1" hangingPunct="1">
              <a:buFont typeface="+mj-lt"/>
              <a:buNone/>
              <a:defRPr/>
            </a:pPr>
            <a:r>
              <a:rPr lang="en-US" dirty="0">
                <a:latin typeface="Arial" pitchFamily="34" charset="0"/>
              </a:rPr>
              <a:t>+Determine daily flow using the regulations in the jurisdiction.</a:t>
            </a:r>
          </a:p>
          <a:p>
            <a:pPr marL="0" indent="0" eaLnBrk="1" hangingPunct="1">
              <a:buFont typeface="+mj-lt"/>
              <a:buNone/>
              <a:defRPr/>
            </a:pPr>
            <a:r>
              <a:rPr lang="en-US" dirty="0">
                <a:latin typeface="Arial" pitchFamily="34" charset="0"/>
              </a:rPr>
              <a:t>+Determine the available storage capacity in the seepage pit or cesspool.</a:t>
            </a:r>
          </a:p>
          <a:p>
            <a:pPr marL="0" indent="0" eaLnBrk="1" hangingPunct="1">
              <a:buFont typeface="+mj-lt"/>
              <a:buNone/>
              <a:defRPr/>
            </a:pPr>
            <a:r>
              <a:rPr lang="en-US" dirty="0">
                <a:latin typeface="Arial" pitchFamily="34" charset="0"/>
              </a:rPr>
              <a:t>+Determine if there is capacity for one day’s flow. </a:t>
            </a:r>
          </a:p>
          <a:p>
            <a:pPr marL="0" indent="0" eaLnBrk="1" hangingPunct="1">
              <a:buFont typeface="+mj-lt"/>
              <a:buNone/>
              <a:defRPr/>
            </a:pPr>
            <a:r>
              <a:rPr lang="en-US" b="1" dirty="0">
                <a:latin typeface="Arial" pitchFamily="34" charset="0"/>
              </a:rPr>
              <a:t>++If there is less than one day’s capacity, perform a hydraulic load test.</a:t>
            </a: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75</a:t>
            </a:fld>
            <a:endParaRPr lang="en-US"/>
          </a:p>
        </p:txBody>
      </p:sp>
    </p:spTree>
    <p:extLst>
      <p:ext uri="{BB962C8B-B14F-4D97-AF65-F5344CB8AC3E}">
        <p14:creationId xmlns:p14="http://schemas.microsoft.com/office/powerpoint/2010/main" val="31565530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defRPr/>
            </a:pPr>
            <a:r>
              <a:rPr lang="en-US" b="1" dirty="0">
                <a:latin typeface="Arial" pitchFamily="34" charset="0"/>
              </a:rPr>
              <a:t>Cesspools &amp; Seepage Pits</a:t>
            </a:r>
            <a:endParaRPr lang="en-US" dirty="0">
              <a:latin typeface="Arial" pitchFamily="34" charset="0"/>
            </a:endParaRPr>
          </a:p>
          <a:p>
            <a:pPr marL="0" indent="0" eaLnBrk="1" hangingPunct="1">
              <a:buFont typeface="+mj-lt"/>
              <a:buNone/>
              <a:defRPr/>
            </a:pPr>
            <a:r>
              <a:rPr lang="en-US" dirty="0">
                <a:latin typeface="Arial" pitchFamily="34" charset="0"/>
              </a:rPr>
              <a:t>+Verify the liquid, scum and sludge levels.</a:t>
            </a:r>
          </a:p>
          <a:p>
            <a:pPr marL="0" indent="0" eaLnBrk="1" hangingPunct="1">
              <a:buFont typeface="+mj-lt"/>
              <a:buNone/>
              <a:defRPr/>
            </a:pPr>
            <a:r>
              <a:rPr lang="en-US" dirty="0">
                <a:latin typeface="Arial" pitchFamily="34" charset="0"/>
              </a:rPr>
              <a:t>+Pump the cesspool or seepage pit in accordance with the NOF or applicable state association or regulatory tank pumping standards. </a:t>
            </a:r>
          </a:p>
          <a:p>
            <a:pPr marL="0" indent="0" eaLnBrk="1" hangingPunct="1">
              <a:buFont typeface="+mj-lt"/>
              <a:buNone/>
              <a:defRPr/>
            </a:pPr>
            <a:r>
              <a:rPr lang="en-US" dirty="0">
                <a:latin typeface="Arial" pitchFamily="34" charset="0"/>
              </a:rPr>
              <a:t>  +Look for inflow.</a:t>
            </a:r>
          </a:p>
          <a:p>
            <a:pPr marL="0" indent="0" eaLnBrk="1" hangingPunct="1">
              <a:buFont typeface="+mj-lt"/>
              <a:buNone/>
              <a:defRPr/>
            </a:pPr>
            <a:r>
              <a:rPr lang="en-US" dirty="0">
                <a:latin typeface="Arial" pitchFamily="34" charset="0"/>
              </a:rPr>
              <a:t>  +Deficiencies that were previously hidden below the liquid surface. </a:t>
            </a:r>
          </a:p>
          <a:p>
            <a:pPr marL="0" indent="0" eaLnBrk="1" hangingPunct="1">
              <a:buFont typeface="+mj-lt"/>
              <a:buNone/>
              <a:defRPr/>
            </a:pPr>
            <a:r>
              <a:rPr lang="en-US" dirty="0">
                <a:latin typeface="Arial" pitchFamily="34" charset="0"/>
              </a:rPr>
              <a:t>  +Look for structural integrity.</a:t>
            </a:r>
          </a:p>
          <a:p>
            <a:pPr marL="0" indent="0" eaLnBrk="1" hangingPunct="1">
              <a:buFont typeface="+mj-lt"/>
              <a:buNone/>
              <a:defRPr/>
            </a:pPr>
            <a:r>
              <a:rPr lang="en-US" dirty="0">
                <a:latin typeface="Arial" pitchFamily="34" charset="0"/>
              </a:rPr>
              <a:t>  +Look for root invasion.</a:t>
            </a:r>
          </a:p>
          <a:p>
            <a:pPr marL="0" marR="0" indent="0" algn="l" defTabSz="914400" rtl="0" eaLnBrk="1" fontAlgn="base" latinLnBrk="0" hangingPunct="1">
              <a:lnSpc>
                <a:spcPct val="100000"/>
              </a:lnSpc>
              <a:spcBef>
                <a:spcPct val="30000"/>
              </a:spcBef>
              <a:spcAft>
                <a:spcPct val="0"/>
              </a:spcAft>
              <a:buClrTx/>
              <a:buSzTx/>
              <a:buFont typeface="+mj-lt"/>
              <a:buNone/>
              <a:tabLst/>
              <a:defRPr/>
            </a:pPr>
            <a:r>
              <a:rPr lang="en-US" sz="1200" b="1" kern="1200" dirty="0">
                <a:solidFill>
                  <a:schemeClr val="tx1"/>
                </a:solidFill>
                <a:latin typeface="Times New Roman" pitchFamily="18" charset="0"/>
                <a:ea typeface="+mn-ea"/>
                <a:cs typeface="+mn-cs"/>
              </a:rPr>
              <a:t>Note: Some States Deem Cesspools to UNACCEPTABLE for property transfer.</a:t>
            </a:r>
            <a:endParaRPr lang="en-US" sz="1200" kern="1200" dirty="0">
              <a:solidFill>
                <a:schemeClr val="tx1"/>
              </a:solidFill>
              <a:latin typeface="Times New Roman" pitchFamily="18" charset="0"/>
              <a:ea typeface="+mn-ea"/>
              <a:cs typeface="+mn-cs"/>
            </a:endParaRPr>
          </a:p>
          <a:p>
            <a:pPr marL="0" indent="0" eaLnBrk="1" hangingPunct="1">
              <a:buFont typeface="+mj-lt"/>
              <a:buNone/>
              <a:defRPr/>
            </a:pPr>
            <a:endParaRPr lang="en-US" dirty="0">
              <a:latin typeface="Arial" pitchFamily="34" charset="0"/>
            </a:endParaRPr>
          </a:p>
          <a:p>
            <a:pPr marL="0" indent="0" eaLnBrk="1" hangingPunct="1">
              <a:buFont typeface="+mj-lt"/>
              <a:buNone/>
              <a:defRPr/>
            </a:pPr>
            <a:endParaRPr lang="en-US" dirty="0">
              <a:latin typeface="Arial" pitchFamily="34" charset="0"/>
            </a:endParaRPr>
          </a:p>
          <a:p>
            <a:pPr marL="0" indent="0" eaLnBrk="1" hangingPunct="1">
              <a:buFont typeface="+mj-lt"/>
              <a:buNone/>
              <a:defRPr/>
            </a:pPr>
            <a:r>
              <a:rPr lang="en-US" dirty="0">
                <a:latin typeface="Arial" pitchFamily="34" charset="0"/>
              </a:rPr>
              <a:t>+Evaluate separately the components of a system comprised of a cesspool followed by a STA. Inlet and outlet baffles to the cesspool are not required.</a:t>
            </a:r>
          </a:p>
          <a:p>
            <a:pPr marL="228600" indent="-228600" eaLnBrk="1" hangingPunct="1">
              <a:buFont typeface="+mj-lt"/>
              <a:buAutoNum type="arabicPeriod"/>
              <a:defRPr/>
            </a:pP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76</a:t>
            </a:fld>
            <a:endParaRPr lang="en-US"/>
          </a:p>
        </p:txBody>
      </p:sp>
    </p:spTree>
    <p:extLst>
      <p:ext uri="{BB962C8B-B14F-4D97-AF65-F5344CB8AC3E}">
        <p14:creationId xmlns:p14="http://schemas.microsoft.com/office/powerpoint/2010/main" val="1986799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2E55E619-F333-4A60-893E-9409750F69B0}" type="slidenum">
              <a:rPr lang="en-US" altLang="en-US" sz="1200" smtClean="0"/>
              <a:pPr eaLnBrk="1" hangingPunct="1"/>
              <a:t>77</a:t>
            </a:fld>
            <a:endParaRPr lang="en-US" altLang="en-US" sz="1200"/>
          </a:p>
        </p:txBody>
      </p:sp>
      <p:sp>
        <p:nvSpPr>
          <p:cNvPr id="221187"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F527B33-7F42-4284-B0F4-7315990C740E}" type="slidenum">
              <a:rPr lang="en-US" altLang="en-US">
                <a:latin typeface="Arial Rounded MT Bold" pitchFamily="34" charset="0"/>
              </a:rPr>
              <a:pPr algn="r" eaLnBrk="1" hangingPunct="1">
                <a:spcBef>
                  <a:spcPct val="0"/>
                </a:spcBef>
              </a:pPr>
              <a:t>77</a:t>
            </a:fld>
            <a:endParaRPr lang="en-US" altLang="en-US">
              <a:latin typeface="Arial Rounded MT Bold" pitchFamily="34" charset="0"/>
            </a:endParaRPr>
          </a:p>
        </p:txBody>
      </p:sp>
      <p:sp>
        <p:nvSpPr>
          <p:cNvPr id="221188" name="Rectangle 2"/>
          <p:cNvSpPr>
            <a:spLocks noGrp="1" noRot="1" noChangeAspect="1" noChangeArrowheads="1" noTextEdit="1"/>
          </p:cNvSpPr>
          <p:nvPr>
            <p:ph type="sldImg"/>
          </p:nvPr>
        </p:nvSpPr>
        <p:spPr>
          <a:xfrm>
            <a:off x="406400" y="696913"/>
            <a:ext cx="6197600" cy="3486150"/>
          </a:xfrm>
          <a:ln/>
        </p:spPr>
      </p:sp>
      <p:sp>
        <p:nvSpPr>
          <p:cNvPr id="221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General Probing</a:t>
            </a:r>
          </a:p>
          <a:p>
            <a:pPr eaLnBrk="1" hangingPunct="1"/>
            <a:r>
              <a:rPr lang="en-US" altLang="en-US" dirty="0">
                <a:latin typeface="Arial" pitchFamily="34" charset="0"/>
              </a:rPr>
              <a:t>The probing and effluent level exploration process is the same for all soil-based systems, except drip irrigation, IRSIS and gravelless chambers. </a:t>
            </a:r>
          </a:p>
          <a:p>
            <a:pPr eaLnBrk="1" hangingPunct="1"/>
            <a:r>
              <a:rPr lang="en-US" altLang="en-US" b="1" dirty="0">
                <a:latin typeface="Arial" pitchFamily="34" charset="0"/>
              </a:rPr>
              <a:t>Never Probe a Drip, IRSIS, Prefabricated Drainage Systems (Eljin) or Gravelless Chamber System.</a:t>
            </a:r>
          </a:p>
          <a:p>
            <a:pPr eaLnBrk="1" hangingPunct="1"/>
            <a:r>
              <a:rPr lang="en-US" altLang="en-US" dirty="0">
                <a:latin typeface="Arial" pitchFamily="34" charset="0"/>
              </a:rPr>
              <a:t>Probe to the bottom of the aggregate with a 1" diameter bar or auger and then insert a smaller diameter rod in the same hole. </a:t>
            </a:r>
          </a:p>
          <a:p>
            <a:pPr eaLnBrk="1" hangingPunct="1"/>
            <a:endParaRPr lang="en-US" altLang="en-US" dirty="0">
              <a:solidFill>
                <a:srgbClr val="FF0000"/>
              </a:solidFill>
              <a:latin typeface="Arial" pitchFamily="34" charset="0"/>
            </a:endParaRPr>
          </a:p>
          <a:p>
            <a:pPr eaLnBrk="1" hangingPunct="1"/>
            <a:r>
              <a:rPr lang="en-US" altLang="en-US" dirty="0">
                <a:solidFill>
                  <a:srgbClr val="FF0000"/>
                </a:solidFill>
                <a:latin typeface="Arial" pitchFamily="34" charset="0"/>
              </a:rPr>
              <a:t>(show various probing equipment and explain the use)</a:t>
            </a:r>
          </a:p>
          <a:p>
            <a:pPr eaLnBrk="1" hangingPunct="1"/>
            <a:endParaRPr lang="en-US" altLang="en-US" dirty="0">
              <a:latin typeface="Arial" pitchFamily="34" charset="0"/>
            </a:endParaRPr>
          </a:p>
          <a:p>
            <a:pPr eaLnBrk="1" hangingPunct="1"/>
            <a:r>
              <a:rPr lang="en-US" altLang="en-US" dirty="0">
                <a:latin typeface="Arial" pitchFamily="34" charset="0"/>
              </a:rPr>
              <a:t>Serial distribution systems should not experience liquid in the lower trenches while there are unfilled upper trenches. </a:t>
            </a:r>
          </a:p>
          <a:p>
            <a:pPr eaLnBrk="1" hangingPunct="1"/>
            <a:r>
              <a:rPr lang="en-US" altLang="en-US" dirty="0">
                <a:latin typeface="Arial" pitchFamily="34" charset="0"/>
              </a:rPr>
              <a:t>Regardless of system type, careful note taking is necessary.</a:t>
            </a:r>
          </a:p>
          <a:p>
            <a:pPr eaLnBrk="1" hangingPunct="1"/>
            <a:endParaRPr lang="en-US" altLang="en-US" b="1" dirty="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2E55E619-F333-4A60-893E-9409750F69B0}" type="slidenum">
              <a:rPr lang="en-US" altLang="en-US" sz="1200" smtClean="0"/>
              <a:pPr eaLnBrk="1" hangingPunct="1"/>
              <a:t>78</a:t>
            </a:fld>
            <a:endParaRPr lang="en-US" altLang="en-US" sz="1200"/>
          </a:p>
        </p:txBody>
      </p:sp>
      <p:sp>
        <p:nvSpPr>
          <p:cNvPr id="221187"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F527B33-7F42-4284-B0F4-7315990C740E}" type="slidenum">
              <a:rPr lang="en-US" altLang="en-US">
                <a:latin typeface="Arial Rounded MT Bold" pitchFamily="34" charset="0"/>
              </a:rPr>
              <a:pPr algn="r" eaLnBrk="1" hangingPunct="1">
                <a:spcBef>
                  <a:spcPct val="0"/>
                </a:spcBef>
              </a:pPr>
              <a:t>78</a:t>
            </a:fld>
            <a:endParaRPr lang="en-US" altLang="en-US">
              <a:latin typeface="Arial Rounded MT Bold" pitchFamily="34" charset="0"/>
            </a:endParaRPr>
          </a:p>
        </p:txBody>
      </p:sp>
      <p:sp>
        <p:nvSpPr>
          <p:cNvPr id="221188" name="Rectangle 2"/>
          <p:cNvSpPr>
            <a:spLocks noGrp="1" noRot="1" noChangeAspect="1" noChangeArrowheads="1" noTextEdit="1"/>
          </p:cNvSpPr>
          <p:nvPr>
            <p:ph type="sldImg"/>
          </p:nvPr>
        </p:nvSpPr>
        <p:spPr>
          <a:xfrm>
            <a:off x="406400" y="696913"/>
            <a:ext cx="6197600" cy="3486150"/>
          </a:xfrm>
          <a:ln/>
        </p:spPr>
      </p:sp>
      <p:sp>
        <p:nvSpPr>
          <p:cNvPr id="221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General Probing</a:t>
            </a:r>
          </a:p>
          <a:p>
            <a:pPr eaLnBrk="1" hangingPunct="1"/>
            <a:r>
              <a:rPr lang="en-US" altLang="en-US" dirty="0">
                <a:latin typeface="Arial" pitchFamily="34" charset="0"/>
              </a:rPr>
              <a:t>Probe to the bottom of the aggregate with a 1" diameter bar or auger and then insert a smaller diameter rod in the same hole. </a:t>
            </a:r>
          </a:p>
          <a:p>
            <a:pPr eaLnBrk="1" hangingPunct="1"/>
            <a:endParaRPr lang="en-US" altLang="en-US" dirty="0">
              <a:latin typeface="Arial" pitchFamily="34" charset="0"/>
            </a:endParaRPr>
          </a:p>
          <a:p>
            <a:pPr eaLnBrk="1" hangingPunct="1"/>
            <a:r>
              <a:rPr lang="en-US" altLang="en-US" dirty="0">
                <a:latin typeface="Arial" pitchFamily="34" charset="0"/>
              </a:rPr>
              <a:t>Measure</a:t>
            </a:r>
            <a:r>
              <a:rPr lang="en-US" altLang="en-US" baseline="0" dirty="0">
                <a:latin typeface="Arial" pitchFamily="34" charset="0"/>
              </a:rPr>
              <a:t> and record the location of:</a:t>
            </a:r>
          </a:p>
          <a:p>
            <a:pPr eaLnBrk="1" hangingPunct="1"/>
            <a:r>
              <a:rPr lang="en-US" altLang="en-US" baseline="0" dirty="0">
                <a:latin typeface="Arial" pitchFamily="34" charset="0"/>
              </a:rPr>
              <a:t> Top of the aggregate.</a:t>
            </a:r>
          </a:p>
          <a:p>
            <a:pPr eaLnBrk="1" hangingPunct="1"/>
            <a:r>
              <a:rPr lang="en-US" altLang="en-US" baseline="0" dirty="0">
                <a:latin typeface="Arial" pitchFamily="34" charset="0"/>
              </a:rPr>
              <a:t> Bottom of the aggregate.</a:t>
            </a:r>
          </a:p>
          <a:p>
            <a:pPr eaLnBrk="1" hangingPunct="1"/>
            <a:r>
              <a:rPr lang="en-US" altLang="en-US" baseline="0" dirty="0">
                <a:latin typeface="Arial" pitchFamily="34" charset="0"/>
              </a:rPr>
              <a:t> Top of ponded liquid.</a:t>
            </a:r>
            <a:endParaRPr lang="en-US" altLang="en-US" dirty="0">
              <a:latin typeface="Arial" pitchFamily="34" charset="0"/>
            </a:endParaRPr>
          </a:p>
          <a:p>
            <a:pPr eaLnBrk="1" hangingPunct="1"/>
            <a:endParaRPr lang="en-US" altLang="en-US" b="1" dirty="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panose="020B0604020202020204" pitchFamily="34" charset="0"/>
                <a:cs typeface="Arial" panose="020B0604020202020204" pitchFamily="34" charset="0"/>
              </a:rPr>
              <a:t>General Probing</a:t>
            </a:r>
            <a:endParaRPr lang="en-US" b="1" u="none" dirty="0">
              <a:latin typeface="Arial" panose="020B0604020202020204" pitchFamily="34" charset="0"/>
              <a:cs typeface="Arial" panose="020B0604020202020204" pitchFamily="34" charset="0"/>
            </a:endParaRPr>
          </a:p>
          <a:p>
            <a:r>
              <a:rPr lang="en-US" b="0" u="none" dirty="0">
                <a:latin typeface="Arial" panose="020B0604020202020204" pitchFamily="34" charset="0"/>
                <a:cs typeface="Arial" panose="020B0604020202020204" pitchFamily="34" charset="0"/>
              </a:rPr>
              <a:t>This graphic shows a typical aggregate-based STA with ponded effluent.</a:t>
            </a:r>
          </a:p>
          <a:p>
            <a:r>
              <a:rPr lang="en-US" b="0" u="none" dirty="0">
                <a:latin typeface="Arial" panose="020B0604020202020204" pitchFamily="34" charset="0"/>
                <a:cs typeface="Arial" panose="020B0604020202020204" pitchFamily="34" charset="0"/>
              </a:rPr>
              <a:t>Note, the locations of interest.</a:t>
            </a:r>
            <a:endParaRPr lang="en-US" b="0"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79</a:t>
            </a:fld>
            <a:endParaRPr lang="en-US"/>
          </a:p>
        </p:txBody>
      </p:sp>
    </p:spTree>
    <p:extLst>
      <p:ext uri="{BB962C8B-B14F-4D97-AF65-F5344CB8AC3E}">
        <p14:creationId xmlns:p14="http://schemas.microsoft.com/office/powerpoint/2010/main" val="19518471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t>In Ground Beds and Trenches</a:t>
            </a:r>
            <a:endParaRPr lang="en-US" b="0" u="none" dirty="0"/>
          </a:p>
          <a:p>
            <a:endParaRPr lang="en-US" b="1" u="sng"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80</a:t>
            </a:fld>
            <a:endParaRPr lang="en-US"/>
          </a:p>
        </p:txBody>
      </p:sp>
    </p:spTree>
    <p:extLst>
      <p:ext uri="{BB962C8B-B14F-4D97-AF65-F5344CB8AC3E}">
        <p14:creationId xmlns:p14="http://schemas.microsoft.com/office/powerpoint/2010/main" val="3497988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36507B26-BCFC-4807-B3B1-4DE30DD7780B}" type="slidenum">
              <a:rPr lang="en-US" altLang="en-US" sz="1200" smtClean="0"/>
              <a:pPr eaLnBrk="1" hangingPunct="1"/>
              <a:t>8</a:t>
            </a:fld>
            <a:endParaRPr lang="en-US" altLang="en-US" sz="1200"/>
          </a:p>
        </p:txBody>
      </p:sp>
      <p:sp>
        <p:nvSpPr>
          <p:cNvPr id="193539"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ADF696E-42BA-4A46-8C82-8ECDEBBE1C8A}" type="slidenum">
              <a:rPr lang="en-US" altLang="en-US">
                <a:latin typeface="Arial Rounded MT Bold" pitchFamily="34" charset="0"/>
              </a:rPr>
              <a:pPr algn="r" eaLnBrk="1" hangingPunct="1">
                <a:spcBef>
                  <a:spcPct val="0"/>
                </a:spcBef>
              </a:pPr>
              <a:t>8</a:t>
            </a:fld>
            <a:endParaRPr lang="en-US" altLang="en-US">
              <a:latin typeface="Arial Rounded MT Bold" pitchFamily="34" charset="0"/>
            </a:endParaRPr>
          </a:p>
        </p:txBody>
      </p:sp>
      <p:sp>
        <p:nvSpPr>
          <p:cNvPr id="193540" name="Rectangle 2"/>
          <p:cNvSpPr>
            <a:spLocks noGrp="1" noRot="1" noChangeAspect="1" noChangeArrowheads="1" noTextEdit="1"/>
          </p:cNvSpPr>
          <p:nvPr>
            <p:ph type="sldImg"/>
          </p:nvPr>
        </p:nvSpPr>
        <p:spPr>
          <a:xfrm>
            <a:off x="406400" y="696913"/>
            <a:ext cx="6197600" cy="3486150"/>
          </a:xfrm>
          <a:ln/>
        </p:spPr>
      </p:sp>
      <p:sp>
        <p:nvSpPr>
          <p:cNvPr id="193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Preliminary Information Form</a:t>
            </a:r>
          </a:p>
          <a:p>
            <a:pPr eaLnBrk="1" hangingPunct="1"/>
            <a:r>
              <a:rPr lang="en-US" altLang="en-US" dirty="0">
                <a:latin typeface="Arial" pitchFamily="34" charset="0"/>
                <a:cs typeface="Arial" pitchFamily="34" charset="0"/>
              </a:rPr>
              <a:t>Before</a:t>
            </a:r>
            <a:r>
              <a:rPr lang="en-US" altLang="en-US" baseline="0" dirty="0">
                <a:latin typeface="Arial" pitchFamily="34" charset="0"/>
                <a:cs typeface="Arial" pitchFamily="34" charset="0"/>
              </a:rPr>
              <a:t> your field visit occurs, complete the Preliminary Information Form.</a:t>
            </a:r>
          </a:p>
          <a:p>
            <a:pPr eaLnBrk="1" hangingPunct="1"/>
            <a:r>
              <a:rPr lang="en-US" altLang="en-US" baseline="0" dirty="0">
                <a:latin typeface="Arial" pitchFamily="34" charset="0"/>
                <a:cs typeface="Arial" pitchFamily="34" charset="0"/>
              </a:rPr>
              <a:t>  Much of the information requested on this form can be provided by the homeowner.</a:t>
            </a:r>
          </a:p>
          <a:p>
            <a:pPr eaLnBrk="1" hangingPunct="1"/>
            <a:r>
              <a:rPr lang="en-US" altLang="en-US" baseline="0" dirty="0">
                <a:latin typeface="Arial" pitchFamily="34" charset="0"/>
                <a:cs typeface="Arial" pitchFamily="34" charset="0"/>
              </a:rPr>
              <a:t>  It is okay (suggested) that you include this form with the Authorization Letter,</a:t>
            </a:r>
          </a:p>
          <a:p>
            <a:pPr eaLnBrk="1" hangingPunct="1"/>
            <a:r>
              <a:rPr lang="en-US" altLang="en-US" baseline="0" dirty="0">
                <a:latin typeface="Arial" pitchFamily="34" charset="0"/>
                <a:cs typeface="Arial" pitchFamily="34" charset="0"/>
              </a:rPr>
              <a:t>    with the request that the homeowner complete as much of this form as possible.</a:t>
            </a:r>
          </a:p>
          <a:p>
            <a:pPr eaLnBrk="1" hangingPunct="1"/>
            <a:r>
              <a:rPr lang="en-US" altLang="en-US" baseline="0" dirty="0">
                <a:latin typeface="Arial" pitchFamily="34" charset="0"/>
                <a:cs typeface="Arial" pitchFamily="34" charset="0"/>
              </a:rPr>
              <a:t>  The inspector needs to finish obtaining any omitted information before he/she starts the field inspection.</a:t>
            </a:r>
          </a:p>
          <a:p>
            <a:pPr eaLnBrk="1" hangingPunct="1"/>
            <a:endParaRPr lang="en-US" altLang="en-US" dirty="0">
              <a:latin typeface="Arial" pitchFamily="34" charset="0"/>
              <a:cs typeface="Arial" pitchFamily="34" charset="0"/>
            </a:endParaRPr>
          </a:p>
          <a:p>
            <a:pPr eaLnBrk="1" hangingPunct="1"/>
            <a:r>
              <a:rPr lang="en-US" altLang="en-US" b="1" dirty="0">
                <a:latin typeface="Arial" pitchFamily="34" charset="0"/>
                <a:cs typeface="Arial" pitchFamily="34" charset="0"/>
              </a:rPr>
              <a:t>Where did we say you start a system inspection? </a:t>
            </a:r>
            <a:r>
              <a:rPr lang="en-US" altLang="en-US" dirty="0">
                <a:solidFill>
                  <a:srgbClr val="FF0000"/>
                </a:solidFill>
                <a:latin typeface="Arial" pitchFamily="34" charset="0"/>
                <a:cs typeface="Arial" pitchFamily="34" charset="0"/>
              </a:rPr>
              <a:t>(wait for responses)</a:t>
            </a:r>
            <a:endParaRPr lang="en-US" altLang="en-US" dirty="0">
              <a:latin typeface="Arial" pitchFamily="34" charset="0"/>
              <a:cs typeface="Arial" pitchFamily="34" charset="0"/>
            </a:endParaRPr>
          </a:p>
          <a:p>
            <a:pPr eaLnBrk="1" hangingPunct="1"/>
            <a:r>
              <a:rPr lang="en-US" altLang="en-US" dirty="0">
                <a:solidFill>
                  <a:srgbClr val="FF0000"/>
                </a:solidFill>
                <a:latin typeface="Arial" pitchFamily="34" charset="0"/>
                <a:cs typeface="Arial" pitchFamily="34" charset="0"/>
              </a:rPr>
              <a:t>(looking for:) </a:t>
            </a:r>
            <a:r>
              <a:rPr lang="en-US" altLang="en-US" dirty="0">
                <a:latin typeface="Arial" pitchFamily="34" charset="0"/>
                <a:cs typeface="Arial" pitchFamily="34" charset="0"/>
              </a:rPr>
              <a:t>In the office - before you ever get to the property.</a:t>
            </a:r>
            <a:r>
              <a:rPr lang="en-US" altLang="en-US" dirty="0">
                <a:latin typeface="Arial" pitchFamily="34" charset="0"/>
              </a:rPr>
              <a:t>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In Ground Beds and Trenches</a:t>
            </a:r>
          </a:p>
          <a:p>
            <a:pPr marL="0" indent="0" eaLnBrk="1" hangingPunct="1">
              <a:buNone/>
            </a:pPr>
            <a:r>
              <a:rPr lang="en-US" altLang="en-US" dirty="0">
                <a:latin typeface="Arial" pitchFamily="34" charset="0"/>
              </a:rPr>
              <a:t>+Locate the STA. </a:t>
            </a:r>
          </a:p>
          <a:p>
            <a:pPr marL="0" indent="0" eaLnBrk="1" hangingPunct="1">
              <a:buNone/>
            </a:pPr>
            <a:r>
              <a:rPr lang="en-US" altLang="en-US" dirty="0">
                <a:latin typeface="Arial" pitchFamily="34" charset="0"/>
              </a:rPr>
              <a:t>+Probe the aggregate in the manner described under “General Probing” above.</a:t>
            </a:r>
          </a:p>
          <a:p>
            <a:pPr eaLnBrk="1" hangingPunct="1"/>
            <a:r>
              <a:rPr lang="en-US" altLang="en-US" dirty="0">
                <a:latin typeface="Arial" pitchFamily="34" charset="0"/>
              </a:rPr>
              <a:t>+Determine the type and size of the STA. </a:t>
            </a:r>
          </a:p>
          <a:p>
            <a:pPr eaLnBrk="1" hangingPunct="1"/>
            <a:r>
              <a:rPr lang="en-US" altLang="en-US" dirty="0">
                <a:latin typeface="Arial" pitchFamily="34" charset="0"/>
              </a:rPr>
              <a:t>+Locate the edges of the aggregate in all trenches and beds.</a:t>
            </a:r>
          </a:p>
          <a:p>
            <a:pPr eaLnBrk="1" hangingPunct="1"/>
            <a:r>
              <a:rPr lang="en-US" altLang="en-US" dirty="0">
                <a:latin typeface="Arial" pitchFamily="34" charset="0"/>
              </a:rPr>
              <a:t>+Determine if there is liquid standing anywhere in the STA. If so, determine the amount of dry aggregate throughout the STA.</a:t>
            </a:r>
          </a:p>
          <a:p>
            <a:pPr eaLnBrk="1" hangingPunct="1"/>
            <a:endParaRPr lang="en-US" altLang="en-US" dirty="0">
              <a:latin typeface="Arial" pitchFamily="34" charset="0"/>
            </a:endParaRPr>
          </a:p>
          <a:p>
            <a:pPr eaLnBrk="1" hangingPunct="1"/>
            <a:r>
              <a:rPr lang="en-US" altLang="en-US" dirty="0">
                <a:latin typeface="Arial" pitchFamily="34" charset="0"/>
              </a:rPr>
              <a:t>When liquid is present in an STA, it should be of an equal depth and evenly distributed throughout the entire STA. </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81</a:t>
            </a:fld>
            <a:endParaRPr lang="en-US"/>
          </a:p>
        </p:txBody>
      </p:sp>
    </p:spTree>
    <p:extLst>
      <p:ext uri="{BB962C8B-B14F-4D97-AF65-F5344CB8AC3E}">
        <p14:creationId xmlns:p14="http://schemas.microsoft.com/office/powerpoint/2010/main" val="9755344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In Ground Beds and Trenches</a:t>
            </a:r>
          </a:p>
          <a:p>
            <a:pPr eaLnBrk="1" hangingPunct="1"/>
            <a:r>
              <a:rPr lang="en-US" altLang="en-US" dirty="0">
                <a:latin typeface="Arial" pitchFamily="34" charset="0"/>
              </a:rPr>
              <a:t>+If the liquid is not evenly distributed, further testing must be conducted or the cause must be determined. </a:t>
            </a:r>
          </a:p>
          <a:p>
            <a:pPr eaLnBrk="1" hangingPunct="1"/>
            <a:r>
              <a:rPr lang="en-US" altLang="en-US" dirty="0">
                <a:latin typeface="Arial" pitchFamily="34" charset="0"/>
              </a:rPr>
              <a:t>Consider these possibilities:</a:t>
            </a:r>
          </a:p>
          <a:p>
            <a:pPr eaLnBrk="1" hangingPunct="1"/>
            <a:r>
              <a:rPr lang="en-US" altLang="en-US" baseline="0" dirty="0">
                <a:latin typeface="Arial" pitchFamily="34" charset="0"/>
              </a:rPr>
              <a:t>  +</a:t>
            </a:r>
            <a:r>
              <a:rPr lang="en-US" altLang="en-US" dirty="0">
                <a:latin typeface="Arial" pitchFamily="34" charset="0"/>
              </a:rPr>
              <a:t>The bed may not have been excavated with a level bottom.</a:t>
            </a:r>
          </a:p>
          <a:p>
            <a:pPr eaLnBrk="1" hangingPunct="1"/>
            <a:r>
              <a:rPr lang="en-US" altLang="en-US" baseline="0" dirty="0">
                <a:latin typeface="Arial" pitchFamily="34" charset="0"/>
              </a:rPr>
              <a:t>  +</a:t>
            </a:r>
            <a:r>
              <a:rPr lang="en-US" altLang="en-US" dirty="0">
                <a:latin typeface="Arial" pitchFamily="34" charset="0"/>
              </a:rPr>
              <a:t>Sludge may be clogging the distribution piping.</a:t>
            </a:r>
          </a:p>
          <a:p>
            <a:pPr eaLnBrk="1" hangingPunct="1"/>
            <a:r>
              <a:rPr lang="en-US" altLang="en-US" baseline="0" dirty="0">
                <a:latin typeface="Arial" pitchFamily="34" charset="0"/>
              </a:rPr>
              <a:t>  +</a:t>
            </a:r>
            <a:r>
              <a:rPr lang="en-US" altLang="en-US" dirty="0">
                <a:latin typeface="Arial" pitchFamily="34" charset="0"/>
              </a:rPr>
              <a:t>A pipe may be crushed, clogged, broken or not properly installed in the D-Box.</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mn-ea"/>
                <a:cs typeface="+mn-cs"/>
              </a:rPr>
              <a:t>The STA is the most critical component of an onsite wastewater treatment system = T</a:t>
            </a:r>
            <a:endParaRPr lang="en-US" sz="1200" kern="1200" dirty="0">
              <a:solidFill>
                <a:schemeClr val="tx1"/>
              </a:solidFill>
              <a:latin typeface="Times New Roman" pitchFamily="18" charset="0"/>
              <a:ea typeface="+mn-ea"/>
              <a:cs typeface="+mn-cs"/>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82</a:t>
            </a:fld>
            <a:endParaRPr lang="en-US"/>
          </a:p>
        </p:txBody>
      </p:sp>
    </p:spTree>
    <p:extLst>
      <p:ext uri="{BB962C8B-B14F-4D97-AF65-F5344CB8AC3E}">
        <p14:creationId xmlns:p14="http://schemas.microsoft.com/office/powerpoint/2010/main" val="17294830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Serial Distribution Trenches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itchFamily="34" charset="0"/>
              </a:rPr>
              <a:t>+Serial distribution systems should not experience liquid in the lower trenches while there are unsaturated upper trenches. </a:t>
            </a:r>
          </a:p>
          <a:p>
            <a:pPr eaLnBrk="1" hangingPunct="1"/>
            <a:endParaRPr lang="en-US" altLang="en-US" dirty="0">
              <a:latin typeface="Arial" pitchFamily="34" charset="0"/>
            </a:endParaRPr>
          </a:p>
          <a:p>
            <a:pPr eaLnBrk="1" hangingPunct="1"/>
            <a:r>
              <a:rPr lang="en-US" altLang="en-US" dirty="0">
                <a:latin typeface="Arial" pitchFamily="34" charset="0"/>
              </a:rPr>
              <a:t>+Follow procedures as with any other gravity in ground system, however </a:t>
            </a:r>
          </a:p>
          <a:p>
            <a:pPr eaLnBrk="1" hangingPunct="1"/>
            <a:r>
              <a:rPr lang="en-US" altLang="en-US" dirty="0">
                <a:latin typeface="Arial" pitchFamily="34" charset="0"/>
              </a:rPr>
              <a:t>+The dry aggregate rule is only applied to the last (downslope) trench.</a:t>
            </a:r>
          </a:p>
          <a:p>
            <a:r>
              <a:rPr lang="en-US" sz="1200" b="1" kern="1200" dirty="0">
                <a:solidFill>
                  <a:schemeClr val="tx1"/>
                </a:solidFill>
                <a:latin typeface="Times New Roman" pitchFamily="18" charset="0"/>
                <a:ea typeface="+mn-ea"/>
                <a:cs typeface="+mn-cs"/>
              </a:rPr>
              <a:t>Serial Distribution Systems</a:t>
            </a:r>
            <a:endParaRPr lang="en-US" sz="1100" kern="1200" dirty="0">
              <a:solidFill>
                <a:schemeClr val="tx1"/>
              </a:solidFill>
              <a:latin typeface="Times New Roman" pitchFamily="18" charset="0"/>
              <a:ea typeface="+mn-ea"/>
              <a:cs typeface="+mn-cs"/>
            </a:endParaRPr>
          </a:p>
          <a:p>
            <a:pPr lvl="0"/>
            <a:r>
              <a:rPr lang="en-US" sz="1200" kern="1200" dirty="0">
                <a:solidFill>
                  <a:schemeClr val="tx1"/>
                </a:solidFill>
                <a:latin typeface="Times New Roman" pitchFamily="18" charset="0"/>
                <a:ea typeface="+mn-ea"/>
                <a:cs typeface="+mn-cs"/>
              </a:rPr>
              <a:t>Locate all trenches</a:t>
            </a:r>
            <a:endParaRPr lang="en-US" sz="1000" kern="1200" dirty="0">
              <a:solidFill>
                <a:schemeClr val="tx1"/>
              </a:solidFill>
              <a:latin typeface="Times New Roman" pitchFamily="18" charset="0"/>
              <a:ea typeface="+mn-ea"/>
              <a:cs typeface="+mn-cs"/>
            </a:endParaRPr>
          </a:p>
          <a:p>
            <a:pPr lvl="0"/>
            <a:r>
              <a:rPr lang="en-US" sz="1200" kern="1200" dirty="0">
                <a:solidFill>
                  <a:schemeClr val="tx1"/>
                </a:solidFill>
                <a:latin typeface="Times New Roman" pitchFamily="18" charset="0"/>
                <a:ea typeface="+mn-ea"/>
                <a:cs typeface="+mn-cs"/>
              </a:rPr>
              <a:t>Begin at highest trench as explained in the general probing section.</a:t>
            </a:r>
            <a:endParaRPr lang="en-US" sz="1000" kern="1200" dirty="0">
              <a:solidFill>
                <a:schemeClr val="tx1"/>
              </a:solidFill>
              <a:latin typeface="Times New Roman" pitchFamily="18" charset="0"/>
              <a:ea typeface="+mn-ea"/>
              <a:cs typeface="+mn-cs"/>
            </a:endParaRPr>
          </a:p>
          <a:p>
            <a:pPr lvl="0"/>
            <a:r>
              <a:rPr lang="en-US" sz="1200" kern="1200" dirty="0">
                <a:solidFill>
                  <a:schemeClr val="tx1"/>
                </a:solidFill>
                <a:latin typeface="Times New Roman" pitchFamily="18" charset="0"/>
                <a:ea typeface="+mn-ea"/>
                <a:cs typeface="+mn-cs"/>
              </a:rPr>
              <a:t>Determine the liquid conditions in each trench.</a:t>
            </a:r>
            <a:endParaRPr lang="en-US" sz="1000" kern="1200" dirty="0">
              <a:solidFill>
                <a:schemeClr val="tx1"/>
              </a:solidFill>
              <a:latin typeface="Times New Roman" pitchFamily="18" charset="0"/>
              <a:ea typeface="+mn-ea"/>
              <a:cs typeface="+mn-cs"/>
            </a:endParaRPr>
          </a:p>
          <a:p>
            <a:pPr lvl="0"/>
            <a:r>
              <a:rPr lang="en-US" sz="1200" kern="1200" dirty="0">
                <a:solidFill>
                  <a:schemeClr val="tx1"/>
                </a:solidFill>
                <a:latin typeface="Times New Roman" pitchFamily="18" charset="0"/>
                <a:ea typeface="+mn-ea"/>
                <a:cs typeface="+mn-cs"/>
              </a:rPr>
              <a:t>Use the dry aggregate rules on the bottom trench </a:t>
            </a:r>
            <a:endParaRPr lang="en-US" sz="1000" kern="1200" dirty="0">
              <a:solidFill>
                <a:schemeClr val="tx1"/>
              </a:solidFill>
              <a:latin typeface="Times New Roman" pitchFamily="18" charset="0"/>
              <a:ea typeface="+mn-ea"/>
              <a:cs typeface="+mn-cs"/>
            </a:endParaRPr>
          </a:p>
          <a:p>
            <a:pPr lvl="0"/>
            <a:r>
              <a:rPr lang="en-US" sz="1200" kern="1200" dirty="0">
                <a:solidFill>
                  <a:schemeClr val="tx1"/>
                </a:solidFill>
                <a:latin typeface="Times New Roman" pitchFamily="18" charset="0"/>
                <a:ea typeface="+mn-ea"/>
                <a:cs typeface="+mn-cs"/>
              </a:rPr>
              <a:t>Check for signs of unsatisfactory distribution. </a:t>
            </a:r>
            <a:endParaRPr lang="en-US" sz="1000" kern="1200" dirty="0">
              <a:solidFill>
                <a:schemeClr val="tx1"/>
              </a:solidFill>
              <a:latin typeface="Times New Roman" pitchFamily="18" charset="0"/>
              <a:ea typeface="+mn-ea"/>
              <a:cs typeface="+mn-cs"/>
            </a:endParaRPr>
          </a:p>
          <a:p>
            <a:pPr lvl="2"/>
            <a:r>
              <a:rPr lang="en-US" sz="1200" kern="1200" dirty="0">
                <a:solidFill>
                  <a:schemeClr val="tx1"/>
                </a:solidFill>
                <a:latin typeface="Times New Roman" pitchFamily="18" charset="0"/>
                <a:ea typeface="+mn-ea"/>
                <a:cs typeface="+mn-cs"/>
              </a:rPr>
              <a:t>Crushed pipes </a:t>
            </a:r>
            <a:endParaRPr lang="en-US" sz="1000" kern="1200" dirty="0">
              <a:solidFill>
                <a:schemeClr val="tx1"/>
              </a:solidFill>
              <a:latin typeface="Times New Roman" pitchFamily="18" charset="0"/>
              <a:ea typeface="+mn-ea"/>
              <a:cs typeface="+mn-cs"/>
            </a:endParaRPr>
          </a:p>
          <a:p>
            <a:pPr lvl="2"/>
            <a:r>
              <a:rPr lang="en-US" sz="1200" kern="1200" dirty="0">
                <a:solidFill>
                  <a:schemeClr val="tx1"/>
                </a:solidFill>
                <a:latin typeface="Times New Roman" pitchFamily="18" charset="0"/>
                <a:ea typeface="+mn-ea"/>
                <a:cs typeface="+mn-cs"/>
              </a:rPr>
              <a:t>Lush vegetation or effluent surfacing</a:t>
            </a:r>
            <a:endParaRPr lang="en-US" sz="1000" kern="1200" dirty="0">
              <a:solidFill>
                <a:schemeClr val="tx1"/>
              </a:solidFill>
              <a:latin typeface="Times New Roman" pitchFamily="18" charset="0"/>
              <a:ea typeface="+mn-ea"/>
              <a:cs typeface="+mn-cs"/>
            </a:endParaRPr>
          </a:p>
          <a:p>
            <a:pPr lvl="2"/>
            <a:r>
              <a:rPr lang="en-US" sz="1200" kern="1200" dirty="0">
                <a:solidFill>
                  <a:schemeClr val="tx1"/>
                </a:solidFill>
                <a:latin typeface="Times New Roman" pitchFamily="18" charset="0"/>
                <a:ea typeface="+mn-ea"/>
                <a:cs typeface="+mn-cs"/>
              </a:rPr>
              <a:t>Signs of elevated liquid level in treatment tank</a:t>
            </a:r>
            <a:endParaRPr lang="en-US" sz="1000" kern="1200" dirty="0">
              <a:solidFill>
                <a:schemeClr val="tx1"/>
              </a:solidFill>
              <a:latin typeface="Times New Roman" pitchFamily="18" charset="0"/>
              <a:ea typeface="+mn-ea"/>
              <a:cs typeface="+mn-cs"/>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83</a:t>
            </a:fld>
            <a:endParaRPr lang="en-US"/>
          </a:p>
        </p:txBody>
      </p:sp>
    </p:spTree>
    <p:extLst>
      <p:ext uri="{BB962C8B-B14F-4D97-AF65-F5344CB8AC3E}">
        <p14:creationId xmlns:p14="http://schemas.microsoft.com/office/powerpoint/2010/main" val="40325288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Dry Aggregate Rule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Gravity Distribution – No Sand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solidFill>
                  <a:srgbClr val="FF0000"/>
                </a:solidFill>
                <a:latin typeface="Arial" pitchFamily="34" charset="0"/>
              </a:rPr>
              <a:t>Say: </a:t>
            </a:r>
            <a:r>
              <a:rPr lang="en-US" altLang="en-US" b="1" u="sng" dirty="0">
                <a:latin typeface="Arial" pitchFamily="34" charset="0"/>
              </a:rPr>
              <a:t>Refer to the dry aggregate rule pages of the Standards.</a:t>
            </a:r>
          </a:p>
          <a:p>
            <a:pPr eaLnBrk="1" hangingPunct="1"/>
            <a:r>
              <a:rPr lang="en-US" altLang="en-US" dirty="0">
                <a:latin typeface="Arial" pitchFamily="34" charset="0"/>
              </a:rPr>
              <a:t>In a gravity fed effluent delivery system, if there are 5 or more inches of dry aggregate, the STA is acceptable.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 Hydraulic Load Test is required if the DRY aggregate depth is less than 5 inches.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If there is no dry aggregate, the STA is UNACCEPTABLE</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84</a:t>
            </a:fld>
            <a:endParaRPr lang="en-US"/>
          </a:p>
        </p:txBody>
      </p:sp>
    </p:spTree>
    <p:extLst>
      <p:ext uri="{BB962C8B-B14F-4D97-AF65-F5344CB8AC3E}">
        <p14:creationId xmlns:p14="http://schemas.microsoft.com/office/powerpoint/2010/main" val="19518471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Dry Aggregate Rule – No Sand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u="none" dirty="0"/>
              <a:t>Pressure Distribution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FF0000"/>
                </a:solidFill>
                <a:latin typeface="Arial" pitchFamily="34" charset="0"/>
              </a:rPr>
              <a:t>Say: </a:t>
            </a:r>
            <a:r>
              <a:rPr lang="en-US" altLang="en-US" dirty="0">
                <a:latin typeface="Arial" pitchFamily="34" charset="0"/>
              </a:rPr>
              <a:t>Refer to the dry aggregate rule pages in the standards.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If a pressurized effluent distribution system is used, and there are (&lt;) more than 4 inches of dry aggregate, the STA is ACCEPTABLE.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 Hydraulic Load Test is required if there are 4 inches or less of dry aggregate.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rPr>
              <a:t>If there is no dry aggregate, the STA is UNACCEPTABLE.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85</a:t>
            </a:fld>
            <a:endParaRPr lang="en-US"/>
          </a:p>
        </p:txBody>
      </p:sp>
    </p:spTree>
    <p:extLst>
      <p:ext uri="{BB962C8B-B14F-4D97-AF65-F5344CB8AC3E}">
        <p14:creationId xmlns:p14="http://schemas.microsoft.com/office/powerpoint/2010/main" val="19518471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spcBef>
                <a:spcPts val="0"/>
              </a:spcBef>
              <a:defRPr/>
            </a:pPr>
            <a:r>
              <a:rPr lang="en-US" b="1" u="sng" dirty="0">
                <a:latin typeface="Arial" pitchFamily="34" charset="0"/>
              </a:rPr>
              <a:t>Elevated Sand Mounds and Trenches</a:t>
            </a:r>
          </a:p>
          <a:p>
            <a:pPr marL="0" indent="0" eaLnBrk="1" hangingPunct="1">
              <a:spcBef>
                <a:spcPts val="0"/>
              </a:spcBef>
              <a:buFontTx/>
              <a:buNone/>
              <a:defRPr/>
            </a:pPr>
            <a:r>
              <a:rPr lang="en-US" dirty="0">
                <a:latin typeface="Arial" pitchFamily="34" charset="0"/>
              </a:rPr>
              <a:t>+Probe the aggregate in a sand mound in the manner described under “General Probing” above. </a:t>
            </a:r>
          </a:p>
          <a:p>
            <a:pPr marL="0" indent="0" eaLnBrk="1" hangingPunct="1">
              <a:spcBef>
                <a:spcPts val="0"/>
              </a:spcBef>
              <a:buFontTx/>
              <a:buNone/>
              <a:defRPr/>
            </a:pPr>
            <a:r>
              <a:rPr lang="en-US" dirty="0">
                <a:latin typeface="Arial" pitchFamily="34" charset="0"/>
              </a:rPr>
              <a:t>+Note the presence of standing liquid.</a:t>
            </a:r>
          </a:p>
          <a:p>
            <a:pPr eaLnBrk="1" hangingPunct="1">
              <a:spcBef>
                <a:spcPts val="0"/>
              </a:spcBef>
              <a:defRPr/>
            </a:pPr>
            <a:r>
              <a:rPr lang="en-US" b="1" dirty="0">
                <a:latin typeface="Arial" pitchFamily="34" charset="0"/>
              </a:rPr>
              <a:t>++ANY standing effluent in the aggregate of an elevated sand mound is UNACCEPTABLE. </a:t>
            </a:r>
          </a:p>
          <a:p>
            <a:pPr eaLnBrk="1" hangingPunct="1">
              <a:spcBef>
                <a:spcPts val="0"/>
              </a:spcBef>
              <a:defRPr/>
            </a:pPr>
            <a:endParaRPr lang="en-US" b="1" dirty="0">
              <a:latin typeface="Arial" pitchFamily="34" charset="0"/>
            </a:endParaRPr>
          </a:p>
          <a:p>
            <a:pPr eaLnBrk="1" hangingPunct="1">
              <a:spcBef>
                <a:spcPts val="0"/>
              </a:spcBef>
              <a:defRPr/>
            </a:pPr>
            <a:r>
              <a:rPr lang="en-US" b="0" dirty="0">
                <a:latin typeface="Arial" pitchFamily="34" charset="0"/>
              </a:rPr>
              <a:t>+Determine if the standing liquid is consistent throughout the aggregate or isolated in one area to assist in determining appropriate repair recommendations.</a:t>
            </a:r>
          </a:p>
          <a:p>
            <a:pPr marL="0" indent="0" eaLnBrk="1" hangingPunct="1">
              <a:spcBef>
                <a:spcPts val="0"/>
              </a:spcBef>
              <a:buFont typeface="+mj-lt"/>
              <a:buNone/>
              <a:defRPr/>
            </a:pPr>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87</a:t>
            </a:fld>
            <a:endParaRPr lang="en-US"/>
          </a:p>
        </p:txBody>
      </p:sp>
    </p:spTree>
    <p:extLst>
      <p:ext uri="{BB962C8B-B14F-4D97-AF65-F5344CB8AC3E}">
        <p14:creationId xmlns:p14="http://schemas.microsoft.com/office/powerpoint/2010/main" val="25850374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spcBef>
                <a:spcPts val="0"/>
              </a:spcBef>
              <a:defRPr/>
            </a:pPr>
            <a:r>
              <a:rPr lang="en-US" b="1" u="sng" dirty="0">
                <a:latin typeface="Arial" pitchFamily="34" charset="0"/>
              </a:rPr>
              <a:t>Elevated Sand Mounds and Trenches – P 33</a:t>
            </a:r>
          </a:p>
          <a:p>
            <a:pPr marL="0" indent="0" eaLnBrk="1" hangingPunct="1">
              <a:spcBef>
                <a:spcPts val="0"/>
              </a:spcBef>
              <a:buFont typeface="+mj-lt"/>
              <a:buNone/>
              <a:defRPr/>
            </a:pPr>
            <a:r>
              <a:rPr lang="en-US" dirty="0">
                <a:latin typeface="Arial" pitchFamily="34" charset="0"/>
              </a:rPr>
              <a:t>2.</a:t>
            </a:r>
            <a:r>
              <a:rPr lang="en-US" baseline="0" dirty="0">
                <a:latin typeface="Arial" pitchFamily="34" charset="0"/>
              </a:rPr>
              <a:t> </a:t>
            </a:r>
            <a:r>
              <a:rPr lang="en-US" dirty="0">
                <a:latin typeface="Arial" pitchFamily="34" charset="0"/>
              </a:rPr>
              <a:t>If the distribution system is pressurized, and the lateral end caps are exposed, verify that effluent reaches each lateral end. </a:t>
            </a:r>
          </a:p>
          <a:p>
            <a:pPr marL="0" indent="0" eaLnBrk="1" hangingPunct="1">
              <a:spcBef>
                <a:spcPts val="0"/>
              </a:spcBef>
              <a:buFont typeface="+mj-lt"/>
              <a:buNone/>
              <a:defRPr/>
            </a:pPr>
            <a:r>
              <a:rPr lang="en-US" dirty="0">
                <a:latin typeface="Arial" pitchFamily="34" charset="0"/>
              </a:rPr>
              <a:t>  +Inspectors are </a:t>
            </a:r>
            <a:r>
              <a:rPr lang="en-US" b="1" u="sng" dirty="0">
                <a:latin typeface="Arial" pitchFamily="34" charset="0"/>
              </a:rPr>
              <a:t>not required </a:t>
            </a:r>
            <a:r>
              <a:rPr lang="en-US" dirty="0">
                <a:latin typeface="Arial" pitchFamily="34" charset="0"/>
              </a:rPr>
              <a:t>to verify proper head is delivered to the farthest lateral end.  Inspectors may choose to verify proper head is achieved.</a:t>
            </a:r>
          </a:p>
          <a:p>
            <a:pPr marL="0" indent="0" eaLnBrk="1" hangingPunct="1">
              <a:spcBef>
                <a:spcPts val="0"/>
              </a:spcBef>
              <a:buFont typeface="+mj-lt"/>
              <a:buNone/>
              <a:defRPr/>
            </a:pPr>
            <a:endParaRPr 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88</a:t>
            </a:fld>
            <a:endParaRPr lang="en-US"/>
          </a:p>
        </p:txBody>
      </p:sp>
    </p:spTree>
    <p:extLst>
      <p:ext uri="{BB962C8B-B14F-4D97-AF65-F5344CB8AC3E}">
        <p14:creationId xmlns:p14="http://schemas.microsoft.com/office/powerpoint/2010/main" val="25850374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spcBef>
                <a:spcPts val="0"/>
              </a:spcBef>
              <a:defRPr/>
            </a:pPr>
            <a:r>
              <a:rPr lang="en-US" b="1" dirty="0">
                <a:latin typeface="Arial" pitchFamily="34" charset="0"/>
              </a:rPr>
              <a:t>Elevated Sand Mounds and Trenches</a:t>
            </a:r>
          </a:p>
          <a:p>
            <a:pPr marL="0" indent="0" eaLnBrk="1" hangingPunct="1">
              <a:spcBef>
                <a:spcPts val="0"/>
              </a:spcBef>
              <a:buFont typeface="+mj-lt"/>
              <a:buNone/>
              <a:defRPr/>
            </a:pPr>
            <a:r>
              <a:rPr lang="en-US" dirty="0">
                <a:latin typeface="Arial" pitchFamily="34" charset="0"/>
              </a:rPr>
              <a:t>+Examine the horizontal soil surface and berm for:</a:t>
            </a:r>
          </a:p>
          <a:p>
            <a:pPr marL="0" indent="0" eaLnBrk="1" hangingPunct="1">
              <a:spcBef>
                <a:spcPts val="0"/>
              </a:spcBef>
              <a:buFont typeface="+mj-lt"/>
              <a:buNone/>
              <a:defRPr/>
            </a:pPr>
            <a:r>
              <a:rPr lang="en-US" baseline="0" dirty="0">
                <a:latin typeface="Arial" pitchFamily="34" charset="0"/>
              </a:rPr>
              <a:t>  +</a:t>
            </a:r>
            <a:r>
              <a:rPr lang="en-US" dirty="0">
                <a:latin typeface="Arial" pitchFamily="34" charset="0"/>
              </a:rPr>
              <a:t>Any leakage on the top and all side slopes</a:t>
            </a:r>
          </a:p>
          <a:p>
            <a:pPr marL="0" indent="0" eaLnBrk="1" hangingPunct="1">
              <a:spcBef>
                <a:spcPts val="0"/>
              </a:spcBef>
              <a:buFont typeface="+mj-lt"/>
              <a:buNone/>
              <a:defRPr/>
            </a:pPr>
            <a:r>
              <a:rPr lang="en-US" baseline="0" dirty="0">
                <a:latin typeface="Arial" pitchFamily="34" charset="0"/>
              </a:rPr>
              <a:t>  +</a:t>
            </a:r>
            <a:r>
              <a:rPr lang="en-US" dirty="0">
                <a:latin typeface="Arial" pitchFamily="34" charset="0"/>
              </a:rPr>
              <a:t>Sufficient depth of soil cover</a:t>
            </a:r>
          </a:p>
          <a:p>
            <a:pPr marL="0" indent="0" eaLnBrk="1" hangingPunct="1">
              <a:spcBef>
                <a:spcPts val="0"/>
              </a:spcBef>
              <a:buFont typeface="+mj-lt"/>
              <a:buNone/>
              <a:defRPr/>
            </a:pPr>
            <a:r>
              <a:rPr lang="en-US" baseline="0" dirty="0">
                <a:latin typeface="Arial" pitchFamily="34" charset="0"/>
              </a:rPr>
              <a:t>  +</a:t>
            </a:r>
            <a:r>
              <a:rPr lang="en-US" dirty="0">
                <a:latin typeface="Arial" pitchFamily="34" charset="0"/>
              </a:rPr>
              <a:t>Animal burrows, deeply rooted vegetation.</a:t>
            </a:r>
          </a:p>
          <a:p>
            <a:pPr marL="0" indent="0" eaLnBrk="1" hangingPunct="1">
              <a:spcBef>
                <a:spcPts val="0"/>
              </a:spcBef>
              <a:buFont typeface="+mj-lt"/>
              <a:buNone/>
              <a:defRPr/>
            </a:pPr>
            <a:r>
              <a:rPr lang="en-US" dirty="0">
                <a:latin typeface="Arial" pitchFamily="34" charset="0"/>
              </a:rPr>
              <a:t>  +Erosion</a:t>
            </a:r>
          </a:p>
          <a:p>
            <a:pPr marL="0" indent="0" eaLnBrk="1" hangingPunct="1">
              <a:spcBef>
                <a:spcPts val="0"/>
              </a:spcBef>
              <a:buFont typeface="+mj-lt"/>
              <a:buNone/>
              <a:defRPr/>
            </a:pPr>
            <a:r>
              <a:rPr lang="en-US" baseline="0" dirty="0">
                <a:latin typeface="Arial" pitchFamily="34" charset="0"/>
              </a:rPr>
              <a:t>  +</a:t>
            </a:r>
            <a:r>
              <a:rPr lang="en-US" dirty="0">
                <a:latin typeface="Arial" pitchFamily="34" charset="0"/>
              </a:rPr>
              <a:t>Exposed aggregate</a:t>
            </a:r>
          </a:p>
          <a:p>
            <a:pPr eaLnBrk="1" hangingPunct="1">
              <a:spcBef>
                <a:spcPts val="0"/>
              </a:spcBef>
              <a:defRPr/>
            </a:pPr>
            <a:r>
              <a:rPr lang="en-US" dirty="0">
                <a:latin typeface="Arial" pitchFamily="34" charset="0"/>
              </a:rPr>
              <a:t>Refer to </a:t>
            </a:r>
            <a:r>
              <a:rPr lang="en-US" b="1" u="sng" dirty="0">
                <a:latin typeface="Arial" pitchFamily="34" charset="0"/>
              </a:rPr>
              <a:t>page 33 </a:t>
            </a:r>
            <a:r>
              <a:rPr lang="en-US" dirty="0">
                <a:latin typeface="Arial" pitchFamily="34" charset="0"/>
              </a:rPr>
              <a:t>for the dry aggregate rule. </a:t>
            </a:r>
          </a:p>
          <a:p>
            <a:pPr eaLnBrk="1" hangingPunct="1">
              <a:spcBef>
                <a:spcPts val="0"/>
              </a:spcBef>
              <a:defRPr/>
            </a:pPr>
            <a:r>
              <a:rPr lang="en-US" dirty="0">
                <a:latin typeface="Arial" pitchFamily="34" charset="0"/>
              </a:rPr>
              <a:t>Notice how for each type of system the conclusions are clearly spelled out. </a:t>
            </a:r>
          </a:p>
          <a:p>
            <a:pPr eaLnBrk="1" hangingPunct="1">
              <a:spcBef>
                <a:spcPts val="0"/>
              </a:spcBef>
              <a:defRPr/>
            </a:pPr>
            <a:r>
              <a:rPr lang="en-US" dirty="0">
                <a:latin typeface="Arial" pitchFamily="34" charset="0"/>
              </a:rPr>
              <a:t>Remember:</a:t>
            </a:r>
          </a:p>
          <a:p>
            <a:pPr lvl="1" eaLnBrk="1" hangingPunct="1">
              <a:spcBef>
                <a:spcPts val="0"/>
              </a:spcBef>
              <a:defRPr/>
            </a:pPr>
            <a:r>
              <a:rPr lang="en-US" b="1" u="sng" dirty="0">
                <a:latin typeface="Arial" pitchFamily="34" charset="0"/>
              </a:rPr>
              <a:t>If the STA is unacceptable DO NOT PUMP THE TREATMENT TANK = T</a:t>
            </a:r>
          </a:p>
          <a:p>
            <a:pPr lvl="1" eaLnBrk="1" hangingPunct="1">
              <a:spcBef>
                <a:spcPts val="0"/>
              </a:spcBef>
              <a:defRPr/>
            </a:pPr>
            <a:r>
              <a:rPr lang="en-US" dirty="0">
                <a:latin typeface="Arial" pitchFamily="34" charset="0"/>
              </a:rPr>
              <a:t>If it is satisfactory, follow all steps in the treatment tank section.</a:t>
            </a:r>
          </a:p>
          <a:p>
            <a:pPr marL="0" indent="0" eaLnBrk="1" hangingPunct="1">
              <a:spcBef>
                <a:spcPts val="0"/>
              </a:spcBef>
              <a:buFont typeface="+mj-lt"/>
              <a:buNone/>
              <a:defRPr/>
            </a:pPr>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89</a:t>
            </a:fld>
            <a:endParaRPr lang="en-US"/>
          </a:p>
        </p:txBody>
      </p:sp>
    </p:spTree>
    <p:extLst>
      <p:ext uri="{BB962C8B-B14F-4D97-AF65-F5344CB8AC3E}">
        <p14:creationId xmlns:p14="http://schemas.microsoft.com/office/powerpoint/2010/main" val="25850374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latin typeface="Arial Rounded MT Bold" panose="020F0704030504030204" pitchFamily="34" charset="0"/>
              </a:rPr>
              <a:t>Dry</a:t>
            </a:r>
            <a:r>
              <a:rPr lang="en-US" b="1" u="sng" baseline="0" dirty="0">
                <a:latin typeface="Arial Rounded MT Bold" panose="020F0704030504030204" pitchFamily="34" charset="0"/>
              </a:rPr>
              <a:t> Aggregate Rules</a:t>
            </a:r>
          </a:p>
          <a:p>
            <a:r>
              <a:rPr lang="en-US" b="1" dirty="0">
                <a:latin typeface="Arial Rounded MT Bold" panose="020F0704030504030204" pitchFamily="34" charset="0"/>
              </a:rPr>
              <a:t>Elevated Sand Mounds</a:t>
            </a:r>
          </a:p>
          <a:p>
            <a:r>
              <a:rPr lang="en-US" dirty="0">
                <a:latin typeface="Arial Rounded MT Bold" panose="020F0704030504030204" pitchFamily="34" charset="0"/>
              </a:rPr>
              <a:t>The elevated sand mound is quite simple.</a:t>
            </a:r>
          </a:p>
          <a:p>
            <a:r>
              <a:rPr lang="en-US" dirty="0">
                <a:latin typeface="Arial Rounded MT Bold" panose="020F0704030504030204" pitchFamily="34" charset="0"/>
              </a:rPr>
              <a:t>If the is liquid ponded in the aggregate above the sand layer, the system is unsatisfactory.</a:t>
            </a:r>
          </a:p>
          <a:p>
            <a:r>
              <a:rPr lang="en-US" dirty="0">
                <a:latin typeface="Arial Rounded MT Bold" panose="020F0704030504030204" pitchFamily="34" charset="0"/>
              </a:rPr>
              <a:t>If there is no liquid ponded in the aggregate, the system is ACCEPTABLE</a:t>
            </a:r>
            <a:r>
              <a:rPr lang="en-US" b="1" u="sng" dirty="0">
                <a:latin typeface="Arial Rounded MT Bold" panose="020F0704030504030204" pitchFamily="34" charset="0"/>
              </a:rPr>
              <a:t>. = T</a:t>
            </a:r>
          </a:p>
          <a:p>
            <a:endParaRPr lang="en-US" dirty="0">
              <a:latin typeface="Arial Rounded MT Bold" panose="020F0704030504030204" pitchFamily="34" charset="0"/>
            </a:endParaRPr>
          </a:p>
          <a:p>
            <a:pPr eaLnBrk="1" hangingPunct="1">
              <a:spcBef>
                <a:spcPts val="0"/>
              </a:spcBef>
              <a:defRPr/>
            </a:pPr>
            <a:r>
              <a:rPr lang="en-US" dirty="0">
                <a:latin typeface="Arial" pitchFamily="34" charset="0"/>
              </a:rPr>
              <a:t>Refer to the dry aggregate rules in the standards. </a:t>
            </a:r>
          </a:p>
          <a:p>
            <a:pPr eaLnBrk="1" hangingPunct="1">
              <a:spcBef>
                <a:spcPts val="0"/>
              </a:spcBef>
              <a:defRPr/>
            </a:pPr>
            <a:r>
              <a:rPr lang="en-US" dirty="0">
                <a:latin typeface="Arial" pitchFamily="34" charset="0"/>
              </a:rPr>
              <a:t>Notice how for each type of system the conclusions are clearly spelled out. </a:t>
            </a:r>
          </a:p>
          <a:p>
            <a:pPr eaLnBrk="1" hangingPunct="1">
              <a:spcBef>
                <a:spcPts val="0"/>
              </a:spcBef>
              <a:defRPr/>
            </a:pPr>
            <a:r>
              <a:rPr lang="en-US" dirty="0">
                <a:latin typeface="Arial" pitchFamily="34" charset="0"/>
              </a:rPr>
              <a:t>Remember:</a:t>
            </a:r>
          </a:p>
          <a:p>
            <a:pPr lvl="1" eaLnBrk="1" hangingPunct="1">
              <a:spcBef>
                <a:spcPts val="0"/>
              </a:spcBef>
              <a:defRPr/>
            </a:pPr>
            <a:r>
              <a:rPr lang="en-US" dirty="0">
                <a:latin typeface="Arial" pitchFamily="34" charset="0"/>
              </a:rPr>
              <a:t>If the STA is unacceptable DO NOT PUMP THE TREATMENT TANK</a:t>
            </a:r>
          </a:p>
          <a:p>
            <a:pPr lvl="1" eaLnBrk="1" hangingPunct="1">
              <a:spcBef>
                <a:spcPts val="0"/>
              </a:spcBef>
              <a:defRPr/>
            </a:pPr>
            <a:r>
              <a:rPr lang="en-US" dirty="0">
                <a:latin typeface="Arial" pitchFamily="34" charset="0"/>
              </a:rPr>
              <a:t>If it is acceptable, follow all steps in the treatment tank section.</a:t>
            </a:r>
          </a:p>
          <a:p>
            <a:endParaRPr lang="en-US"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90</a:t>
            </a:fld>
            <a:endParaRPr lang="en-US"/>
          </a:p>
        </p:txBody>
      </p:sp>
    </p:spTree>
    <p:extLst>
      <p:ext uri="{BB962C8B-B14F-4D97-AF65-F5344CB8AC3E}">
        <p14:creationId xmlns:p14="http://schemas.microsoft.com/office/powerpoint/2010/main" val="32448433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25A6AE20-23DD-42BF-852B-EB4A9A711D56}" type="slidenum">
              <a:rPr lang="en-US" altLang="en-US" sz="1200" smtClean="0"/>
              <a:pPr eaLnBrk="1" hangingPunct="1"/>
              <a:t>91</a:t>
            </a:fld>
            <a:endParaRPr lang="en-US" altLang="en-US" sz="1200"/>
          </a:p>
        </p:txBody>
      </p:sp>
      <p:sp>
        <p:nvSpPr>
          <p:cNvPr id="226307"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229F539-3A64-45E3-A08A-24151547E4CA}" type="slidenum">
              <a:rPr lang="en-US" altLang="en-US">
                <a:latin typeface="Arial Rounded MT Bold" pitchFamily="34" charset="0"/>
              </a:rPr>
              <a:pPr algn="r" eaLnBrk="1" hangingPunct="1">
                <a:spcBef>
                  <a:spcPct val="0"/>
                </a:spcBef>
              </a:pPr>
              <a:t>91</a:t>
            </a:fld>
            <a:endParaRPr lang="en-US" altLang="en-US">
              <a:latin typeface="Arial Rounded MT Bold" pitchFamily="34" charset="0"/>
            </a:endParaRPr>
          </a:p>
        </p:txBody>
      </p:sp>
      <p:sp>
        <p:nvSpPr>
          <p:cNvPr id="226308" name="Rectangle 2"/>
          <p:cNvSpPr>
            <a:spLocks noGrp="1" noRot="1" noChangeAspect="1" noChangeArrowheads="1" noTextEdit="1"/>
          </p:cNvSpPr>
          <p:nvPr>
            <p:ph type="sldImg"/>
          </p:nvPr>
        </p:nvSpPr>
        <p:spPr>
          <a:xfrm>
            <a:off x="406400" y="696913"/>
            <a:ext cx="6197600" cy="3486150"/>
          </a:xfrm>
          <a:ln/>
        </p:spPr>
      </p:sp>
      <p:sp>
        <p:nvSpPr>
          <p:cNvPr id="239619" name="Rectangle 3"/>
          <p:cNvSpPr>
            <a:spLocks noGrp="1" noChangeArrowheads="1"/>
          </p:cNvSpPr>
          <p:nvPr>
            <p:ph type="body" idx="1"/>
          </p:nvPr>
        </p:nvSpPr>
        <p:spPr/>
        <p:txBody>
          <a:bodyPr/>
          <a:lstStyle/>
          <a:p>
            <a:pPr eaLnBrk="1" hangingPunct="1">
              <a:defRPr/>
            </a:pPr>
            <a:r>
              <a:rPr lang="en-US" b="1" u="sng" dirty="0">
                <a:latin typeface="Arial" pitchFamily="34" charset="0"/>
              </a:rPr>
              <a:t>At-Grade Systems</a:t>
            </a:r>
          </a:p>
          <a:p>
            <a:pPr marL="0" indent="0" eaLnBrk="1" hangingPunct="1">
              <a:buFont typeface="+mj-lt"/>
              <a:buNone/>
              <a:defRPr/>
            </a:pPr>
            <a:r>
              <a:rPr lang="en-US" dirty="0">
                <a:latin typeface="Arial" pitchFamily="34" charset="0"/>
              </a:rPr>
              <a:t>+Locate the STA. Probe the aggregate to locate the edges of the aggregate.</a:t>
            </a:r>
          </a:p>
          <a:p>
            <a:pPr marL="0" indent="0" eaLnBrk="1" hangingPunct="1">
              <a:buFont typeface="+mj-lt"/>
              <a:buNone/>
              <a:defRPr/>
            </a:pPr>
            <a:r>
              <a:rPr lang="en-US" dirty="0">
                <a:latin typeface="Arial" pitchFamily="34" charset="0"/>
              </a:rPr>
              <a:t>+Determine the size of the STA.</a:t>
            </a:r>
          </a:p>
          <a:p>
            <a:pPr marL="0" indent="0" eaLnBrk="1" hangingPunct="1">
              <a:buFont typeface="+mj-lt"/>
              <a:buNone/>
              <a:defRPr/>
            </a:pPr>
            <a:r>
              <a:rPr lang="en-US" dirty="0">
                <a:latin typeface="Arial" pitchFamily="34" charset="0"/>
              </a:rPr>
              <a:t>+When checking an at-grade STA for standing effluent, measure the amount of dry aggregate approximately </a:t>
            </a:r>
            <a:r>
              <a:rPr lang="en-US" b="1" u="sng" dirty="0">
                <a:latin typeface="Arial" pitchFamily="34" charset="0"/>
              </a:rPr>
              <a:t>12 inches below the downslope lateral.</a:t>
            </a:r>
          </a:p>
          <a:p>
            <a:pPr eaLnBrk="1" hangingPunct="1">
              <a:defRPr/>
            </a:pPr>
            <a:endParaRPr lang="en-US" b="1" dirty="0">
              <a:solidFill>
                <a:srgbClr val="FF0000"/>
              </a:solidFill>
              <a:latin typeface="Arial" pitchFamily="34" charset="0"/>
            </a:endParaRPr>
          </a:p>
          <a:p>
            <a:pPr eaLnBrk="1" hangingPunct="1">
              <a:defRPr/>
            </a:pPr>
            <a:r>
              <a:rPr lang="en-US" b="1" dirty="0">
                <a:solidFill>
                  <a:srgbClr val="FF0000"/>
                </a:solidFill>
                <a:latin typeface="Arial" pitchFamily="34" charset="0"/>
              </a:rPr>
              <a:t>(click to next slide to discuss dry aggregate rule)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Preliminary Information Form</a:t>
            </a:r>
          </a:p>
          <a:p>
            <a:r>
              <a:rPr lang="en-US" dirty="0">
                <a:latin typeface="Arial Rounded MT Bold" panose="020F0704030504030204" pitchFamily="34" charset="0"/>
              </a:rPr>
              <a:t>Completed by the homeowner</a:t>
            </a:r>
            <a:r>
              <a:rPr lang="en-US" baseline="0" dirty="0">
                <a:latin typeface="Arial Rounded MT Bold" panose="020F0704030504030204" pitchFamily="34" charset="0"/>
              </a:rPr>
              <a:t> and the inspector before the inspection begins.</a:t>
            </a:r>
          </a:p>
          <a:p>
            <a:endParaRPr lang="en-US" sz="1200" kern="1200" dirty="0">
              <a:solidFill>
                <a:schemeClr val="tx1"/>
              </a:solidFill>
              <a:latin typeface="Times New Roman" pitchFamily="18" charset="0"/>
              <a:ea typeface="+mn-ea"/>
              <a:cs typeface="+mn-cs"/>
            </a:endParaRPr>
          </a:p>
          <a:p>
            <a:r>
              <a:rPr lang="en-US" sz="1200" kern="1200" dirty="0">
                <a:solidFill>
                  <a:schemeClr val="tx1"/>
                </a:solidFill>
                <a:latin typeface="Times New Roman" pitchFamily="18" charset="0"/>
                <a:ea typeface="+mn-ea"/>
                <a:cs typeface="+mn-cs"/>
              </a:rPr>
              <a:t>As much information as possible should be gathered in advance of a site visit. </a:t>
            </a:r>
          </a:p>
          <a:p>
            <a:r>
              <a:rPr lang="en-US" sz="1200" kern="1200" dirty="0">
                <a:solidFill>
                  <a:schemeClr val="tx1"/>
                </a:solidFill>
                <a:latin typeface="Times New Roman" pitchFamily="18" charset="0"/>
                <a:ea typeface="+mn-ea"/>
                <a:cs typeface="+mn-cs"/>
              </a:rPr>
              <a:t>Use the Preliminary Information Form </a:t>
            </a:r>
            <a:r>
              <a:rPr lang="en-US" sz="1200" b="1" u="sng" kern="1200" dirty="0">
                <a:solidFill>
                  <a:schemeClr val="tx1"/>
                </a:solidFill>
                <a:latin typeface="Times New Roman" pitchFamily="18" charset="0"/>
                <a:ea typeface="+mn-ea"/>
                <a:cs typeface="+mn-cs"/>
              </a:rPr>
              <a:t>(Appendix A pages 64 &amp; 65)</a:t>
            </a:r>
            <a:r>
              <a:rPr lang="en-US" sz="1200" b="0" u="none" kern="1200" dirty="0">
                <a:solidFill>
                  <a:schemeClr val="tx1"/>
                </a:solidFill>
                <a:latin typeface="Times New Roman" pitchFamily="18" charset="0"/>
                <a:ea typeface="+mn-ea"/>
                <a:cs typeface="+mn-cs"/>
              </a:rPr>
              <a:t> </a:t>
            </a:r>
            <a:r>
              <a:rPr lang="en-US" sz="1200" kern="1200" dirty="0">
                <a:solidFill>
                  <a:schemeClr val="tx1"/>
                </a:solidFill>
                <a:latin typeface="Times New Roman" pitchFamily="18" charset="0"/>
                <a:ea typeface="+mn-ea"/>
                <a:cs typeface="+mn-cs"/>
              </a:rPr>
              <a:t>for this task. </a:t>
            </a:r>
          </a:p>
          <a:p>
            <a:endParaRPr lang="en-US"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9</a:t>
            </a:fld>
            <a:endParaRPr lang="en-US"/>
          </a:p>
        </p:txBody>
      </p:sp>
    </p:spTree>
    <p:extLst>
      <p:ext uri="{BB962C8B-B14F-4D97-AF65-F5344CB8AC3E}">
        <p14:creationId xmlns:p14="http://schemas.microsoft.com/office/powerpoint/2010/main" val="5885938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dirty="0">
                <a:latin typeface="Arial" pitchFamily="34" charset="0"/>
              </a:rPr>
              <a:t>This system is applied to this page because there is no sand in the system.</a:t>
            </a:r>
          </a:p>
          <a:p>
            <a:pPr eaLnBrk="1" hangingPunct="1"/>
            <a:r>
              <a:rPr lang="en-US" altLang="en-US" dirty="0">
                <a:latin typeface="Arial" pitchFamily="34" charset="0"/>
              </a:rPr>
              <a:t>If there are more than 4” of dry aggregate, the STA is ACCEPTABLE</a:t>
            </a:r>
          </a:p>
          <a:p>
            <a:pPr eaLnBrk="1" hangingPunct="1"/>
            <a:r>
              <a:rPr lang="en-US" altLang="en-US" dirty="0">
                <a:latin typeface="Arial" pitchFamily="34" charset="0"/>
              </a:rPr>
              <a:t>If there are 4” or less of dry aggregate, consult the Dry Aggregate Rules for conclusions.</a:t>
            </a:r>
          </a:p>
          <a:p>
            <a:pPr eaLnBrk="1" hangingPunct="1"/>
            <a:r>
              <a:rPr lang="en-US" altLang="en-US" dirty="0">
                <a:solidFill>
                  <a:srgbClr val="FF0000"/>
                </a:solidFill>
                <a:latin typeface="Arial" pitchFamily="34" charset="0"/>
              </a:rPr>
              <a:t>Ask:</a:t>
            </a:r>
            <a:r>
              <a:rPr lang="en-US" altLang="en-US" dirty="0">
                <a:latin typeface="Arial" pitchFamily="34" charset="0"/>
              </a:rPr>
              <a:t> What is the conclusion if there is 2 inches of dry aggregate?</a:t>
            </a: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92</a:t>
            </a:fld>
            <a:endParaRPr lang="en-US"/>
          </a:p>
        </p:txBody>
      </p:sp>
    </p:spTree>
    <p:extLst>
      <p:ext uri="{BB962C8B-B14F-4D97-AF65-F5344CB8AC3E}">
        <p14:creationId xmlns:p14="http://schemas.microsoft.com/office/powerpoint/2010/main" val="19518471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dirty="0" err="1">
                <a:latin typeface="Arial" pitchFamily="34" charset="0"/>
              </a:rPr>
              <a:t>Geotextile</a:t>
            </a:r>
            <a:r>
              <a:rPr lang="en-US" altLang="en-US" b="1" dirty="0">
                <a:latin typeface="Arial" pitchFamily="34" charset="0"/>
              </a:rPr>
              <a:t> Sand Filter – GSF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SEE manufacturer for more information on inspections</a:t>
            </a:r>
          </a:p>
          <a:p>
            <a:pPr eaLnBrk="1" hangingPunct="1"/>
            <a:endParaRPr lang="en-US" altLang="en-US" b="1" dirty="0">
              <a:latin typeface="Arial" pitchFamily="34" charset="0"/>
            </a:endParaRPr>
          </a:p>
          <a:p>
            <a:pPr eaLnBrk="1" hangingPunct="1"/>
            <a:r>
              <a:rPr lang="en-US" altLang="en-US" b="0" dirty="0">
                <a:latin typeface="Arial" pitchFamily="34" charset="0"/>
              </a:rPr>
              <a:t>+</a:t>
            </a:r>
            <a:r>
              <a:rPr lang="en-US" altLang="en-US" dirty="0">
                <a:latin typeface="Arial" pitchFamily="34" charset="0"/>
              </a:rPr>
              <a:t>Look for lush vegetation</a:t>
            </a:r>
          </a:p>
          <a:p>
            <a:pPr marL="0" indent="0" eaLnBrk="1" hangingPunct="1">
              <a:buNone/>
            </a:pPr>
            <a:r>
              <a:rPr lang="en-US" altLang="en-US" dirty="0">
                <a:latin typeface="Arial" pitchFamily="34" charset="0"/>
              </a:rPr>
              <a:t>+Is there ponded liquid above the filter at or near the soil surface.</a:t>
            </a:r>
          </a:p>
          <a:p>
            <a:pPr eaLnBrk="1" hangingPunct="1"/>
            <a:r>
              <a:rPr lang="en-US" altLang="en-US" dirty="0">
                <a:latin typeface="Arial" pitchFamily="34" charset="0"/>
              </a:rPr>
              <a:t>+Verify that effluent is entering the modules.</a:t>
            </a:r>
          </a:p>
          <a:p>
            <a:pPr eaLnBrk="1" hangingPunct="1"/>
            <a:r>
              <a:rPr lang="en-US" altLang="en-US" dirty="0">
                <a:latin typeface="Arial" pitchFamily="34" charset="0"/>
              </a:rPr>
              <a:t>+Is effluent ponded on the sand layer below the module?</a:t>
            </a:r>
            <a:endParaRPr lang="en-US" altLang="en-US" b="1" dirty="0">
              <a:solidFill>
                <a:srgbClr val="FF0000"/>
              </a:solidFill>
              <a:latin typeface="Arial" pitchFamily="34" charset="0"/>
            </a:endParaRPr>
          </a:p>
          <a:p>
            <a:pPr eaLnBrk="1" hangingPunct="1"/>
            <a:endParaRPr lang="en-US" altLang="en-US" dirty="0">
              <a:latin typeface="Arial" pitchFamily="34" charset="0"/>
            </a:endParaRPr>
          </a:p>
          <a:p>
            <a:pPr eaLnBrk="1" hangingPunct="1"/>
            <a:endParaRPr lang="en-US"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93</a:t>
            </a:fld>
            <a:endParaRPr lang="en-US"/>
          </a:p>
        </p:txBody>
      </p:sp>
    </p:spTree>
    <p:extLst>
      <p:ext uri="{BB962C8B-B14F-4D97-AF65-F5344CB8AC3E}">
        <p14:creationId xmlns:p14="http://schemas.microsoft.com/office/powerpoint/2010/main" val="26484409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This information was provided by Eljen for their system.</a:t>
            </a:r>
          </a:p>
          <a:p>
            <a:endParaRPr lang="en-US" dirty="0"/>
          </a:p>
          <a:p>
            <a:r>
              <a:rPr lang="en-US" dirty="0"/>
              <a:t>Do not probe an Eljen Module or</a:t>
            </a:r>
            <a:r>
              <a:rPr lang="en-US" baseline="0" dirty="0"/>
              <a:t> pod.  An Eljen system will have 4” vented pipes at the end of the laterals. If you look in these 4” lateral pipes you will see a 1 ½” pressure lateral pipe in the 4” pipe. </a:t>
            </a:r>
          </a:p>
          <a:p>
            <a:r>
              <a:rPr lang="en-US" b="1" baseline="0" dirty="0"/>
              <a:t>(Click the slide – once the module will fill with blue).</a:t>
            </a:r>
          </a:p>
          <a:p>
            <a:r>
              <a:rPr lang="en-US" baseline="0" dirty="0"/>
              <a:t>If you look in the 4” end pipe and see no measurable liquid this is ACCEPTABLE.</a:t>
            </a:r>
          </a:p>
          <a:p>
            <a:r>
              <a:rPr lang="en-US" b="1" baseline="0" dirty="0"/>
              <a:t>(Click slide – gray water will fill the 4” pipe)</a:t>
            </a:r>
          </a:p>
          <a:p>
            <a:r>
              <a:rPr lang="en-US" baseline="0" dirty="0"/>
              <a:t>If there is 1 ½” of measurable liquid in the 4” pipe it requires more investigation.</a:t>
            </a:r>
          </a:p>
          <a:p>
            <a:r>
              <a:rPr lang="en-US" b="1" baseline="0" dirty="0"/>
              <a:t> (click again chart will come up) </a:t>
            </a:r>
          </a:p>
          <a:p>
            <a:r>
              <a:rPr lang="en-US" baseline="0" dirty="0"/>
              <a:t>If there is more than 1 ½” of liquid in the 4” pipe, then the system is unacceptable. </a:t>
            </a:r>
            <a:r>
              <a:rPr lang="en-US" b="1" baseline="0" dirty="0">
                <a:solidFill>
                  <a:srgbClr val="FF0000"/>
                </a:solidFill>
              </a:rPr>
              <a:t>See Dry aggregate rules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94</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2CB6A74C-485C-4E31-BE31-CC6335F590C0}" type="slidenum">
              <a:rPr lang="en-US" altLang="en-US" sz="1200" smtClean="0"/>
              <a:pPr eaLnBrk="1" hangingPunct="1"/>
              <a:t>95</a:t>
            </a:fld>
            <a:endParaRPr lang="en-US" altLang="en-US" sz="1200"/>
          </a:p>
        </p:txBody>
      </p:sp>
      <p:sp>
        <p:nvSpPr>
          <p:cNvPr id="228355"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BBB938E-3F82-4106-8A1D-5D4F12DD1F67}" type="slidenum">
              <a:rPr lang="en-US" altLang="en-US">
                <a:latin typeface="Arial Rounded MT Bold" pitchFamily="34" charset="0"/>
              </a:rPr>
              <a:pPr algn="r" eaLnBrk="1" hangingPunct="1">
                <a:spcBef>
                  <a:spcPct val="0"/>
                </a:spcBef>
              </a:pPr>
              <a:t>95</a:t>
            </a:fld>
            <a:endParaRPr lang="en-US" altLang="en-US">
              <a:latin typeface="Arial Rounded MT Bold" pitchFamily="34" charset="0"/>
            </a:endParaRPr>
          </a:p>
        </p:txBody>
      </p:sp>
      <p:sp>
        <p:nvSpPr>
          <p:cNvPr id="228356" name="Rectangle 2"/>
          <p:cNvSpPr>
            <a:spLocks noGrp="1" noRot="1" noChangeAspect="1" noChangeArrowheads="1" noTextEdit="1"/>
          </p:cNvSpPr>
          <p:nvPr>
            <p:ph type="sldImg"/>
          </p:nvPr>
        </p:nvSpPr>
        <p:spPr>
          <a:xfrm>
            <a:off x="406400" y="696913"/>
            <a:ext cx="6197600" cy="3486150"/>
          </a:xfrm>
          <a:ln/>
        </p:spPr>
      </p:sp>
      <p:sp>
        <p:nvSpPr>
          <p:cNvPr id="245763" name="Rectangle 3"/>
          <p:cNvSpPr>
            <a:spLocks noGrp="1" noChangeArrowheads="1"/>
          </p:cNvSpPr>
          <p:nvPr>
            <p:ph type="body" idx="1"/>
          </p:nvPr>
        </p:nvSpPr>
        <p:spPr/>
        <p:txBody>
          <a:bodyPr/>
          <a:lstStyle/>
          <a:p>
            <a:pPr eaLnBrk="1" hangingPunct="1">
              <a:defRPr/>
            </a:pPr>
            <a:r>
              <a:rPr lang="en-US" b="1" u="sng" dirty="0">
                <a:latin typeface="Arial" pitchFamily="34" charset="0"/>
              </a:rPr>
              <a:t>Subsurface Sand Filter</a:t>
            </a:r>
          </a:p>
          <a:p>
            <a:pPr marL="0" indent="0" eaLnBrk="1" hangingPunct="1">
              <a:buFont typeface="+mj-lt"/>
              <a:buNone/>
              <a:defRPr/>
            </a:pPr>
            <a:r>
              <a:rPr lang="en-US" dirty="0">
                <a:latin typeface="Arial" pitchFamily="34" charset="0"/>
              </a:rPr>
              <a:t>+Locate the STA. Probe the aggregate to locate the edges of the aggregate.</a:t>
            </a:r>
          </a:p>
          <a:p>
            <a:pPr marL="0" indent="0" eaLnBrk="1" hangingPunct="1">
              <a:buFont typeface="+mj-lt"/>
              <a:buNone/>
              <a:defRPr/>
            </a:pPr>
            <a:r>
              <a:rPr lang="en-US" dirty="0">
                <a:latin typeface="Arial" pitchFamily="34" charset="0"/>
              </a:rPr>
              <a:t>+Determine the size of the STA.</a:t>
            </a:r>
          </a:p>
          <a:p>
            <a:pPr marL="0" indent="0" eaLnBrk="1" hangingPunct="1">
              <a:buFont typeface="+mj-lt"/>
              <a:buNone/>
              <a:defRPr/>
            </a:pPr>
            <a:r>
              <a:rPr lang="en-US" dirty="0">
                <a:latin typeface="Arial" pitchFamily="34" charset="0"/>
              </a:rPr>
              <a:t>+When checking a subsurface sand filter STA for standing effluent, measure the amount of dry aggregate.</a:t>
            </a:r>
          </a:p>
          <a:p>
            <a:pPr eaLnBrk="1" hangingPunct="1">
              <a:defRPr/>
            </a:pPr>
            <a:r>
              <a:rPr lang="en-US" dirty="0">
                <a:solidFill>
                  <a:srgbClr val="FF0000"/>
                </a:solidFill>
                <a:latin typeface="Arial" pitchFamily="34" charset="0"/>
              </a:rPr>
              <a:t>(click to show next slide to apply DRY AGGREGATE rule)</a:t>
            </a:r>
          </a:p>
          <a:p>
            <a:pPr eaLnBrk="1" hangingPunct="1">
              <a:defRPr/>
            </a:pPr>
            <a:endParaRPr lang="en-US" b="1" dirty="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solidFill>
                  <a:schemeClr val="tx2"/>
                </a:solidFill>
                <a:latin typeface="Arial" pitchFamily="34" charset="0"/>
              </a:rPr>
              <a:t>Subsurface Sand Filter</a:t>
            </a:r>
          </a:p>
          <a:p>
            <a:pPr eaLnBrk="1" hangingPunct="1"/>
            <a:r>
              <a:rPr lang="en-US" altLang="en-US" dirty="0">
                <a:solidFill>
                  <a:schemeClr val="tx2"/>
                </a:solidFill>
                <a:latin typeface="Arial" pitchFamily="34" charset="0"/>
              </a:rPr>
              <a:t>Refer to </a:t>
            </a:r>
            <a:r>
              <a:rPr lang="en-US" altLang="en-US" b="1" dirty="0">
                <a:solidFill>
                  <a:schemeClr val="tx2"/>
                </a:solidFill>
                <a:latin typeface="Arial" pitchFamily="34" charset="0"/>
              </a:rPr>
              <a:t>the dry aggregate rules </a:t>
            </a:r>
            <a:r>
              <a:rPr lang="en-US" altLang="en-US" dirty="0">
                <a:solidFill>
                  <a:schemeClr val="tx2"/>
                </a:solidFill>
                <a:latin typeface="Arial" pitchFamily="34" charset="0"/>
              </a:rPr>
              <a:t>of the Standards</a:t>
            </a:r>
          </a:p>
          <a:p>
            <a:pPr eaLnBrk="1" hangingPunct="1"/>
            <a:endParaRPr lang="en-US" altLang="en-US" dirty="0">
              <a:solidFill>
                <a:schemeClr val="tx2"/>
              </a:solidFill>
              <a:latin typeface="Arial" pitchFamily="34" charset="0"/>
            </a:endParaRPr>
          </a:p>
          <a:p>
            <a:pPr eaLnBrk="1" hangingPunct="1"/>
            <a:r>
              <a:rPr lang="en-US" altLang="en-US" dirty="0">
                <a:solidFill>
                  <a:schemeClr val="tx2"/>
                </a:solidFill>
                <a:latin typeface="Arial" pitchFamily="34" charset="0"/>
              </a:rPr>
              <a:t>If no standing liquid is present in the aggregate, the component is ACCEPTABLE. </a:t>
            </a:r>
          </a:p>
          <a:p>
            <a:pPr eaLnBrk="1" hangingPunct="1"/>
            <a:r>
              <a:rPr lang="en-US" altLang="en-US" dirty="0">
                <a:solidFill>
                  <a:schemeClr val="tx2"/>
                </a:solidFill>
                <a:latin typeface="Arial" pitchFamily="34" charset="0"/>
              </a:rPr>
              <a:t>If standing liquid exists, consult the dry aggregate rule (SSSF) for determination of MORE INVESTIGATION IS NEEDED, or UNACCEPTABLE conclusions.</a:t>
            </a:r>
          </a:p>
          <a:p>
            <a:pPr eaLnBrk="1" hangingPunct="1"/>
            <a:endParaRPr lang="en-US" altLang="en-US" dirty="0">
              <a:solidFill>
                <a:schemeClr val="tx2"/>
              </a:solidFill>
              <a:latin typeface="Arial" pitchFamily="34" charset="0"/>
            </a:endParaRPr>
          </a:p>
          <a:p>
            <a:pPr eaLnBrk="1" hangingPunct="1"/>
            <a:r>
              <a:rPr lang="en-US" altLang="en-US" dirty="0">
                <a:solidFill>
                  <a:schemeClr val="tx2"/>
                </a:solidFill>
                <a:latin typeface="Arial" pitchFamily="34" charset="0"/>
              </a:rPr>
              <a:t>What is the conclusion if we have 4 inches of dry aggregate on a pressurized SSSF?</a:t>
            </a:r>
          </a:p>
          <a:p>
            <a:pPr eaLnBrk="1" hangingPunct="1"/>
            <a:r>
              <a:rPr lang="en-US" altLang="en-US" dirty="0">
                <a:solidFill>
                  <a:srgbClr val="FF0000"/>
                </a:solidFill>
                <a:latin typeface="Arial" pitchFamily="34" charset="0"/>
              </a:rPr>
              <a:t>Answer: </a:t>
            </a:r>
            <a:r>
              <a:rPr lang="en-US" altLang="en-US" dirty="0">
                <a:latin typeface="Arial" pitchFamily="34" charset="0"/>
              </a:rPr>
              <a:t>More investigation needed…..Hydraulic Load Test. </a:t>
            </a:r>
          </a:p>
          <a:p>
            <a:pPr eaLnBrk="1" hangingPunct="1"/>
            <a:endParaRPr lang="en-US" altLang="en-US" dirty="0">
              <a:latin typeface="Arial" pitchFamily="34" charset="0"/>
            </a:endParaRPr>
          </a:p>
          <a:p>
            <a:pPr eaLnBrk="1" hangingPunct="1"/>
            <a:r>
              <a:rPr lang="en-US" altLang="en-US" dirty="0">
                <a:latin typeface="Arial" pitchFamily="34" charset="0"/>
              </a:rPr>
              <a:t>Any questions? </a:t>
            </a:r>
            <a:r>
              <a:rPr lang="en-US" altLang="en-US" dirty="0">
                <a:solidFill>
                  <a:srgbClr val="FF0000"/>
                </a:solidFill>
                <a:latin typeface="Arial" pitchFamily="34" charset="0"/>
              </a:rPr>
              <a:t>(be certain that everyone is following the connection between data and conclusions)</a:t>
            </a:r>
          </a:p>
          <a:p>
            <a:pPr eaLnBrk="1" hangingPunct="1"/>
            <a:endParaRPr lang="en-US" altLang="en-US" dirty="0">
              <a:solidFill>
                <a:srgbClr val="FF0000"/>
              </a:solidFill>
              <a:latin typeface="Arial" pitchFamily="34" charset="0"/>
            </a:endParaRPr>
          </a:p>
          <a:p>
            <a:pPr eaLnBrk="1" hangingPunct="1"/>
            <a:r>
              <a:rPr lang="en-US" altLang="en-US" dirty="0">
                <a:latin typeface="Arial" pitchFamily="34" charset="0"/>
              </a:rPr>
              <a:t>Remember if the STA is completely saturated, do not pump the treatment tank.</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96</a:t>
            </a:fld>
            <a:endParaRPr lang="en-US"/>
          </a:p>
        </p:txBody>
      </p:sp>
    </p:spTree>
    <p:extLst>
      <p:ext uri="{BB962C8B-B14F-4D97-AF65-F5344CB8AC3E}">
        <p14:creationId xmlns:p14="http://schemas.microsoft.com/office/powerpoint/2010/main" val="19518471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solidFill>
                  <a:schemeClr val="tx2"/>
                </a:solidFill>
                <a:latin typeface="Arial" pitchFamily="34" charset="0"/>
              </a:rPr>
              <a:t>Subsurface Sand Filter</a:t>
            </a:r>
            <a:endParaRPr lang="en-US" altLang="en-US" dirty="0">
              <a:solidFill>
                <a:schemeClr val="tx2"/>
              </a:solidFill>
              <a:latin typeface="Arial" pitchFamily="34" charset="0"/>
            </a:endParaRPr>
          </a:p>
          <a:p>
            <a:pPr eaLnBrk="1" hangingPunct="1"/>
            <a:endParaRPr lang="en-US" altLang="en-US" dirty="0">
              <a:solidFill>
                <a:schemeClr val="tx2"/>
              </a:solidFill>
              <a:latin typeface="Arial" pitchFamily="34" charset="0"/>
            </a:endParaRPr>
          </a:p>
          <a:p>
            <a:pPr eaLnBrk="1" hangingPunct="1"/>
            <a:r>
              <a:rPr lang="en-US" altLang="en-US" dirty="0">
                <a:solidFill>
                  <a:schemeClr val="tx2"/>
                </a:solidFill>
                <a:latin typeface="Arial" pitchFamily="34" charset="0"/>
              </a:rPr>
              <a:t>If no standing liquid is present in the aggregate, the component is ACCEPTABLE. </a:t>
            </a:r>
          </a:p>
          <a:p>
            <a:pPr eaLnBrk="1" hangingPunct="1"/>
            <a:r>
              <a:rPr lang="en-US" altLang="en-US" dirty="0">
                <a:solidFill>
                  <a:schemeClr val="tx2"/>
                </a:solidFill>
                <a:latin typeface="Arial" pitchFamily="34" charset="0"/>
              </a:rPr>
              <a:t>If standing liquid exists, consult the dry aggregate rule (SSSF) for determination of MORE INVESTIGATION IS NEEDED, or UNACCEPTABLE conclusions.</a:t>
            </a:r>
          </a:p>
          <a:p>
            <a:pPr eaLnBrk="1" hangingPunct="1"/>
            <a:endParaRPr lang="en-US" altLang="en-US" dirty="0">
              <a:solidFill>
                <a:schemeClr val="tx2"/>
              </a:solidFill>
              <a:latin typeface="Arial" pitchFamily="34" charset="0"/>
            </a:endParaRPr>
          </a:p>
          <a:p>
            <a:pPr eaLnBrk="1" hangingPunct="1"/>
            <a:r>
              <a:rPr lang="en-US" altLang="en-US" dirty="0">
                <a:solidFill>
                  <a:schemeClr val="tx2"/>
                </a:solidFill>
                <a:latin typeface="Arial" pitchFamily="34" charset="0"/>
              </a:rPr>
              <a:t>What is the conclusion if we have more Than (&lt;) 4 inches of dry aggregate on a pressurized SSSF?</a:t>
            </a:r>
          </a:p>
          <a:p>
            <a:pPr eaLnBrk="1" hangingPunct="1"/>
            <a:r>
              <a:rPr lang="en-US" altLang="en-US" dirty="0">
                <a:solidFill>
                  <a:srgbClr val="FF0000"/>
                </a:solidFill>
                <a:latin typeface="Arial" pitchFamily="34" charset="0"/>
              </a:rPr>
              <a:t>Answer: </a:t>
            </a:r>
            <a:r>
              <a:rPr lang="en-US" altLang="en-US" dirty="0">
                <a:latin typeface="Arial" pitchFamily="34" charset="0"/>
              </a:rPr>
              <a:t>More investigation needed…..Hydraulic Load Test. </a:t>
            </a:r>
          </a:p>
          <a:p>
            <a:pPr eaLnBrk="1" hangingPunct="1"/>
            <a:endParaRPr lang="en-US" altLang="en-US" dirty="0">
              <a:latin typeface="Arial" pitchFamily="34" charset="0"/>
            </a:endParaRPr>
          </a:p>
          <a:p>
            <a:pPr eaLnBrk="1" hangingPunct="1"/>
            <a:r>
              <a:rPr lang="en-US" altLang="en-US" dirty="0">
                <a:latin typeface="Arial" pitchFamily="34" charset="0"/>
              </a:rPr>
              <a:t>Any questions? </a:t>
            </a:r>
            <a:r>
              <a:rPr lang="en-US" altLang="en-US" dirty="0">
                <a:solidFill>
                  <a:srgbClr val="FF0000"/>
                </a:solidFill>
                <a:latin typeface="Arial" pitchFamily="34" charset="0"/>
              </a:rPr>
              <a:t>(be certain that everyone is following the connection between data and conclusions)</a:t>
            </a:r>
          </a:p>
          <a:p>
            <a:pPr eaLnBrk="1" hangingPunct="1"/>
            <a:endParaRPr lang="en-US" altLang="en-US" dirty="0">
              <a:solidFill>
                <a:srgbClr val="FF0000"/>
              </a:solidFill>
              <a:latin typeface="Arial" pitchFamily="34" charset="0"/>
            </a:endParaRPr>
          </a:p>
          <a:p>
            <a:pPr eaLnBrk="1" hangingPunct="1"/>
            <a:r>
              <a:rPr lang="en-US" altLang="en-US" dirty="0">
                <a:latin typeface="Arial" pitchFamily="34" charset="0"/>
              </a:rPr>
              <a:t>Remember if the STA is completely saturated, do not pump the treatment tank.</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97</a:t>
            </a:fld>
            <a:endParaRPr lang="en-US"/>
          </a:p>
        </p:txBody>
      </p:sp>
    </p:spTree>
    <p:extLst>
      <p:ext uri="{BB962C8B-B14F-4D97-AF65-F5344CB8AC3E}">
        <p14:creationId xmlns:p14="http://schemas.microsoft.com/office/powerpoint/2010/main" val="19518471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altLang="en-US" b="1" u="sng" dirty="0">
                <a:latin typeface="Arial" pitchFamily="34" charset="0"/>
              </a:rPr>
              <a:t>Individual Residential Spray Irrigation Systems (IRSIS)</a:t>
            </a:r>
            <a:endParaRPr lang="en-US" altLang="en-US" u="sng" dirty="0">
              <a:latin typeface="Arial" pitchFamily="34" charset="0"/>
            </a:endParaRPr>
          </a:p>
          <a:p>
            <a:pPr eaLnBrk="1" hangingPunct="1"/>
            <a:r>
              <a:rPr lang="en-US" altLang="en-US" b="1" dirty="0">
                <a:latin typeface="Arial" pitchFamily="34" charset="0"/>
              </a:rPr>
              <a:t>Inspecting these systems requires specialized skills. </a:t>
            </a:r>
          </a:p>
          <a:p>
            <a:pPr eaLnBrk="1" hangingPunct="1"/>
            <a:r>
              <a:rPr lang="en-US" altLang="en-US" dirty="0">
                <a:solidFill>
                  <a:srgbClr val="FF0000"/>
                </a:solidFill>
                <a:latin typeface="Arial" pitchFamily="34" charset="0"/>
              </a:rPr>
              <a:t>(click to show next item – stress)</a:t>
            </a:r>
            <a:endParaRPr lang="en-US" altLang="en-US" dirty="0">
              <a:latin typeface="Arial" pitchFamily="34" charset="0"/>
            </a:endParaRPr>
          </a:p>
          <a:p>
            <a:pPr eaLnBrk="1" hangingPunct="1"/>
            <a:r>
              <a:rPr lang="en-US" altLang="en-US" b="1" dirty="0">
                <a:latin typeface="Arial" pitchFamily="34" charset="0"/>
              </a:rPr>
              <a:t>If you are not familiar with these systems, contact someone who is to assist with or conduct the inspection.</a:t>
            </a:r>
          </a:p>
          <a:p>
            <a:pPr eaLnBrk="1" hangingPunct="1"/>
            <a:r>
              <a:rPr lang="en-US" altLang="en-US" b="1" dirty="0">
                <a:latin typeface="Arial" pitchFamily="34" charset="0"/>
              </a:rPr>
              <a:t>The firm under contract to provide maintenance for the IRSIS must be interviewed.</a:t>
            </a:r>
          </a:p>
          <a:p>
            <a:endParaRPr lang="en-US" dirty="0"/>
          </a:p>
        </p:txBody>
      </p:sp>
      <p:sp>
        <p:nvSpPr>
          <p:cNvPr id="4" name="Slide Number Placeholder 3"/>
          <p:cNvSpPr>
            <a:spLocks noGrp="1"/>
          </p:cNvSpPr>
          <p:nvPr>
            <p:ph type="sldNum" sz="quarter" idx="5"/>
          </p:nvPr>
        </p:nvSpPr>
        <p:spPr/>
        <p:txBody>
          <a:bodyPr/>
          <a:lstStyle/>
          <a:p>
            <a:pPr>
              <a:defRPr/>
            </a:pPr>
            <a:fld id="{7A28AEBB-9542-4155-9A3F-657CC17B8A16}" type="slidenum">
              <a:rPr lang="en-US" smtClean="0"/>
              <a:pPr>
                <a:defRPr/>
              </a:pPr>
              <a:t>98</a:t>
            </a:fld>
            <a:endParaRPr lang="en-US"/>
          </a:p>
        </p:txBody>
      </p:sp>
    </p:spTree>
    <p:extLst>
      <p:ext uri="{BB962C8B-B14F-4D97-AF65-F5344CB8AC3E}">
        <p14:creationId xmlns:p14="http://schemas.microsoft.com/office/powerpoint/2010/main" val="418015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87F70108-C01B-459C-8E85-0CFA0E32C142}" type="slidenum">
              <a:rPr lang="en-US" altLang="en-US" sz="1200" smtClean="0"/>
              <a:pPr eaLnBrk="1" hangingPunct="1"/>
              <a:t>99</a:t>
            </a:fld>
            <a:endParaRPr lang="en-US" altLang="en-US" sz="1200"/>
          </a:p>
        </p:txBody>
      </p:sp>
      <p:sp>
        <p:nvSpPr>
          <p:cNvPr id="230403"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D687D39-C002-49EC-8A35-8B09DAC8A19F}" type="slidenum">
              <a:rPr lang="en-US" altLang="en-US">
                <a:latin typeface="Arial Rounded MT Bold" pitchFamily="34" charset="0"/>
              </a:rPr>
              <a:pPr algn="r" eaLnBrk="1" hangingPunct="1">
                <a:spcBef>
                  <a:spcPct val="0"/>
                </a:spcBef>
              </a:pPr>
              <a:t>99</a:t>
            </a:fld>
            <a:endParaRPr lang="en-US" altLang="en-US">
              <a:latin typeface="Arial Rounded MT Bold" pitchFamily="34" charset="0"/>
            </a:endParaRPr>
          </a:p>
        </p:txBody>
      </p:sp>
      <p:sp>
        <p:nvSpPr>
          <p:cNvPr id="230404" name="Rectangle 2"/>
          <p:cNvSpPr>
            <a:spLocks noGrp="1" noRot="1" noChangeAspect="1" noChangeArrowheads="1" noTextEdit="1"/>
          </p:cNvSpPr>
          <p:nvPr>
            <p:ph type="sldImg"/>
          </p:nvPr>
        </p:nvSpPr>
        <p:spPr>
          <a:xfrm>
            <a:off x="406400" y="696913"/>
            <a:ext cx="6197600" cy="3486150"/>
          </a:xfrm>
          <a:ln/>
        </p:spPr>
      </p:sp>
      <p:sp>
        <p:nvSpPr>
          <p:cNvPr id="230405" name="Rectangle 3"/>
          <p:cNvSpPr>
            <a:spLocks noGrp="1" noChangeArrowheads="1"/>
          </p:cNvSpPr>
          <p:nvPr>
            <p:ph type="body" idx="1"/>
          </p:nvPr>
        </p:nvSpPr>
        <p:spPr>
          <a:xfrm>
            <a:off x="935038" y="4416425"/>
            <a:ext cx="5140325" cy="4492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Individual Residential Spray Irrigation Systems (IRSIS)</a:t>
            </a:r>
            <a:endParaRPr lang="en-US" altLang="en-US" b="0" u="none" dirty="0">
              <a:latin typeface="Arial" pitchFamily="34" charset="0"/>
            </a:endParaRPr>
          </a:p>
          <a:p>
            <a:pPr eaLnBrk="1" hangingPunct="1"/>
            <a:r>
              <a:rPr lang="en-US" altLang="en-US" b="1" u="sng" dirty="0">
                <a:latin typeface="Arial" pitchFamily="34" charset="0"/>
              </a:rPr>
              <a:t>Tankage and lift pumps</a:t>
            </a:r>
          </a:p>
          <a:p>
            <a:pPr eaLnBrk="1" hangingPunct="1"/>
            <a:r>
              <a:rPr lang="en-US" altLang="en-US" dirty="0">
                <a:latin typeface="Arial" pitchFamily="34" charset="0"/>
              </a:rPr>
              <a:t>+Inspect the treatment tank(s) as described in “Treatment Tanks”.</a:t>
            </a:r>
          </a:p>
          <a:p>
            <a:pPr eaLnBrk="1" hangingPunct="1"/>
            <a:r>
              <a:rPr lang="en-US" altLang="en-US" dirty="0">
                <a:latin typeface="Arial" pitchFamily="34" charset="0"/>
              </a:rPr>
              <a:t>+Inspect the pump tank, the pump, and its actuating and alarm devices as described in “Dosing, Lift Pump and Siphon Tanks”.</a:t>
            </a:r>
          </a:p>
          <a:p>
            <a:pPr eaLnBrk="1" hangingPunct="1"/>
            <a:r>
              <a:rPr lang="en-US" altLang="en-US" dirty="0">
                <a:latin typeface="Arial" pitchFamily="34" charset="0"/>
              </a:rPr>
              <a:t>+All tankage and lift pumps must be inspected for physical integrity.</a:t>
            </a:r>
          </a:p>
          <a:p>
            <a:pPr eaLnBrk="1" hangingPunct="1"/>
            <a:r>
              <a:rPr lang="en-US" altLang="en-US" dirty="0">
                <a:latin typeface="Arial" pitchFamily="34" charset="0"/>
              </a:rPr>
              <a:t>+Septic or aerobic tanks, and dosing, lift and siphon tanks must be inspected as described above.</a:t>
            </a:r>
          </a:p>
          <a:p>
            <a:pPr eaLnBrk="1" hangingPunct="1"/>
            <a:r>
              <a:rPr lang="en-US" altLang="en-US" b="1" u="sng" dirty="0">
                <a:solidFill>
                  <a:srgbClr val="000000"/>
                </a:solidFill>
                <a:latin typeface="Arial" pitchFamily="34" charset="0"/>
              </a:rPr>
              <a:t>Secondary Treatment Filters</a:t>
            </a:r>
            <a:br>
              <a:rPr lang="en-US" altLang="en-US" b="1" dirty="0">
                <a:solidFill>
                  <a:srgbClr val="000000"/>
                </a:solidFill>
                <a:latin typeface="Arial" pitchFamily="34" charset="0"/>
              </a:rPr>
            </a:br>
            <a:r>
              <a:rPr lang="en-US" altLang="en-US" b="0" dirty="0">
                <a:solidFill>
                  <a:srgbClr val="000000"/>
                </a:solidFill>
                <a:latin typeface="Arial" pitchFamily="34" charset="0"/>
              </a:rPr>
              <a:t>+</a:t>
            </a:r>
            <a:r>
              <a:rPr lang="en-US" altLang="en-US" dirty="0">
                <a:solidFill>
                  <a:srgbClr val="000000"/>
                </a:solidFill>
                <a:latin typeface="Arial" pitchFamily="34" charset="0"/>
              </a:rPr>
              <a:t>Inspect the filter(s) as described in </a:t>
            </a:r>
            <a:r>
              <a:rPr lang="en-US" altLang="en-US" dirty="0">
                <a:solidFill>
                  <a:srgbClr val="0065FF"/>
                </a:solidFill>
                <a:latin typeface="Arial" pitchFamily="34" charset="0"/>
              </a:rPr>
              <a:t>“Filters”.</a:t>
            </a:r>
            <a:endParaRPr lang="en-US" altLang="en-US" dirty="0">
              <a:solidFill>
                <a:srgbClr val="000000"/>
              </a:solidFill>
              <a:latin typeface="Arial" pitchFamily="34" charset="0"/>
            </a:endParaRPr>
          </a:p>
          <a:p>
            <a:pPr eaLnBrk="1" hangingPunct="1"/>
            <a:r>
              <a:rPr lang="en-US" altLang="en-US" b="1" u="sng" dirty="0">
                <a:solidFill>
                  <a:srgbClr val="000000"/>
                </a:solidFill>
                <a:latin typeface="Arial" pitchFamily="34" charset="0"/>
              </a:rPr>
              <a:t>Disinfection</a:t>
            </a:r>
            <a:br>
              <a:rPr lang="en-US" altLang="en-US" b="1" dirty="0">
                <a:solidFill>
                  <a:srgbClr val="000000"/>
                </a:solidFill>
                <a:latin typeface="Arial" pitchFamily="34" charset="0"/>
              </a:rPr>
            </a:br>
            <a:r>
              <a:rPr lang="en-US" altLang="en-US" b="0" dirty="0">
                <a:solidFill>
                  <a:srgbClr val="000000"/>
                </a:solidFill>
                <a:latin typeface="Arial" pitchFamily="34" charset="0"/>
              </a:rPr>
              <a:t>+</a:t>
            </a:r>
            <a:r>
              <a:rPr lang="en-US" altLang="en-US" dirty="0">
                <a:solidFill>
                  <a:srgbClr val="000000"/>
                </a:solidFill>
                <a:latin typeface="Arial" pitchFamily="34" charset="0"/>
              </a:rPr>
              <a:t>Inspect the disinfection unit as described in </a:t>
            </a:r>
            <a:r>
              <a:rPr lang="en-US" altLang="en-US" dirty="0">
                <a:solidFill>
                  <a:srgbClr val="0065FF"/>
                </a:solidFill>
                <a:latin typeface="Arial" pitchFamily="34" charset="0"/>
              </a:rPr>
              <a:t>“Disinfection”.</a:t>
            </a:r>
          </a:p>
          <a:p>
            <a:pPr eaLnBrk="1" hangingPunct="1"/>
            <a:r>
              <a:rPr lang="en-US" altLang="en-US" dirty="0">
                <a:solidFill>
                  <a:srgbClr val="FF0000"/>
                </a:solidFill>
                <a:latin typeface="Arial" pitchFamily="34" charset="0"/>
              </a:rPr>
              <a:t>(click to show spray field)</a:t>
            </a:r>
          </a:p>
          <a:p>
            <a:pPr eaLnBrk="1" hangingPunct="1"/>
            <a:endParaRPr lang="en-US" altLang="en-US" u="sng" dirty="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01D5CEC6-E2B8-4C82-9FC7-79481E45CE80}" type="slidenum">
              <a:rPr lang="en-US" altLang="en-US" sz="1200" smtClean="0"/>
              <a:pPr eaLnBrk="1" hangingPunct="1"/>
              <a:t>100</a:t>
            </a:fld>
            <a:endParaRPr lang="en-US" altLang="en-US" sz="1200"/>
          </a:p>
        </p:txBody>
      </p:sp>
      <p:sp>
        <p:nvSpPr>
          <p:cNvPr id="231427"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E052D0B-34BC-455C-B4CE-9F03A7526F1A}" type="slidenum">
              <a:rPr lang="en-US" altLang="en-US">
                <a:latin typeface="Arial Rounded MT Bold" pitchFamily="34" charset="0"/>
              </a:rPr>
              <a:pPr algn="r" eaLnBrk="1" hangingPunct="1">
                <a:spcBef>
                  <a:spcPct val="0"/>
                </a:spcBef>
              </a:pPr>
              <a:t>100</a:t>
            </a:fld>
            <a:endParaRPr lang="en-US" altLang="en-US">
              <a:latin typeface="Arial Rounded MT Bold" pitchFamily="34" charset="0"/>
            </a:endParaRPr>
          </a:p>
        </p:txBody>
      </p:sp>
      <p:sp>
        <p:nvSpPr>
          <p:cNvPr id="231428" name="Rectangle 2"/>
          <p:cNvSpPr>
            <a:spLocks noGrp="1" noRot="1" noChangeAspect="1" noChangeArrowheads="1" noTextEdit="1"/>
          </p:cNvSpPr>
          <p:nvPr>
            <p:ph type="sldImg"/>
          </p:nvPr>
        </p:nvSpPr>
        <p:spPr>
          <a:xfrm>
            <a:off x="406400" y="696913"/>
            <a:ext cx="6197600" cy="3486150"/>
          </a:xfrm>
          <a:ln/>
        </p:spPr>
      </p:sp>
      <p:sp>
        <p:nvSpPr>
          <p:cNvPr id="231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a:latin typeface="Arial" pitchFamily="34" charset="0"/>
              </a:rPr>
              <a:t>Spray Field</a:t>
            </a:r>
          </a:p>
          <a:p>
            <a:pPr eaLnBrk="1" hangingPunct="1"/>
            <a:endParaRPr lang="en-US" altLang="en-US" dirty="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u="sng" dirty="0">
                <a:latin typeface="Arial Rounded MT Bold" panose="020F0704030504030204" pitchFamily="34" charset="0"/>
              </a:rPr>
              <a:t>Spray Field</a:t>
            </a:r>
          </a:p>
          <a:p>
            <a:pPr eaLnBrk="1" hangingPunct="1"/>
            <a:r>
              <a:rPr lang="en-US" altLang="en-US" dirty="0">
                <a:latin typeface="Arial" pitchFamily="34" charset="0"/>
              </a:rPr>
              <a:t>+To inspect the spray field, activate the spray field pump. </a:t>
            </a:r>
          </a:p>
          <a:p>
            <a:pPr eaLnBrk="1" hangingPunct="1"/>
            <a:r>
              <a:rPr lang="en-US" altLang="en-US" dirty="0">
                <a:latin typeface="Arial" pitchFamily="34" charset="0"/>
              </a:rPr>
              <a:t>+Every spray head must function properly. </a:t>
            </a:r>
          </a:p>
          <a:p>
            <a:pPr eaLnBrk="1" hangingPunct="1"/>
            <a:r>
              <a:rPr lang="en-US" altLang="en-US" dirty="0">
                <a:latin typeface="Arial" pitchFamily="34" charset="0"/>
              </a:rPr>
              <a:t>+The spray field pump is a dosing pump and a system specific head must be maintained. </a:t>
            </a:r>
          </a:p>
          <a:p>
            <a:pPr eaLnBrk="1" hangingPunct="1"/>
            <a:r>
              <a:rPr lang="en-US" altLang="en-US" dirty="0">
                <a:latin typeface="Arial" pitchFamily="34" charset="0"/>
              </a:rPr>
              <a:t>+The head cannot be calculated; the original design must be consulted to learn the designed head. </a:t>
            </a:r>
          </a:p>
          <a:p>
            <a:endParaRPr lang="en-US" dirty="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pPr>
              <a:defRPr/>
            </a:pPr>
            <a:fld id="{7A28AEBB-9542-4155-9A3F-657CC17B8A16}" type="slidenum">
              <a:rPr lang="en-US" smtClean="0"/>
              <a:pPr>
                <a:defRPr/>
              </a:pPr>
              <a:t>101</a:t>
            </a:fld>
            <a:endParaRPr lang="en-US"/>
          </a:p>
        </p:txBody>
      </p:sp>
    </p:spTree>
    <p:extLst>
      <p:ext uri="{BB962C8B-B14F-4D97-AF65-F5344CB8AC3E}">
        <p14:creationId xmlns:p14="http://schemas.microsoft.com/office/powerpoint/2010/main" val="2267738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56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31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1B9A9B-0187-4FE4-80FB-6397FD5E9692}" type="slidenum">
              <a:rPr lang="en-US"/>
              <a:pPr>
                <a:defRPr/>
              </a:pPr>
              <a:t>‹#›</a:t>
            </a:fld>
            <a:endParaRPr lang="en-US"/>
          </a:p>
        </p:txBody>
      </p:sp>
    </p:spTree>
    <p:extLst>
      <p:ext uri="{BB962C8B-B14F-4D97-AF65-F5344CB8AC3E}">
        <p14:creationId xmlns:p14="http://schemas.microsoft.com/office/powerpoint/2010/main" val="351241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82355D-D2E8-4E41-8879-B557F50DFF2C}" type="slidenum">
              <a:rPr lang="en-US"/>
              <a:pPr>
                <a:defRPr/>
              </a:pPr>
              <a:t>‹#›</a:t>
            </a:fld>
            <a:endParaRPr lang="en-US"/>
          </a:p>
        </p:txBody>
      </p:sp>
    </p:spTree>
    <p:extLst>
      <p:ext uri="{BB962C8B-B14F-4D97-AF65-F5344CB8AC3E}">
        <p14:creationId xmlns:p14="http://schemas.microsoft.com/office/powerpoint/2010/main" val="32293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76BF77-2606-4323-A9E0-BAF07D0C7BAA}" type="slidenum">
              <a:rPr lang="en-US"/>
              <a:pPr>
                <a:defRPr/>
              </a:pPr>
              <a:t>‹#›</a:t>
            </a:fld>
            <a:endParaRPr lang="en-US"/>
          </a:p>
        </p:txBody>
      </p:sp>
    </p:spTree>
    <p:extLst>
      <p:ext uri="{BB962C8B-B14F-4D97-AF65-F5344CB8AC3E}">
        <p14:creationId xmlns:p14="http://schemas.microsoft.com/office/powerpoint/2010/main" val="35974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3EFD-E5B3-4C31-B2DD-F75345A36800}" type="slidenum">
              <a:rPr lang="en-US"/>
              <a:pPr>
                <a:defRPr/>
              </a:pPr>
              <a:t>‹#›</a:t>
            </a:fld>
            <a:endParaRPr lang="en-US"/>
          </a:p>
        </p:txBody>
      </p:sp>
    </p:spTree>
    <p:extLst>
      <p:ext uri="{BB962C8B-B14F-4D97-AF65-F5344CB8AC3E}">
        <p14:creationId xmlns:p14="http://schemas.microsoft.com/office/powerpoint/2010/main" val="3722238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2.wdp"/><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4"/>
            <a:ext cx="2024743"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6"/>
            <a:ext cx="1004512" cy="994489"/>
          </a:xfrm>
          <a:prstGeom prst="rect">
            <a:avLst/>
          </a:prstGeom>
        </p:spPr>
      </p:pic>
    </p:spTree>
    <p:extLst>
      <p:ext uri="{BB962C8B-B14F-4D97-AF65-F5344CB8AC3E}">
        <p14:creationId xmlns:p14="http://schemas.microsoft.com/office/powerpoint/2010/main" val="341815808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rgbClr val="FFFF00"/>
          </a:solidFill>
          <a:latin typeface="+mn-lt"/>
          <a:ea typeface="+mn-ea"/>
          <a:cs typeface="+mn-cs"/>
        </a:defRPr>
      </a:lvl1pPr>
      <a:lvl2pPr marL="557213" indent="-214313" algn="l" rtl="0" eaLnBrk="0" fontAlgn="base" hangingPunct="0">
        <a:spcBef>
          <a:spcPct val="20000"/>
        </a:spcBef>
        <a:spcAft>
          <a:spcPct val="0"/>
        </a:spcAft>
        <a:buChar char="–"/>
        <a:defRPr sz="2100">
          <a:solidFill>
            <a:srgbClr val="FFFF00"/>
          </a:solidFill>
          <a:latin typeface="+mn-lt"/>
        </a:defRPr>
      </a:lvl2pPr>
      <a:lvl3pPr marL="857250" indent="-171450" algn="l" rtl="0" eaLnBrk="0" fontAlgn="base" hangingPunct="0">
        <a:spcBef>
          <a:spcPct val="20000"/>
        </a:spcBef>
        <a:spcAft>
          <a:spcPct val="0"/>
        </a:spcAft>
        <a:buChar char="•"/>
        <a:defRPr sz="1800">
          <a:solidFill>
            <a:srgbClr val="FFFF00"/>
          </a:solidFill>
          <a:latin typeface="+mn-lt"/>
        </a:defRPr>
      </a:lvl3pPr>
      <a:lvl4pPr marL="1200150" indent="-171450" algn="l" rtl="0" eaLnBrk="0" fontAlgn="base" hangingPunct="0">
        <a:spcBef>
          <a:spcPct val="20000"/>
        </a:spcBef>
        <a:spcAft>
          <a:spcPct val="0"/>
        </a:spcAft>
        <a:buChar char="–"/>
        <a:defRPr sz="1500">
          <a:solidFill>
            <a:srgbClr val="FFFF00"/>
          </a:solidFill>
          <a:latin typeface="+mn-lt"/>
        </a:defRPr>
      </a:lvl4pPr>
      <a:lvl5pPr marL="1543050" indent="-171450" algn="l" rtl="0" eaLnBrk="0" fontAlgn="base" hangingPunct="0">
        <a:spcBef>
          <a:spcPct val="20000"/>
        </a:spcBef>
        <a:spcAft>
          <a:spcPct val="0"/>
        </a:spcAft>
        <a:buChar char="»"/>
        <a:defRPr sz="1500">
          <a:solidFill>
            <a:srgbClr val="FFFF00"/>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4.emf"/><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5.e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6.emf"/><Relationship Id="rId4" Type="http://schemas.openxmlformats.org/officeDocument/2006/relationships/oleObject" Target="../embeddings/oleObject6.bin"/></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7.e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38.emf"/><Relationship Id="rId4"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39.emf"/><Relationship Id="rId4"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0.emf"/><Relationship Id="rId4" Type="http://schemas.openxmlformats.org/officeDocument/2006/relationships/oleObject" Target="../embeddings/oleObject10.bin"/></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emf"/><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82.jpe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87.w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94.jpeg"/><Relationship Id="rId4" Type="http://schemas.openxmlformats.org/officeDocument/2006/relationships/image" Target="../media/image93.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98.jpeg"/></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2.xml"/><Relationship Id="rId1" Type="http://schemas.openxmlformats.org/officeDocument/2006/relationships/slideLayout" Target="../slideLayouts/slideLayout5.xml"/><Relationship Id="rId6" Type="http://schemas.openxmlformats.org/officeDocument/2006/relationships/image" Target="../media/image105.jpeg"/><Relationship Id="rId5" Type="http://schemas.openxmlformats.org/officeDocument/2006/relationships/image" Target="../media/image104.emf"/><Relationship Id="rId4" Type="http://schemas.openxmlformats.org/officeDocument/2006/relationships/image" Target="../media/image103.emf"/></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027"/>
          <p:cNvSpPr txBox="1">
            <a:spLocks noChangeArrowheads="1"/>
          </p:cNvSpPr>
          <p:nvPr/>
        </p:nvSpPr>
        <p:spPr bwMode="auto">
          <a:xfrm>
            <a:off x="1981200" y="4191000"/>
            <a:ext cx="849788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5000" dirty="0">
                <a:solidFill>
                  <a:srgbClr val="FFFF00"/>
                </a:solidFill>
                <a:latin typeface="Arial Rounded MT Bold" pitchFamily="34" charset="0"/>
              </a:rPr>
              <a:t>Preliminary Information</a:t>
            </a:r>
          </a:p>
        </p:txBody>
      </p:sp>
      <p:pic>
        <p:nvPicPr>
          <p:cNvPr id="2" name="Picture 1">
            <a:extLst>
              <a:ext uri="{FF2B5EF4-FFF2-40B4-BE49-F238E27FC236}">
                <a16:creationId xmlns:a16="http://schemas.microsoft.com/office/drawing/2014/main" id="{5827B790-4CD9-592B-D561-AFC4D0A29478}"/>
              </a:ext>
            </a:extLst>
          </p:cNvPr>
          <p:cNvPicPr>
            <a:picLocks noChangeAspect="1"/>
          </p:cNvPicPr>
          <p:nvPr/>
        </p:nvPicPr>
        <p:blipFill>
          <a:blip r:embed="rId3"/>
          <a:stretch>
            <a:fillRect/>
          </a:stretch>
        </p:blipFill>
        <p:spPr>
          <a:xfrm>
            <a:off x="2334442" y="417316"/>
            <a:ext cx="7523116" cy="30116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D27D6-F508-CA7B-808D-966194C78644}"/>
              </a:ext>
            </a:extLst>
          </p:cNvPr>
          <p:cNvSpPr/>
          <p:nvPr/>
        </p:nvSpPr>
        <p:spPr>
          <a:xfrm>
            <a:off x="1905000" y="914400"/>
            <a:ext cx="8153400" cy="521548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33600" y="1"/>
            <a:ext cx="7772400" cy="759867"/>
          </a:xfrm>
        </p:spPr>
        <p:txBody>
          <a:bodyPr/>
          <a:lstStyle/>
          <a:p>
            <a:r>
              <a:rPr lang="en-US" sz="4000" dirty="0">
                <a:latin typeface="Arial Rounded MT Bold" panose="020F0704030504030204" pitchFamily="34" charset="0"/>
              </a:rPr>
              <a:t>System Design or Site Sketch</a:t>
            </a:r>
          </a:p>
        </p:txBody>
      </p:sp>
      <p:graphicFrame>
        <p:nvGraphicFramePr>
          <p:cNvPr id="12" name="Object 11">
            <a:extLst>
              <a:ext uri="{FF2B5EF4-FFF2-40B4-BE49-F238E27FC236}">
                <a16:creationId xmlns:a16="http://schemas.microsoft.com/office/drawing/2014/main" id="{D2DAC5EC-FB28-6F57-EFD1-CC307C956F5D}"/>
              </a:ext>
            </a:extLst>
          </p:cNvPr>
          <p:cNvGraphicFramePr>
            <a:graphicFrameLocks noChangeAspect="1"/>
          </p:cNvGraphicFramePr>
          <p:nvPr>
            <p:extLst>
              <p:ext uri="{D42A27DB-BD31-4B8C-83A1-F6EECF244321}">
                <p14:modId xmlns:p14="http://schemas.microsoft.com/office/powerpoint/2010/main" val="3505014693"/>
              </p:ext>
            </p:extLst>
          </p:nvPr>
        </p:nvGraphicFramePr>
        <p:xfrm>
          <a:off x="1930400" y="1028436"/>
          <a:ext cx="8128000" cy="5092700"/>
        </p:xfrm>
        <a:graphic>
          <a:graphicData uri="http://schemas.openxmlformats.org/presentationml/2006/ole">
            <mc:AlternateContent xmlns:mc="http://schemas.openxmlformats.org/markup-compatibility/2006">
              <mc:Choice xmlns:v="urn:schemas-microsoft-com:vml" Requires="v">
                <p:oleObj name="Document" r:id="rId3" imgW="14643457" imgH="9175219" progId="Word.Document.12">
                  <p:embed/>
                </p:oleObj>
              </mc:Choice>
              <mc:Fallback>
                <p:oleObj name="Document" r:id="rId3" imgW="14643457" imgH="9175219" progId="Word.Document.12">
                  <p:embed/>
                  <p:pic>
                    <p:nvPicPr>
                      <p:cNvPr id="0" name=""/>
                      <p:cNvPicPr/>
                      <p:nvPr/>
                    </p:nvPicPr>
                    <p:blipFill>
                      <a:blip r:embed="rId4"/>
                      <a:stretch>
                        <a:fillRect/>
                      </a:stretch>
                    </p:blipFill>
                    <p:spPr>
                      <a:xfrm>
                        <a:off x="1930400" y="1028436"/>
                        <a:ext cx="8128000" cy="5092700"/>
                      </a:xfrm>
                      <a:prstGeom prst="rect">
                        <a:avLst/>
                      </a:prstGeom>
                    </p:spPr>
                  </p:pic>
                </p:oleObj>
              </mc:Fallback>
            </mc:AlternateContent>
          </a:graphicData>
        </a:graphic>
      </p:graphicFrame>
    </p:spTree>
    <p:extLst>
      <p:ext uri="{BB962C8B-B14F-4D97-AF65-F5344CB8AC3E}">
        <p14:creationId xmlns:p14="http://schemas.microsoft.com/office/powerpoint/2010/main" val="7633512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MVC-003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85800"/>
            <a:ext cx="7772400" cy="685800"/>
          </a:xfrm>
        </p:spPr>
        <p:txBody>
          <a:bodyPr/>
          <a:lstStyle/>
          <a:p>
            <a:r>
              <a:rPr lang="en-US" sz="4000" dirty="0">
                <a:latin typeface="Arial Rounded MT Bold" panose="020F0704030504030204" pitchFamily="34" charset="0"/>
              </a:rPr>
              <a:t>Spray Field</a:t>
            </a:r>
          </a:p>
        </p:txBody>
      </p:sp>
      <p:sp>
        <p:nvSpPr>
          <p:cNvPr id="3" name="Content Placeholder 2"/>
          <p:cNvSpPr>
            <a:spLocks noGrp="1"/>
          </p:cNvSpPr>
          <p:nvPr>
            <p:ph idx="1"/>
          </p:nvPr>
        </p:nvSpPr>
        <p:spPr>
          <a:xfrm>
            <a:off x="1600200" y="1884872"/>
            <a:ext cx="8991600" cy="4495800"/>
          </a:xfrm>
        </p:spPr>
        <p:txBody>
          <a:bodyPr/>
          <a:lstStyle/>
          <a:p>
            <a:pPr eaLnBrk="1" hangingPunct="1"/>
            <a:r>
              <a:rPr lang="en-US" altLang="en-US" sz="3000" dirty="0">
                <a:latin typeface="Arial" pitchFamily="34" charset="0"/>
              </a:rPr>
              <a:t>To inspect the spray field, activate the spray field pump. </a:t>
            </a:r>
          </a:p>
          <a:p>
            <a:pPr eaLnBrk="1" hangingPunct="1"/>
            <a:r>
              <a:rPr lang="en-US" altLang="en-US" sz="3000" dirty="0">
                <a:latin typeface="Arial" pitchFamily="34" charset="0"/>
              </a:rPr>
              <a:t>Every spray head must function properly. </a:t>
            </a:r>
          </a:p>
          <a:p>
            <a:pPr eaLnBrk="1" hangingPunct="1"/>
            <a:r>
              <a:rPr lang="en-US" altLang="en-US" sz="3000" dirty="0">
                <a:latin typeface="Arial" pitchFamily="34" charset="0"/>
              </a:rPr>
              <a:t>The spray field pump is a dosing pump and a system specific head must be maintained. </a:t>
            </a:r>
          </a:p>
          <a:p>
            <a:pPr eaLnBrk="1" hangingPunct="1"/>
            <a:r>
              <a:rPr lang="en-US" altLang="en-US" sz="3000" dirty="0">
                <a:latin typeface="Arial" pitchFamily="34" charset="0"/>
              </a:rPr>
              <a:t>The head cannot be calculated; the original design must be consulted to learn the designed head. </a:t>
            </a:r>
          </a:p>
          <a:p>
            <a:endParaRPr lang="en-US" dirty="0"/>
          </a:p>
        </p:txBody>
      </p:sp>
    </p:spTree>
    <p:extLst>
      <p:ext uri="{BB962C8B-B14F-4D97-AF65-F5344CB8AC3E}">
        <p14:creationId xmlns:p14="http://schemas.microsoft.com/office/powerpoint/2010/main" val="353077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762000"/>
          </a:xfrm>
        </p:spPr>
        <p:txBody>
          <a:bodyPr/>
          <a:lstStyle/>
          <a:p>
            <a:r>
              <a:rPr lang="en-US" sz="4000" dirty="0">
                <a:latin typeface="Arial Rounded MT Bold" panose="020F0704030504030204" pitchFamily="34" charset="0"/>
              </a:rPr>
              <a:t>Spray Field</a:t>
            </a:r>
          </a:p>
        </p:txBody>
      </p:sp>
      <p:sp>
        <p:nvSpPr>
          <p:cNvPr id="3" name="Content Placeholder 2"/>
          <p:cNvSpPr>
            <a:spLocks noGrp="1"/>
          </p:cNvSpPr>
          <p:nvPr>
            <p:ph idx="1"/>
          </p:nvPr>
        </p:nvSpPr>
        <p:spPr>
          <a:xfrm>
            <a:off x="1143000" y="1295400"/>
            <a:ext cx="9220200" cy="4267200"/>
          </a:xfrm>
        </p:spPr>
        <p:txBody>
          <a:bodyPr/>
          <a:lstStyle/>
          <a:p>
            <a:pPr eaLnBrk="1" hangingPunct="1"/>
            <a:r>
              <a:rPr lang="en-US" altLang="en-US" sz="3000" dirty="0">
                <a:latin typeface="Arial" pitchFamily="34" charset="0"/>
              </a:rPr>
              <a:t>Measure the system’s head (PSI) by removing the most distant spray head and installing a pressure gauge in the fitting. </a:t>
            </a:r>
          </a:p>
          <a:p>
            <a:pPr eaLnBrk="1" hangingPunct="1"/>
            <a:r>
              <a:rPr lang="en-US" altLang="en-US" sz="3000" dirty="0">
                <a:latin typeface="Arial" pitchFamily="34" charset="0"/>
              </a:rPr>
              <a:t>The spray area of adjoining spray heads should touch, not overlap (excluding effects of wind). </a:t>
            </a:r>
          </a:p>
          <a:p>
            <a:pPr eaLnBrk="1" hangingPunct="1"/>
            <a:r>
              <a:rPr lang="en-US" altLang="en-US" sz="3000" dirty="0">
                <a:latin typeface="Arial" pitchFamily="34" charset="0"/>
              </a:rPr>
              <a:t>The effluent should not pond on the surface, as only about 6/100 of an inch of effluent is applied per dose.</a:t>
            </a:r>
          </a:p>
          <a:p>
            <a:endParaRPr lang="en-US" dirty="0"/>
          </a:p>
        </p:txBody>
      </p:sp>
    </p:spTree>
    <p:extLst>
      <p:ext uri="{BB962C8B-B14F-4D97-AF65-F5344CB8AC3E}">
        <p14:creationId xmlns:p14="http://schemas.microsoft.com/office/powerpoint/2010/main" val="288102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209800" y="152400"/>
            <a:ext cx="7772400" cy="838200"/>
          </a:xfrm>
        </p:spPr>
        <p:txBody>
          <a:bodyPr/>
          <a:lstStyle/>
          <a:p>
            <a:pPr eaLnBrk="1" hangingPunct="1"/>
            <a:r>
              <a:rPr lang="en-US" altLang="en-US" b="1" dirty="0">
                <a:latin typeface="Arial Rounded MT Bold" panose="020F0704030504030204" pitchFamily="34" charset="0"/>
              </a:rPr>
              <a:t>Drip Irrigation</a:t>
            </a:r>
            <a:endParaRPr lang="en-US" altLang="en-US" dirty="0">
              <a:latin typeface="Arial Rounded MT Bold" panose="020F0704030504030204" pitchFamily="34" charset="0"/>
            </a:endParaRPr>
          </a:p>
        </p:txBody>
      </p:sp>
      <p:pic>
        <p:nvPicPr>
          <p:cNvPr id="94211" name="Picture 4" descr="Drip pan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990600"/>
            <a:ext cx="510540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3" name="Text Box 5"/>
          <p:cNvSpPr txBox="1">
            <a:spLocks noChangeArrowheads="1"/>
          </p:cNvSpPr>
          <p:nvPr/>
        </p:nvSpPr>
        <p:spPr bwMode="auto">
          <a:xfrm>
            <a:off x="2286000" y="5334001"/>
            <a:ext cx="7467600" cy="461665"/>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dirty="0">
                <a:solidFill>
                  <a:srgbClr val="FFFF00"/>
                </a:solidFill>
                <a:latin typeface="Arial-BoldMT" charset="0"/>
              </a:rPr>
              <a:t>NEVER probe a drip irrigation STA.</a:t>
            </a:r>
            <a:endParaRPr lang="en-US" altLang="en-US" sz="2400" dirty="0">
              <a:solidFill>
                <a:srgbClr val="FFFF00"/>
              </a:solidFill>
              <a:latin typeface="Arial Rounded MT Bold" pitchFamily="34" charset="0"/>
            </a:endParaRPr>
          </a:p>
        </p:txBody>
      </p:sp>
      <p:sp>
        <p:nvSpPr>
          <p:cNvPr id="252934" name="Text Box 6"/>
          <p:cNvSpPr txBox="1">
            <a:spLocks noChangeArrowheads="1"/>
          </p:cNvSpPr>
          <p:nvPr/>
        </p:nvSpPr>
        <p:spPr bwMode="auto">
          <a:xfrm>
            <a:off x="2514600" y="6107114"/>
            <a:ext cx="6858000" cy="461665"/>
          </a:xfrm>
          <a:prstGeom prst="rect">
            <a:avLst/>
          </a:prstGeom>
          <a:noFill/>
          <a:ln w="635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dirty="0">
                <a:solidFill>
                  <a:srgbClr val="FFFF00"/>
                </a:solidFill>
                <a:latin typeface="Arial-BoldMT" charset="0"/>
              </a:rPr>
              <a:t>NEVER Hydraulic Load Test a drip system.</a:t>
            </a:r>
            <a:endParaRPr lang="en-US" altLang="en-US" sz="2400" dirty="0">
              <a:solidFill>
                <a:srgbClr val="FFFF00"/>
              </a:solidFill>
              <a:latin typeface="Arial Rounded MT 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2933"/>
                                        </p:tgtEl>
                                        <p:attrNameLst>
                                          <p:attrName>style.visibility</p:attrName>
                                        </p:attrNameLst>
                                      </p:cBhvr>
                                      <p:to>
                                        <p:strVal val="visible"/>
                                      </p:to>
                                    </p:set>
                                    <p:anim calcmode="lin" valueType="num">
                                      <p:cBhvr additive="base">
                                        <p:cTn id="7" dur="500" fill="hold"/>
                                        <p:tgtEl>
                                          <p:spTgt spid="252933"/>
                                        </p:tgtEl>
                                        <p:attrNameLst>
                                          <p:attrName>ppt_x</p:attrName>
                                        </p:attrNameLst>
                                      </p:cBhvr>
                                      <p:tavLst>
                                        <p:tav tm="0">
                                          <p:val>
                                            <p:strVal val="0-#ppt_w/2"/>
                                          </p:val>
                                        </p:tav>
                                        <p:tav tm="100000">
                                          <p:val>
                                            <p:strVal val="#ppt_x"/>
                                          </p:val>
                                        </p:tav>
                                      </p:tavLst>
                                    </p:anim>
                                    <p:anim calcmode="lin" valueType="num">
                                      <p:cBhvr additive="base">
                                        <p:cTn id="8" dur="500" fill="hold"/>
                                        <p:tgtEl>
                                          <p:spTgt spid="2529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2934"/>
                                        </p:tgtEl>
                                        <p:attrNameLst>
                                          <p:attrName>style.visibility</p:attrName>
                                        </p:attrNameLst>
                                      </p:cBhvr>
                                      <p:to>
                                        <p:strVal val="visible"/>
                                      </p:to>
                                    </p:set>
                                    <p:anim calcmode="lin" valueType="num">
                                      <p:cBhvr additive="base">
                                        <p:cTn id="13" dur="500" fill="hold"/>
                                        <p:tgtEl>
                                          <p:spTgt spid="252934"/>
                                        </p:tgtEl>
                                        <p:attrNameLst>
                                          <p:attrName>ppt_x</p:attrName>
                                        </p:attrNameLst>
                                      </p:cBhvr>
                                      <p:tavLst>
                                        <p:tav tm="0">
                                          <p:val>
                                            <p:strVal val="0-#ppt_w/2"/>
                                          </p:val>
                                        </p:tav>
                                        <p:tav tm="100000">
                                          <p:val>
                                            <p:strVal val="#ppt_x"/>
                                          </p:val>
                                        </p:tav>
                                      </p:tavLst>
                                    </p:anim>
                                    <p:anim calcmode="lin" valueType="num">
                                      <p:cBhvr additive="base">
                                        <p:cTn id="14" dur="500" fill="hold"/>
                                        <p:tgtEl>
                                          <p:spTgt spid="2529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3" grpId="0" animBg="1" autoUpdateAnimBg="0"/>
      <p:bldP spid="252934"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600200" y="162464"/>
            <a:ext cx="8991600" cy="838200"/>
          </a:xfrm>
        </p:spPr>
        <p:txBody>
          <a:bodyPr/>
          <a:lstStyle/>
          <a:p>
            <a:pPr eaLnBrk="1" hangingPunct="1"/>
            <a:r>
              <a:rPr lang="en-US" altLang="en-US" sz="4000" b="1" dirty="0">
                <a:latin typeface="Arial Rounded MT Bold" panose="020F0704030504030204" pitchFamily="34" charset="0"/>
              </a:rPr>
              <a:t>Chamber or Gravelless STA</a:t>
            </a:r>
            <a:endParaRPr lang="en-US" altLang="en-US" sz="4000" dirty="0">
              <a:latin typeface="Arial Rounded MT Bold" panose="020F0704030504030204" pitchFamily="34" charset="0"/>
            </a:endParaRPr>
          </a:p>
        </p:txBody>
      </p:sp>
      <p:sp>
        <p:nvSpPr>
          <p:cNvPr id="2" name="Content Placeholder 1"/>
          <p:cNvSpPr>
            <a:spLocks noGrp="1"/>
          </p:cNvSpPr>
          <p:nvPr>
            <p:ph idx="1"/>
          </p:nvPr>
        </p:nvSpPr>
        <p:spPr>
          <a:xfrm>
            <a:off x="1905000" y="1148032"/>
            <a:ext cx="8382000" cy="3124200"/>
          </a:xfrm>
        </p:spPr>
        <p:txBody>
          <a:bodyPr/>
          <a:lstStyle/>
          <a:p>
            <a:r>
              <a:rPr lang="en-US" sz="3000" dirty="0">
                <a:latin typeface="Arial Rounded MT Bold" panose="020F0704030504030204" pitchFamily="34" charset="0"/>
              </a:rPr>
              <a:t>Inspect the inspection ports; a 4-inch PVC pipe with a removable cap, located near the center of each row of chambers.</a:t>
            </a:r>
          </a:p>
          <a:p>
            <a:r>
              <a:rPr lang="en-US" sz="3000" dirty="0">
                <a:latin typeface="Arial Rounded MT Bold" panose="020F0704030504030204" pitchFamily="34" charset="0"/>
              </a:rPr>
              <a:t>Measure the depth of liquid in the chamber.</a:t>
            </a:r>
          </a:p>
          <a:p>
            <a:r>
              <a:rPr lang="en-US" sz="3000" dirty="0">
                <a:latin typeface="Arial Rounded MT Bold" panose="020F0704030504030204" pitchFamily="34" charset="0"/>
              </a:rPr>
              <a:t>Apply the DRY AGGREGATE rule.</a:t>
            </a:r>
          </a:p>
        </p:txBody>
      </p:sp>
      <p:graphicFrame>
        <p:nvGraphicFramePr>
          <p:cNvPr id="95235" name="Object 3"/>
          <p:cNvGraphicFramePr>
            <a:graphicFrameLocks noChangeAspect="1"/>
          </p:cNvGraphicFramePr>
          <p:nvPr>
            <p:extLst>
              <p:ext uri="{D42A27DB-BD31-4B8C-83A1-F6EECF244321}">
                <p14:modId xmlns:p14="http://schemas.microsoft.com/office/powerpoint/2010/main" val="2010407842"/>
              </p:ext>
            </p:extLst>
          </p:nvPr>
        </p:nvGraphicFramePr>
        <p:xfrm>
          <a:off x="4572000" y="4419600"/>
          <a:ext cx="3200400" cy="2400300"/>
        </p:xfrm>
        <a:graphic>
          <a:graphicData uri="http://schemas.openxmlformats.org/presentationml/2006/ole">
            <mc:AlternateContent xmlns:mc="http://schemas.openxmlformats.org/markup-compatibility/2006">
              <mc:Choice xmlns:v="urn:schemas-microsoft-com:vml" Requires="v">
                <p:oleObj name="Photo Editor Photo" r:id="rId3" imgW="17142857" imgH="11428571" progId="MSPhotoEd.3">
                  <p:embed/>
                </p:oleObj>
              </mc:Choice>
              <mc:Fallback>
                <p:oleObj name="Photo Editor Photo" r:id="rId3" imgW="17142857" imgH="11428571" progId="MSPhotoEd.3">
                  <p:embed/>
                  <p:pic>
                    <p:nvPicPr>
                      <p:cNvPr id="952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419600"/>
                        <a:ext cx="3200400" cy="240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5181600" cy="1295400"/>
          </a:xfrm>
        </p:spPr>
        <p:txBody>
          <a:bodyPr/>
          <a:lstStyle/>
          <a:p>
            <a:r>
              <a:rPr lang="en-US" dirty="0">
                <a:latin typeface="Arial Rounded MT Bold" panose="020F0704030504030204" pitchFamily="34" charset="0"/>
              </a:rPr>
              <a:t>HLT Required if</a:t>
            </a:r>
          </a:p>
        </p:txBody>
      </p:sp>
      <p:sp>
        <p:nvSpPr>
          <p:cNvPr id="5" name="Rectangle 4"/>
          <p:cNvSpPr/>
          <p:nvPr/>
        </p:nvSpPr>
        <p:spPr>
          <a:xfrm>
            <a:off x="2514600" y="1447800"/>
            <a:ext cx="4724400" cy="1143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5943600"/>
            <a:ext cx="4724400" cy="838200"/>
          </a:xfrm>
          <a:prstGeom prst="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91000" y="6019801"/>
            <a:ext cx="1295400" cy="646331"/>
          </a:xfrm>
          <a:prstGeom prst="rect">
            <a:avLst/>
          </a:prstGeom>
          <a:noFill/>
          <a:ln>
            <a:solidFill>
              <a:schemeClr val="tx1"/>
            </a:solidFill>
          </a:ln>
        </p:spPr>
        <p:txBody>
          <a:bodyPr wrap="square" rtlCol="0">
            <a:spAutoFit/>
          </a:bodyPr>
          <a:lstStyle/>
          <a:p>
            <a:r>
              <a:rPr lang="en-US" dirty="0"/>
              <a:t>SOIL</a:t>
            </a:r>
          </a:p>
        </p:txBody>
      </p:sp>
      <p:sp>
        <p:nvSpPr>
          <p:cNvPr id="32" name="TextBox 31"/>
          <p:cNvSpPr txBox="1"/>
          <p:nvPr/>
        </p:nvSpPr>
        <p:spPr>
          <a:xfrm>
            <a:off x="4191000" y="1676401"/>
            <a:ext cx="1905000" cy="646331"/>
          </a:xfrm>
          <a:prstGeom prst="rect">
            <a:avLst/>
          </a:prstGeom>
          <a:noFill/>
          <a:ln>
            <a:solidFill>
              <a:schemeClr val="tx1"/>
            </a:solidFill>
          </a:ln>
        </p:spPr>
        <p:txBody>
          <a:bodyPr wrap="square" rtlCol="0">
            <a:spAutoFit/>
          </a:bodyPr>
          <a:lstStyle/>
          <a:p>
            <a:r>
              <a:rPr lang="en-US" dirty="0"/>
              <a:t>Backfill</a:t>
            </a:r>
          </a:p>
        </p:txBody>
      </p:sp>
      <p:cxnSp>
        <p:nvCxnSpPr>
          <p:cNvPr id="34" name="Straight Connector 33"/>
          <p:cNvCxnSpPr/>
          <p:nvPr/>
        </p:nvCxnSpPr>
        <p:spPr>
          <a:xfrm flipH="1">
            <a:off x="1828800" y="25908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828800" y="59436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057400" y="2590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057400" y="4495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52600" y="3925670"/>
            <a:ext cx="533400" cy="646331"/>
          </a:xfrm>
          <a:prstGeom prst="rect">
            <a:avLst/>
          </a:prstGeom>
          <a:noFill/>
        </p:spPr>
        <p:txBody>
          <a:bodyPr wrap="square" rtlCol="0">
            <a:spAutoFit/>
          </a:bodyPr>
          <a:lstStyle/>
          <a:p>
            <a:r>
              <a:rPr lang="en-US" dirty="0"/>
              <a:t>A</a:t>
            </a:r>
          </a:p>
        </p:txBody>
      </p:sp>
      <p:sp>
        <p:nvSpPr>
          <p:cNvPr id="48" name="TextBox 47"/>
          <p:cNvSpPr txBox="1"/>
          <p:nvPr/>
        </p:nvSpPr>
        <p:spPr>
          <a:xfrm>
            <a:off x="2590800" y="2819401"/>
            <a:ext cx="533400" cy="646331"/>
          </a:xfrm>
          <a:prstGeom prst="rect">
            <a:avLst/>
          </a:prstGeom>
          <a:noFill/>
        </p:spPr>
        <p:txBody>
          <a:bodyPr wrap="square" rtlCol="0">
            <a:spAutoFit/>
          </a:bodyPr>
          <a:lstStyle/>
          <a:p>
            <a:r>
              <a:rPr lang="en-US" dirty="0"/>
              <a:t>C</a:t>
            </a:r>
          </a:p>
        </p:txBody>
      </p:sp>
      <p:sp>
        <p:nvSpPr>
          <p:cNvPr id="49" name="TextBox 48"/>
          <p:cNvSpPr txBox="1"/>
          <p:nvPr/>
        </p:nvSpPr>
        <p:spPr>
          <a:xfrm>
            <a:off x="7315200" y="2514601"/>
            <a:ext cx="533400" cy="646331"/>
          </a:xfrm>
          <a:prstGeom prst="rect">
            <a:avLst/>
          </a:prstGeom>
          <a:noFill/>
        </p:spPr>
        <p:txBody>
          <a:bodyPr wrap="square" rtlCol="0">
            <a:spAutoFit/>
          </a:bodyPr>
          <a:lstStyle/>
          <a:p>
            <a:r>
              <a:rPr lang="en-US" dirty="0"/>
              <a:t>C</a:t>
            </a:r>
          </a:p>
        </p:txBody>
      </p:sp>
      <p:cxnSp>
        <p:nvCxnSpPr>
          <p:cNvPr id="51" name="Straight Arrow Connector 50"/>
          <p:cNvCxnSpPr/>
          <p:nvPr/>
        </p:nvCxnSpPr>
        <p:spPr>
          <a:xfrm flipV="1">
            <a:off x="2895600" y="2590800"/>
            <a:ext cx="0" cy="304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239000" y="259080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7239000" y="390525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239000" y="5943600"/>
            <a:ext cx="990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8458200" y="2590802"/>
            <a:ext cx="38100" cy="29458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8458200" y="3677334"/>
            <a:ext cx="19050" cy="28506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7924800" y="3925669"/>
            <a:ext cx="19050" cy="91303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924800" y="5373470"/>
            <a:ext cx="0" cy="57013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229600" y="2895601"/>
            <a:ext cx="1905000" cy="646331"/>
          </a:xfrm>
          <a:prstGeom prst="rect">
            <a:avLst/>
          </a:prstGeom>
          <a:noFill/>
        </p:spPr>
        <p:txBody>
          <a:bodyPr wrap="square" rtlCol="0">
            <a:spAutoFit/>
          </a:bodyPr>
          <a:lstStyle/>
          <a:p>
            <a:r>
              <a:rPr lang="en-US" dirty="0">
                <a:solidFill>
                  <a:srgbClr val="FFFF00"/>
                </a:solidFill>
              </a:rPr>
              <a:t>D &lt; 5 in</a:t>
            </a:r>
          </a:p>
        </p:txBody>
      </p:sp>
      <p:sp>
        <p:nvSpPr>
          <p:cNvPr id="70" name="TextBox 69"/>
          <p:cNvSpPr txBox="1"/>
          <p:nvPr/>
        </p:nvSpPr>
        <p:spPr>
          <a:xfrm>
            <a:off x="7620000" y="4782920"/>
            <a:ext cx="533400" cy="646331"/>
          </a:xfrm>
          <a:prstGeom prst="rect">
            <a:avLst/>
          </a:prstGeom>
          <a:noFill/>
        </p:spPr>
        <p:txBody>
          <a:bodyPr wrap="square" rtlCol="0">
            <a:spAutoFit/>
          </a:bodyPr>
          <a:lstStyle/>
          <a:p>
            <a:r>
              <a:rPr lang="en-US" dirty="0"/>
              <a:t>B</a:t>
            </a:r>
          </a:p>
        </p:txBody>
      </p:sp>
      <p:sp>
        <p:nvSpPr>
          <p:cNvPr id="74" name="TextBox 73"/>
          <p:cNvSpPr txBox="1"/>
          <p:nvPr/>
        </p:nvSpPr>
        <p:spPr>
          <a:xfrm>
            <a:off x="7875198" y="276627"/>
            <a:ext cx="3733800" cy="1323439"/>
          </a:xfrm>
          <a:prstGeom prst="rect">
            <a:avLst/>
          </a:prstGeom>
          <a:noFill/>
          <a:ln>
            <a:solidFill>
              <a:schemeClr val="tx1"/>
            </a:solidFill>
          </a:ln>
        </p:spPr>
        <p:txBody>
          <a:bodyPr wrap="square" rtlCol="0">
            <a:spAutoFit/>
          </a:bodyPr>
          <a:lstStyle/>
          <a:p>
            <a:r>
              <a:rPr lang="en-US" sz="2000" dirty="0"/>
              <a:t>A = Chamber Depth</a:t>
            </a:r>
          </a:p>
          <a:p>
            <a:r>
              <a:rPr lang="en-US" sz="2000" dirty="0"/>
              <a:t>B = Standing Liquid (varies)</a:t>
            </a:r>
          </a:p>
          <a:p>
            <a:r>
              <a:rPr lang="en-US" sz="2000" dirty="0"/>
              <a:t>C = Pipe Diameter (2 or 4)</a:t>
            </a:r>
          </a:p>
          <a:p>
            <a:r>
              <a:rPr lang="en-US" sz="2000" dirty="0">
                <a:solidFill>
                  <a:srgbClr val="FFFF00"/>
                </a:solidFill>
              </a:rPr>
              <a:t>D = Dry Aggregate</a:t>
            </a:r>
          </a:p>
        </p:txBody>
      </p:sp>
      <p:sp>
        <p:nvSpPr>
          <p:cNvPr id="14" name="TextBox 13"/>
          <p:cNvSpPr txBox="1"/>
          <p:nvPr/>
        </p:nvSpPr>
        <p:spPr>
          <a:xfrm>
            <a:off x="8305800" y="4382184"/>
            <a:ext cx="2286001" cy="1754326"/>
          </a:xfrm>
          <a:prstGeom prst="rect">
            <a:avLst/>
          </a:prstGeom>
          <a:noFill/>
          <a:ln>
            <a:solidFill>
              <a:srgbClr val="FFFF00"/>
            </a:solidFill>
          </a:ln>
        </p:spPr>
        <p:txBody>
          <a:bodyPr wrap="square" rtlCol="0">
            <a:spAutoFit/>
          </a:bodyPr>
          <a:lstStyle/>
          <a:p>
            <a:pPr algn="ctr"/>
            <a:r>
              <a:rPr lang="en-US" dirty="0"/>
              <a:t>Gravity</a:t>
            </a:r>
          </a:p>
          <a:p>
            <a:pPr algn="ctr"/>
            <a:r>
              <a:rPr lang="en-US" dirty="0"/>
              <a:t>Or</a:t>
            </a:r>
          </a:p>
          <a:p>
            <a:pPr algn="ctr"/>
            <a:r>
              <a:rPr lang="en-US" dirty="0"/>
              <a:t>Pressure</a:t>
            </a:r>
          </a:p>
        </p:txBody>
      </p:sp>
      <p:sp>
        <p:nvSpPr>
          <p:cNvPr id="15" name="Chord 14"/>
          <p:cNvSpPr/>
          <p:nvPr/>
        </p:nvSpPr>
        <p:spPr>
          <a:xfrm rot="6742178">
            <a:off x="2495586" y="2490601"/>
            <a:ext cx="4758603" cy="4967402"/>
          </a:xfrm>
          <a:prstGeom prst="chord">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400300" y="3905251"/>
            <a:ext cx="4953000" cy="2038350"/>
          </a:xfrm>
          <a:prstGeom prst="rect">
            <a:avLst/>
          </a:prstGeom>
          <a:solidFill>
            <a:schemeClr val="bg1">
              <a:lumMod val="60000"/>
              <a:lumOff val="40000"/>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flipV="1">
            <a:off x="2819401" y="3657600"/>
            <a:ext cx="1732593" cy="1973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971800" y="2647890"/>
            <a:ext cx="1143000" cy="400110"/>
          </a:xfrm>
          <a:prstGeom prst="rect">
            <a:avLst/>
          </a:prstGeom>
          <a:noFill/>
        </p:spPr>
        <p:txBody>
          <a:bodyPr wrap="square" rtlCol="0">
            <a:spAutoFit/>
          </a:bodyPr>
          <a:lstStyle/>
          <a:p>
            <a:r>
              <a:rPr lang="en-US" sz="2000" dirty="0"/>
              <a:t>Gravity</a:t>
            </a:r>
          </a:p>
        </p:txBody>
      </p:sp>
      <p:sp>
        <p:nvSpPr>
          <p:cNvPr id="72" name="TextBox 71"/>
          <p:cNvSpPr txBox="1"/>
          <p:nvPr/>
        </p:nvSpPr>
        <p:spPr>
          <a:xfrm>
            <a:off x="5791200" y="2647890"/>
            <a:ext cx="1295400" cy="400110"/>
          </a:xfrm>
          <a:prstGeom prst="rect">
            <a:avLst/>
          </a:prstGeom>
          <a:noFill/>
        </p:spPr>
        <p:txBody>
          <a:bodyPr wrap="square" rtlCol="0">
            <a:spAutoFit/>
          </a:bodyPr>
          <a:lstStyle/>
          <a:p>
            <a:r>
              <a:rPr lang="en-US" sz="2000" dirty="0"/>
              <a:t>Pressure</a:t>
            </a:r>
          </a:p>
        </p:txBody>
      </p:sp>
      <p:sp>
        <p:nvSpPr>
          <p:cNvPr id="9" name="Oval 8"/>
          <p:cNvSpPr/>
          <p:nvPr/>
        </p:nvSpPr>
        <p:spPr>
          <a:xfrm>
            <a:off x="5105400" y="2590800"/>
            <a:ext cx="457200" cy="457200"/>
          </a:xfrm>
          <a:prstGeom prst="ellipse">
            <a:avLst/>
          </a:prstGeom>
          <a:solidFill>
            <a:schemeClr val="tx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5105401" y="3124201"/>
            <a:ext cx="2875593" cy="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4"/>
          </p:cNvCxnSpPr>
          <p:nvPr/>
        </p:nvCxnSpPr>
        <p:spPr>
          <a:xfrm>
            <a:off x="5334000" y="3048000"/>
            <a:ext cx="0" cy="3810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991100" y="3448050"/>
            <a:ext cx="0" cy="5334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038600" y="3448050"/>
            <a:ext cx="0" cy="5334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895600" y="3390900"/>
            <a:ext cx="0" cy="2667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326266" y="3638550"/>
            <a:ext cx="379085" cy="383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114801" y="3562350"/>
            <a:ext cx="758171" cy="383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81450" y="3448050"/>
            <a:ext cx="1066800" cy="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2430" y="3501372"/>
            <a:ext cx="910571" cy="3829"/>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962400" y="2590800"/>
            <a:ext cx="1066800" cy="1066800"/>
          </a:xfrm>
          <a:prstGeom prst="ellipse">
            <a:avLst/>
          </a:prstGeom>
          <a:solidFill>
            <a:schemeClr val="tx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4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209800" y="152400"/>
            <a:ext cx="7772400" cy="762000"/>
          </a:xfrm>
        </p:spPr>
        <p:txBody>
          <a:bodyPr/>
          <a:lstStyle/>
          <a:p>
            <a:pPr eaLnBrk="1" hangingPunct="1"/>
            <a:r>
              <a:rPr lang="en-US" altLang="en-US" sz="4000" b="1" dirty="0">
                <a:latin typeface="Arial Rounded MT Bold" panose="020F0704030504030204" pitchFamily="34" charset="0"/>
              </a:rPr>
              <a:t>Evapotranspiration Systems</a:t>
            </a:r>
            <a:endParaRPr lang="en-US" altLang="en-US" sz="4000" dirty="0">
              <a:latin typeface="Arial Rounded MT Bold" panose="020F0704030504030204" pitchFamily="34" charset="0"/>
            </a:endParaRPr>
          </a:p>
        </p:txBody>
      </p:sp>
      <p:pic>
        <p:nvPicPr>
          <p:cNvPr id="97283" name="Picture 3" descr="Greenhousecon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1" y="914401"/>
            <a:ext cx="5936109"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p:cNvSpPr txBox="1">
            <a:spLocks noChangeArrowheads="1"/>
          </p:cNvSpPr>
          <p:nvPr/>
        </p:nvSpPr>
        <p:spPr bwMode="auto">
          <a:xfrm>
            <a:off x="2918619" y="4550588"/>
            <a:ext cx="6347272" cy="461665"/>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solidFill>
                  <a:srgbClr val="FFFF00"/>
                </a:solidFill>
                <a:latin typeface="Arial Rounded MT Bold" panose="020F0704030504030204" pitchFamily="34" charset="0"/>
              </a:rPr>
              <a:t>Surface discharge is </a:t>
            </a:r>
            <a:r>
              <a:rPr lang="en-US" altLang="en-US" sz="2400" b="1" dirty="0">
                <a:solidFill>
                  <a:srgbClr val="FF0000"/>
                </a:solidFill>
                <a:latin typeface="Arial Rounded MT Bold" panose="020F0704030504030204" pitchFamily="34" charset="0"/>
              </a:rPr>
              <a:t>UNACCEPTABLE</a:t>
            </a:r>
            <a:r>
              <a:rPr lang="en-US" altLang="en-US" sz="2000" b="1" dirty="0">
                <a:solidFill>
                  <a:srgbClr val="FF0000"/>
                </a:solidFill>
                <a:latin typeface="Arial-BoldMT" charset="0"/>
              </a:rPr>
              <a:t>.</a:t>
            </a:r>
            <a:endParaRPr lang="en-US" altLang="en-US" sz="2000" dirty="0">
              <a:solidFill>
                <a:srgbClr val="FF0000"/>
              </a:solidFill>
              <a:latin typeface="Arial Rounded MT Bold" pitchFamily="34" charset="0"/>
            </a:endParaRPr>
          </a:p>
        </p:txBody>
      </p:sp>
      <p:sp>
        <p:nvSpPr>
          <p:cNvPr id="259077" name="Text Box 5"/>
          <p:cNvSpPr txBox="1">
            <a:spLocks noChangeArrowheads="1"/>
          </p:cNvSpPr>
          <p:nvPr/>
        </p:nvSpPr>
        <p:spPr bwMode="auto">
          <a:xfrm>
            <a:off x="1821671" y="5424191"/>
            <a:ext cx="8137525" cy="830997"/>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dirty="0">
                <a:solidFill>
                  <a:srgbClr val="FFFF00"/>
                </a:solidFill>
                <a:latin typeface="Arial-BoldMT" charset="0"/>
              </a:rPr>
              <a:t>Be alert for the presence of an overflow pipe where none was designed or permitted.</a:t>
            </a:r>
            <a:endParaRPr lang="en-US" altLang="en-US" sz="2400" dirty="0">
              <a:solidFill>
                <a:srgbClr val="FFFF00"/>
              </a:solidFill>
              <a:latin typeface="Arial Rounded MT 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9076"/>
                                        </p:tgtEl>
                                        <p:attrNameLst>
                                          <p:attrName>style.visibility</p:attrName>
                                        </p:attrNameLst>
                                      </p:cBhvr>
                                      <p:to>
                                        <p:strVal val="visible"/>
                                      </p:to>
                                    </p:set>
                                    <p:anim calcmode="lin" valueType="num">
                                      <p:cBhvr additive="base">
                                        <p:cTn id="7" dur="500" fill="hold"/>
                                        <p:tgtEl>
                                          <p:spTgt spid="259076"/>
                                        </p:tgtEl>
                                        <p:attrNameLst>
                                          <p:attrName>ppt_x</p:attrName>
                                        </p:attrNameLst>
                                      </p:cBhvr>
                                      <p:tavLst>
                                        <p:tav tm="0">
                                          <p:val>
                                            <p:strVal val="0-#ppt_w/2"/>
                                          </p:val>
                                        </p:tav>
                                        <p:tav tm="100000">
                                          <p:val>
                                            <p:strVal val="#ppt_x"/>
                                          </p:val>
                                        </p:tav>
                                      </p:tavLst>
                                    </p:anim>
                                    <p:anim calcmode="lin" valueType="num">
                                      <p:cBhvr additive="base">
                                        <p:cTn id="8" dur="500" fill="hold"/>
                                        <p:tgtEl>
                                          <p:spTgt spid="2590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9077"/>
                                        </p:tgtEl>
                                        <p:attrNameLst>
                                          <p:attrName>style.visibility</p:attrName>
                                        </p:attrNameLst>
                                      </p:cBhvr>
                                      <p:to>
                                        <p:strVal val="visible"/>
                                      </p:to>
                                    </p:set>
                                    <p:anim calcmode="lin" valueType="num">
                                      <p:cBhvr additive="base">
                                        <p:cTn id="13" dur="500" fill="hold"/>
                                        <p:tgtEl>
                                          <p:spTgt spid="259077"/>
                                        </p:tgtEl>
                                        <p:attrNameLst>
                                          <p:attrName>ppt_x</p:attrName>
                                        </p:attrNameLst>
                                      </p:cBhvr>
                                      <p:tavLst>
                                        <p:tav tm="0">
                                          <p:val>
                                            <p:strVal val="0-#ppt_w/2"/>
                                          </p:val>
                                        </p:tav>
                                        <p:tav tm="100000">
                                          <p:val>
                                            <p:strVal val="#ppt_x"/>
                                          </p:val>
                                        </p:tav>
                                      </p:tavLst>
                                    </p:anim>
                                    <p:anim calcmode="lin" valueType="num">
                                      <p:cBhvr additive="base">
                                        <p:cTn id="14" dur="500" fill="hold"/>
                                        <p:tgtEl>
                                          <p:spTgt spid="2590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6" grpId="0" animBg="1" autoUpdateAnimBg="0"/>
      <p:bldP spid="259077"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524000" y="22644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dirty="0">
                <a:solidFill>
                  <a:srgbClr val="FFFF00"/>
                </a:solidFill>
                <a:latin typeface="Arial Rounded MT Bold" panose="020F0704030504030204" pitchFamily="34" charset="0"/>
              </a:rPr>
              <a:t>Newly Installed or Never used Systems</a:t>
            </a:r>
          </a:p>
        </p:txBody>
      </p:sp>
      <p:pic>
        <p:nvPicPr>
          <p:cNvPr id="983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2209800"/>
            <a:ext cx="2990663"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219200" y="1600200"/>
            <a:ext cx="7086600" cy="4648200"/>
          </a:xfrm>
        </p:spPr>
        <p:txBody>
          <a:bodyPr/>
          <a:lstStyle/>
          <a:p>
            <a:r>
              <a:rPr lang="en-US" sz="3000" dirty="0">
                <a:latin typeface="Arial Rounded MT Bold" panose="020F0704030504030204" pitchFamily="34" charset="0"/>
              </a:rPr>
              <a:t>Systems not subjected to 30 or more days of normal loading.</a:t>
            </a:r>
          </a:p>
          <a:p>
            <a:r>
              <a:rPr lang="en-US" sz="3000" dirty="0">
                <a:latin typeface="Arial Rounded MT Bold" panose="020F0704030504030204" pitchFamily="34" charset="0"/>
              </a:rPr>
              <a:t>Not able to detect unacceptable conditions.</a:t>
            </a:r>
          </a:p>
          <a:p>
            <a:r>
              <a:rPr lang="en-US" sz="3000" dirty="0">
                <a:latin typeface="Arial Rounded MT Bold" panose="020F0704030504030204" pitchFamily="34" charset="0"/>
              </a:rPr>
              <a:t>No value in running HLT, do not apply HLT.</a:t>
            </a:r>
          </a:p>
          <a:p>
            <a:r>
              <a:rPr lang="en-US" sz="3000" dirty="0">
                <a:latin typeface="Arial Rounded MT Bold" panose="020F0704030504030204" pitchFamily="34" charset="0"/>
              </a:rPr>
              <a:t>All other aspect of  NAWT Inspection apply to these new/non used systems.</a:t>
            </a:r>
          </a:p>
          <a:p>
            <a:endParaRPr lang="en-US" sz="30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685800"/>
            <a:ext cx="9753600" cy="5105400"/>
          </a:xfrm>
        </p:spPr>
        <p:txBody>
          <a:bodyPr/>
          <a:lstStyle/>
          <a:p>
            <a:pPr>
              <a:buNone/>
            </a:pPr>
            <a:r>
              <a:rPr lang="en-US" sz="4000" b="1" dirty="0"/>
              <a:t>Dormant or Unused STA</a:t>
            </a:r>
          </a:p>
          <a:p>
            <a:pPr>
              <a:buNone/>
            </a:pPr>
            <a:endParaRPr lang="en-US" sz="2000" dirty="0"/>
          </a:p>
          <a:p>
            <a:r>
              <a:rPr lang="en-US" sz="3000" dirty="0"/>
              <a:t>There are many scenarios in this category, such as STAs with a Diverter Valve (Bull Run valve) or a cesspool with a trench, etc. Consult your client to determine if they would like you to locate and evaluate these components (the evaluation may add to the inspector's workload). The inspector should use best professional judgment when inspecting these</a:t>
            </a:r>
          </a:p>
          <a:p>
            <a:pPr>
              <a:buNone/>
            </a:pPr>
            <a:br>
              <a:rPr lang="en-US" dirty="0"/>
            </a:b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spcAft>
                <a:spcPts val="600"/>
              </a:spcAft>
              <a:buFontTx/>
              <a:buNone/>
            </a:pPr>
            <a:r>
              <a:rPr lang="en-US" altLang="en-US" sz="3300" dirty="0">
                <a:solidFill>
                  <a:schemeClr val="tx2"/>
                </a:solidFill>
                <a:latin typeface="+mj-lt"/>
                <a:ea typeface="+mj-ea"/>
                <a:cs typeface="+mj-cs"/>
              </a:rPr>
              <a:t>End of Field Inspection Procedures</a:t>
            </a:r>
          </a:p>
        </p:txBody>
      </p:sp>
      <p:pic>
        <p:nvPicPr>
          <p:cNvPr id="99331" name="Picture 3" descr="Lighted Mirror"/>
          <p:cNvPicPr>
            <a:picLocks noChangeAspect="1" noChangeArrowheads="1"/>
          </p:cNvPicPr>
          <p:nvPr/>
        </p:nvPicPr>
        <p:blipFill>
          <a:blip r:embed="rId3" cstate="print">
            <a:extLst>
              <a:ext uri="{28A0092B-C50C-407E-A947-70E740481C1C}">
                <a14:useLocalDpi xmlns:a14="http://schemas.microsoft.com/office/drawing/2010/main" val="0"/>
              </a:ext>
            </a:extLst>
          </a:blip>
          <a:srcRect t="8923" b="7787"/>
          <a:stretch/>
        </p:blipFill>
        <p:spPr bwMode="auto">
          <a:xfrm>
            <a:off x="1295400" y="1864025"/>
            <a:ext cx="5080000"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p:cNvSpPr txBox="1">
            <a:spLocks noChangeArrowheads="1"/>
          </p:cNvSpPr>
          <p:nvPr/>
        </p:nvSpPr>
        <p:spPr bwMode="auto">
          <a:xfrm>
            <a:off x="6858000" y="3426125"/>
            <a:ext cx="508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257175" indent="-257175">
              <a:buFontTx/>
              <a:buChar char="•"/>
            </a:pPr>
            <a:r>
              <a:rPr lang="en-US" altLang="en-US" sz="5500" dirty="0">
                <a:solidFill>
                  <a:srgbClr val="FFFF00"/>
                </a:solidFill>
                <a:latin typeface="+mn-lt"/>
              </a:rPr>
              <a:t>Summary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5F96F8-1722-08B0-C6C6-56CE64797816}"/>
              </a:ext>
            </a:extLst>
          </p:cNvPr>
          <p:cNvSpPr txBox="1"/>
          <p:nvPr/>
        </p:nvSpPr>
        <p:spPr>
          <a:xfrm>
            <a:off x="457200" y="685800"/>
            <a:ext cx="3886200" cy="5078313"/>
          </a:xfrm>
          <a:prstGeom prst="rect">
            <a:avLst/>
          </a:prstGeom>
          <a:noFill/>
        </p:spPr>
        <p:txBody>
          <a:bodyPr wrap="square" rtlCol="0">
            <a:spAutoFit/>
          </a:bodyPr>
          <a:lstStyle/>
          <a:p>
            <a:r>
              <a:rPr lang="en-US" dirty="0"/>
              <a:t>If no site</a:t>
            </a:r>
          </a:p>
          <a:p>
            <a:r>
              <a:rPr lang="en-US" dirty="0"/>
              <a:t>Sketch is</a:t>
            </a:r>
          </a:p>
          <a:p>
            <a:r>
              <a:rPr lang="en-US" dirty="0"/>
              <a:t>Available</a:t>
            </a:r>
          </a:p>
          <a:p>
            <a:r>
              <a:rPr lang="en-US" dirty="0"/>
              <a:t>Create one,</a:t>
            </a:r>
          </a:p>
          <a:p>
            <a:r>
              <a:rPr lang="en-US" dirty="0"/>
              <a:t>Gather information</a:t>
            </a:r>
          </a:p>
          <a:p>
            <a:r>
              <a:rPr lang="en-US" dirty="0"/>
              <a:t>And take measurements</a:t>
            </a:r>
          </a:p>
          <a:p>
            <a:r>
              <a:rPr lang="en-US" dirty="0"/>
              <a:t>See page 75 </a:t>
            </a:r>
          </a:p>
        </p:txBody>
      </p:sp>
      <p:pic>
        <p:nvPicPr>
          <p:cNvPr id="5" name="Picture 4" descr="A spiral bound notebook with a white cover&#10;&#10;AI-generated content may be incorrect.">
            <a:extLst>
              <a:ext uri="{FF2B5EF4-FFF2-40B4-BE49-F238E27FC236}">
                <a16:creationId xmlns:a16="http://schemas.microsoft.com/office/drawing/2014/main" id="{D5A4BB49-EB95-136E-FF54-2FC1A7C43F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152400"/>
            <a:ext cx="4983636" cy="6858000"/>
          </a:xfrm>
          <a:prstGeom prst="rect">
            <a:avLst/>
          </a:prstGeom>
        </p:spPr>
      </p:pic>
    </p:spTree>
    <p:extLst>
      <p:ext uri="{BB962C8B-B14F-4D97-AF65-F5344CB8AC3E}">
        <p14:creationId xmlns:p14="http://schemas.microsoft.com/office/powerpoint/2010/main" val="32149613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228600"/>
            <a:ext cx="9982200" cy="2585323"/>
          </a:xfrm>
          <a:prstGeom prst="rect">
            <a:avLst/>
          </a:prstGeom>
          <a:noFill/>
        </p:spPr>
        <p:txBody>
          <a:bodyPr wrap="square" lIns="91440" tIns="45720" rIns="91440" bIns="45720">
            <a:spAutoFit/>
          </a:bodyPr>
          <a:lstStyle/>
          <a:p>
            <a:pPr algn="ctr"/>
            <a:r>
              <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Your Where do you start </a:t>
            </a:r>
          </a:p>
          <a:p>
            <a:pPr algn="ctr"/>
            <a:r>
              <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a:t>
            </a:r>
            <a:r>
              <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rPr>
              <a:t>Inspection</a:t>
            </a:r>
            <a:r>
              <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p>
          <a:p>
            <a:pPr algn="ctr"/>
            <a:endPar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 name="Rectangle 2"/>
          <p:cNvSpPr/>
          <p:nvPr/>
        </p:nvSpPr>
        <p:spPr>
          <a:xfrm>
            <a:off x="3499404" y="3120748"/>
            <a:ext cx="5269392"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IN THE OFFICE</a:t>
            </a:r>
          </a:p>
        </p:txBody>
      </p:sp>
    </p:spTree>
    <p:extLst>
      <p:ext uri="{BB962C8B-B14F-4D97-AF65-F5344CB8AC3E}">
        <p14:creationId xmlns:p14="http://schemas.microsoft.com/office/powerpoint/2010/main" val="177919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533400"/>
            <a:ext cx="8305800" cy="784830"/>
          </a:xfrm>
          <a:prstGeom prst="rect">
            <a:avLst/>
          </a:prstGeom>
          <a:noFill/>
        </p:spPr>
        <p:txBody>
          <a:bodyPr wrap="square" rtlCol="0">
            <a:spAutoFit/>
          </a:bodyPr>
          <a:lstStyle/>
          <a:p>
            <a:pPr lvl="0"/>
            <a:r>
              <a:rPr lang="en-US" sz="4500" b="1" dirty="0">
                <a:latin typeface="+mj-lt"/>
                <a:ea typeface="Calibri" pitchFamily="34" charset="0"/>
                <a:cs typeface="Arial" pitchFamily="34" charset="0"/>
              </a:rPr>
              <a:t>Why get prior authorization?</a:t>
            </a:r>
            <a:endParaRPr lang="en-US" sz="4500" dirty="0">
              <a:latin typeface="+mj-lt"/>
              <a:cs typeface="Arial" pitchFamily="34" charset="0"/>
            </a:endParaRPr>
          </a:p>
        </p:txBody>
      </p:sp>
      <p:sp>
        <p:nvSpPr>
          <p:cNvPr id="4" name="Rectangle 3"/>
          <p:cNvSpPr/>
          <p:nvPr/>
        </p:nvSpPr>
        <p:spPr>
          <a:xfrm>
            <a:off x="2047875" y="1676400"/>
            <a:ext cx="8096250" cy="4524315"/>
          </a:xfrm>
          <a:prstGeom prst="rect">
            <a:avLst/>
          </a:prstGeom>
        </p:spPr>
        <p:txBody>
          <a:bodyPr wrap="square">
            <a:spAutoFit/>
          </a:bodyPr>
          <a:lstStyle/>
          <a:p>
            <a:pPr marL="571500" lvl="0" indent="-571500" eaLnBrk="0" hangingPunct="0">
              <a:buFont typeface="Arial" panose="020B0604020202020204" pitchFamily="34" charset="0"/>
              <a:buChar char="•"/>
            </a:pPr>
            <a:r>
              <a:rPr lang="en-US" dirty="0">
                <a:solidFill>
                  <a:schemeClr val="tx2"/>
                </a:solidFill>
                <a:latin typeface="+mn-lt"/>
                <a:ea typeface="Calibri" pitchFamily="34" charset="0"/>
                <a:cs typeface="Arial" pitchFamily="34" charset="0"/>
              </a:rPr>
              <a:t>Right to enter the property </a:t>
            </a:r>
          </a:p>
          <a:p>
            <a:pPr marL="571500" lvl="0" indent="-571500" eaLnBrk="0" hangingPunct="0">
              <a:buFont typeface="Arial" panose="020B0604020202020204" pitchFamily="34" charset="0"/>
              <a:buChar char="•"/>
            </a:pPr>
            <a:endParaRPr lang="en-US" dirty="0">
              <a:solidFill>
                <a:schemeClr val="tx2"/>
              </a:solidFill>
              <a:latin typeface="+mn-lt"/>
              <a:ea typeface="Calibri" pitchFamily="34" charset="0"/>
              <a:cs typeface="Arial" pitchFamily="34" charset="0"/>
            </a:endParaRPr>
          </a:p>
          <a:p>
            <a:pPr marL="571500" lvl="0" indent="-571500" eaLnBrk="0" hangingPunct="0">
              <a:buFont typeface="Arial" panose="020B0604020202020204" pitchFamily="34" charset="0"/>
              <a:buChar char="•"/>
            </a:pPr>
            <a:r>
              <a:rPr lang="en-US" dirty="0">
                <a:solidFill>
                  <a:schemeClr val="tx2"/>
                </a:solidFill>
                <a:latin typeface="+mn-lt"/>
                <a:ea typeface="Calibri" pitchFamily="34" charset="0"/>
                <a:cs typeface="Arial" pitchFamily="34" charset="0"/>
              </a:rPr>
              <a:t>Defines the customer  </a:t>
            </a:r>
          </a:p>
          <a:p>
            <a:pPr marL="571500" lvl="0" indent="-571500" eaLnBrk="0" hangingPunct="0">
              <a:buFont typeface="Arial" panose="020B0604020202020204" pitchFamily="34" charset="0"/>
              <a:buChar char="•"/>
            </a:pPr>
            <a:endParaRPr lang="en-US" dirty="0">
              <a:solidFill>
                <a:schemeClr val="tx2"/>
              </a:solidFill>
              <a:latin typeface="+mn-lt"/>
              <a:ea typeface="Calibri" pitchFamily="34" charset="0"/>
              <a:cs typeface="Arial" pitchFamily="34" charset="0"/>
            </a:endParaRPr>
          </a:p>
          <a:p>
            <a:pPr marL="571500" lvl="0" indent="-571500" eaLnBrk="0" hangingPunct="0">
              <a:buFont typeface="Arial" panose="020B0604020202020204" pitchFamily="34" charset="0"/>
              <a:buChar char="•"/>
            </a:pPr>
            <a:r>
              <a:rPr lang="en-US" dirty="0">
                <a:solidFill>
                  <a:schemeClr val="tx2"/>
                </a:solidFill>
                <a:latin typeface="+mn-lt"/>
                <a:ea typeface="Calibri" pitchFamily="34" charset="0"/>
                <a:cs typeface="Arial" pitchFamily="34" charset="0"/>
              </a:rPr>
              <a:t>Define who pays</a:t>
            </a:r>
          </a:p>
          <a:p>
            <a:pPr marL="571500" lvl="0" indent="-571500" eaLnBrk="0" hangingPunct="0">
              <a:buFont typeface="Arial" panose="020B0604020202020204" pitchFamily="34" charset="0"/>
              <a:buChar char="•"/>
            </a:pPr>
            <a:endParaRPr lang="en-US" dirty="0">
              <a:solidFill>
                <a:schemeClr val="tx2"/>
              </a:solidFill>
              <a:latin typeface="+mn-lt"/>
              <a:cs typeface="Arial" pitchFamily="34" charset="0"/>
            </a:endParaRPr>
          </a:p>
          <a:p>
            <a:pPr marL="571500" lvl="0" indent="-571500" eaLnBrk="0" hangingPunct="0">
              <a:buFont typeface="Arial" panose="020B0604020202020204" pitchFamily="34" charset="0"/>
              <a:buChar char="•"/>
            </a:pPr>
            <a:r>
              <a:rPr lang="en-US" dirty="0">
                <a:solidFill>
                  <a:schemeClr val="tx2"/>
                </a:solidFill>
                <a:latin typeface="+mn-lt"/>
                <a:ea typeface="Calibri" pitchFamily="34" charset="0"/>
                <a:cs typeface="Arial" pitchFamily="34" charset="0"/>
              </a:rPr>
              <a:t>Property owner understanding of process</a:t>
            </a:r>
            <a:endParaRPr lang="en-US" dirty="0">
              <a:solidFill>
                <a:schemeClr val="tx2"/>
              </a:solidFill>
              <a:latin typeface="+mn-lt"/>
              <a:cs typeface="Arial" pitchFamily="34" charset="0"/>
            </a:endParaRPr>
          </a:p>
        </p:txBody>
      </p:sp>
    </p:spTree>
    <p:extLst>
      <p:ext uri="{BB962C8B-B14F-4D97-AF65-F5344CB8AC3E}">
        <p14:creationId xmlns:p14="http://schemas.microsoft.com/office/powerpoint/2010/main" val="59665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300" y="762000"/>
            <a:ext cx="9677400" cy="1477328"/>
          </a:xfrm>
          <a:prstGeom prst="rect">
            <a:avLst/>
          </a:prstGeom>
        </p:spPr>
        <p:txBody>
          <a:bodyPr wrap="square">
            <a:spAutoFit/>
          </a:bodyPr>
          <a:lstStyle/>
          <a:p>
            <a:pPr algn="ctr"/>
            <a:r>
              <a:rPr lang="en-US" sz="4500" b="1" dirty="0">
                <a:latin typeface="+mj-lt"/>
              </a:rPr>
              <a:t>Is the use of an authorization form . . . required or suggested?</a:t>
            </a:r>
            <a:endParaRPr lang="en-US" sz="4500" dirty="0">
              <a:latin typeface="+mj-lt"/>
            </a:endParaRPr>
          </a:p>
        </p:txBody>
      </p:sp>
      <p:sp>
        <p:nvSpPr>
          <p:cNvPr id="3" name="Rectangle 2"/>
          <p:cNvSpPr/>
          <p:nvPr/>
        </p:nvSpPr>
        <p:spPr>
          <a:xfrm>
            <a:off x="3648484" y="3124200"/>
            <a:ext cx="4590232"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Suggested</a:t>
            </a:r>
          </a:p>
        </p:txBody>
      </p:sp>
    </p:spTree>
    <p:extLst>
      <p:ext uri="{BB962C8B-B14F-4D97-AF65-F5344CB8AC3E}">
        <p14:creationId xmlns:p14="http://schemas.microsoft.com/office/powerpoint/2010/main" val="420026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5900" y="609600"/>
            <a:ext cx="9220200" cy="1477328"/>
          </a:xfrm>
          <a:prstGeom prst="rect">
            <a:avLst/>
          </a:prstGeom>
        </p:spPr>
        <p:txBody>
          <a:bodyPr wrap="square">
            <a:spAutoFit/>
          </a:bodyPr>
          <a:lstStyle/>
          <a:p>
            <a:pPr algn="ctr"/>
            <a:r>
              <a:rPr lang="en-US" sz="4500" b="1" dirty="0">
                <a:latin typeface="+mj-lt"/>
              </a:rPr>
              <a:t>What forms are used for an inspection?</a:t>
            </a:r>
            <a:endParaRPr lang="en-US" sz="4500" dirty="0">
              <a:latin typeface="+mj-lt"/>
            </a:endParaRPr>
          </a:p>
        </p:txBody>
      </p:sp>
      <p:sp>
        <p:nvSpPr>
          <p:cNvPr id="3" name="TextBox 2"/>
          <p:cNvSpPr txBox="1"/>
          <p:nvPr/>
        </p:nvSpPr>
        <p:spPr>
          <a:xfrm>
            <a:off x="2019300" y="2362200"/>
            <a:ext cx="8153400"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tx2"/>
                </a:solidFill>
                <a:latin typeface="+mn-lt"/>
              </a:rPr>
              <a:t>Preliminary info Form</a:t>
            </a:r>
          </a:p>
          <a:p>
            <a:pPr marL="571500" indent="-571500">
              <a:buFont typeface="Arial" panose="020B0604020202020204" pitchFamily="34" charset="0"/>
              <a:buChar char="•"/>
            </a:pPr>
            <a:endParaRPr lang="en-US" sz="4000" dirty="0">
              <a:solidFill>
                <a:schemeClr val="tx2"/>
              </a:solidFill>
              <a:latin typeface="+mn-lt"/>
            </a:endParaRPr>
          </a:p>
          <a:p>
            <a:pPr marL="571500" indent="-571500">
              <a:buFont typeface="Arial" panose="020B0604020202020204" pitchFamily="34" charset="0"/>
              <a:buChar char="•"/>
            </a:pPr>
            <a:r>
              <a:rPr lang="en-US" sz="4000" dirty="0">
                <a:solidFill>
                  <a:schemeClr val="tx2"/>
                </a:solidFill>
                <a:latin typeface="+mn-lt"/>
              </a:rPr>
              <a:t>Field Observation Report form</a:t>
            </a:r>
          </a:p>
          <a:p>
            <a:pPr marL="571500" indent="-571500">
              <a:buFont typeface="Arial" panose="020B0604020202020204" pitchFamily="34" charset="0"/>
              <a:buChar char="•"/>
            </a:pPr>
            <a:endParaRPr lang="en-US" sz="4000" dirty="0">
              <a:solidFill>
                <a:schemeClr val="tx2"/>
              </a:solidFill>
              <a:latin typeface="+mn-lt"/>
            </a:endParaRPr>
          </a:p>
          <a:p>
            <a:pPr marL="571500" indent="-571500">
              <a:buFont typeface="Arial" panose="020B0604020202020204" pitchFamily="34" charset="0"/>
              <a:buChar char="•"/>
            </a:pPr>
            <a:r>
              <a:rPr lang="en-US" sz="4000" dirty="0">
                <a:solidFill>
                  <a:schemeClr val="tx2"/>
                </a:solidFill>
                <a:latin typeface="+mn-lt"/>
              </a:rPr>
              <a:t>Site Sketch</a:t>
            </a:r>
          </a:p>
        </p:txBody>
      </p:sp>
    </p:spTree>
    <p:extLst>
      <p:ext uri="{BB962C8B-B14F-4D97-AF65-F5344CB8AC3E}">
        <p14:creationId xmlns:p14="http://schemas.microsoft.com/office/powerpoint/2010/main" val="144339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0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468124"/>
            <a:ext cx="10390665" cy="1323439"/>
          </a:xfrm>
          <a:prstGeom prst="rect">
            <a:avLst/>
          </a:prstGeom>
        </p:spPr>
        <p:txBody>
          <a:bodyPr wrap="none">
            <a:spAutoFit/>
          </a:bodyPr>
          <a:lstStyle/>
          <a:p>
            <a:pPr algn="ctr"/>
            <a:r>
              <a:rPr lang="en-US" sz="4000" b="1" dirty="0">
                <a:latin typeface="+mj-lt"/>
              </a:rPr>
              <a:t>Prior to visiting the site for the inspection</a:t>
            </a:r>
          </a:p>
          <a:p>
            <a:pPr algn="ctr"/>
            <a:r>
              <a:rPr lang="en-US" sz="4000" b="1" dirty="0">
                <a:latin typeface="+mj-lt"/>
              </a:rPr>
              <a:t>who else must you contact?</a:t>
            </a:r>
            <a:endParaRPr lang="en-US" sz="4000" dirty="0">
              <a:latin typeface="+mj-lt"/>
            </a:endParaRPr>
          </a:p>
        </p:txBody>
      </p:sp>
      <p:sp>
        <p:nvSpPr>
          <p:cNvPr id="3" name="Rectangle 2"/>
          <p:cNvSpPr/>
          <p:nvPr/>
        </p:nvSpPr>
        <p:spPr>
          <a:xfrm>
            <a:off x="1663763" y="2057400"/>
            <a:ext cx="8260851" cy="1754326"/>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Your state underground </a:t>
            </a:r>
          </a:p>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locating service</a:t>
            </a:r>
          </a:p>
        </p:txBody>
      </p:sp>
      <p:pic>
        <p:nvPicPr>
          <p:cNvPr id="5" name="Picture 4" descr="A logo with a shovel and text&#10;&#10;AI-generated content may be incorrect.">
            <a:extLst>
              <a:ext uri="{FF2B5EF4-FFF2-40B4-BE49-F238E27FC236}">
                <a16:creationId xmlns:a16="http://schemas.microsoft.com/office/drawing/2014/main" id="{EF834F9C-B0F7-E181-0BC7-5D3FF60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689" y="4343400"/>
            <a:ext cx="2667000" cy="2212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968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457200"/>
            <a:ext cx="8915400" cy="1477328"/>
          </a:xfrm>
          <a:prstGeom prst="rect">
            <a:avLst/>
          </a:prstGeom>
        </p:spPr>
        <p:txBody>
          <a:bodyPr wrap="square">
            <a:spAutoFit/>
          </a:bodyPr>
          <a:lstStyle/>
          <a:p>
            <a:pPr algn="ctr"/>
            <a:r>
              <a:rPr lang="en-US" sz="4500" b="1" dirty="0"/>
              <a:t>When you walk the property, what are you looking for?</a:t>
            </a:r>
            <a:endParaRPr lang="en-US" sz="4500" dirty="0"/>
          </a:p>
        </p:txBody>
      </p:sp>
      <p:sp>
        <p:nvSpPr>
          <p:cNvPr id="1025" name="Rectangle 1"/>
          <p:cNvSpPr>
            <a:spLocks noChangeArrowheads="1"/>
          </p:cNvSpPr>
          <p:nvPr/>
        </p:nvSpPr>
        <p:spPr bwMode="auto">
          <a:xfrm>
            <a:off x="457200" y="2286000"/>
            <a:ext cx="10820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000" dirty="0">
                <a:solidFill>
                  <a:schemeClr val="tx2"/>
                </a:solidFill>
                <a:latin typeface="+mn-lt"/>
                <a:ea typeface="Calibri" pitchFamily="34" charset="0"/>
                <a:cs typeface="Arial" pitchFamily="34" charset="0"/>
              </a:rPr>
              <a:t>S</a:t>
            </a:r>
            <a:r>
              <a:rPr kumimoji="0" lang="en-US" sz="4000" b="0" i="0" u="none" strike="noStrike" cap="none" normalizeH="0" baseline="0" dirty="0">
                <a:ln>
                  <a:noFill/>
                </a:ln>
                <a:solidFill>
                  <a:schemeClr val="tx2"/>
                </a:solidFill>
                <a:effectLst/>
                <a:latin typeface="+mn-lt"/>
                <a:ea typeface="Calibri" pitchFamily="34" charset="0"/>
                <a:cs typeface="Arial" pitchFamily="34" charset="0"/>
              </a:rPr>
              <a:t>igns of . .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2"/>
                </a:solidFill>
                <a:effectLst/>
                <a:latin typeface="+mn-lt"/>
                <a:ea typeface="Calibri" pitchFamily="34" charset="0"/>
                <a:cs typeface="Arial" pitchFamily="34" charset="0"/>
              </a:rPr>
              <a:t>well, system, lush vegetation,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2"/>
                </a:solidFill>
                <a:effectLst/>
                <a:latin typeface="+mn-lt"/>
                <a:ea typeface="Calibri" pitchFamily="34" charset="0"/>
                <a:cs typeface="Arial" pitchFamily="34" charset="0"/>
              </a:rPr>
              <a:t>surface discharges, tanks,</a:t>
            </a:r>
            <a:endParaRPr kumimoji="0" lang="en-US" sz="4000" b="0" i="0" u="none" strike="noStrike" cap="none" normalizeH="0" baseline="0" dirty="0">
              <a:ln>
                <a:noFill/>
              </a:ln>
              <a:solidFill>
                <a:schemeClr val="tx2"/>
              </a:solidFill>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2"/>
                </a:solidFill>
                <a:effectLst/>
                <a:latin typeface="+mn-lt"/>
                <a:ea typeface="Calibri" pitchFamily="34" charset="0"/>
                <a:cs typeface="Arial" pitchFamily="34" charset="0"/>
              </a:rPr>
              <a:t>observation ports/pipes and cleanouts</a:t>
            </a:r>
            <a:endParaRPr kumimoji="0" lang="en-US" sz="4000" b="0" i="0" u="none" strike="noStrike" cap="none" normalizeH="0" baseline="0" dirty="0">
              <a:ln>
                <a:noFill/>
              </a:ln>
              <a:solidFill>
                <a:schemeClr val="tx2"/>
              </a:solidFill>
              <a:effectLst/>
              <a:latin typeface="+mn-lt"/>
              <a:cs typeface="Arial" pitchFamily="34" charset="0"/>
            </a:endParaRPr>
          </a:p>
        </p:txBody>
      </p:sp>
    </p:spTree>
    <p:extLst>
      <p:ext uri="{BB962C8B-B14F-4D97-AF65-F5344CB8AC3E}">
        <p14:creationId xmlns:p14="http://schemas.microsoft.com/office/powerpoint/2010/main" val="25914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
                                            <p:txEl>
                                              <p:pRg st="1" end="1"/>
                                            </p:txEl>
                                          </p:spTgt>
                                        </p:tgtEl>
                                        <p:attrNameLst>
                                          <p:attrName>style.visibility</p:attrName>
                                        </p:attrNameLst>
                                      </p:cBhvr>
                                      <p:to>
                                        <p:strVal val="visible"/>
                                      </p:to>
                                    </p:set>
                                    <p:animEffect transition="in" filter="fade">
                                      <p:cBhvr>
                                        <p:cTn id="7" dur="1000"/>
                                        <p:tgtEl>
                                          <p:spTgt spid="102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5">
                                            <p:txEl>
                                              <p:pRg st="2" end="2"/>
                                            </p:txEl>
                                          </p:spTgt>
                                        </p:tgtEl>
                                        <p:attrNameLst>
                                          <p:attrName>style.visibility</p:attrName>
                                        </p:attrNameLst>
                                      </p:cBhvr>
                                      <p:to>
                                        <p:strVal val="visible"/>
                                      </p:to>
                                    </p:set>
                                    <p:animEffect transition="in" filter="fade">
                                      <p:cBhvr>
                                        <p:cTn id="10" dur="1000"/>
                                        <p:tgtEl>
                                          <p:spTgt spid="102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5">
                                            <p:txEl>
                                              <p:pRg st="3" end="3"/>
                                            </p:txEl>
                                          </p:spTgt>
                                        </p:tgtEl>
                                        <p:attrNameLst>
                                          <p:attrName>style.visibility</p:attrName>
                                        </p:attrNameLst>
                                      </p:cBhvr>
                                      <p:to>
                                        <p:strVal val="visible"/>
                                      </p:to>
                                    </p:set>
                                    <p:animEffect transition="in" filter="fade">
                                      <p:cBhvr>
                                        <p:cTn id="13" dur="1000"/>
                                        <p:tgtEl>
                                          <p:spTgt spid="10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399" y="762000"/>
            <a:ext cx="8077200" cy="1477328"/>
          </a:xfrm>
          <a:prstGeom prst="rect">
            <a:avLst/>
          </a:prstGeom>
        </p:spPr>
        <p:txBody>
          <a:bodyPr wrap="square">
            <a:spAutoFit/>
          </a:bodyPr>
          <a:lstStyle/>
          <a:p>
            <a:pPr algn="ctr"/>
            <a:r>
              <a:rPr lang="en-US" sz="4500" b="1" dirty="0"/>
              <a:t>What methods can you use to locate a treatment tank?</a:t>
            </a:r>
            <a:endParaRPr lang="en-US" sz="4500" dirty="0"/>
          </a:p>
        </p:txBody>
      </p:sp>
      <p:sp>
        <p:nvSpPr>
          <p:cNvPr id="3" name="Rectangle 2"/>
          <p:cNvSpPr/>
          <p:nvPr/>
        </p:nvSpPr>
        <p:spPr>
          <a:xfrm>
            <a:off x="430826" y="2679680"/>
            <a:ext cx="11330346" cy="3416320"/>
          </a:xfrm>
          <a:prstGeom prst="rect">
            <a:avLst/>
          </a:prstGeom>
          <a:noFill/>
        </p:spPr>
        <p:txBody>
          <a:bodyPr wrap="none" lIns="91440" tIns="45720" rIns="91440" bIns="45720">
            <a:spAutoFit/>
          </a:bodyPr>
          <a:lstStyle/>
          <a:p>
            <a:pPr algn="ctr"/>
            <a:r>
              <a:rPr lang="en-US" sz="5400" dirty="0">
                <a:solidFill>
                  <a:srgbClr val="FFC000"/>
                </a:solidFill>
              </a:rPr>
              <a:t>Ask the property owner </a:t>
            </a:r>
          </a:p>
          <a:p>
            <a:pPr algn="ctr"/>
            <a:r>
              <a:rPr lang="en-US" sz="5400" dirty="0">
                <a:solidFill>
                  <a:srgbClr val="FFC000"/>
                </a:solidFill>
              </a:rPr>
              <a:t>Follow building sewers w/locator</a:t>
            </a:r>
          </a:p>
          <a:p>
            <a:pPr algn="ctr"/>
            <a:r>
              <a:rPr lang="en-US" sz="5400" dirty="0">
                <a:solidFill>
                  <a:srgbClr val="FFC000"/>
                </a:solidFill>
              </a:rPr>
              <a:t>Probe rod</a:t>
            </a:r>
          </a:p>
          <a:p>
            <a:pPr algn="ctr"/>
            <a:r>
              <a:rPr lang="en-US" sz="5400" dirty="0">
                <a:solidFill>
                  <a:srgbClr val="FFC000"/>
                </a:solidFill>
              </a:rPr>
              <a:t>Surface indications </a:t>
            </a:r>
            <a:endParaRPr lang="en-US" sz="5400" b="1" cap="none" spc="300" dirty="0">
              <a:ln w="11430" cmpd="sng">
                <a:solidFill>
                  <a:schemeClr val="accent1">
                    <a:tint val="10000"/>
                  </a:schemeClr>
                </a:solidFill>
                <a:prstDash val="solid"/>
                <a:miter lim="800000"/>
              </a:ln>
              <a:solidFill>
                <a:srgbClr val="FFC000"/>
              </a:solidFill>
              <a:effectLst>
                <a:glow rad="45500">
                  <a:schemeClr val="accent1">
                    <a:satMod val="220000"/>
                    <a:alpha val="35000"/>
                  </a:schemeClr>
                </a:glow>
              </a:effectLst>
            </a:endParaRPr>
          </a:p>
        </p:txBody>
      </p:sp>
    </p:spTree>
    <p:extLst>
      <p:ext uri="{BB962C8B-B14F-4D97-AF65-F5344CB8AC3E}">
        <p14:creationId xmlns:p14="http://schemas.microsoft.com/office/powerpoint/2010/main" val="13429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00"/>
            <a:ext cx="9144000" cy="1446550"/>
          </a:xfrm>
          <a:prstGeom prst="rect">
            <a:avLst/>
          </a:prstGeom>
        </p:spPr>
        <p:txBody>
          <a:bodyPr wrap="square">
            <a:spAutoFit/>
          </a:bodyPr>
          <a:lstStyle/>
          <a:p>
            <a:pPr algn="ctr"/>
            <a:r>
              <a:rPr lang="en-US" sz="4400" b="1" dirty="0">
                <a:latin typeface="+mj-lt"/>
              </a:rPr>
              <a:t>When inspecting the treatment tank, you are looking for . . .</a:t>
            </a:r>
            <a:endParaRPr lang="en-US" sz="4400" dirty="0">
              <a:latin typeface="+mj-lt"/>
            </a:endParaRPr>
          </a:p>
        </p:txBody>
      </p:sp>
      <p:sp>
        <p:nvSpPr>
          <p:cNvPr id="231425" name="Rectangle 1"/>
          <p:cNvSpPr>
            <a:spLocks noChangeArrowheads="1"/>
          </p:cNvSpPr>
          <p:nvPr/>
        </p:nvSpPr>
        <p:spPr bwMode="auto">
          <a:xfrm>
            <a:off x="0" y="2679680"/>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C000"/>
                </a:solidFill>
                <a:effectLst/>
                <a:latin typeface="+mn-lt"/>
                <a:ea typeface="Calibri" pitchFamily="34" charset="0"/>
                <a:cs typeface="Arial" pitchFamily="34" charset="0"/>
              </a:rPr>
              <a:t>Internal &amp; external physical conditions </a:t>
            </a:r>
            <a:endParaRPr kumimoji="0" lang="en-US" b="0" i="0" u="none" strike="noStrike" cap="none" normalizeH="0" baseline="0" dirty="0">
              <a:ln>
                <a:noFill/>
              </a:ln>
              <a:solidFill>
                <a:srgbClr val="FFC000"/>
              </a:solidFill>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FFC000"/>
                </a:solidFill>
                <a:effectLst/>
                <a:latin typeface="+mn-lt"/>
                <a:ea typeface="Calibri" pitchFamily="34" charset="0"/>
                <a:cs typeface="Arial" pitchFamily="34" charset="0"/>
              </a:rPr>
              <a:t>Liquid level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FFC000"/>
                </a:solidFill>
                <a:effectLst/>
                <a:latin typeface="+mn-lt"/>
                <a:ea typeface="Calibri" pitchFamily="34" charset="0"/>
                <a:cs typeface="Arial" pitchFamily="34" charset="0"/>
              </a:rPr>
              <a:t>Baffles/Tee</a:t>
            </a:r>
            <a:endParaRPr kumimoji="0" lang="en-US" b="0" i="0" u="none" strike="noStrike" cap="none" normalizeH="0" baseline="0" dirty="0">
              <a:ln>
                <a:noFill/>
              </a:ln>
              <a:solidFill>
                <a:srgbClr val="FFC000"/>
              </a:solidFill>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FFC000"/>
                </a:solidFill>
                <a:effectLst/>
                <a:latin typeface="+mn-lt"/>
                <a:ea typeface="Calibri" pitchFamily="34" charset="0"/>
                <a:cs typeface="Arial" pitchFamily="34" charset="0"/>
              </a:rPr>
              <a:t>Leaks - in and out of tank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FFC000"/>
                </a:solidFill>
                <a:effectLst/>
                <a:latin typeface="+mn-lt"/>
                <a:ea typeface="Calibri" pitchFamily="34" charset="0"/>
                <a:cs typeface="Arial" pitchFamily="34" charset="0"/>
              </a:rPr>
              <a:t>Sludge depth, scum thickness</a:t>
            </a:r>
            <a:endParaRPr kumimoji="0" lang="en-US" b="0" i="0" u="none" strike="noStrike" cap="none" normalizeH="0" baseline="0" dirty="0">
              <a:ln>
                <a:noFill/>
              </a:ln>
              <a:solidFill>
                <a:srgbClr val="FFC000"/>
              </a:solidFill>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FFC000"/>
                </a:solidFill>
                <a:effectLst/>
                <a:latin typeface="+mn-lt"/>
                <a:ea typeface="Calibri" pitchFamily="34" charset="0"/>
                <a:cs typeface="Arial" pitchFamily="34" charset="0"/>
              </a:rPr>
              <a:t>ALL discharges to a treatment tank</a:t>
            </a:r>
            <a:endParaRPr kumimoji="0" lang="en-US" b="0" i="0" u="none" strike="noStrike" cap="none" normalizeH="0" baseline="0" dirty="0">
              <a:ln>
                <a:noFill/>
              </a:ln>
              <a:solidFill>
                <a:srgbClr val="FFC000"/>
              </a:solidFill>
              <a:effectLst/>
              <a:latin typeface="+mn-lt"/>
              <a:cs typeface="Arial" pitchFamily="34" charset="0"/>
            </a:endParaRPr>
          </a:p>
        </p:txBody>
      </p:sp>
    </p:spTree>
    <p:extLst>
      <p:ext uri="{BB962C8B-B14F-4D97-AF65-F5344CB8AC3E}">
        <p14:creationId xmlns:p14="http://schemas.microsoft.com/office/powerpoint/2010/main" val="38053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425">
                                            <p:txEl>
                                              <p:pRg st="0" end="0"/>
                                            </p:txEl>
                                          </p:spTgt>
                                        </p:tgtEl>
                                        <p:attrNameLst>
                                          <p:attrName>style.visibility</p:attrName>
                                        </p:attrNameLst>
                                      </p:cBhvr>
                                      <p:to>
                                        <p:strVal val="visible"/>
                                      </p:to>
                                    </p:set>
                                    <p:animEffect transition="in" filter="fade">
                                      <p:cBhvr>
                                        <p:cTn id="7" dur="1000"/>
                                        <p:tgtEl>
                                          <p:spTgt spid="2314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425">
                                            <p:txEl>
                                              <p:pRg st="1" end="1"/>
                                            </p:txEl>
                                          </p:spTgt>
                                        </p:tgtEl>
                                        <p:attrNameLst>
                                          <p:attrName>style.visibility</p:attrName>
                                        </p:attrNameLst>
                                      </p:cBhvr>
                                      <p:to>
                                        <p:strVal val="visible"/>
                                      </p:to>
                                    </p:set>
                                    <p:animEffect transition="in" filter="fade">
                                      <p:cBhvr>
                                        <p:cTn id="10" dur="1000"/>
                                        <p:tgtEl>
                                          <p:spTgt spid="23142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425">
                                            <p:txEl>
                                              <p:pRg st="2" end="2"/>
                                            </p:txEl>
                                          </p:spTgt>
                                        </p:tgtEl>
                                        <p:attrNameLst>
                                          <p:attrName>style.visibility</p:attrName>
                                        </p:attrNameLst>
                                      </p:cBhvr>
                                      <p:to>
                                        <p:strVal val="visible"/>
                                      </p:to>
                                    </p:set>
                                    <p:animEffect transition="in" filter="fade">
                                      <p:cBhvr>
                                        <p:cTn id="13" dur="1000"/>
                                        <p:tgtEl>
                                          <p:spTgt spid="23142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425">
                                            <p:txEl>
                                              <p:pRg st="3" end="3"/>
                                            </p:txEl>
                                          </p:spTgt>
                                        </p:tgtEl>
                                        <p:attrNameLst>
                                          <p:attrName>style.visibility</p:attrName>
                                        </p:attrNameLst>
                                      </p:cBhvr>
                                      <p:to>
                                        <p:strVal val="visible"/>
                                      </p:to>
                                    </p:set>
                                    <p:animEffect transition="in" filter="fade">
                                      <p:cBhvr>
                                        <p:cTn id="16" dur="1000"/>
                                        <p:tgtEl>
                                          <p:spTgt spid="23142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1425">
                                            <p:txEl>
                                              <p:pRg st="4" end="4"/>
                                            </p:txEl>
                                          </p:spTgt>
                                        </p:tgtEl>
                                        <p:attrNameLst>
                                          <p:attrName>style.visibility</p:attrName>
                                        </p:attrNameLst>
                                      </p:cBhvr>
                                      <p:to>
                                        <p:strVal val="visible"/>
                                      </p:to>
                                    </p:set>
                                    <p:animEffect transition="in" filter="fade">
                                      <p:cBhvr>
                                        <p:cTn id="19" dur="1000"/>
                                        <p:tgtEl>
                                          <p:spTgt spid="23142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1425">
                                            <p:txEl>
                                              <p:pRg st="5" end="5"/>
                                            </p:txEl>
                                          </p:spTgt>
                                        </p:tgtEl>
                                        <p:attrNameLst>
                                          <p:attrName>style.visibility</p:attrName>
                                        </p:attrNameLst>
                                      </p:cBhvr>
                                      <p:to>
                                        <p:strVal val="visible"/>
                                      </p:to>
                                    </p:set>
                                    <p:animEffect transition="in" filter="fade">
                                      <p:cBhvr>
                                        <p:cTn id="22" dur="1000"/>
                                        <p:tgtEl>
                                          <p:spTgt spid="2314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407748"/>
            <a:ext cx="7772400" cy="1754326"/>
          </a:xfrm>
          <a:prstGeom prst="rect">
            <a:avLst/>
          </a:prstGeom>
          <a:noFill/>
        </p:spPr>
        <p:txBody>
          <a:bodyPr wrap="square" lIns="91440" tIns="45720" rIns="91440" bIns="45720">
            <a:spAutoFit/>
          </a:bodyPr>
          <a:lstStyle/>
          <a:p>
            <a:pPr algn="ctr"/>
            <a:r>
              <a:rPr lang="en-US" sz="5400" b="1" kern="1200"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n-ea"/>
                <a:cs typeface="+mn-cs"/>
              </a:rPr>
              <a:t>What inspection tools</a:t>
            </a:r>
          </a:p>
          <a:p>
            <a:pPr algn="ctr"/>
            <a:r>
              <a:rPr lang="en-US" sz="5400" b="1" kern="1200"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n-ea"/>
                <a:cs typeface="+mn-cs"/>
              </a:rPr>
              <a:t> can you use?</a:t>
            </a:r>
            <a:endPar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ndParaRPr>
          </a:p>
        </p:txBody>
      </p:sp>
      <p:sp>
        <p:nvSpPr>
          <p:cNvPr id="4" name="Rectangle 3"/>
          <p:cNvSpPr/>
          <p:nvPr/>
        </p:nvSpPr>
        <p:spPr>
          <a:xfrm>
            <a:off x="2508916" y="2435675"/>
            <a:ext cx="6425413" cy="923330"/>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rPr>
              <a:t>Mirror &amp; flashlight </a:t>
            </a:r>
          </a:p>
        </p:txBody>
      </p:sp>
      <p:sp>
        <p:nvSpPr>
          <p:cNvPr id="5" name="Rectangle 4"/>
          <p:cNvSpPr/>
          <p:nvPr/>
        </p:nvSpPr>
        <p:spPr>
          <a:xfrm>
            <a:off x="3978101" y="3433313"/>
            <a:ext cx="3487045" cy="923330"/>
          </a:xfrm>
          <a:prstGeom prst="rect">
            <a:avLst/>
          </a:prstGeom>
          <a:noFill/>
        </p:spPr>
        <p:txBody>
          <a:bodyPr wrap="none" lIns="91440" tIns="45720" rIns="91440" bIns="45720">
            <a:spAutoFit/>
          </a:bodyPr>
          <a:lstStyle/>
          <a:p>
            <a:pPr algn="ctr"/>
            <a:r>
              <a:rPr lang="en-US" sz="5400" b="1" kern="1200"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rPr>
              <a:t>Probe rod</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endParaRPr>
          </a:p>
        </p:txBody>
      </p:sp>
      <p:sp>
        <p:nvSpPr>
          <p:cNvPr id="6" name="Rectangle 5"/>
          <p:cNvSpPr/>
          <p:nvPr/>
        </p:nvSpPr>
        <p:spPr>
          <a:xfrm>
            <a:off x="3310900" y="4356643"/>
            <a:ext cx="4821449" cy="923330"/>
          </a:xfrm>
          <a:prstGeom prst="rect">
            <a:avLst/>
          </a:prstGeom>
          <a:noFill/>
        </p:spPr>
        <p:txBody>
          <a:bodyPr wrap="none" lIns="91440" tIns="45720" rIns="91440" bIns="45720">
            <a:spAutoFit/>
          </a:bodyPr>
          <a:lstStyle/>
          <a:p>
            <a:pPr algn="ctr"/>
            <a:r>
              <a:rPr lang="en-US" sz="5400" b="1" kern="1200"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rPr>
              <a:t>Video camera</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endParaRPr>
          </a:p>
        </p:txBody>
      </p:sp>
      <p:sp>
        <p:nvSpPr>
          <p:cNvPr id="7" name="Rectangle 6"/>
          <p:cNvSpPr/>
          <p:nvPr/>
        </p:nvSpPr>
        <p:spPr>
          <a:xfrm>
            <a:off x="3957593" y="5354281"/>
            <a:ext cx="4276813" cy="923330"/>
          </a:xfrm>
          <a:prstGeom prst="rect">
            <a:avLst/>
          </a:prstGeom>
          <a:noFill/>
        </p:spPr>
        <p:txBody>
          <a:bodyPr wrap="none" lIns="91440" tIns="45720" rIns="91440" bIns="45720">
            <a:spAutoFit/>
          </a:bodyPr>
          <a:lstStyle/>
          <a:p>
            <a:pPr algn="ctr"/>
            <a:r>
              <a:rPr lang="en-US" sz="5400" b="1" kern="1200"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rPr>
              <a:t>Sludge stick</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endParaRPr>
          </a:p>
        </p:txBody>
      </p:sp>
    </p:spTree>
    <p:extLst>
      <p:ext uri="{BB962C8B-B14F-4D97-AF65-F5344CB8AC3E}">
        <p14:creationId xmlns:p14="http://schemas.microsoft.com/office/powerpoint/2010/main" val="132666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4900" y="579596"/>
            <a:ext cx="9982200" cy="707886"/>
          </a:xfrm>
          <a:prstGeom prst="rect">
            <a:avLst/>
          </a:prstGeom>
        </p:spPr>
        <p:txBody>
          <a:bodyPr wrap="square">
            <a:spAutoFit/>
          </a:bodyPr>
          <a:lstStyle/>
          <a:p>
            <a:r>
              <a:rPr lang="en-US" sz="4000" b="1" dirty="0">
                <a:latin typeface="+mj-lt"/>
              </a:rPr>
              <a:t>What can the tank’s liquid level tell you?</a:t>
            </a:r>
            <a:endParaRPr lang="en-US" sz="4000" dirty="0">
              <a:latin typeface="+mj-lt"/>
            </a:endParaRPr>
          </a:p>
        </p:txBody>
      </p:sp>
      <p:sp>
        <p:nvSpPr>
          <p:cNvPr id="8" name="Rectangle 7"/>
          <p:cNvSpPr/>
          <p:nvPr/>
        </p:nvSpPr>
        <p:spPr>
          <a:xfrm>
            <a:off x="2209800" y="1524000"/>
            <a:ext cx="7772400" cy="4585871"/>
          </a:xfrm>
          <a:prstGeom prst="rect">
            <a:avLst/>
          </a:prstGeom>
        </p:spPr>
        <p:txBody>
          <a:bodyPr wrap="square">
            <a:spAutoFit/>
          </a:bodyPr>
          <a:lstStyle/>
          <a:p>
            <a:r>
              <a:rPr lang="en-US" sz="4000" dirty="0">
                <a:solidFill>
                  <a:schemeClr val="tx2"/>
                </a:solidFill>
                <a:latin typeface="+mn-lt"/>
              </a:rPr>
              <a:t>Not working as intended – </a:t>
            </a:r>
            <a:r>
              <a:rPr lang="en-US" sz="4000" i="1" dirty="0">
                <a:solidFill>
                  <a:schemeClr val="tx2"/>
                </a:solidFill>
                <a:latin typeface="+mn-lt"/>
              </a:rPr>
              <a:t>More Investigation Needed</a:t>
            </a:r>
          </a:p>
          <a:p>
            <a:pPr marL="571500" indent="-571500">
              <a:buFont typeface="Arial" panose="020B0604020202020204" pitchFamily="34" charset="0"/>
              <a:buChar char="•"/>
            </a:pPr>
            <a:r>
              <a:rPr lang="en-US" sz="4000" dirty="0">
                <a:solidFill>
                  <a:schemeClr val="tx2"/>
                </a:solidFill>
                <a:latin typeface="+mn-lt"/>
              </a:rPr>
              <a:t>Outlet is obstructed </a:t>
            </a:r>
          </a:p>
          <a:p>
            <a:pPr marL="571500" indent="-571500" eaLnBrk="0" hangingPunct="0">
              <a:spcBef>
                <a:spcPct val="30000"/>
              </a:spcBef>
              <a:buFont typeface="Arial" panose="020B0604020202020204" pitchFamily="34" charset="0"/>
              <a:buChar char="•"/>
              <a:defRPr/>
            </a:pPr>
            <a:r>
              <a:rPr lang="en-US" sz="4000" dirty="0">
                <a:solidFill>
                  <a:schemeClr val="tx2"/>
                </a:solidFill>
                <a:latin typeface="+mn-lt"/>
              </a:rPr>
              <a:t>STA is full </a:t>
            </a:r>
          </a:p>
          <a:p>
            <a:pPr marL="571500" indent="-571500">
              <a:buFont typeface="Arial" panose="020B0604020202020204" pitchFamily="34" charset="0"/>
              <a:buChar char="•"/>
            </a:pPr>
            <a:r>
              <a:rPr lang="en-US" sz="4000" dirty="0">
                <a:solidFill>
                  <a:schemeClr val="tx2"/>
                </a:solidFill>
                <a:latin typeface="+mn-lt"/>
              </a:rPr>
              <a:t>Tank is not level </a:t>
            </a:r>
          </a:p>
          <a:p>
            <a:pPr marL="571500" indent="-571500">
              <a:buFont typeface="Arial" panose="020B0604020202020204" pitchFamily="34" charset="0"/>
              <a:buChar char="•"/>
            </a:pPr>
            <a:r>
              <a:rPr lang="en-US" sz="4000" dirty="0">
                <a:solidFill>
                  <a:schemeClr val="tx2"/>
                </a:solidFill>
                <a:latin typeface="+mn-lt"/>
              </a:rPr>
              <a:t>Crack or leakage outward in the tank</a:t>
            </a:r>
          </a:p>
        </p:txBody>
      </p:sp>
    </p:spTree>
    <p:extLst>
      <p:ext uri="{BB962C8B-B14F-4D97-AF65-F5344CB8AC3E}">
        <p14:creationId xmlns:p14="http://schemas.microsoft.com/office/powerpoint/2010/main" val="116783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1000"/>
                                        <p:tgtEl>
                                          <p:spTgt spid="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10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0"/>
            <a:ext cx="7772400" cy="762000"/>
          </a:xfrm>
        </p:spPr>
        <p:txBody>
          <a:bodyPr/>
          <a:lstStyle/>
          <a:p>
            <a:r>
              <a:rPr lang="en-US" sz="4000" dirty="0">
                <a:latin typeface="Arial Rounded MT Bold" panose="020F0704030504030204" pitchFamily="34" charset="0"/>
              </a:rPr>
              <a:t>Preliminary Information</a:t>
            </a:r>
          </a:p>
        </p:txBody>
      </p:sp>
      <p:sp>
        <p:nvSpPr>
          <p:cNvPr id="3" name="Content Placeholder 2"/>
          <p:cNvSpPr>
            <a:spLocks noGrp="1"/>
          </p:cNvSpPr>
          <p:nvPr>
            <p:ph idx="1"/>
          </p:nvPr>
        </p:nvSpPr>
        <p:spPr>
          <a:xfrm>
            <a:off x="1143000" y="1219200"/>
            <a:ext cx="9906000" cy="4953000"/>
          </a:xfrm>
        </p:spPr>
        <p:txBody>
          <a:bodyPr/>
          <a:lstStyle/>
          <a:p>
            <a:pPr algn="just"/>
            <a:r>
              <a:rPr lang="en-US" altLang="en-US" sz="2800" dirty="0">
                <a:latin typeface="Arial Rounded MT Bold" panose="020F0704030504030204" pitchFamily="34" charset="0"/>
              </a:rPr>
              <a:t>Age of dwelling.</a:t>
            </a:r>
          </a:p>
          <a:p>
            <a:pPr algn="just"/>
            <a:r>
              <a:rPr lang="en-US" altLang="en-US" sz="2800" dirty="0">
                <a:latin typeface="Arial Rounded MT Bold" panose="020F0704030504030204" pitchFamily="34" charset="0"/>
              </a:rPr>
              <a:t>Is there more than one  system currently in use? If yes, then </a:t>
            </a:r>
          </a:p>
          <a:p>
            <a:pPr lvl="1" algn="just"/>
            <a:r>
              <a:rPr lang="en-US" altLang="en-US" sz="2400" dirty="0">
                <a:latin typeface="Arial Rounded MT Bold" panose="020F0704030504030204" pitchFamily="34" charset="0"/>
              </a:rPr>
              <a:t>Complete an Inspection and Field Observations Form and prepare a separate Report for </a:t>
            </a:r>
            <a:r>
              <a:rPr lang="en-US" altLang="en-US" sz="2400" i="1" dirty="0">
                <a:effectLst>
                  <a:outerShdw blurRad="38100" dist="38100" dir="2700000" algn="tl">
                    <a:srgbClr val="000000">
                      <a:alpha val="43137"/>
                    </a:srgbClr>
                  </a:outerShdw>
                </a:effectLst>
                <a:latin typeface="Arial Rounded MT Bold" panose="020F0704030504030204" pitchFamily="34" charset="0"/>
              </a:rPr>
              <a:t>EACH</a:t>
            </a:r>
            <a:r>
              <a:rPr lang="en-US" altLang="en-US" sz="2400" dirty="0">
                <a:latin typeface="Arial Rounded MT Bold" panose="020F0704030504030204" pitchFamily="34" charset="0"/>
              </a:rPr>
              <a:t> system.</a:t>
            </a:r>
          </a:p>
          <a:p>
            <a:pPr algn="just"/>
            <a:r>
              <a:rPr lang="en-US" altLang="en-US" sz="2800" dirty="0">
                <a:latin typeface="Arial Rounded MT Bold" panose="020F0704030504030204" pitchFamily="34" charset="0"/>
              </a:rPr>
              <a:t>Age of sewage disposal system to be evaluated</a:t>
            </a:r>
          </a:p>
          <a:p>
            <a:pPr algn="just"/>
            <a:r>
              <a:rPr lang="en-US" altLang="en-US" sz="2800" dirty="0">
                <a:latin typeface="Arial Rounded MT Bold" panose="020F0704030504030204" pitchFamily="34" charset="0"/>
              </a:rPr>
              <a:t>Most recent number of occupants (residential uses) or daily flows (nonresidential uses)</a:t>
            </a:r>
          </a:p>
          <a:p>
            <a:pPr algn="just"/>
            <a:r>
              <a:rPr lang="en-US" altLang="en-US" sz="2800" dirty="0">
                <a:latin typeface="Arial Rounded MT Bold" panose="020F0704030504030204" pitchFamily="34" charset="0"/>
              </a:rPr>
              <a:t>Number of occupants or daily flow expected by the new occupant</a:t>
            </a:r>
            <a:endParaRPr lang="en-US" altLang="en-US" dirty="0">
              <a:latin typeface="Arial Rounded MT Bold" panose="020F0704030504030204" pitchFamily="34" charset="0"/>
            </a:endParaRPr>
          </a:p>
          <a:p>
            <a:endParaRPr lang="en-US" altLang="en-US"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8605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00" y="762000"/>
            <a:ext cx="10287000" cy="1477328"/>
          </a:xfrm>
          <a:prstGeom prst="rect">
            <a:avLst/>
          </a:prstGeom>
        </p:spPr>
        <p:txBody>
          <a:bodyPr wrap="square">
            <a:spAutoFit/>
          </a:bodyPr>
          <a:lstStyle/>
          <a:p>
            <a:pPr algn="ctr"/>
            <a:r>
              <a:rPr lang="en-US" sz="4500" b="1" dirty="0"/>
              <a:t>Why measure the sludge depth through the main access port?</a:t>
            </a:r>
            <a:endParaRPr lang="en-US" sz="4500" dirty="0"/>
          </a:p>
        </p:txBody>
      </p:sp>
      <p:sp>
        <p:nvSpPr>
          <p:cNvPr id="3" name="Rectangle 2"/>
          <p:cNvSpPr/>
          <p:nvPr/>
        </p:nvSpPr>
        <p:spPr>
          <a:xfrm>
            <a:off x="762000" y="2767280"/>
            <a:ext cx="10221132" cy="1323439"/>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kern="1200"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rPr>
              <a:t>Only way to get A representative </a:t>
            </a:r>
          </a:p>
          <a:p>
            <a:pPr algn="ctr"/>
            <a:r>
              <a:rPr lang="en-US" sz="4000" b="1" kern="1200"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rPr>
              <a:t>picture of THE tank condition</a:t>
            </a:r>
            <a:endPar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ndParaRPr>
          </a:p>
        </p:txBody>
      </p:sp>
    </p:spTree>
    <p:extLst>
      <p:ext uri="{BB962C8B-B14F-4D97-AF65-F5344CB8AC3E}">
        <p14:creationId xmlns:p14="http://schemas.microsoft.com/office/powerpoint/2010/main" val="9688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5899" y="609600"/>
            <a:ext cx="9220200" cy="1477328"/>
          </a:xfrm>
          <a:prstGeom prst="rect">
            <a:avLst/>
          </a:prstGeom>
        </p:spPr>
        <p:txBody>
          <a:bodyPr wrap="square">
            <a:spAutoFit/>
          </a:bodyPr>
          <a:lstStyle/>
          <a:p>
            <a:pPr algn="ctr"/>
            <a:r>
              <a:rPr lang="en-US" sz="4500" b="1" dirty="0">
                <a:latin typeface="+mj-lt"/>
              </a:rPr>
              <a:t>When is the treatment tank NOT pumped?</a:t>
            </a:r>
            <a:endParaRPr lang="en-US" sz="4500" dirty="0">
              <a:latin typeface="+mj-lt"/>
            </a:endParaRPr>
          </a:p>
        </p:txBody>
      </p:sp>
      <p:sp>
        <p:nvSpPr>
          <p:cNvPr id="4" name="TextBox 3">
            <a:extLst>
              <a:ext uri="{FF2B5EF4-FFF2-40B4-BE49-F238E27FC236}">
                <a16:creationId xmlns:a16="http://schemas.microsoft.com/office/drawing/2014/main" id="{BEF4056E-AA72-F3D0-2D2A-67DBDA653813}"/>
              </a:ext>
            </a:extLst>
          </p:cNvPr>
          <p:cNvSpPr txBox="1"/>
          <p:nvPr/>
        </p:nvSpPr>
        <p:spPr>
          <a:xfrm>
            <a:off x="1393590" y="2819400"/>
            <a:ext cx="9404819" cy="1754326"/>
          </a:xfrm>
          <a:prstGeom prst="rect">
            <a:avLst/>
          </a:prstGeom>
          <a:noFill/>
        </p:spPr>
        <p:txBody>
          <a:bodyPr wrap="none" rtlCol="0">
            <a:spAutoFit/>
          </a:bodyPr>
          <a:lstStyle/>
          <a:p>
            <a:r>
              <a:rPr lang="en-US" dirty="0"/>
              <a:t>As determined by the Dry Aggregate Rule</a:t>
            </a:r>
          </a:p>
          <a:p>
            <a:endParaRPr lang="en-US" dirty="0"/>
          </a:p>
          <a:p>
            <a:r>
              <a:rPr lang="en-US" dirty="0"/>
              <a:t>Unrepairable decomposed tank</a:t>
            </a:r>
          </a:p>
        </p:txBody>
      </p:sp>
    </p:spTree>
    <p:extLst>
      <p:ext uri="{BB962C8B-B14F-4D97-AF65-F5344CB8AC3E}">
        <p14:creationId xmlns:p14="http://schemas.microsoft.com/office/powerpoint/2010/main" val="219985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457200"/>
            <a:ext cx="7315200" cy="2308324"/>
          </a:xfrm>
          <a:prstGeom prst="rect">
            <a:avLst/>
          </a:prstGeom>
        </p:spPr>
        <p:txBody>
          <a:bodyPr wrap="square">
            <a:spAutoFit/>
          </a:bodyPr>
          <a:lstStyle/>
          <a:p>
            <a:pPr algn="ctr"/>
            <a:r>
              <a:rPr lang="en-US" b="1" dirty="0">
                <a:latin typeface="+mj-lt"/>
              </a:rPr>
              <a:t>Can I have a volunteer to calculate the volume of a cube?</a:t>
            </a:r>
          </a:p>
          <a:p>
            <a:pPr algn="ctr"/>
            <a:endParaRPr lang="en-US" dirty="0">
              <a:latin typeface="+mj-lt"/>
            </a:endParaRPr>
          </a:p>
          <a:p>
            <a:pPr algn="ctr"/>
            <a:r>
              <a:rPr lang="en-US" b="1" dirty="0">
                <a:latin typeface="+mj-lt"/>
              </a:rPr>
              <a:t>4’ x 6’ x 5’</a:t>
            </a:r>
          </a:p>
        </p:txBody>
      </p:sp>
      <p:sp>
        <p:nvSpPr>
          <p:cNvPr id="3" name="Rectangle 2"/>
          <p:cNvSpPr/>
          <p:nvPr/>
        </p:nvSpPr>
        <p:spPr>
          <a:xfrm>
            <a:off x="2209800" y="3733800"/>
            <a:ext cx="7162800" cy="1323439"/>
          </a:xfrm>
          <a:prstGeom prst="rect">
            <a:avLst/>
          </a:prstGeom>
        </p:spPr>
        <p:txBody>
          <a:bodyPr wrap="square">
            <a:spAutoFit/>
          </a:bodyPr>
          <a:lstStyle/>
          <a:p>
            <a:pPr algn="ctr"/>
            <a:r>
              <a:rPr lang="en-US" sz="4000" b="1" dirty="0">
                <a:solidFill>
                  <a:schemeClr val="tx2"/>
                </a:solidFill>
                <a:latin typeface="+mn-lt"/>
              </a:rPr>
              <a:t>876.6 to 900 Gallons Depending on formula used </a:t>
            </a:r>
          </a:p>
        </p:txBody>
      </p:sp>
    </p:spTree>
    <p:extLst>
      <p:ext uri="{BB962C8B-B14F-4D97-AF65-F5344CB8AC3E}">
        <p14:creationId xmlns:p14="http://schemas.microsoft.com/office/powerpoint/2010/main" val="80627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484257"/>
            <a:ext cx="9906000" cy="1323439"/>
          </a:xfrm>
          <a:prstGeom prst="rect">
            <a:avLst/>
          </a:prstGeom>
        </p:spPr>
        <p:txBody>
          <a:bodyPr wrap="square">
            <a:spAutoFit/>
          </a:bodyPr>
          <a:lstStyle/>
          <a:p>
            <a:pPr algn="ctr"/>
            <a:r>
              <a:rPr lang="en-US" sz="4000" b="1" dirty="0">
                <a:latin typeface="+mj-lt"/>
              </a:rPr>
              <a:t>Can I have a volunteer to calculate the volume of a cylinder  </a:t>
            </a:r>
            <a:r>
              <a:rPr lang="en-US" sz="4000" dirty="0">
                <a:latin typeface="+mj-lt"/>
              </a:rPr>
              <a:t>4’ </a:t>
            </a:r>
            <a:r>
              <a:rPr lang="en-US" sz="4000" dirty="0" err="1">
                <a:latin typeface="+mj-lt"/>
              </a:rPr>
              <a:t>dia</a:t>
            </a:r>
            <a:r>
              <a:rPr lang="en-US" sz="4000" dirty="0">
                <a:latin typeface="+mj-lt"/>
              </a:rPr>
              <a:t> x 6’ high</a:t>
            </a:r>
          </a:p>
        </p:txBody>
      </p:sp>
      <p:sp>
        <p:nvSpPr>
          <p:cNvPr id="3" name="Rectangle 2"/>
          <p:cNvSpPr/>
          <p:nvPr/>
        </p:nvSpPr>
        <p:spPr>
          <a:xfrm>
            <a:off x="4744508" y="5665857"/>
            <a:ext cx="2702984" cy="707886"/>
          </a:xfrm>
          <a:prstGeom prst="rect">
            <a:avLst/>
          </a:prstGeom>
        </p:spPr>
        <p:txBody>
          <a:bodyPr wrap="none">
            <a:spAutoFit/>
          </a:bodyPr>
          <a:lstStyle/>
          <a:p>
            <a:r>
              <a:rPr lang="en-US" sz="4000" b="1" dirty="0">
                <a:solidFill>
                  <a:schemeClr val="tx2"/>
                </a:solidFill>
                <a:latin typeface="+mn-lt"/>
              </a:rPr>
              <a:t>1,269 Gal.</a:t>
            </a:r>
          </a:p>
        </p:txBody>
      </p:sp>
      <p:sp>
        <p:nvSpPr>
          <p:cNvPr id="4" name="TextBox 3">
            <a:extLst>
              <a:ext uri="{FF2B5EF4-FFF2-40B4-BE49-F238E27FC236}">
                <a16:creationId xmlns:a16="http://schemas.microsoft.com/office/drawing/2014/main" id="{FF267512-8C08-80BA-9CD4-2A9F6ADDCAA2}"/>
              </a:ext>
            </a:extLst>
          </p:cNvPr>
          <p:cNvSpPr txBox="1"/>
          <p:nvPr/>
        </p:nvSpPr>
        <p:spPr>
          <a:xfrm>
            <a:off x="2003309" y="2049482"/>
            <a:ext cx="8185382" cy="3970318"/>
          </a:xfrm>
          <a:prstGeom prst="rect">
            <a:avLst/>
          </a:prstGeom>
          <a:noFill/>
        </p:spPr>
        <p:txBody>
          <a:bodyPr wrap="none" rtlCol="0">
            <a:spAutoFit/>
          </a:bodyPr>
          <a:lstStyle/>
          <a:p>
            <a:r>
              <a:rPr lang="en-US" dirty="0"/>
              <a:t>Area of a circle = Pi X r²</a:t>
            </a:r>
          </a:p>
          <a:p>
            <a:endParaRPr lang="en-US" dirty="0"/>
          </a:p>
          <a:p>
            <a:r>
              <a:rPr lang="en-US" dirty="0"/>
              <a:t>3.1416 X 1296 = 4071 sq in</a:t>
            </a:r>
          </a:p>
          <a:p>
            <a:r>
              <a:rPr lang="en-US" dirty="0"/>
              <a:t>231 cu in/gal = 17.62  gal/in of depth</a:t>
            </a:r>
          </a:p>
          <a:p>
            <a:endParaRPr lang="en-US" dirty="0"/>
          </a:p>
          <a:p>
            <a:r>
              <a:rPr lang="en-US" dirty="0"/>
              <a:t>17.62 X 72” = 1,269 gal</a:t>
            </a:r>
          </a:p>
          <a:p>
            <a:endParaRPr lang="en-US" dirty="0"/>
          </a:p>
        </p:txBody>
      </p:sp>
    </p:spTree>
    <p:extLst>
      <p:ext uri="{BB962C8B-B14F-4D97-AF65-F5344CB8AC3E}">
        <p14:creationId xmlns:p14="http://schemas.microsoft.com/office/powerpoint/2010/main" val="248147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0" y="838200"/>
            <a:ext cx="8001000" cy="2169825"/>
          </a:xfrm>
          <a:prstGeom prst="rect">
            <a:avLst/>
          </a:prstGeom>
        </p:spPr>
        <p:txBody>
          <a:bodyPr wrap="square">
            <a:spAutoFit/>
          </a:bodyPr>
          <a:lstStyle/>
          <a:p>
            <a:pPr algn="ctr"/>
            <a:r>
              <a:rPr lang="en-US" sz="4500" b="1" dirty="0">
                <a:latin typeface="+mj-lt"/>
              </a:rPr>
              <a:t>What is the difference between dosing and pump tanks?</a:t>
            </a:r>
            <a:endParaRPr lang="en-US" sz="4500" dirty="0">
              <a:latin typeface="+mj-lt"/>
            </a:endParaRPr>
          </a:p>
        </p:txBody>
      </p:sp>
      <p:sp>
        <p:nvSpPr>
          <p:cNvPr id="3" name="Rectangle 2"/>
          <p:cNvSpPr/>
          <p:nvPr/>
        </p:nvSpPr>
        <p:spPr>
          <a:xfrm>
            <a:off x="2963571" y="3496033"/>
            <a:ext cx="6264857" cy="707886"/>
          </a:xfrm>
          <a:prstGeom prst="rect">
            <a:avLst/>
          </a:prstGeom>
        </p:spPr>
        <p:txBody>
          <a:bodyPr wrap="none">
            <a:spAutoFit/>
          </a:bodyPr>
          <a:lstStyle/>
          <a:p>
            <a:r>
              <a:rPr lang="en-US" sz="4000" b="1" dirty="0">
                <a:solidFill>
                  <a:schemeClr val="tx2"/>
                </a:solidFill>
                <a:latin typeface="+mn-lt"/>
              </a:rPr>
              <a:t>Nothing - it's just a name</a:t>
            </a:r>
          </a:p>
        </p:txBody>
      </p:sp>
    </p:spTree>
    <p:extLst>
      <p:ext uri="{BB962C8B-B14F-4D97-AF65-F5344CB8AC3E}">
        <p14:creationId xmlns:p14="http://schemas.microsoft.com/office/powerpoint/2010/main" val="16561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8300" y="609600"/>
            <a:ext cx="8915400" cy="784830"/>
          </a:xfrm>
          <a:prstGeom prst="rect">
            <a:avLst/>
          </a:prstGeom>
        </p:spPr>
        <p:txBody>
          <a:bodyPr wrap="square">
            <a:spAutoFit/>
          </a:bodyPr>
          <a:lstStyle/>
          <a:p>
            <a:r>
              <a:rPr lang="en-US" sz="4500" b="1" dirty="0">
                <a:latin typeface="+mj-lt"/>
              </a:rPr>
              <a:t>Effluent is always delivered by?</a:t>
            </a:r>
            <a:endParaRPr lang="en-US" sz="4500" dirty="0">
              <a:latin typeface="+mj-lt"/>
            </a:endParaRPr>
          </a:p>
        </p:txBody>
      </p:sp>
      <p:sp>
        <p:nvSpPr>
          <p:cNvPr id="4" name="Rectangle 3"/>
          <p:cNvSpPr/>
          <p:nvPr/>
        </p:nvSpPr>
        <p:spPr>
          <a:xfrm>
            <a:off x="3390900" y="2209800"/>
            <a:ext cx="5410200" cy="2785378"/>
          </a:xfrm>
          <a:prstGeom prst="rect">
            <a:avLst/>
          </a:prstGeom>
        </p:spPr>
        <p:txBody>
          <a:bodyPr wrap="square">
            <a:spAutoFit/>
          </a:bodyPr>
          <a:lstStyle/>
          <a:p>
            <a:r>
              <a:rPr lang="en-US" sz="4500" dirty="0">
                <a:solidFill>
                  <a:schemeClr val="tx2"/>
                </a:solidFill>
                <a:latin typeface="+mn-lt"/>
              </a:rPr>
              <a:t>Gravity</a:t>
            </a:r>
          </a:p>
          <a:p>
            <a:endParaRPr lang="en-US" sz="2000" dirty="0">
              <a:solidFill>
                <a:schemeClr val="tx2"/>
              </a:solidFill>
              <a:latin typeface="+mn-lt"/>
            </a:endParaRPr>
          </a:p>
          <a:p>
            <a:r>
              <a:rPr lang="en-US" sz="4500" dirty="0">
                <a:solidFill>
                  <a:schemeClr val="tx2"/>
                </a:solidFill>
                <a:latin typeface="+mn-lt"/>
              </a:rPr>
              <a:t>A Pump</a:t>
            </a:r>
          </a:p>
          <a:p>
            <a:endParaRPr lang="en-US" sz="2000" dirty="0">
              <a:solidFill>
                <a:schemeClr val="tx2"/>
              </a:solidFill>
              <a:latin typeface="+mn-lt"/>
            </a:endParaRPr>
          </a:p>
          <a:p>
            <a:r>
              <a:rPr lang="en-US" sz="4500" dirty="0">
                <a:solidFill>
                  <a:schemeClr val="tx2"/>
                </a:solidFill>
                <a:latin typeface="+mn-lt"/>
              </a:rPr>
              <a:t>A Siphon or Flout®</a:t>
            </a:r>
          </a:p>
        </p:txBody>
      </p:sp>
    </p:spTree>
    <p:extLst>
      <p:ext uri="{BB962C8B-B14F-4D97-AF65-F5344CB8AC3E}">
        <p14:creationId xmlns:p14="http://schemas.microsoft.com/office/powerpoint/2010/main" val="414752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10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4900" y="838200"/>
            <a:ext cx="9982200" cy="1446550"/>
          </a:xfrm>
          <a:prstGeom prst="rect">
            <a:avLst/>
          </a:prstGeom>
        </p:spPr>
        <p:txBody>
          <a:bodyPr wrap="square">
            <a:spAutoFit/>
          </a:bodyPr>
          <a:lstStyle/>
          <a:p>
            <a:pPr algn="ctr"/>
            <a:r>
              <a:rPr lang="en-US" sz="4400" b="1" dirty="0">
                <a:latin typeface="+mj-lt"/>
              </a:rPr>
              <a:t>What must you find,  and evaluate for every onsite system?</a:t>
            </a:r>
            <a:endParaRPr lang="en-US" sz="4400" dirty="0">
              <a:latin typeface="+mj-lt"/>
            </a:endParaRPr>
          </a:p>
        </p:txBody>
      </p:sp>
      <p:sp>
        <p:nvSpPr>
          <p:cNvPr id="5" name="Rectangle 4"/>
          <p:cNvSpPr/>
          <p:nvPr/>
        </p:nvSpPr>
        <p:spPr>
          <a:xfrm>
            <a:off x="1796105" y="3429000"/>
            <a:ext cx="8599790" cy="2062103"/>
          </a:xfrm>
          <a:prstGeom prst="rect">
            <a:avLst/>
          </a:prstGeom>
          <a:noFill/>
        </p:spPr>
        <p:txBody>
          <a:bodyPr wrap="none" lIns="91440" tIns="45720" rIns="91440" bIns="45720">
            <a:spAutoFit/>
          </a:bodyPr>
          <a:lstStyle/>
          <a:p>
            <a:pPr algn="ctr"/>
            <a:r>
              <a:rPr lang="en-US" sz="54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Final Dispersal</a:t>
            </a:r>
          </a:p>
          <a:p>
            <a:pPr algn="ctr"/>
            <a:endParaRPr lang="en-US" sz="20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a:p>
            <a:pPr algn="ctr"/>
            <a:r>
              <a:rPr lang="en-US" sz="54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The</a:t>
            </a:r>
            <a:r>
              <a:rPr lang="en-US" sz="5400" b="1" kern="1200" cap="none" spc="0" baseline="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 Soil Treatment Area  </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p:txBody>
      </p:sp>
    </p:spTree>
    <p:extLst>
      <p:ext uri="{BB962C8B-B14F-4D97-AF65-F5344CB8AC3E}">
        <p14:creationId xmlns:p14="http://schemas.microsoft.com/office/powerpoint/2010/main" val="194546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685800"/>
            <a:ext cx="9677400" cy="1477328"/>
          </a:xfrm>
          <a:prstGeom prst="rect">
            <a:avLst/>
          </a:prstGeom>
        </p:spPr>
        <p:txBody>
          <a:bodyPr wrap="square">
            <a:spAutoFit/>
          </a:bodyPr>
          <a:lstStyle/>
          <a:p>
            <a:pPr algn="ctr"/>
            <a:r>
              <a:rPr lang="en-US" sz="4500" b="1" dirty="0">
                <a:latin typeface="+mj-lt"/>
              </a:rPr>
              <a:t>How can you evaluate a treatment tank you can not find?</a:t>
            </a:r>
            <a:endParaRPr lang="en-US" sz="4500" dirty="0">
              <a:latin typeface="+mj-lt"/>
            </a:endParaRPr>
          </a:p>
        </p:txBody>
      </p:sp>
      <p:sp>
        <p:nvSpPr>
          <p:cNvPr id="3" name="Rectangle 2"/>
          <p:cNvSpPr/>
          <p:nvPr/>
        </p:nvSpPr>
        <p:spPr>
          <a:xfrm>
            <a:off x="4459494" y="3429000"/>
            <a:ext cx="3757888" cy="923330"/>
          </a:xfrm>
          <a:prstGeom prst="rect">
            <a:avLst/>
          </a:prstGeom>
        </p:spPr>
        <p:txBody>
          <a:bodyPr wrap="none">
            <a:spAutoFit/>
          </a:bodyPr>
          <a:lstStyle/>
          <a:p>
            <a:r>
              <a:rPr lang="en-US" sz="5400" dirty="0">
                <a:solidFill>
                  <a:schemeClr val="tx2"/>
                </a:solidFill>
                <a:latin typeface="+mn-lt"/>
              </a:rPr>
              <a:t>You can’t!!</a:t>
            </a:r>
          </a:p>
        </p:txBody>
      </p:sp>
    </p:spTree>
    <p:extLst>
      <p:ext uri="{BB962C8B-B14F-4D97-AF65-F5344CB8AC3E}">
        <p14:creationId xmlns:p14="http://schemas.microsoft.com/office/powerpoint/2010/main" val="151516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1100" y="838200"/>
            <a:ext cx="9829800" cy="1477328"/>
          </a:xfrm>
          <a:prstGeom prst="rect">
            <a:avLst/>
          </a:prstGeom>
        </p:spPr>
        <p:txBody>
          <a:bodyPr wrap="square">
            <a:spAutoFit/>
          </a:bodyPr>
          <a:lstStyle/>
          <a:p>
            <a:pPr algn="ctr"/>
            <a:r>
              <a:rPr lang="en-US" sz="4500" b="1" dirty="0">
                <a:latin typeface="+mj-lt"/>
              </a:rPr>
              <a:t>If you can’t find the tank, what will your report say?</a:t>
            </a:r>
            <a:endParaRPr lang="en-US" sz="4500" dirty="0">
              <a:latin typeface="+mj-lt"/>
            </a:endParaRPr>
          </a:p>
        </p:txBody>
      </p:sp>
      <p:sp>
        <p:nvSpPr>
          <p:cNvPr id="3" name="Rectangle 2"/>
          <p:cNvSpPr/>
          <p:nvPr/>
        </p:nvSpPr>
        <p:spPr>
          <a:xfrm>
            <a:off x="1524588" y="3200400"/>
            <a:ext cx="9142824" cy="923330"/>
          </a:xfrm>
          <a:prstGeom prst="rect">
            <a:avLst/>
          </a:prstGeom>
          <a:noFill/>
        </p:spPr>
        <p:txBody>
          <a:bodyPr wrap="none" lIns="91440" tIns="45720" rIns="91440" bIns="45720">
            <a:spAutoFit/>
          </a:bodyPr>
          <a:lstStyle/>
          <a:p>
            <a:pPr algn="ct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M</a:t>
            </a:r>
            <a:r>
              <a:rPr lang="en-US" sz="54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ore </a:t>
            </a: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I</a:t>
            </a:r>
            <a:r>
              <a:rPr lang="en-US" sz="54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nvestigation </a:t>
            </a:r>
            <a:r>
              <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N</a:t>
            </a:r>
            <a:r>
              <a:rPr lang="en-US" sz="5400" b="1" kern="1200"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eeded</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p:txBody>
      </p:sp>
    </p:spTree>
    <p:extLst>
      <p:ext uri="{BB962C8B-B14F-4D97-AF65-F5344CB8AC3E}">
        <p14:creationId xmlns:p14="http://schemas.microsoft.com/office/powerpoint/2010/main" val="127202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Conclusion</a:t>
            </a:r>
          </a:p>
        </p:txBody>
      </p:sp>
      <p:sp>
        <p:nvSpPr>
          <p:cNvPr id="3" name="Content Placeholder 2"/>
          <p:cNvSpPr>
            <a:spLocks noGrp="1"/>
          </p:cNvSpPr>
          <p:nvPr>
            <p:ph idx="1"/>
          </p:nvPr>
        </p:nvSpPr>
        <p:spPr/>
        <p:txBody>
          <a:bodyPr/>
          <a:lstStyle/>
          <a:p>
            <a:pPr algn="ctr"/>
            <a:r>
              <a:rPr lang="en-US" sz="6000" dirty="0"/>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762000"/>
          </a:xfrm>
        </p:spPr>
        <p:txBody>
          <a:bodyPr/>
          <a:lstStyle/>
          <a:p>
            <a:r>
              <a:rPr lang="en-US" sz="4000" dirty="0">
                <a:latin typeface="Arial Rounded MT Bold" panose="020F0704030504030204" pitchFamily="34" charset="0"/>
              </a:rPr>
              <a:t>Preliminary Information</a:t>
            </a:r>
          </a:p>
        </p:txBody>
      </p:sp>
      <p:sp>
        <p:nvSpPr>
          <p:cNvPr id="3" name="Content Placeholder 2"/>
          <p:cNvSpPr>
            <a:spLocks noGrp="1"/>
          </p:cNvSpPr>
          <p:nvPr>
            <p:ph idx="1"/>
          </p:nvPr>
        </p:nvSpPr>
        <p:spPr>
          <a:xfrm>
            <a:off x="1981200" y="1219200"/>
            <a:ext cx="8229600" cy="1524000"/>
          </a:xfrm>
        </p:spPr>
        <p:txBody>
          <a:bodyPr/>
          <a:lstStyle/>
          <a:p>
            <a:r>
              <a:rPr lang="en-US" altLang="en-US" sz="2800" dirty="0">
                <a:latin typeface="Arial Rounded MT Bold" panose="020F0704030504030204" pitchFamily="34" charset="0"/>
              </a:rPr>
              <a:t>Number of bedrooms in dwelling</a:t>
            </a:r>
          </a:p>
          <a:p>
            <a:pPr>
              <a:defRPr/>
            </a:pPr>
            <a:r>
              <a:rPr lang="en-US" altLang="en-US" sz="2800" dirty="0">
                <a:latin typeface="Arial Rounded MT Bold" panose="020F0704030504030204" pitchFamily="34" charset="0"/>
              </a:rPr>
              <a:t>Is the structure CURRENTLY occupied and in normal use?</a:t>
            </a:r>
            <a:r>
              <a:rPr lang="en-US" sz="2800" dirty="0">
                <a:latin typeface="Arial" pitchFamily="34" charset="0"/>
                <a:cs typeface="Arial" pitchFamily="34" charset="0"/>
              </a:rPr>
              <a:t> </a:t>
            </a:r>
          </a:p>
        </p:txBody>
      </p:sp>
      <p:sp>
        <p:nvSpPr>
          <p:cNvPr id="6" name="TextBox 5"/>
          <p:cNvSpPr txBox="1"/>
          <p:nvPr/>
        </p:nvSpPr>
        <p:spPr>
          <a:xfrm>
            <a:off x="1752600" y="2971800"/>
            <a:ext cx="8305800" cy="3046988"/>
          </a:xfrm>
          <a:prstGeom prst="rect">
            <a:avLst/>
          </a:prstGeom>
          <a:noFill/>
          <a:ln w="28575">
            <a:solidFill>
              <a:srgbClr val="FFFF00"/>
            </a:solidFill>
          </a:ln>
        </p:spPr>
        <p:txBody>
          <a:bodyPr wrap="square" rtlCol="0">
            <a:spAutoFit/>
          </a:bodyPr>
          <a:lstStyle/>
          <a:p>
            <a:pPr algn="ctr"/>
            <a:r>
              <a:rPr lang="en-US" sz="3200" dirty="0">
                <a:solidFill>
                  <a:srgbClr val="FFFF00"/>
                </a:solidFill>
                <a:latin typeface="Arial" pitchFamily="34" charset="0"/>
                <a:cs typeface="Arial" pitchFamily="34" charset="0"/>
              </a:rPr>
              <a:t>If the structure has been </a:t>
            </a:r>
            <a:r>
              <a:rPr lang="en-US" sz="3200" u="sng" dirty="0">
                <a:solidFill>
                  <a:srgbClr val="FFFF00"/>
                </a:solidFill>
                <a:latin typeface="Arial" pitchFamily="34" charset="0"/>
                <a:cs typeface="Arial" pitchFamily="34" charset="0"/>
              </a:rPr>
              <a:t>unoccupied</a:t>
            </a:r>
            <a:r>
              <a:rPr lang="en-US" sz="3200" dirty="0">
                <a:solidFill>
                  <a:srgbClr val="FFFF00"/>
                </a:solidFill>
                <a:latin typeface="Arial" pitchFamily="34" charset="0"/>
                <a:cs typeface="Arial" pitchFamily="34" charset="0"/>
              </a:rPr>
              <a:t> continuously for more than </a:t>
            </a:r>
            <a:r>
              <a:rPr lang="en-US" sz="3200" u="sng" dirty="0">
                <a:solidFill>
                  <a:srgbClr val="FFFF00"/>
                </a:solidFill>
                <a:latin typeface="Arial" pitchFamily="34" charset="0"/>
                <a:cs typeface="Arial" pitchFamily="34" charset="0"/>
              </a:rPr>
              <a:t>seven days</a:t>
            </a:r>
            <a:r>
              <a:rPr lang="en-US" sz="3200" dirty="0">
                <a:solidFill>
                  <a:srgbClr val="FFFF00"/>
                </a:solidFill>
                <a:latin typeface="Arial" pitchFamily="34" charset="0"/>
                <a:cs typeface="Arial" pitchFamily="34" charset="0"/>
              </a:rPr>
              <a:t>, or the structure is subject to </a:t>
            </a:r>
            <a:r>
              <a:rPr lang="en-US" sz="3200" u="sng" dirty="0">
                <a:solidFill>
                  <a:srgbClr val="FFFF00"/>
                </a:solidFill>
                <a:latin typeface="Arial" pitchFamily="34" charset="0"/>
                <a:cs typeface="Arial" pitchFamily="34" charset="0"/>
              </a:rPr>
              <a:t>seasonal use </a:t>
            </a:r>
            <a:r>
              <a:rPr lang="en-US" sz="3200" dirty="0">
                <a:solidFill>
                  <a:srgbClr val="FFFF00"/>
                </a:solidFill>
                <a:latin typeface="Arial" pitchFamily="34" charset="0"/>
                <a:cs typeface="Arial" pitchFamily="34" charset="0"/>
              </a:rPr>
              <a:t>or </a:t>
            </a:r>
            <a:r>
              <a:rPr lang="en-US" sz="3200" u="sng" dirty="0">
                <a:solidFill>
                  <a:srgbClr val="FFFF00"/>
                </a:solidFill>
                <a:latin typeface="Arial" pitchFamily="34" charset="0"/>
                <a:cs typeface="Arial" pitchFamily="34" charset="0"/>
              </a:rPr>
              <a:t>non-continuous use</a:t>
            </a:r>
            <a:r>
              <a:rPr lang="en-US" sz="3200" dirty="0">
                <a:solidFill>
                  <a:srgbClr val="FFFF00"/>
                </a:solidFill>
                <a:latin typeface="Arial" pitchFamily="34" charset="0"/>
                <a:cs typeface="Arial" pitchFamily="34" charset="0"/>
              </a:rPr>
              <a:t>, then in addition to the inspection, a NAWT </a:t>
            </a:r>
            <a:r>
              <a:rPr lang="en-US" sz="3200" u="sng" dirty="0">
                <a:solidFill>
                  <a:srgbClr val="FFFF00"/>
                </a:solidFill>
                <a:latin typeface="Arial" pitchFamily="34" charset="0"/>
                <a:cs typeface="Arial" pitchFamily="34" charset="0"/>
              </a:rPr>
              <a:t>Hydraulic Load Test</a:t>
            </a:r>
            <a:r>
              <a:rPr lang="en-US" sz="3200" dirty="0">
                <a:solidFill>
                  <a:srgbClr val="FFFF00"/>
                </a:solidFill>
                <a:latin typeface="Arial" pitchFamily="34" charset="0"/>
                <a:cs typeface="Arial" pitchFamily="34" charset="0"/>
              </a:rPr>
              <a:t> must be </a:t>
            </a:r>
            <a:r>
              <a:rPr lang="en-US" sz="3200" dirty="0">
                <a:solidFill>
                  <a:schemeClr val="tx2"/>
                </a:solidFill>
                <a:latin typeface="Arial" pitchFamily="34" charset="0"/>
                <a:cs typeface="Arial" pitchFamily="34" charset="0"/>
              </a:rPr>
              <a:t>conducted.</a:t>
            </a:r>
            <a:endParaRPr lang="en-US" sz="3200" dirty="0">
              <a:solidFill>
                <a:schemeClr val="tx2"/>
              </a:solidFill>
              <a:latin typeface="Arial" pitchFamily="34" charset="0"/>
              <a:cs typeface="Times New Roman" pitchFamily="18" charset="0"/>
            </a:endParaRPr>
          </a:p>
        </p:txBody>
      </p:sp>
    </p:spTree>
    <p:extLst>
      <p:ext uri="{BB962C8B-B14F-4D97-AF65-F5344CB8AC3E}">
        <p14:creationId xmlns:p14="http://schemas.microsoft.com/office/powerpoint/2010/main" val="298209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762000"/>
          </a:xfrm>
        </p:spPr>
        <p:txBody>
          <a:bodyPr/>
          <a:lstStyle/>
          <a:p>
            <a:r>
              <a:rPr lang="en-US" sz="4000" dirty="0">
                <a:latin typeface="Arial Rounded MT Bold" panose="020F0704030504030204" pitchFamily="34" charset="0"/>
              </a:rPr>
              <a:t>Preliminary Information</a:t>
            </a:r>
          </a:p>
        </p:txBody>
      </p:sp>
      <p:sp>
        <p:nvSpPr>
          <p:cNvPr id="3" name="Content Placeholder 2"/>
          <p:cNvSpPr>
            <a:spLocks noGrp="1"/>
          </p:cNvSpPr>
          <p:nvPr>
            <p:ph idx="1"/>
          </p:nvPr>
        </p:nvSpPr>
        <p:spPr>
          <a:xfrm>
            <a:off x="1066800" y="1143000"/>
            <a:ext cx="10210800" cy="5105400"/>
          </a:xfrm>
        </p:spPr>
        <p:txBody>
          <a:bodyPr/>
          <a:lstStyle/>
          <a:p>
            <a:pPr algn="just"/>
            <a:r>
              <a:rPr lang="en-US" altLang="en-US" sz="2800" dirty="0">
                <a:latin typeface="Arial Rounded MT Bold" panose="020F0704030504030204" pitchFamily="34" charset="0"/>
              </a:rPr>
              <a:t>If the structure is used only on a seasonal basis, </a:t>
            </a:r>
            <a:r>
              <a:rPr lang="en-US" altLang="en-US" sz="2800" i="1" dirty="0">
                <a:latin typeface="Arial Rounded MT Bold" panose="020F0704030504030204" pitchFamily="34" charset="0"/>
              </a:rPr>
              <a:t>what is the usage frequency?</a:t>
            </a:r>
          </a:p>
          <a:p>
            <a:pPr algn="just"/>
            <a:r>
              <a:rPr lang="en-US" altLang="en-US" sz="2800" dirty="0">
                <a:latin typeface="Arial Rounded MT Bold" panose="020F0704030504030204" pitchFamily="34" charset="0"/>
              </a:rPr>
              <a:t>Request that the landowner obtain the original and any repair permits and arrange to have them on site for the inspector</a:t>
            </a:r>
          </a:p>
          <a:p>
            <a:pPr algn="just"/>
            <a:r>
              <a:rPr lang="en-US" altLang="en-US" sz="2800" dirty="0">
                <a:latin typeface="Arial Rounded MT Bold" panose="020F0704030504030204" pitchFamily="34" charset="0"/>
              </a:rPr>
              <a:t>Inquire if there was any repair activity and gather as much detail as possible regarding such repairs</a:t>
            </a:r>
          </a:p>
          <a:p>
            <a:pPr algn="just"/>
            <a:r>
              <a:rPr lang="en-US" altLang="en-US" sz="2800" dirty="0">
                <a:latin typeface="Arial Rounded MT Bold" panose="020F0704030504030204" pitchFamily="34" charset="0"/>
              </a:rPr>
              <a:t>Ask where the washing machine, all gray water lines and all other water-discharging appliances discharge. If not to the treatment tank, </a:t>
            </a:r>
            <a:r>
              <a:rPr lang="en-US" altLang="en-US" sz="2800" i="1" dirty="0">
                <a:latin typeface="Arial Rounded MT Bold" panose="020F0704030504030204" pitchFamily="34" charset="0"/>
              </a:rPr>
              <a:t>where do these discharges go (surface of the ground, to a stream)?</a:t>
            </a:r>
            <a:r>
              <a:rPr lang="en-US" altLang="en-US" sz="2800" dirty="0">
                <a:latin typeface="Arial Rounded MT Bold" panose="020F0704030504030204" pitchFamily="34" charset="0"/>
              </a:rPr>
              <a:t>   Note these</a:t>
            </a:r>
          </a:p>
          <a:p>
            <a:endParaRPr lang="en-US" altLang="en-US" sz="2800" dirty="0">
              <a:latin typeface="Arial Rounded MT Bold" panose="020F0704030504030204" pitchFamily="34" charset="0"/>
            </a:endParaRPr>
          </a:p>
          <a:p>
            <a:endParaRPr lang="en-US" altLang="en-US" sz="2800"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98209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762000"/>
          </a:xfrm>
        </p:spPr>
        <p:txBody>
          <a:bodyPr/>
          <a:lstStyle/>
          <a:p>
            <a:r>
              <a:rPr lang="en-US" sz="4000" dirty="0">
                <a:latin typeface="Arial Rounded MT Bold" panose="020F0704030504030204" pitchFamily="34" charset="0"/>
              </a:rPr>
              <a:t>Preliminary Information</a:t>
            </a:r>
          </a:p>
        </p:txBody>
      </p:sp>
      <p:sp>
        <p:nvSpPr>
          <p:cNvPr id="3" name="Content Placeholder 2"/>
          <p:cNvSpPr>
            <a:spLocks noGrp="1"/>
          </p:cNvSpPr>
          <p:nvPr>
            <p:ph idx="1"/>
          </p:nvPr>
        </p:nvSpPr>
        <p:spPr>
          <a:xfrm>
            <a:off x="914400" y="1295400"/>
            <a:ext cx="10363200" cy="5105400"/>
          </a:xfrm>
        </p:spPr>
        <p:txBody>
          <a:bodyPr/>
          <a:lstStyle/>
          <a:p>
            <a:r>
              <a:rPr lang="en-US" altLang="en-US" sz="2800" dirty="0">
                <a:latin typeface="Arial Rounded MT Bold" panose="020F0704030504030204" pitchFamily="34" charset="0"/>
              </a:rPr>
              <a:t>When was the treatment tank last pumped? </a:t>
            </a:r>
          </a:p>
          <a:p>
            <a:pPr lvl="1"/>
            <a:r>
              <a:rPr lang="en-US" altLang="en-US" sz="2500" dirty="0">
                <a:latin typeface="Arial Rounded MT Bold" panose="020F0704030504030204" pitchFamily="34" charset="0"/>
              </a:rPr>
              <a:t>What is the typical pumping frequency?</a:t>
            </a:r>
          </a:p>
          <a:p>
            <a:r>
              <a:rPr lang="en-US" sz="2800" dirty="0">
                <a:latin typeface="Arial Rounded MT Bold" panose="020F0704030504030204" pitchFamily="34" charset="0"/>
              </a:rPr>
              <a:t>Determine in advance if the treatment and pump tanks will be accessible (main access port dug open)</a:t>
            </a:r>
          </a:p>
          <a:p>
            <a:r>
              <a:rPr lang="en-US" sz="2800" dirty="0">
                <a:latin typeface="Arial Rounded MT Bold" panose="020F0704030504030204" pitchFamily="34" charset="0"/>
              </a:rPr>
              <a:t>Determine if the system was the subject of a soil fracturing process within the last 12 months</a:t>
            </a:r>
          </a:p>
          <a:p>
            <a:r>
              <a:rPr lang="en-US" sz="2800" dirty="0">
                <a:latin typeface="Arial Rounded MT Bold" panose="020F0704030504030204" pitchFamily="34" charset="0"/>
              </a:rPr>
              <a:t>Is the system covered by a systematic maintenance program? </a:t>
            </a:r>
          </a:p>
          <a:p>
            <a:pPr lvl="1"/>
            <a:r>
              <a:rPr lang="en-US" sz="2500" dirty="0">
                <a:latin typeface="Arial Rounded MT Bold" panose="020F0704030504030204" pitchFamily="34" charset="0"/>
              </a:rPr>
              <a:t>If yes</a:t>
            </a:r>
          </a:p>
          <a:p>
            <a:pPr lvl="2"/>
            <a:r>
              <a:rPr lang="en-US" sz="2100" dirty="0">
                <a:latin typeface="Arial Rounded MT Bold" panose="020F0704030504030204" pitchFamily="34" charset="0"/>
              </a:rPr>
              <a:t>Record the maintenance provider’s name, address and phone information</a:t>
            </a:r>
          </a:p>
          <a:p>
            <a:endParaRPr lang="en-US" sz="2800" dirty="0"/>
          </a:p>
          <a:p>
            <a:endParaRPr lang="en-US" altLang="en-US" sz="2800" dirty="0">
              <a:latin typeface="Arial Rounded MT Bold" panose="020F0704030504030204" pitchFamily="34" charset="0"/>
            </a:endParaRPr>
          </a:p>
          <a:p>
            <a:endParaRPr lang="en-US" altLang="en-US" sz="2800"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3127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762000"/>
          </a:xfrm>
        </p:spPr>
        <p:txBody>
          <a:bodyPr/>
          <a:lstStyle/>
          <a:p>
            <a:r>
              <a:rPr lang="en-US" dirty="0">
                <a:latin typeface="Arial Rounded MT Bold" panose="020F0704030504030204" pitchFamily="34" charset="0"/>
              </a:rPr>
              <a:t>Field Inspection Procedure</a:t>
            </a:r>
          </a:p>
        </p:txBody>
      </p:sp>
      <p:sp>
        <p:nvSpPr>
          <p:cNvPr id="4" name="TextBox 3"/>
          <p:cNvSpPr txBox="1"/>
          <p:nvPr/>
        </p:nvSpPr>
        <p:spPr>
          <a:xfrm>
            <a:off x="990600" y="914400"/>
            <a:ext cx="10439400" cy="2677656"/>
          </a:xfrm>
          <a:prstGeom prst="rect">
            <a:avLst/>
          </a:prstGeom>
          <a:noFill/>
          <a:ln w="28575">
            <a:solidFill>
              <a:srgbClr val="FFFF00"/>
            </a:solidFill>
          </a:ln>
        </p:spPr>
        <p:txBody>
          <a:bodyPr wrap="square" rtlCol="0">
            <a:spAutoFit/>
          </a:bodyPr>
          <a:lstStyle/>
          <a:p>
            <a:pPr algn="ctr">
              <a:defRPr/>
            </a:pPr>
            <a:r>
              <a:rPr lang="en-US" sz="2800" b="1" dirty="0">
                <a:solidFill>
                  <a:srgbClr val="FFFF00"/>
                </a:solidFill>
                <a:cs typeface="Arial" pitchFamily="34" charset="0"/>
              </a:rPr>
              <a:t>If there has been measurable precipitation in the last 48 hours, or if flood water or storm water runoff is standing on the absorption area, or if an unusual  volume of water has been introduced to the treatment system in the last 48 hours, the inspector should use his/her judgment to determine if the inspection should be postponed.</a:t>
            </a:r>
          </a:p>
        </p:txBody>
      </p:sp>
      <p:pic>
        <p:nvPicPr>
          <p:cNvPr id="5" name="Picture 4" descr="DSCF0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3668256"/>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149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wrap="square" anchor="ctr">
            <a:noAutofit/>
          </a:bodyPr>
          <a:lstStyle/>
          <a:p>
            <a:r>
              <a:rPr lang="en-US" sz="4000" dirty="0"/>
              <a:t>Before You Start</a:t>
            </a:r>
            <a:br>
              <a:rPr lang="en-US" sz="4000" dirty="0"/>
            </a:br>
            <a:r>
              <a:rPr lang="en-US" sz="4000" dirty="0"/>
              <a:t>The Field Inspection</a:t>
            </a:r>
          </a:p>
        </p:txBody>
      </p:sp>
      <p:pic>
        <p:nvPicPr>
          <p:cNvPr id="6" name="Picture 5" descr="A logo with a shovel and text&#10;&#10;AI-generated content may be incorrect.">
            <a:extLst>
              <a:ext uri="{FF2B5EF4-FFF2-40B4-BE49-F238E27FC236}">
                <a16:creationId xmlns:a16="http://schemas.microsoft.com/office/drawing/2014/main" id="{4603BB37-4DEB-767F-1BCB-400E50F4B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955321"/>
            <a:ext cx="4805156" cy="3988279"/>
          </a:xfrm>
          <a:prstGeom prst="rect">
            <a:avLst/>
          </a:prstGeom>
          <a:noFill/>
          <a:ln>
            <a:noFill/>
          </a:ln>
          <a:effectLst>
            <a:outerShdw blurRad="292100" dist="139700" dir="2700000" algn="tl" rotWithShape="0">
              <a:srgbClr val="333333">
                <a:alpha val="65000"/>
              </a:srgbClr>
            </a:outerShdw>
          </a:effectLst>
        </p:spPr>
      </p:pic>
      <p:sp>
        <p:nvSpPr>
          <p:cNvPr id="3" name="Content Placeholder 2"/>
          <p:cNvSpPr>
            <a:spLocks noGrp="1"/>
          </p:cNvSpPr>
          <p:nvPr>
            <p:ph sz="half" idx="2"/>
          </p:nvPr>
        </p:nvSpPr>
        <p:spPr>
          <a:xfrm>
            <a:off x="6019800" y="2133600"/>
            <a:ext cx="5943600" cy="3531079"/>
          </a:xfrm>
        </p:spPr>
        <p:txBody>
          <a:bodyPr wrap="square" anchor="t">
            <a:normAutofit fontScale="92500"/>
          </a:bodyPr>
          <a:lstStyle/>
          <a:p>
            <a:r>
              <a:rPr lang="en-US" altLang="en-US" sz="3500" dirty="0"/>
              <a:t>Contact the utility locating or "one call" service in the locality to request that any utility lines be located. </a:t>
            </a:r>
          </a:p>
          <a:p>
            <a:endParaRPr lang="en-US" altLang="en-US" sz="1100" dirty="0"/>
          </a:p>
          <a:p>
            <a:r>
              <a:rPr lang="en-US" altLang="en-US" sz="3500" dirty="0"/>
              <a:t>NOTE: This will not identify privately installed utilities.</a:t>
            </a:r>
          </a:p>
          <a:p>
            <a:endParaRPr lang="en-US" dirty="0"/>
          </a:p>
        </p:txBody>
      </p:sp>
      <p:pic>
        <p:nvPicPr>
          <p:cNvPr id="4" name="Picture 3" descr="PAOC logo_water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781050"/>
            <a:ext cx="3670594"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11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661" y="705178"/>
            <a:ext cx="6973512" cy="1938992"/>
          </a:xfrm>
          <a:prstGeom prst="rect">
            <a:avLst/>
          </a:prstGeom>
          <a:noFill/>
        </p:spPr>
        <p:txBody>
          <a:bodyPr wrap="none" lIns="91440" tIns="45720" rIns="91440" bIns="45720">
            <a:spAutoFit/>
          </a:bodyPr>
          <a:lstStyle/>
          <a:p>
            <a:pPr algn="ctr"/>
            <a:r>
              <a:rPr lang="en-US" sz="6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READY TO GO TO </a:t>
            </a:r>
          </a:p>
          <a:p>
            <a:pPr algn="ctr"/>
            <a:r>
              <a:rPr lang="en-US" sz="6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SITE?</a:t>
            </a:r>
          </a:p>
        </p:txBody>
      </p:sp>
      <p:sp>
        <p:nvSpPr>
          <p:cNvPr id="5" name="Rectangle 4"/>
          <p:cNvSpPr/>
          <p:nvPr/>
        </p:nvSpPr>
        <p:spPr>
          <a:xfrm>
            <a:off x="2397867" y="3429000"/>
            <a:ext cx="7291100" cy="1938992"/>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TOOLS ARE </a:t>
            </a:r>
          </a:p>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NEEDED?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63" y="128109"/>
            <a:ext cx="9982200" cy="1143000"/>
          </a:xfrm>
        </p:spPr>
        <p:txBody>
          <a:bodyPr/>
          <a:lstStyle/>
          <a:p>
            <a:r>
              <a:rPr lang="en-US" sz="4000" dirty="0">
                <a:latin typeface="Arial Rounded MT Bold" panose="020F0704030504030204" pitchFamily="34" charset="0"/>
              </a:rPr>
              <a:t>Equipment Needed to Complete the Field Inspection</a:t>
            </a:r>
          </a:p>
        </p:txBody>
      </p:sp>
      <p:sp>
        <p:nvSpPr>
          <p:cNvPr id="4" name="Content Placeholder 3"/>
          <p:cNvSpPr>
            <a:spLocks noGrp="1"/>
          </p:cNvSpPr>
          <p:nvPr>
            <p:ph sz="half" idx="1"/>
          </p:nvPr>
        </p:nvSpPr>
        <p:spPr>
          <a:xfrm>
            <a:off x="876299" y="1300583"/>
            <a:ext cx="5256271" cy="4800600"/>
          </a:xfrm>
        </p:spPr>
        <p:txBody>
          <a:bodyPr/>
          <a:lstStyle/>
          <a:p>
            <a:r>
              <a:rPr lang="en-US" sz="3000" dirty="0">
                <a:latin typeface="Arial Rounded MT Bold" panose="020F0704030504030204" pitchFamily="34" charset="0"/>
              </a:rPr>
              <a:t>The equipment needed to perform a field inspection include:</a:t>
            </a:r>
          </a:p>
          <a:p>
            <a:pPr lvl="1"/>
            <a:r>
              <a:rPr lang="en-US" dirty="0">
                <a:latin typeface="Arial Rounded MT Bold" panose="020F0704030504030204" pitchFamily="34" charset="0"/>
              </a:rPr>
              <a:t>Clipboard &amp; pencil</a:t>
            </a:r>
          </a:p>
          <a:p>
            <a:pPr lvl="1"/>
            <a:r>
              <a:rPr lang="en-US" dirty="0">
                <a:latin typeface="Arial Rounded MT Bold" panose="020F0704030504030204" pitchFamily="34" charset="0"/>
              </a:rPr>
              <a:t>Field Inspection Form.</a:t>
            </a:r>
          </a:p>
          <a:p>
            <a:pPr lvl="1"/>
            <a:r>
              <a:rPr lang="en-US" dirty="0">
                <a:latin typeface="Arial Rounded MT Bold" panose="020F0704030504030204" pitchFamily="34" charset="0"/>
              </a:rPr>
              <a:t>Tape(s).</a:t>
            </a:r>
          </a:p>
          <a:p>
            <a:pPr lvl="1"/>
            <a:r>
              <a:rPr lang="en-US" dirty="0">
                <a:latin typeface="Arial Rounded MT Bold" panose="020F0704030504030204" pitchFamily="34" charset="0"/>
              </a:rPr>
              <a:t>Probe</a:t>
            </a:r>
          </a:p>
          <a:p>
            <a:pPr marL="457200" lvl="1" indent="0">
              <a:buNone/>
            </a:pPr>
            <a:endParaRPr lang="en-US" dirty="0">
              <a:latin typeface="Arial Rounded MT Bold" panose="020F0704030504030204" pitchFamily="34" charset="0"/>
            </a:endParaRPr>
          </a:p>
          <a:p>
            <a:pPr lvl="1"/>
            <a:endParaRPr lang="en-US" dirty="0">
              <a:latin typeface="Arial Rounded MT Bold" panose="020F0704030504030204" pitchFamily="34" charset="0"/>
            </a:endParaRPr>
          </a:p>
        </p:txBody>
      </p:sp>
      <p:pic>
        <p:nvPicPr>
          <p:cNvPr id="1026" name="Picture 2" descr="C:\Users\Owner\Documents\My Documents\My Pictures\Als Work\OnLot\PSMA 101 Forms-Letters\Field Inspection Checklist-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25702" y="1066800"/>
            <a:ext cx="230175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Owner\Documents\My Documents\My Pictures\Als Work\OnLot\Ta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861" y="4648199"/>
            <a:ext cx="2871298" cy="2081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C:\Users\Owner\Documents\My Documents\My Pictures\Als Work\OnLot\Using a prob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1940" y="3740203"/>
            <a:ext cx="4160060" cy="3116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5" name="Picture 5" descr="C:\Users\Owner\Documents\My Documents\My Pictures\Als Work\OnLot\100-ft tap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4123" y="3877370"/>
            <a:ext cx="2828230" cy="2828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Users\Owner\Documents\My Documents\My Pictures\Als Work\OnLot\clipboar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7343" y="822746"/>
            <a:ext cx="2878137" cy="2878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47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123"/>
                                        </p:tgtEl>
                                        <p:attrNameLst>
                                          <p:attrName>style.visibility</p:attrName>
                                        </p:attrNameLst>
                                      </p:cBhvr>
                                      <p:to>
                                        <p:strVal val="visible"/>
                                      </p:to>
                                    </p:set>
                                    <p:animEffect transition="in" filter="wipe(down)">
                                      <p:cBhvr>
                                        <p:cTn id="26" dur="500"/>
                                        <p:tgtEl>
                                          <p:spTgt spid="5123"/>
                                        </p:tgtEl>
                                      </p:cBhvr>
                                    </p:animEffect>
                                  </p:childTnLst>
                                </p:cTn>
                              </p:par>
                              <p:par>
                                <p:cTn id="27" presetID="22" presetClass="entr" presetSubtype="4" fill="hold" nodeType="withEffect">
                                  <p:stCondLst>
                                    <p:cond delay="0"/>
                                  </p:stCondLst>
                                  <p:childTnLst>
                                    <p:set>
                                      <p:cBhvr>
                                        <p:cTn id="28" dur="1" fill="hold">
                                          <p:stCondLst>
                                            <p:cond delay="0"/>
                                          </p:stCondLst>
                                        </p:cTn>
                                        <p:tgtEl>
                                          <p:spTgt spid="5125"/>
                                        </p:tgtEl>
                                        <p:attrNameLst>
                                          <p:attrName>style.visibility</p:attrName>
                                        </p:attrNameLst>
                                      </p:cBhvr>
                                      <p:to>
                                        <p:strVal val="visible"/>
                                      </p:to>
                                    </p:set>
                                    <p:animEffect transition="in" filter="wipe(down)">
                                      <p:cBhvr>
                                        <p:cTn id="29" dur="500"/>
                                        <p:tgtEl>
                                          <p:spTgt spid="51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5124"/>
                                        </p:tgtEl>
                                        <p:attrNameLst>
                                          <p:attrName>style.visibility</p:attrName>
                                        </p:attrNameLst>
                                      </p:cBhvr>
                                      <p:to>
                                        <p:strVal val="visible"/>
                                      </p:to>
                                    </p:set>
                                    <p:animEffect transition="in" filter="wipe(down)">
                                      <p:cBhvr>
                                        <p:cTn id="3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762000"/>
          </a:xfrm>
        </p:spPr>
        <p:txBody>
          <a:bodyPr/>
          <a:lstStyle/>
          <a:p>
            <a:r>
              <a:rPr lang="en-US" dirty="0">
                <a:latin typeface="Arial Rounded MT Bold" panose="020F0704030504030204" pitchFamily="34" charset="0"/>
              </a:rPr>
              <a:t>Inspection Procedures</a:t>
            </a:r>
          </a:p>
        </p:txBody>
      </p:sp>
      <p:sp>
        <p:nvSpPr>
          <p:cNvPr id="3" name="Content Placeholder 2"/>
          <p:cNvSpPr>
            <a:spLocks noGrp="1"/>
          </p:cNvSpPr>
          <p:nvPr>
            <p:ph sz="half" idx="1"/>
          </p:nvPr>
        </p:nvSpPr>
        <p:spPr>
          <a:xfrm>
            <a:off x="1219200" y="1189008"/>
            <a:ext cx="3810000" cy="4876800"/>
          </a:xfrm>
        </p:spPr>
        <p:txBody>
          <a:bodyPr/>
          <a:lstStyle/>
          <a:p>
            <a:r>
              <a:rPr lang="en-US" dirty="0">
                <a:latin typeface="Arial Rounded MT Bold" panose="020F0704030504030204" pitchFamily="34" charset="0"/>
              </a:rPr>
              <a:t>What is the FIRST step in any inspection?</a:t>
            </a:r>
          </a:p>
          <a:p>
            <a:pPr lvl="1"/>
            <a:r>
              <a:rPr lang="en-US" dirty="0">
                <a:latin typeface="Arial Rounded MT Bold" panose="020F0704030504030204" pitchFamily="34" charset="0"/>
              </a:rPr>
              <a:t>Before you start any inspection…</a:t>
            </a:r>
          </a:p>
          <a:p>
            <a:pPr lvl="1"/>
            <a:r>
              <a:rPr lang="en-US" dirty="0">
                <a:latin typeface="Arial Rounded MT Bold" panose="020F0704030504030204" pitchFamily="34" charset="0"/>
              </a:rPr>
              <a:t>Getting an </a:t>
            </a:r>
            <a:r>
              <a:rPr lang="en-US" dirty="0">
                <a:solidFill>
                  <a:srgbClr val="FFFF00"/>
                </a:solidFill>
                <a:latin typeface="Arial Rounded MT Bold" panose="020F0704030504030204" pitchFamily="34" charset="0"/>
              </a:rPr>
              <a:t>Authorization Form </a:t>
            </a:r>
            <a:r>
              <a:rPr lang="en-US" dirty="0">
                <a:latin typeface="Arial Rounded MT Bold" panose="020F0704030504030204" pitchFamily="34" charset="0"/>
              </a:rPr>
              <a:t>signed by the responsible party, your client, is recommended.</a:t>
            </a:r>
          </a:p>
          <a:p>
            <a:endParaRPr lang="en-US" dirty="0"/>
          </a:p>
        </p:txBody>
      </p:sp>
      <p:sp>
        <p:nvSpPr>
          <p:cNvPr id="4" name="Content Placeholder 3"/>
          <p:cNvSpPr>
            <a:spLocks noGrp="1"/>
          </p:cNvSpPr>
          <p:nvPr>
            <p:ph sz="half" idx="2"/>
          </p:nvPr>
        </p:nvSpPr>
        <p:spPr>
          <a:xfrm>
            <a:off x="5638800" y="4830792"/>
            <a:ext cx="4648200" cy="1676400"/>
          </a:xfrm>
        </p:spPr>
        <p:txBody>
          <a:bodyPr/>
          <a:lstStyle/>
          <a:p>
            <a:r>
              <a:rPr lang="en-US" dirty="0">
                <a:latin typeface="Arial Rounded MT Bold" panose="020F0704030504030204" pitchFamily="34" charset="0"/>
              </a:rPr>
              <a:t>There is a sample form within the Standards</a:t>
            </a:r>
          </a:p>
          <a:p>
            <a:pPr marL="0" indent="0" algn="ctr">
              <a:buNone/>
            </a:pPr>
            <a:r>
              <a:rPr lang="en-US" sz="2200" dirty="0">
                <a:latin typeface="Arial Rounded MT Bold" panose="020F0704030504030204" pitchFamily="34" charset="0"/>
              </a:rPr>
              <a:t>Appendix A - Pages 66 - 67</a:t>
            </a:r>
          </a:p>
        </p:txBody>
      </p:sp>
      <p:pic>
        <p:nvPicPr>
          <p:cNvPr id="5" name="Picture 3" descr="DSCF0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189008"/>
            <a:ext cx="5401574" cy="36010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5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763000" cy="1143000"/>
          </a:xfrm>
        </p:spPr>
        <p:txBody>
          <a:bodyPr/>
          <a:lstStyle/>
          <a:p>
            <a:r>
              <a:rPr lang="en-US" sz="4000" dirty="0">
                <a:latin typeface="Arial Rounded MT Bold" panose="020F0704030504030204" pitchFamily="34" charset="0"/>
              </a:rPr>
              <a:t>Equipment Needed to Complete the Field Inspection</a:t>
            </a:r>
          </a:p>
        </p:txBody>
      </p:sp>
      <p:sp>
        <p:nvSpPr>
          <p:cNvPr id="4" name="Content Placeholder 3"/>
          <p:cNvSpPr>
            <a:spLocks noGrp="1"/>
          </p:cNvSpPr>
          <p:nvPr>
            <p:ph sz="half" idx="1"/>
          </p:nvPr>
        </p:nvSpPr>
        <p:spPr>
          <a:xfrm>
            <a:off x="609600" y="1447800"/>
            <a:ext cx="5638800" cy="4800600"/>
          </a:xfrm>
        </p:spPr>
        <p:txBody>
          <a:bodyPr/>
          <a:lstStyle/>
          <a:p>
            <a:r>
              <a:rPr lang="en-US" sz="3000" dirty="0">
                <a:latin typeface="Arial Rounded MT Bold" panose="020F0704030504030204" pitchFamily="34" charset="0"/>
              </a:rPr>
              <a:t>The equipment needed to perform a field inspection include:</a:t>
            </a:r>
          </a:p>
          <a:p>
            <a:pPr lvl="1"/>
            <a:r>
              <a:rPr lang="en-US" sz="2500" dirty="0">
                <a:latin typeface="Arial Rounded MT Bold" panose="020F0704030504030204" pitchFamily="34" charset="0"/>
              </a:rPr>
              <a:t>Pressure Indicator</a:t>
            </a:r>
          </a:p>
          <a:p>
            <a:pPr lvl="1"/>
            <a:r>
              <a:rPr lang="en-US" sz="2500" dirty="0">
                <a:latin typeface="Arial Rounded MT Bold" panose="020F0704030504030204" pitchFamily="34" charset="0"/>
              </a:rPr>
              <a:t>Mirror</a:t>
            </a:r>
          </a:p>
          <a:p>
            <a:pPr lvl="1"/>
            <a:r>
              <a:rPr lang="en-US" sz="2500" dirty="0">
                <a:latin typeface="Arial Rounded MT Bold" panose="020F0704030504030204" pitchFamily="34" charset="0"/>
              </a:rPr>
              <a:t>Flashlight</a:t>
            </a:r>
          </a:p>
          <a:p>
            <a:pPr lvl="1"/>
            <a:r>
              <a:rPr lang="en-US" sz="2500" dirty="0">
                <a:latin typeface="Arial Rounded MT Bold" panose="020F0704030504030204" pitchFamily="34" charset="0"/>
              </a:rPr>
              <a:t>Sludge Judge or Sludge Stick</a:t>
            </a:r>
          </a:p>
          <a:p>
            <a:pPr lvl="1"/>
            <a:r>
              <a:rPr lang="en-US" sz="2500" dirty="0">
                <a:latin typeface="Arial Rounded MT Bold" panose="020F0704030504030204" pitchFamily="34" charset="0"/>
              </a:rPr>
              <a:t>Shovel</a:t>
            </a:r>
          </a:p>
          <a:p>
            <a:pPr lvl="1"/>
            <a:r>
              <a:rPr lang="en-US" sz="2500" dirty="0">
                <a:latin typeface="Arial Rounded MT Bold" panose="020F0704030504030204" pitchFamily="34" charset="0"/>
              </a:rPr>
              <a:t>TV camera </a:t>
            </a:r>
          </a:p>
          <a:p>
            <a:pPr marL="457200" lvl="1" indent="0">
              <a:buFontTx/>
              <a:buChar char="-"/>
            </a:pPr>
            <a:endParaRPr lang="en-US" dirty="0">
              <a:latin typeface="Arial Rounded MT Bold" panose="020F0704030504030204" pitchFamily="34" charset="0"/>
            </a:endParaRPr>
          </a:p>
        </p:txBody>
      </p:sp>
      <p:pic>
        <p:nvPicPr>
          <p:cNvPr id="7170" name="Picture 2" descr="C:\Users\Owner\Documents\My Documents\My Pictures\Als Work\OnLot\mirror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7988" y="1524000"/>
            <a:ext cx="2163012" cy="4326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1" name="Picture 3" descr="C:\Users\Owner\Documents\My Documents\My Pictures\Als Work\OnLot\sludge jud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447" y="4882157"/>
            <a:ext cx="1823443" cy="1823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8530" name="Picture 2" descr="C:\Users\Ray\Documents\0 PSMA STUFF\INTERESTING\DSC_0957.JPG"/>
          <p:cNvPicPr>
            <a:picLocks noChangeAspect="1" noChangeArrowheads="1"/>
          </p:cNvPicPr>
          <p:nvPr/>
        </p:nvPicPr>
        <p:blipFill>
          <a:blip r:embed="rId5" cstate="print"/>
          <a:srcRect/>
          <a:stretch>
            <a:fillRect/>
          </a:stretch>
        </p:blipFill>
        <p:spPr bwMode="auto">
          <a:xfrm>
            <a:off x="6248400" y="1497112"/>
            <a:ext cx="3683067" cy="2465287"/>
          </a:xfrm>
          <a:prstGeom prst="rect">
            <a:avLst/>
          </a:prstGeom>
          <a:ln>
            <a:noFill/>
          </a:ln>
          <a:effectLst>
            <a:outerShdw blurRad="292100" dist="139700" dir="2700000" algn="tl" rotWithShape="0">
              <a:srgbClr val="333333">
                <a:alpha val="65000"/>
              </a:srgbClr>
            </a:outerShdw>
          </a:effectLst>
        </p:spPr>
      </p:pic>
      <p:pic>
        <p:nvPicPr>
          <p:cNvPr id="236545" name="Picture 1" descr="C:\Users\Ray\Documents\0 PSMA STUFF\2019 Stuff\2019 Spring training PSMA\101 course update 2019\Ray's work in progress folder\Shovel .png"/>
          <p:cNvPicPr>
            <a:picLocks noChangeAspect="1" noChangeArrowheads="1"/>
          </p:cNvPicPr>
          <p:nvPr/>
        </p:nvPicPr>
        <p:blipFill>
          <a:blip r:embed="rId6" cstate="print"/>
          <a:srcRect/>
          <a:stretch>
            <a:fillRect/>
          </a:stretch>
        </p:blipFill>
        <p:spPr bwMode="auto">
          <a:xfrm>
            <a:off x="6203112" y="3657600"/>
            <a:ext cx="2407488" cy="3080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983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7171"/>
                                        </p:tgtEl>
                                        <p:attrNameLst>
                                          <p:attrName>style.visibility</p:attrName>
                                        </p:attrNameLst>
                                      </p:cBhvr>
                                      <p:to>
                                        <p:strVal val="visible"/>
                                      </p:to>
                                    </p:set>
                                    <p:animEffect transition="in" filter="wipe(down)">
                                      <p:cBhvr>
                                        <p:cTn id="28" dur="500"/>
                                        <p:tgtEl>
                                          <p:spTgt spid="717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6545"/>
                                        </p:tgtEl>
                                        <p:attrNameLst>
                                          <p:attrName>style.visibility</p:attrName>
                                        </p:attrNameLst>
                                      </p:cBhvr>
                                      <p:to>
                                        <p:strVal val="visible"/>
                                      </p:to>
                                    </p:set>
                                    <p:animEffect transition="in" filter="fade">
                                      <p:cBhvr>
                                        <p:cTn id="36" dur="500"/>
                                        <p:tgtEl>
                                          <p:spTgt spid="2365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278530"/>
                                        </p:tgtEl>
                                        <p:attrNameLst>
                                          <p:attrName>style.visibility</p:attrName>
                                        </p:attrNameLst>
                                      </p:cBhvr>
                                      <p:to>
                                        <p:strVal val="visible"/>
                                      </p:to>
                                    </p:set>
                                    <p:animEffect transition="in" filter="wipe(down)">
                                      <p:cBhvr>
                                        <p:cTn id="44" dur="500"/>
                                        <p:tgtEl>
                                          <p:spTgt spid="278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444" y="228600"/>
            <a:ext cx="9448800" cy="1143000"/>
          </a:xfrm>
        </p:spPr>
        <p:txBody>
          <a:bodyPr/>
          <a:lstStyle/>
          <a:p>
            <a:r>
              <a:rPr lang="en-US" sz="4000" dirty="0">
                <a:latin typeface="Arial Rounded MT Bold" panose="020F0704030504030204" pitchFamily="34" charset="0"/>
              </a:rPr>
              <a:t>Equipment Needed to Complete the Field Inspection</a:t>
            </a:r>
          </a:p>
        </p:txBody>
      </p:sp>
      <p:sp>
        <p:nvSpPr>
          <p:cNvPr id="4" name="Content Placeholder 3"/>
          <p:cNvSpPr>
            <a:spLocks noGrp="1"/>
          </p:cNvSpPr>
          <p:nvPr>
            <p:ph sz="half" idx="1"/>
          </p:nvPr>
        </p:nvSpPr>
        <p:spPr>
          <a:xfrm>
            <a:off x="533400" y="1676400"/>
            <a:ext cx="5105400" cy="4953000"/>
          </a:xfrm>
        </p:spPr>
        <p:txBody>
          <a:bodyPr/>
          <a:lstStyle/>
          <a:p>
            <a:r>
              <a:rPr lang="en-US" dirty="0">
                <a:latin typeface="Arial Rounded MT Bold" panose="020F0704030504030204" pitchFamily="34" charset="0"/>
              </a:rPr>
              <a:t>The equipment needed to perform a field inspection include:</a:t>
            </a:r>
          </a:p>
          <a:p>
            <a:pPr lvl="1"/>
            <a:r>
              <a:rPr lang="en-US" dirty="0">
                <a:latin typeface="Arial Rounded MT Bold" panose="020F0704030504030204" pitchFamily="34" charset="0"/>
              </a:rPr>
              <a:t>Snake</a:t>
            </a:r>
          </a:p>
          <a:p>
            <a:pPr lvl="1"/>
            <a:r>
              <a:rPr lang="en-US" dirty="0">
                <a:latin typeface="Arial Rounded MT Bold" panose="020F0704030504030204" pitchFamily="34" charset="0"/>
              </a:rPr>
              <a:t>Water Tank, valve, hoses, water meter.</a:t>
            </a:r>
          </a:p>
          <a:p>
            <a:pPr lvl="1"/>
            <a:r>
              <a:rPr lang="en-US" dirty="0">
                <a:latin typeface="Arial Rounded MT Bold" panose="020F0704030504030204" pitchFamily="34" charset="0"/>
              </a:rPr>
              <a:t>Rake</a:t>
            </a:r>
          </a:p>
          <a:p>
            <a:pPr lvl="1"/>
            <a:r>
              <a:rPr lang="en-US" dirty="0">
                <a:latin typeface="Arial Rounded MT Bold" panose="020F0704030504030204" pitchFamily="34" charset="0"/>
              </a:rPr>
              <a:t>Hook.</a:t>
            </a:r>
          </a:p>
          <a:p>
            <a:pPr lvl="1">
              <a:buNone/>
            </a:pPr>
            <a:endParaRPr lang="en-US" dirty="0">
              <a:latin typeface="Arial Rounded MT Bold" panose="020F0704030504030204" pitchFamily="34" charset="0"/>
            </a:endParaRPr>
          </a:p>
          <a:p>
            <a:pPr lvl="1"/>
            <a:endParaRPr lang="en-US" dirty="0">
              <a:latin typeface="Arial Rounded MT Bold" panose="020F0704030504030204" pitchFamily="34" charset="0"/>
            </a:endParaRPr>
          </a:p>
        </p:txBody>
      </p:sp>
      <p:pic>
        <p:nvPicPr>
          <p:cNvPr id="6147" name="Picture 3" descr="C:\Users\Owner\Documents\My Documents\My Pictures\Als Work\OnLot\r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199" y="838199"/>
            <a:ext cx="2629619" cy="2629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C:\Users\Owner\Documents\My Documents\My Pictures\Als Work\OnLot\sna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180" y="1508534"/>
            <a:ext cx="2629619" cy="2629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9" name="Picture 5" descr="C:\Users\Owner\Documents\My Documents\My Pictures\Als Work\OnLot\water tank tru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9907" y="4045768"/>
            <a:ext cx="5344752"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4498" name="Picture 2" descr="C:\Users\Ray\Documents\0 PSMA STUFF\2019 Stuff\2019 Spring training PSMA\101 course update 2019\Ray's work in progress folder\Manhole hook .png"/>
          <p:cNvPicPr>
            <a:picLocks noChangeAspect="1" noChangeArrowheads="1"/>
          </p:cNvPicPr>
          <p:nvPr/>
        </p:nvPicPr>
        <p:blipFill>
          <a:blip r:embed="rId6" cstate="print"/>
          <a:srcRect/>
          <a:stretch>
            <a:fillRect/>
          </a:stretch>
        </p:blipFill>
        <p:spPr bwMode="auto">
          <a:xfrm>
            <a:off x="3886200" y="4358866"/>
            <a:ext cx="2629619" cy="2187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395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wipe(down)">
                                      <p:cBhvr>
                                        <p:cTn id="10" dur="500"/>
                                        <p:tgtEl>
                                          <p:spTgt spid="61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149"/>
                                        </p:tgtEl>
                                        <p:attrNameLst>
                                          <p:attrName>style.visibility</p:attrName>
                                        </p:attrNameLst>
                                      </p:cBhvr>
                                      <p:to>
                                        <p:strVal val="visible"/>
                                      </p:to>
                                    </p:set>
                                    <p:animEffect transition="in" filter="wipe(down)">
                                      <p:cBhvr>
                                        <p:cTn id="18" dur="500"/>
                                        <p:tgtEl>
                                          <p:spTgt spid="61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wipe(down)">
                                      <p:cBhvr>
                                        <p:cTn id="26" dur="500"/>
                                        <p:tgtEl>
                                          <p:spTgt spid="61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34498"/>
                                        </p:tgtEl>
                                        <p:attrNameLst>
                                          <p:attrName>style.visibility</p:attrName>
                                        </p:attrNameLst>
                                      </p:cBhvr>
                                      <p:to>
                                        <p:strVal val="visible"/>
                                      </p:to>
                                    </p:set>
                                    <p:animEffect transition="in" filter="fade">
                                      <p:cBhvr>
                                        <p:cTn id="34" dur="500"/>
                                        <p:tgtEl>
                                          <p:spTgt spid="234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1371600"/>
          </a:xfrm>
        </p:spPr>
        <p:txBody>
          <a:bodyPr/>
          <a:lstStyle/>
          <a:p>
            <a:r>
              <a:rPr lang="en-US" sz="4000" dirty="0">
                <a:latin typeface="Arial Rounded MT Bold" panose="020F0704030504030204" pitchFamily="34" charset="0"/>
              </a:rPr>
              <a:t>General Field Procedure</a:t>
            </a:r>
            <a:br>
              <a:rPr lang="en-US" sz="4000" dirty="0">
                <a:latin typeface="Arial Rounded MT Bold" panose="020F0704030504030204" pitchFamily="34" charset="0"/>
              </a:rPr>
            </a:br>
            <a:r>
              <a:rPr lang="en-US" sz="4000" dirty="0">
                <a:latin typeface="Arial Rounded MT Bold" panose="020F0704030504030204" pitchFamily="34" charset="0"/>
              </a:rPr>
              <a:t>During the Site Visit:</a:t>
            </a:r>
          </a:p>
        </p:txBody>
      </p:sp>
      <p:sp>
        <p:nvSpPr>
          <p:cNvPr id="3" name="Content Placeholder 2"/>
          <p:cNvSpPr>
            <a:spLocks noGrp="1"/>
          </p:cNvSpPr>
          <p:nvPr>
            <p:ph idx="1"/>
          </p:nvPr>
        </p:nvSpPr>
        <p:spPr>
          <a:xfrm>
            <a:off x="990600" y="1600200"/>
            <a:ext cx="7010400" cy="4724400"/>
          </a:xfrm>
        </p:spPr>
        <p:txBody>
          <a:bodyPr/>
          <a:lstStyle/>
          <a:p>
            <a:r>
              <a:rPr lang="en-US" altLang="en-US" sz="3000" b="1" dirty="0">
                <a:latin typeface="Arial" pitchFamily="34" charset="0"/>
              </a:rPr>
              <a:t>Walk the entire property looking for </a:t>
            </a:r>
          </a:p>
          <a:p>
            <a:pPr lvl="1"/>
            <a:r>
              <a:rPr lang="en-US" altLang="en-US" sz="2500" dirty="0">
                <a:solidFill>
                  <a:schemeClr val="tx2"/>
                </a:solidFill>
                <a:latin typeface="Arial" pitchFamily="34" charset="0"/>
              </a:rPr>
              <a:t>Lush vegetation </a:t>
            </a:r>
            <a:r>
              <a:rPr lang="en-US" altLang="en-US" sz="2500" dirty="0">
                <a:latin typeface="Arial" pitchFamily="34" charset="0"/>
              </a:rPr>
              <a:t> </a:t>
            </a:r>
          </a:p>
          <a:p>
            <a:pPr lvl="1"/>
            <a:r>
              <a:rPr lang="en-US" altLang="en-US" sz="2500" dirty="0">
                <a:solidFill>
                  <a:schemeClr val="tx2"/>
                </a:solidFill>
                <a:latin typeface="Arial" pitchFamily="34" charset="0"/>
              </a:rPr>
              <a:t>Discharges</a:t>
            </a:r>
            <a:r>
              <a:rPr lang="en-US" altLang="en-US" sz="2500" dirty="0">
                <a:latin typeface="Arial" pitchFamily="34" charset="0"/>
              </a:rPr>
              <a:t> on or through any of the following:</a:t>
            </a:r>
          </a:p>
          <a:p>
            <a:pPr lvl="2"/>
            <a:r>
              <a:rPr lang="en-US" altLang="en-US" sz="2000" dirty="0">
                <a:latin typeface="Arial" pitchFamily="34" charset="0"/>
              </a:rPr>
              <a:t>The surface of the ground  </a:t>
            </a:r>
          </a:p>
          <a:p>
            <a:pPr lvl="2"/>
            <a:r>
              <a:rPr lang="en-US" altLang="en-US" sz="2000" dirty="0">
                <a:latin typeface="Arial" pitchFamily="34" charset="0"/>
              </a:rPr>
              <a:t>Streams</a:t>
            </a:r>
          </a:p>
          <a:p>
            <a:pPr lvl="2"/>
            <a:r>
              <a:rPr lang="en-US" altLang="en-US" sz="2000" dirty="0">
                <a:latin typeface="Arial" pitchFamily="34" charset="0"/>
              </a:rPr>
              <a:t>Road ditches</a:t>
            </a:r>
          </a:p>
          <a:p>
            <a:pPr lvl="2"/>
            <a:r>
              <a:rPr lang="en-US" altLang="en-US" sz="2000" dirty="0">
                <a:latin typeface="Arial" pitchFamily="34" charset="0"/>
              </a:rPr>
              <a:t>Storm drains or </a:t>
            </a:r>
          </a:p>
          <a:p>
            <a:pPr lvl="2"/>
            <a:r>
              <a:rPr lang="en-US" altLang="en-US" sz="2000" dirty="0">
                <a:latin typeface="Arial" pitchFamily="34" charset="0"/>
              </a:rPr>
              <a:t>Unexpected pipes</a:t>
            </a:r>
          </a:p>
          <a:p>
            <a:r>
              <a:rPr lang="en-US" altLang="en-US" sz="3000" dirty="0">
                <a:latin typeface="Arial" pitchFamily="34" charset="0"/>
              </a:rPr>
              <a:t>Be alert for the presence of </a:t>
            </a:r>
            <a:r>
              <a:rPr lang="en-US" altLang="en-US" sz="3000" dirty="0">
                <a:solidFill>
                  <a:schemeClr val="tx2"/>
                </a:solidFill>
                <a:latin typeface="Arial" pitchFamily="34" charset="0"/>
              </a:rPr>
              <a:t>large trees </a:t>
            </a:r>
            <a:r>
              <a:rPr lang="en-US" altLang="en-US" sz="3000" dirty="0">
                <a:latin typeface="Arial" pitchFamily="34" charset="0"/>
              </a:rPr>
              <a:t>that may affect any part of the OWTS</a:t>
            </a:r>
          </a:p>
          <a:p>
            <a:endParaRPr lang="en-US" altLang="en-US" dirty="0">
              <a:latin typeface="Arial" pitchFamily="34" charset="0"/>
            </a:endParaRPr>
          </a:p>
          <a:p>
            <a:endParaRPr lang="en-US" dirty="0"/>
          </a:p>
        </p:txBody>
      </p:sp>
      <p:pic>
        <p:nvPicPr>
          <p:cNvPr id="1026" name="Picture 2" descr="How To Fix My Ugly Lawn and How Long ...">
            <a:extLst>
              <a:ext uri="{FF2B5EF4-FFF2-40B4-BE49-F238E27FC236}">
                <a16:creationId xmlns:a16="http://schemas.microsoft.com/office/drawing/2014/main" id="{59C31099-560C-E12F-3A2E-128E7A491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19325"/>
            <a:ext cx="4566014" cy="303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53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Here a tree is over a tank</a:t>
            </a:r>
          </a:p>
        </p:txBody>
      </p:sp>
      <p:pic>
        <p:nvPicPr>
          <p:cNvPr id="285698" name="Picture 2" descr="M:\Ray's work in progress folder\Tree over septic tank .jpg"/>
          <p:cNvPicPr>
            <a:picLocks noGrp="1" noChangeAspect="1" noChangeArrowheads="1"/>
          </p:cNvPicPr>
          <p:nvPr>
            <p:ph idx="1"/>
          </p:nvPr>
        </p:nvPicPr>
        <p:blipFill>
          <a:blip r:embed="rId3" cstate="print"/>
          <a:stretch>
            <a:fillRect/>
          </a:stretch>
        </p:blipFill>
        <p:spPr bwMode="auto">
          <a:xfrm>
            <a:off x="2350341" y="1752600"/>
            <a:ext cx="7491318" cy="421502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1371600"/>
          </a:xfrm>
        </p:spPr>
        <p:txBody>
          <a:bodyPr/>
          <a:lstStyle/>
          <a:p>
            <a:r>
              <a:rPr lang="en-US" sz="4000" dirty="0">
                <a:latin typeface="Arial Rounded MT Bold" panose="020F0704030504030204" pitchFamily="34" charset="0"/>
              </a:rPr>
              <a:t>General Field Procedure</a:t>
            </a:r>
            <a:br>
              <a:rPr lang="en-US" sz="4000" dirty="0">
                <a:latin typeface="Arial Rounded MT Bold" panose="020F0704030504030204" pitchFamily="34" charset="0"/>
              </a:rPr>
            </a:br>
            <a:r>
              <a:rPr lang="en-US" sz="4000" dirty="0">
                <a:latin typeface="Arial Rounded MT Bold" panose="020F0704030504030204" pitchFamily="34" charset="0"/>
              </a:rPr>
              <a:t>During the Site Visit:</a:t>
            </a:r>
          </a:p>
        </p:txBody>
      </p:sp>
      <p:sp>
        <p:nvSpPr>
          <p:cNvPr id="3" name="Content Placeholder 2"/>
          <p:cNvSpPr>
            <a:spLocks noGrp="1"/>
          </p:cNvSpPr>
          <p:nvPr>
            <p:ph idx="1"/>
          </p:nvPr>
        </p:nvSpPr>
        <p:spPr>
          <a:xfrm>
            <a:off x="914400" y="1519687"/>
            <a:ext cx="7620000" cy="3124200"/>
          </a:xfrm>
        </p:spPr>
        <p:txBody>
          <a:bodyPr/>
          <a:lstStyle/>
          <a:p>
            <a:r>
              <a:rPr lang="en-US" altLang="en-US" sz="3000" dirty="0">
                <a:latin typeface="Arial Rounded MT Bold" panose="020F0704030504030204" pitchFamily="34" charset="0"/>
              </a:rPr>
              <a:t>Be alert for above-grade evidence of a </a:t>
            </a:r>
            <a:r>
              <a:rPr lang="en-US" altLang="en-US" sz="3000" dirty="0">
                <a:solidFill>
                  <a:schemeClr val="tx2"/>
                </a:solidFill>
                <a:latin typeface="Arial Rounded MT Bold" panose="020F0704030504030204" pitchFamily="34" charset="0"/>
              </a:rPr>
              <a:t>well</a:t>
            </a:r>
            <a:r>
              <a:rPr lang="en-US" altLang="en-US" sz="3000" dirty="0">
                <a:latin typeface="Arial Rounded MT Bold" panose="020F0704030504030204" pitchFamily="34" charset="0"/>
              </a:rPr>
              <a:t>. </a:t>
            </a:r>
          </a:p>
          <a:p>
            <a:pPr lvl="1"/>
            <a:r>
              <a:rPr lang="en-US" altLang="en-US" sz="2700" dirty="0">
                <a:latin typeface="Arial Rounded MT Bold" panose="020F0704030504030204" pitchFamily="34" charset="0"/>
              </a:rPr>
              <a:t>If a well is observed, note its location in the field notes and on the site sketch</a:t>
            </a:r>
          </a:p>
          <a:p>
            <a:r>
              <a:rPr lang="en-US" sz="3000" dirty="0">
                <a:latin typeface="Arial Rounded MT Bold" panose="020F0704030504030204" pitchFamily="34" charset="0"/>
              </a:rPr>
              <a:t>Notice whether a trap/vent exists and is above grade with a secure vented cover</a:t>
            </a:r>
            <a:endParaRPr lang="en-US" altLang="en-US" sz="3000" dirty="0">
              <a:latin typeface="Arial Rounded MT Bold" panose="020F0704030504030204" pitchFamily="34" charset="0"/>
            </a:endParaRPr>
          </a:p>
          <a:p>
            <a:r>
              <a:rPr lang="en-US" altLang="en-US" sz="3000" dirty="0">
                <a:latin typeface="Arial Rounded MT Bold" panose="020F0704030504030204" pitchFamily="34" charset="0"/>
              </a:rPr>
              <a:t>Locate and </a:t>
            </a:r>
            <a:r>
              <a:rPr lang="en-US" altLang="en-US" sz="3000" dirty="0">
                <a:solidFill>
                  <a:schemeClr val="tx2"/>
                </a:solidFill>
                <a:latin typeface="Arial Rounded MT Bold" panose="020F0704030504030204" pitchFamily="34" charset="0"/>
              </a:rPr>
              <a:t>gain access to the treatment tank(s), </a:t>
            </a:r>
            <a:r>
              <a:rPr lang="en-US" altLang="en-US" sz="3000" dirty="0">
                <a:latin typeface="Arial Rounded MT Bold" panose="020F0704030504030204" pitchFamily="34" charset="0"/>
              </a:rPr>
              <a:t>either now or as indicated below</a:t>
            </a:r>
          </a:p>
          <a:p>
            <a:endParaRPr lang="en-US" altLang="en-US" dirty="0">
              <a:latin typeface="Arial" pitchFamily="34" charset="0"/>
            </a:endParaRPr>
          </a:p>
          <a:p>
            <a:endParaRPr lang="en-US" dirty="0"/>
          </a:p>
        </p:txBody>
      </p:sp>
      <p:pic>
        <p:nvPicPr>
          <p:cNvPr id="2050" name="Picture 2" descr="to Hide a Front Yard Drilled Wellhead ...">
            <a:extLst>
              <a:ext uri="{FF2B5EF4-FFF2-40B4-BE49-F238E27FC236}">
                <a16:creationId xmlns:a16="http://schemas.microsoft.com/office/drawing/2014/main" id="{E08E6F6B-6958-0AC8-8DB7-2225A69E5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8842" y="1452333"/>
            <a:ext cx="3633158" cy="26624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nting grass around a Well Head ...">
            <a:extLst>
              <a:ext uri="{FF2B5EF4-FFF2-40B4-BE49-F238E27FC236}">
                <a16:creationId xmlns:a16="http://schemas.microsoft.com/office/drawing/2014/main" id="{A4B0F979-3DDE-AD24-560A-8E130FBC3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842" y="4114800"/>
            <a:ext cx="3633158" cy="2721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75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762000"/>
          </a:xfrm>
        </p:spPr>
        <p:txBody>
          <a:bodyPr/>
          <a:lstStyle/>
          <a:p>
            <a:r>
              <a:rPr lang="en-US" sz="4000" dirty="0">
                <a:latin typeface="Arial Rounded MT Bold" panose="020F0704030504030204" pitchFamily="34" charset="0"/>
              </a:rPr>
              <a:t>Field Inspection Goals</a:t>
            </a:r>
          </a:p>
        </p:txBody>
      </p:sp>
      <p:sp>
        <p:nvSpPr>
          <p:cNvPr id="3" name="Content Placeholder 2"/>
          <p:cNvSpPr>
            <a:spLocks noGrp="1"/>
          </p:cNvSpPr>
          <p:nvPr>
            <p:ph idx="1"/>
          </p:nvPr>
        </p:nvSpPr>
        <p:spPr>
          <a:xfrm>
            <a:off x="800100" y="1143000"/>
            <a:ext cx="10591800" cy="5257800"/>
          </a:xfrm>
        </p:spPr>
        <p:txBody>
          <a:bodyPr/>
          <a:lstStyle/>
          <a:p>
            <a:r>
              <a:rPr lang="en-US" sz="3000" dirty="0">
                <a:latin typeface="Arial Rounded MT Bold" panose="020F0704030504030204" pitchFamily="34" charset="0"/>
              </a:rPr>
              <a:t>Carefully inspect each component of the system in question,</a:t>
            </a:r>
          </a:p>
          <a:p>
            <a:r>
              <a:rPr lang="en-US" sz="3000" dirty="0">
                <a:latin typeface="Arial Rounded MT Bold" panose="020F0704030504030204" pitchFamily="34" charset="0"/>
              </a:rPr>
              <a:t>Complete the Field Inspection Checklist, and</a:t>
            </a:r>
          </a:p>
          <a:p>
            <a:r>
              <a:rPr lang="en-US" sz="3000" dirty="0">
                <a:latin typeface="Arial Rounded MT Bold" panose="020F0704030504030204" pitchFamily="34" charset="0"/>
              </a:rPr>
              <a:t>Assign one of the following value-judgments to each component:</a:t>
            </a:r>
          </a:p>
          <a:p>
            <a:pPr lvl="1"/>
            <a:r>
              <a:rPr lang="en-US" sz="2500" dirty="0">
                <a:latin typeface="Arial Rounded MT Bold" panose="020F0704030504030204" pitchFamily="34" charset="0"/>
              </a:rPr>
              <a:t>Acceptable</a:t>
            </a:r>
          </a:p>
          <a:p>
            <a:pPr lvl="1"/>
            <a:r>
              <a:rPr lang="en-US" sz="2500" dirty="0">
                <a:solidFill>
                  <a:schemeClr val="accent2">
                    <a:lumMod val="60000"/>
                    <a:lumOff val="40000"/>
                  </a:schemeClr>
                </a:solidFill>
                <a:latin typeface="Arial Rounded MT Bold" panose="020F0704030504030204" pitchFamily="34" charset="0"/>
              </a:rPr>
              <a:t>Acceptable with concerns</a:t>
            </a:r>
          </a:p>
          <a:p>
            <a:pPr lvl="1"/>
            <a:r>
              <a:rPr lang="en-US" sz="2500" dirty="0">
                <a:solidFill>
                  <a:srgbClr val="FF0000"/>
                </a:solidFill>
                <a:latin typeface="Arial Rounded MT Bold" panose="020F0704030504030204" pitchFamily="34" charset="0"/>
              </a:rPr>
              <a:t>Unacceptable</a:t>
            </a:r>
          </a:p>
          <a:p>
            <a:pPr lvl="1"/>
            <a:r>
              <a:rPr lang="en-US" sz="2500" dirty="0">
                <a:solidFill>
                  <a:schemeClr val="bg2"/>
                </a:solidFill>
                <a:latin typeface="Arial Rounded MT Bold" panose="020F0704030504030204" pitchFamily="34" charset="0"/>
              </a:rPr>
              <a:t>More investigation is necessary to reach a conclusion</a:t>
            </a:r>
            <a:r>
              <a:rPr lang="en-US" sz="2500" dirty="0">
                <a:latin typeface="Arial Rounded MT Bold" panose="020F0704030504030204" pitchFamily="34" charset="0"/>
              </a:rPr>
              <a:t> (Testing)</a:t>
            </a:r>
          </a:p>
        </p:txBody>
      </p:sp>
    </p:spTree>
    <p:extLst>
      <p:ext uri="{BB962C8B-B14F-4D97-AF65-F5344CB8AC3E}">
        <p14:creationId xmlns:p14="http://schemas.microsoft.com/office/powerpoint/2010/main" val="40969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B430-8EA7-EF49-09FD-B71505771A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35096-CA0C-9F06-6958-4288C0A605B1}"/>
              </a:ext>
            </a:extLst>
          </p:cNvPr>
          <p:cNvSpPr>
            <a:spLocks noGrp="1"/>
          </p:cNvSpPr>
          <p:nvPr>
            <p:ph type="title"/>
          </p:nvPr>
        </p:nvSpPr>
        <p:spPr>
          <a:xfrm>
            <a:off x="821900" y="228600"/>
            <a:ext cx="10608100" cy="1295400"/>
          </a:xfrm>
        </p:spPr>
        <p:txBody>
          <a:bodyPr/>
          <a:lstStyle/>
          <a:p>
            <a:r>
              <a:rPr lang="en-US" sz="4000" dirty="0">
                <a:latin typeface="Arial Rounded MT Bold" panose="020F0704030504030204" pitchFamily="34" charset="0"/>
              </a:rPr>
              <a:t>Field Inspection Checklist</a:t>
            </a:r>
            <a:br>
              <a:rPr lang="en-US" sz="4000" dirty="0">
                <a:latin typeface="Arial Rounded MT Bold" panose="020F0704030504030204" pitchFamily="34" charset="0"/>
              </a:rPr>
            </a:br>
            <a:endParaRPr lang="en-US" dirty="0">
              <a:latin typeface="Arial Rounded MT Bold" panose="020F0704030504030204" pitchFamily="34" charset="0"/>
            </a:endParaRPr>
          </a:p>
        </p:txBody>
      </p:sp>
      <p:pic>
        <p:nvPicPr>
          <p:cNvPr id="96258" name="Picture 2" descr="C:\Users\Owner\Documents\My Documents\My Pictures\Als Work\OnLot\PSMA 101 Forms-Letters\Field Inspection Checklist-p1-Top.jpg">
            <a:extLst>
              <a:ext uri="{FF2B5EF4-FFF2-40B4-BE49-F238E27FC236}">
                <a16:creationId xmlns:a16="http://schemas.microsoft.com/office/drawing/2014/main" id="{E280BD4B-C7F3-CA7C-076D-5DD7614FA6D0}"/>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
            <a:ext cx="9160300" cy="3436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D39554-518C-A76C-878A-122AA8B98CDF}"/>
              </a:ext>
            </a:extLst>
          </p:cNvPr>
          <p:cNvSpPr txBox="1"/>
          <p:nvPr/>
        </p:nvSpPr>
        <p:spPr>
          <a:xfrm>
            <a:off x="768218" y="3075057"/>
            <a:ext cx="2971800" cy="707886"/>
          </a:xfrm>
          <a:prstGeom prst="rect">
            <a:avLst/>
          </a:prstGeom>
          <a:noFill/>
        </p:spPr>
        <p:txBody>
          <a:bodyPr wrap="square" rtlCol="0">
            <a:spAutoFit/>
          </a:bodyPr>
          <a:lstStyle/>
          <a:p>
            <a:pPr algn="ctr"/>
            <a:r>
              <a:rPr lang="en-US" sz="2000" dirty="0"/>
              <a:t>This form found in Appendix A – page 69</a:t>
            </a:r>
          </a:p>
        </p:txBody>
      </p:sp>
      <p:graphicFrame>
        <p:nvGraphicFramePr>
          <p:cNvPr id="3" name="Object 2">
            <a:extLst>
              <a:ext uri="{FF2B5EF4-FFF2-40B4-BE49-F238E27FC236}">
                <a16:creationId xmlns:a16="http://schemas.microsoft.com/office/drawing/2014/main" id="{447327F2-6745-A4C8-7F92-C66F7BC12B18}"/>
              </a:ext>
            </a:extLst>
          </p:cNvPr>
          <p:cNvGraphicFramePr>
            <a:graphicFrameLocks noChangeAspect="1"/>
          </p:cNvGraphicFramePr>
          <p:nvPr/>
        </p:nvGraphicFramePr>
        <p:xfrm>
          <a:off x="3797942" y="943874"/>
          <a:ext cx="4596116" cy="5948632"/>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3" name="Object 2">
                        <a:extLst>
                          <a:ext uri="{FF2B5EF4-FFF2-40B4-BE49-F238E27FC236}">
                            <a16:creationId xmlns:a16="http://schemas.microsoft.com/office/drawing/2014/main" id="{B74E7579-0124-D853-1C2B-79DE4CD3D66E}"/>
                          </a:ext>
                        </a:extLst>
                      </p:cNvPr>
                      <p:cNvPicPr/>
                      <p:nvPr/>
                    </p:nvPicPr>
                    <p:blipFill>
                      <a:blip r:embed="rId5"/>
                      <a:stretch>
                        <a:fillRect/>
                      </a:stretch>
                    </p:blipFill>
                    <p:spPr>
                      <a:xfrm>
                        <a:off x="3797942" y="943874"/>
                        <a:ext cx="4596116" cy="594863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14667A7C-FDDB-8E07-281A-AF65CE2B0874}"/>
              </a:ext>
            </a:extLst>
          </p:cNvPr>
          <p:cNvSpPr txBox="1"/>
          <p:nvPr/>
        </p:nvSpPr>
        <p:spPr>
          <a:xfrm>
            <a:off x="8763000" y="3075057"/>
            <a:ext cx="2971800" cy="1631216"/>
          </a:xfrm>
          <a:prstGeom prst="rect">
            <a:avLst/>
          </a:prstGeom>
          <a:noFill/>
        </p:spPr>
        <p:txBody>
          <a:bodyPr wrap="square" rtlCol="0">
            <a:spAutoFit/>
          </a:bodyPr>
          <a:lstStyle/>
          <a:p>
            <a:pPr algn="ctr"/>
            <a:r>
              <a:rPr lang="en-US" sz="2000" dirty="0"/>
              <a:t>1 page</a:t>
            </a:r>
          </a:p>
          <a:p>
            <a:pPr algn="ctr"/>
            <a:r>
              <a:rPr lang="en-US" sz="2000" dirty="0"/>
              <a:t>Site information</a:t>
            </a:r>
          </a:p>
          <a:p>
            <a:pPr algn="ctr"/>
            <a:r>
              <a:rPr lang="en-US" sz="2000" dirty="0"/>
              <a:t>Billing information</a:t>
            </a:r>
          </a:p>
          <a:p>
            <a:pPr algn="ctr"/>
            <a:r>
              <a:rPr lang="en-US" sz="2000" dirty="0"/>
              <a:t>General system info</a:t>
            </a:r>
          </a:p>
          <a:p>
            <a:pPr algn="ctr"/>
            <a:r>
              <a:rPr lang="en-US" sz="2000" dirty="0"/>
              <a:t>Basic Summary</a:t>
            </a:r>
          </a:p>
        </p:txBody>
      </p:sp>
    </p:spTree>
    <p:extLst>
      <p:ext uri="{BB962C8B-B14F-4D97-AF65-F5344CB8AC3E}">
        <p14:creationId xmlns:p14="http://schemas.microsoft.com/office/powerpoint/2010/main" val="1347094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900" y="228600"/>
            <a:ext cx="10608100" cy="1295400"/>
          </a:xfrm>
        </p:spPr>
        <p:txBody>
          <a:bodyPr/>
          <a:lstStyle/>
          <a:p>
            <a:r>
              <a:rPr lang="en-US" sz="4000" dirty="0">
                <a:latin typeface="Arial Rounded MT Bold" panose="020F0704030504030204" pitchFamily="34" charset="0"/>
              </a:rPr>
              <a:t>Field Inspection Checklist</a:t>
            </a:r>
            <a:br>
              <a:rPr lang="en-US" sz="4000" dirty="0">
                <a:latin typeface="Arial Rounded MT Bold" panose="020F0704030504030204" pitchFamily="34" charset="0"/>
              </a:rPr>
            </a:br>
            <a:endParaRPr lang="en-US" dirty="0">
              <a:latin typeface="Arial Rounded MT Bold" panose="020F0704030504030204" pitchFamily="34" charset="0"/>
            </a:endParaRPr>
          </a:p>
        </p:txBody>
      </p:sp>
      <p:pic>
        <p:nvPicPr>
          <p:cNvPr id="96258" name="Picture 2" descr="C:\Users\Owner\Documents\My Documents\My Pictures\Als Work\OnLot\PSMA 101 Forms-Letters\Field Inspection Checklist-p1-Top.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
            <a:ext cx="9160300" cy="3436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3171" y="3075057"/>
            <a:ext cx="3466847" cy="707886"/>
          </a:xfrm>
          <a:prstGeom prst="rect">
            <a:avLst/>
          </a:prstGeom>
          <a:noFill/>
        </p:spPr>
        <p:txBody>
          <a:bodyPr wrap="square" rtlCol="0">
            <a:spAutoFit/>
          </a:bodyPr>
          <a:lstStyle/>
          <a:p>
            <a:pPr algn="ctr"/>
            <a:r>
              <a:rPr lang="en-US" sz="2000" dirty="0"/>
              <a:t>This form found in Appendix A – page </a:t>
            </a:r>
            <a:r>
              <a:rPr lang="en-US" sz="2000" b="1" dirty="0">
                <a:effectLst>
                  <a:outerShdw blurRad="38100" dist="38100" dir="2700000" algn="tl">
                    <a:srgbClr val="000000">
                      <a:alpha val="43137"/>
                    </a:srgbClr>
                  </a:outerShdw>
                </a:effectLst>
              </a:rPr>
              <a:t>70</a:t>
            </a:r>
            <a:r>
              <a:rPr lang="en-US" sz="2000" dirty="0"/>
              <a:t> &amp; 71</a:t>
            </a:r>
          </a:p>
        </p:txBody>
      </p:sp>
      <p:sp>
        <p:nvSpPr>
          <p:cNvPr id="5" name="TextBox 4">
            <a:extLst>
              <a:ext uri="{FF2B5EF4-FFF2-40B4-BE49-F238E27FC236}">
                <a16:creationId xmlns:a16="http://schemas.microsoft.com/office/drawing/2014/main" id="{7C883522-F2AA-5E8A-22FC-FB41D87C4937}"/>
              </a:ext>
            </a:extLst>
          </p:cNvPr>
          <p:cNvSpPr txBox="1"/>
          <p:nvPr/>
        </p:nvSpPr>
        <p:spPr>
          <a:xfrm>
            <a:off x="8439041" y="2493139"/>
            <a:ext cx="3479788" cy="2862322"/>
          </a:xfrm>
          <a:prstGeom prst="rect">
            <a:avLst/>
          </a:prstGeom>
          <a:noFill/>
        </p:spPr>
        <p:txBody>
          <a:bodyPr wrap="square" rtlCol="0">
            <a:spAutoFit/>
          </a:bodyPr>
          <a:lstStyle/>
          <a:p>
            <a:pPr algn="ctr"/>
            <a:r>
              <a:rPr lang="en-US" sz="2000" dirty="0"/>
              <a:t>Page 2</a:t>
            </a:r>
          </a:p>
          <a:p>
            <a:pPr algn="ctr"/>
            <a:r>
              <a:rPr lang="en-US" sz="2000" dirty="0"/>
              <a:t>Initial and Advance</a:t>
            </a:r>
          </a:p>
          <a:p>
            <a:pPr algn="ctr"/>
            <a:r>
              <a:rPr lang="en-US" sz="2000" dirty="0"/>
              <a:t>Treatment component</a:t>
            </a:r>
          </a:p>
          <a:p>
            <a:pPr algn="ctr"/>
            <a:endParaRPr lang="en-US" sz="2000" dirty="0"/>
          </a:p>
          <a:p>
            <a:pPr algn="ctr"/>
            <a:r>
              <a:rPr lang="en-US" sz="2000" dirty="0"/>
              <a:t>For systems with multiple treatment components -    a separate form should be filled out for each component</a:t>
            </a:r>
          </a:p>
        </p:txBody>
      </p:sp>
      <p:graphicFrame>
        <p:nvGraphicFramePr>
          <p:cNvPr id="6" name="Object 5">
            <a:extLst>
              <a:ext uri="{FF2B5EF4-FFF2-40B4-BE49-F238E27FC236}">
                <a16:creationId xmlns:a16="http://schemas.microsoft.com/office/drawing/2014/main" id="{C09FEF32-696D-F1EF-F785-583348C619FC}"/>
              </a:ext>
            </a:extLst>
          </p:cNvPr>
          <p:cNvGraphicFramePr>
            <a:graphicFrameLocks noChangeAspect="1"/>
          </p:cNvGraphicFramePr>
          <p:nvPr>
            <p:extLst>
              <p:ext uri="{D42A27DB-BD31-4B8C-83A1-F6EECF244321}">
                <p14:modId xmlns:p14="http://schemas.microsoft.com/office/powerpoint/2010/main" val="1623213777"/>
              </p:ext>
            </p:extLst>
          </p:nvPr>
        </p:nvGraphicFramePr>
        <p:xfrm>
          <a:off x="3829323" y="990600"/>
          <a:ext cx="4533353" cy="5867400"/>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0" name=""/>
                      <p:cNvPicPr/>
                      <p:nvPr/>
                    </p:nvPicPr>
                    <p:blipFill>
                      <a:blip r:embed="rId5"/>
                      <a:stretch>
                        <a:fillRect/>
                      </a:stretch>
                    </p:blipFill>
                    <p:spPr>
                      <a:xfrm>
                        <a:off x="3829323" y="990600"/>
                        <a:ext cx="4533353" cy="5867400"/>
                      </a:xfrm>
                      <a:prstGeom prst="rect">
                        <a:avLst/>
                      </a:prstGeom>
                    </p:spPr>
                  </p:pic>
                </p:oleObj>
              </mc:Fallback>
            </mc:AlternateContent>
          </a:graphicData>
        </a:graphic>
      </p:graphicFrame>
    </p:spTree>
    <p:extLst>
      <p:ext uri="{BB962C8B-B14F-4D97-AF65-F5344CB8AC3E}">
        <p14:creationId xmlns:p14="http://schemas.microsoft.com/office/powerpoint/2010/main" val="127541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760E6-A2E0-0598-98ED-CF67CB628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B268A-B716-E6D7-CA71-9DD9110CBDAB}"/>
              </a:ext>
            </a:extLst>
          </p:cNvPr>
          <p:cNvSpPr>
            <a:spLocks noGrp="1"/>
          </p:cNvSpPr>
          <p:nvPr>
            <p:ph type="title"/>
          </p:nvPr>
        </p:nvSpPr>
        <p:spPr>
          <a:xfrm>
            <a:off x="821900" y="228600"/>
            <a:ext cx="10608100" cy="1295400"/>
          </a:xfrm>
        </p:spPr>
        <p:txBody>
          <a:bodyPr/>
          <a:lstStyle/>
          <a:p>
            <a:r>
              <a:rPr lang="en-US" sz="4000" dirty="0">
                <a:latin typeface="Arial Rounded MT Bold" panose="020F0704030504030204" pitchFamily="34" charset="0"/>
              </a:rPr>
              <a:t>Field Inspection Checklist</a:t>
            </a:r>
            <a:br>
              <a:rPr lang="en-US" sz="4000" dirty="0">
                <a:latin typeface="Arial Rounded MT Bold" panose="020F0704030504030204" pitchFamily="34" charset="0"/>
              </a:rPr>
            </a:br>
            <a:endParaRPr lang="en-US" dirty="0">
              <a:latin typeface="Arial Rounded MT Bold" panose="020F0704030504030204" pitchFamily="34" charset="0"/>
            </a:endParaRPr>
          </a:p>
        </p:txBody>
      </p:sp>
      <p:pic>
        <p:nvPicPr>
          <p:cNvPr id="96258" name="Picture 2" descr="C:\Users\Owner\Documents\My Documents\My Pictures\Als Work\OnLot\PSMA 101 Forms-Letters\Field Inspection Checklist-p1-Top.jpg">
            <a:extLst>
              <a:ext uri="{FF2B5EF4-FFF2-40B4-BE49-F238E27FC236}">
                <a16:creationId xmlns:a16="http://schemas.microsoft.com/office/drawing/2014/main" id="{6833BDC5-9975-9F0F-AB97-6E0B34EF95A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
            <a:ext cx="9160300" cy="3436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065BDC-CABB-04D0-B8D2-EE86DB27E54B}"/>
              </a:ext>
            </a:extLst>
          </p:cNvPr>
          <p:cNvSpPr txBox="1"/>
          <p:nvPr/>
        </p:nvSpPr>
        <p:spPr>
          <a:xfrm>
            <a:off x="273171" y="3075057"/>
            <a:ext cx="3466847" cy="707886"/>
          </a:xfrm>
          <a:prstGeom prst="rect">
            <a:avLst/>
          </a:prstGeom>
          <a:noFill/>
        </p:spPr>
        <p:txBody>
          <a:bodyPr wrap="square" rtlCol="0">
            <a:spAutoFit/>
          </a:bodyPr>
          <a:lstStyle/>
          <a:p>
            <a:pPr algn="ctr"/>
            <a:r>
              <a:rPr lang="en-US" sz="2000" dirty="0"/>
              <a:t>This form found in Appendix A – page 70 &amp; </a:t>
            </a:r>
            <a:r>
              <a:rPr lang="en-US" sz="2000" b="1" dirty="0">
                <a:effectLst>
                  <a:outerShdw blurRad="38100" dist="38100" dir="2700000" algn="tl">
                    <a:srgbClr val="000000">
                      <a:alpha val="43137"/>
                    </a:srgbClr>
                  </a:outerShdw>
                </a:effectLst>
              </a:rPr>
              <a:t>71</a:t>
            </a:r>
          </a:p>
        </p:txBody>
      </p:sp>
      <p:sp>
        <p:nvSpPr>
          <p:cNvPr id="5" name="TextBox 4">
            <a:extLst>
              <a:ext uri="{FF2B5EF4-FFF2-40B4-BE49-F238E27FC236}">
                <a16:creationId xmlns:a16="http://schemas.microsoft.com/office/drawing/2014/main" id="{D0CE240E-2D00-BED9-B3FF-66B220A4DEE0}"/>
              </a:ext>
            </a:extLst>
          </p:cNvPr>
          <p:cNvSpPr txBox="1"/>
          <p:nvPr/>
        </p:nvSpPr>
        <p:spPr>
          <a:xfrm>
            <a:off x="8439041" y="2493139"/>
            <a:ext cx="3479788" cy="3170099"/>
          </a:xfrm>
          <a:prstGeom prst="rect">
            <a:avLst/>
          </a:prstGeom>
          <a:noFill/>
        </p:spPr>
        <p:txBody>
          <a:bodyPr wrap="square" rtlCol="0">
            <a:spAutoFit/>
          </a:bodyPr>
          <a:lstStyle/>
          <a:p>
            <a:pPr algn="ctr"/>
            <a:r>
              <a:rPr lang="en-US" sz="2000" dirty="0"/>
              <a:t>Page 3</a:t>
            </a:r>
          </a:p>
          <a:p>
            <a:pPr algn="ctr"/>
            <a:r>
              <a:rPr lang="en-US" sz="2000" dirty="0"/>
              <a:t>Initial and Advance</a:t>
            </a:r>
          </a:p>
          <a:p>
            <a:pPr algn="ctr"/>
            <a:r>
              <a:rPr lang="en-US" sz="2000" dirty="0"/>
              <a:t>Treatment component </a:t>
            </a:r>
            <a:r>
              <a:rPr lang="en-US" sz="1500" dirty="0"/>
              <a:t>(</a:t>
            </a:r>
            <a:r>
              <a:rPr lang="en-US" sz="1500" dirty="0" err="1"/>
              <a:t>cont</a:t>
            </a:r>
            <a:r>
              <a:rPr lang="en-US" sz="1500" dirty="0"/>
              <a:t>)</a:t>
            </a:r>
          </a:p>
          <a:p>
            <a:pPr algn="ctr"/>
            <a:endParaRPr lang="en-US" sz="2000" dirty="0"/>
          </a:p>
          <a:p>
            <a:pPr algn="ctr"/>
            <a:r>
              <a:rPr lang="en-US" sz="2000" dirty="0"/>
              <a:t>For systems with multiple treatment components -    a separate form should be filled out for each component</a:t>
            </a:r>
          </a:p>
        </p:txBody>
      </p:sp>
      <p:graphicFrame>
        <p:nvGraphicFramePr>
          <p:cNvPr id="3" name="Object 2">
            <a:extLst>
              <a:ext uri="{FF2B5EF4-FFF2-40B4-BE49-F238E27FC236}">
                <a16:creationId xmlns:a16="http://schemas.microsoft.com/office/drawing/2014/main" id="{D10D8CEC-F752-DEAC-3124-294A2E586FDF}"/>
              </a:ext>
            </a:extLst>
          </p:cNvPr>
          <p:cNvGraphicFramePr>
            <a:graphicFrameLocks noChangeAspect="1"/>
          </p:cNvGraphicFramePr>
          <p:nvPr>
            <p:extLst>
              <p:ext uri="{D42A27DB-BD31-4B8C-83A1-F6EECF244321}">
                <p14:modId xmlns:p14="http://schemas.microsoft.com/office/powerpoint/2010/main" val="3937700663"/>
              </p:ext>
            </p:extLst>
          </p:nvPr>
        </p:nvGraphicFramePr>
        <p:xfrm>
          <a:off x="3767335" y="990600"/>
          <a:ext cx="4621665" cy="5981700"/>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0" name=""/>
                      <p:cNvPicPr/>
                      <p:nvPr/>
                    </p:nvPicPr>
                    <p:blipFill>
                      <a:blip r:embed="rId5"/>
                      <a:stretch>
                        <a:fillRect/>
                      </a:stretch>
                    </p:blipFill>
                    <p:spPr>
                      <a:xfrm>
                        <a:off x="3767335" y="990600"/>
                        <a:ext cx="4621665" cy="5981700"/>
                      </a:xfrm>
                      <a:prstGeom prst="rect">
                        <a:avLst/>
                      </a:prstGeom>
                    </p:spPr>
                  </p:pic>
                </p:oleObj>
              </mc:Fallback>
            </mc:AlternateContent>
          </a:graphicData>
        </a:graphic>
      </p:graphicFrame>
    </p:spTree>
    <p:extLst>
      <p:ext uri="{BB962C8B-B14F-4D97-AF65-F5344CB8AC3E}">
        <p14:creationId xmlns:p14="http://schemas.microsoft.com/office/powerpoint/2010/main" val="2893974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461F0-EE3A-E5C0-051B-0DBAD1ECF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9304D-03A0-B5A1-5144-56A9CE55F781}"/>
              </a:ext>
            </a:extLst>
          </p:cNvPr>
          <p:cNvSpPr>
            <a:spLocks noGrp="1"/>
          </p:cNvSpPr>
          <p:nvPr>
            <p:ph type="title"/>
          </p:nvPr>
        </p:nvSpPr>
        <p:spPr>
          <a:xfrm>
            <a:off x="821900" y="228600"/>
            <a:ext cx="10608100" cy="1295400"/>
          </a:xfrm>
        </p:spPr>
        <p:txBody>
          <a:bodyPr/>
          <a:lstStyle/>
          <a:p>
            <a:r>
              <a:rPr lang="en-US" sz="4000" dirty="0">
                <a:latin typeface="Arial Rounded MT Bold" panose="020F0704030504030204" pitchFamily="34" charset="0"/>
              </a:rPr>
              <a:t>Field Inspection Checklist</a:t>
            </a:r>
            <a:br>
              <a:rPr lang="en-US" sz="4000" dirty="0">
                <a:latin typeface="Arial Rounded MT Bold" panose="020F0704030504030204" pitchFamily="34" charset="0"/>
              </a:rPr>
            </a:br>
            <a:endParaRPr lang="en-US" dirty="0">
              <a:latin typeface="Arial Rounded MT Bold" panose="020F0704030504030204" pitchFamily="34" charset="0"/>
            </a:endParaRPr>
          </a:p>
        </p:txBody>
      </p:sp>
      <p:pic>
        <p:nvPicPr>
          <p:cNvPr id="96258" name="Picture 2" descr="C:\Users\Owner\Documents\My Documents\My Pictures\Als Work\OnLot\PSMA 101 Forms-Letters\Field Inspection Checklist-p1-Top.jpg">
            <a:extLst>
              <a:ext uri="{FF2B5EF4-FFF2-40B4-BE49-F238E27FC236}">
                <a16:creationId xmlns:a16="http://schemas.microsoft.com/office/drawing/2014/main" id="{95F9A6F5-137B-5758-125D-5963BB628A8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
            <a:ext cx="9160300" cy="3436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52FC7C-5723-9602-8093-86B8C50032CB}"/>
              </a:ext>
            </a:extLst>
          </p:cNvPr>
          <p:cNvSpPr txBox="1"/>
          <p:nvPr/>
        </p:nvSpPr>
        <p:spPr>
          <a:xfrm>
            <a:off x="273171" y="3075057"/>
            <a:ext cx="3466847" cy="707886"/>
          </a:xfrm>
          <a:prstGeom prst="rect">
            <a:avLst/>
          </a:prstGeom>
          <a:noFill/>
        </p:spPr>
        <p:txBody>
          <a:bodyPr wrap="square" rtlCol="0">
            <a:spAutoFit/>
          </a:bodyPr>
          <a:lstStyle/>
          <a:p>
            <a:pPr algn="ctr"/>
            <a:r>
              <a:rPr lang="en-US" sz="2000" dirty="0"/>
              <a:t>This form found in Appendix A – page 72</a:t>
            </a:r>
            <a:endParaRPr lang="en-US" sz="2000" b="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41879E6A-CAEE-7C2D-7D5A-7511FC8CFD78}"/>
              </a:ext>
            </a:extLst>
          </p:cNvPr>
          <p:cNvSpPr txBox="1"/>
          <p:nvPr/>
        </p:nvSpPr>
        <p:spPr>
          <a:xfrm>
            <a:off x="8439041" y="2493139"/>
            <a:ext cx="3479788" cy="1631216"/>
          </a:xfrm>
          <a:prstGeom prst="rect">
            <a:avLst/>
          </a:prstGeom>
          <a:noFill/>
        </p:spPr>
        <p:txBody>
          <a:bodyPr wrap="square" rtlCol="0">
            <a:spAutoFit/>
          </a:bodyPr>
          <a:lstStyle/>
          <a:p>
            <a:pPr algn="ctr"/>
            <a:r>
              <a:rPr lang="en-US" sz="2000" dirty="0"/>
              <a:t>Page 4</a:t>
            </a:r>
          </a:p>
          <a:p>
            <a:pPr algn="ctr"/>
            <a:r>
              <a:rPr lang="en-US" sz="2000" dirty="0"/>
              <a:t>Distribution components</a:t>
            </a:r>
          </a:p>
          <a:p>
            <a:pPr algn="ctr"/>
            <a:endParaRPr lang="en-US" sz="2000" dirty="0"/>
          </a:p>
          <a:p>
            <a:pPr algn="ctr"/>
            <a:r>
              <a:rPr lang="en-US" sz="2000" dirty="0"/>
              <a:t>Several components can be logged on this form</a:t>
            </a:r>
          </a:p>
        </p:txBody>
      </p:sp>
      <p:graphicFrame>
        <p:nvGraphicFramePr>
          <p:cNvPr id="6" name="Object 5">
            <a:extLst>
              <a:ext uri="{FF2B5EF4-FFF2-40B4-BE49-F238E27FC236}">
                <a16:creationId xmlns:a16="http://schemas.microsoft.com/office/drawing/2014/main" id="{BBEE3E44-A61A-6D34-C4EC-4D1B89458549}"/>
              </a:ext>
            </a:extLst>
          </p:cNvPr>
          <p:cNvGraphicFramePr>
            <a:graphicFrameLocks noChangeAspect="1"/>
          </p:cNvGraphicFramePr>
          <p:nvPr>
            <p:extLst>
              <p:ext uri="{D42A27DB-BD31-4B8C-83A1-F6EECF244321}">
                <p14:modId xmlns:p14="http://schemas.microsoft.com/office/powerpoint/2010/main" val="3025914788"/>
              </p:ext>
            </p:extLst>
          </p:nvPr>
        </p:nvGraphicFramePr>
        <p:xfrm>
          <a:off x="3854174" y="1053600"/>
          <a:ext cx="4543552" cy="5880600"/>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0" name=""/>
                      <p:cNvPicPr/>
                      <p:nvPr/>
                    </p:nvPicPr>
                    <p:blipFill>
                      <a:blip r:embed="rId5"/>
                      <a:stretch>
                        <a:fillRect/>
                      </a:stretch>
                    </p:blipFill>
                    <p:spPr>
                      <a:xfrm>
                        <a:off x="3854174" y="1053600"/>
                        <a:ext cx="4543552" cy="5880600"/>
                      </a:xfrm>
                      <a:prstGeom prst="rect">
                        <a:avLst/>
                      </a:prstGeom>
                    </p:spPr>
                  </p:pic>
                </p:oleObj>
              </mc:Fallback>
            </mc:AlternateContent>
          </a:graphicData>
        </a:graphic>
      </p:graphicFrame>
    </p:spTree>
    <p:extLst>
      <p:ext uri="{BB962C8B-B14F-4D97-AF65-F5344CB8AC3E}">
        <p14:creationId xmlns:p14="http://schemas.microsoft.com/office/powerpoint/2010/main" val="203434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762000"/>
          </a:xfrm>
        </p:spPr>
        <p:txBody>
          <a:bodyPr/>
          <a:lstStyle/>
          <a:p>
            <a:r>
              <a:rPr lang="en-US" dirty="0">
                <a:latin typeface="Arial Rounded MT Bold" panose="020F0704030504030204" pitchFamily="34" charset="0"/>
              </a:rPr>
              <a:t>Sample Authorization Form</a:t>
            </a:r>
          </a:p>
        </p:txBody>
      </p:sp>
      <p:pic>
        <p:nvPicPr>
          <p:cNvPr id="96258" name="Picture 2" descr="C:\Users\Owner\Documents\My Documents\My Pictures\Als Work\OnLot\PSMA 101 Forms-Letters\Authorization Letter-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4377"/>
            <a:ext cx="5121898" cy="58774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E5C1CCFD-793A-5903-2BBE-5DA8770D372B}"/>
              </a:ext>
            </a:extLst>
          </p:cNvPr>
          <p:cNvGraphicFramePr>
            <a:graphicFrameLocks noChangeAspect="1"/>
          </p:cNvGraphicFramePr>
          <p:nvPr>
            <p:extLst>
              <p:ext uri="{D42A27DB-BD31-4B8C-83A1-F6EECF244321}">
                <p14:modId xmlns:p14="http://schemas.microsoft.com/office/powerpoint/2010/main" val="4015495219"/>
              </p:ext>
            </p:extLst>
          </p:nvPr>
        </p:nvGraphicFramePr>
        <p:xfrm>
          <a:off x="3695700" y="836431"/>
          <a:ext cx="4800600" cy="6213291"/>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6" name="Object 5">
                        <a:extLst>
                          <a:ext uri="{FF2B5EF4-FFF2-40B4-BE49-F238E27FC236}">
                            <a16:creationId xmlns:a16="http://schemas.microsoft.com/office/drawing/2014/main" id="{781159D6-E108-357B-C852-E3CBEFC93451}"/>
                          </a:ext>
                        </a:extLst>
                      </p:cNvPr>
                      <p:cNvPicPr/>
                      <p:nvPr/>
                    </p:nvPicPr>
                    <p:blipFill>
                      <a:blip r:embed="rId5"/>
                      <a:stretch>
                        <a:fillRect/>
                      </a:stretch>
                    </p:blipFill>
                    <p:spPr>
                      <a:xfrm>
                        <a:off x="3695700" y="836431"/>
                        <a:ext cx="4800600" cy="6213291"/>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78EC89F-0B0D-5ED9-E898-CBA558CFF044}"/>
              </a:ext>
            </a:extLst>
          </p:cNvPr>
          <p:cNvSpPr txBox="1"/>
          <p:nvPr/>
        </p:nvSpPr>
        <p:spPr>
          <a:xfrm>
            <a:off x="768218" y="3075057"/>
            <a:ext cx="2971800" cy="707886"/>
          </a:xfrm>
          <a:prstGeom prst="rect">
            <a:avLst/>
          </a:prstGeom>
          <a:noFill/>
        </p:spPr>
        <p:txBody>
          <a:bodyPr wrap="square" rtlCol="0">
            <a:spAutoFit/>
          </a:bodyPr>
          <a:lstStyle/>
          <a:p>
            <a:pPr algn="ctr"/>
            <a:r>
              <a:rPr lang="en-US" sz="2000" dirty="0"/>
              <a:t>This form found in Appendix A – page 69</a:t>
            </a:r>
          </a:p>
        </p:txBody>
      </p:sp>
    </p:spTree>
    <p:extLst>
      <p:ext uri="{BB962C8B-B14F-4D97-AF65-F5344CB8AC3E}">
        <p14:creationId xmlns:p14="http://schemas.microsoft.com/office/powerpoint/2010/main" val="1194615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56E1B-72B8-E8F9-0236-8823E679C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A28FC-2301-DF73-4E71-BF93DA34C559}"/>
              </a:ext>
            </a:extLst>
          </p:cNvPr>
          <p:cNvSpPr>
            <a:spLocks noGrp="1"/>
          </p:cNvSpPr>
          <p:nvPr>
            <p:ph type="title"/>
          </p:nvPr>
        </p:nvSpPr>
        <p:spPr>
          <a:xfrm>
            <a:off x="821900" y="228600"/>
            <a:ext cx="10608100" cy="1295400"/>
          </a:xfrm>
        </p:spPr>
        <p:txBody>
          <a:bodyPr/>
          <a:lstStyle/>
          <a:p>
            <a:r>
              <a:rPr lang="en-US" sz="4000" dirty="0">
                <a:latin typeface="Arial Rounded MT Bold" panose="020F0704030504030204" pitchFamily="34" charset="0"/>
              </a:rPr>
              <a:t>Field Inspection Checklist</a:t>
            </a:r>
            <a:br>
              <a:rPr lang="en-US" sz="4000" dirty="0">
                <a:latin typeface="Arial Rounded MT Bold" panose="020F0704030504030204" pitchFamily="34" charset="0"/>
              </a:rPr>
            </a:br>
            <a:endParaRPr lang="en-US" dirty="0">
              <a:latin typeface="Arial Rounded MT Bold" panose="020F0704030504030204" pitchFamily="34" charset="0"/>
            </a:endParaRPr>
          </a:p>
        </p:txBody>
      </p:sp>
      <p:pic>
        <p:nvPicPr>
          <p:cNvPr id="96258" name="Picture 2" descr="C:\Users\Owner\Documents\My Documents\My Pictures\Als Work\OnLot\PSMA 101 Forms-Letters\Field Inspection Checklist-p1-Top.jpg">
            <a:extLst>
              <a:ext uri="{FF2B5EF4-FFF2-40B4-BE49-F238E27FC236}">
                <a16:creationId xmlns:a16="http://schemas.microsoft.com/office/drawing/2014/main" id="{7F2BF95B-B69B-5618-2CB3-CBEA20B8ABE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
            <a:ext cx="9160300" cy="3436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742249-4537-4A99-6B0E-CB0DC392BF38}"/>
              </a:ext>
            </a:extLst>
          </p:cNvPr>
          <p:cNvSpPr txBox="1"/>
          <p:nvPr/>
        </p:nvSpPr>
        <p:spPr>
          <a:xfrm>
            <a:off x="273171" y="3075057"/>
            <a:ext cx="3466847" cy="707886"/>
          </a:xfrm>
          <a:prstGeom prst="rect">
            <a:avLst/>
          </a:prstGeom>
          <a:noFill/>
        </p:spPr>
        <p:txBody>
          <a:bodyPr wrap="square" rtlCol="0">
            <a:spAutoFit/>
          </a:bodyPr>
          <a:lstStyle/>
          <a:p>
            <a:pPr algn="ctr"/>
            <a:r>
              <a:rPr lang="en-US" sz="2000" dirty="0"/>
              <a:t>This form found in Appendix A – page </a:t>
            </a:r>
            <a:r>
              <a:rPr lang="en-US" sz="2000" b="1" dirty="0">
                <a:effectLst>
                  <a:outerShdw blurRad="38100" dist="38100" dir="2700000" algn="tl">
                    <a:srgbClr val="000000">
                      <a:alpha val="43137"/>
                    </a:srgbClr>
                  </a:outerShdw>
                </a:effectLst>
              </a:rPr>
              <a:t>73</a:t>
            </a:r>
            <a:r>
              <a:rPr lang="en-US" sz="2000" dirty="0"/>
              <a:t> &amp; 74</a:t>
            </a:r>
            <a:endParaRPr lang="en-US" sz="2000" b="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E295E7A7-B86E-9463-4D24-C7B0FBA3F36E}"/>
              </a:ext>
            </a:extLst>
          </p:cNvPr>
          <p:cNvSpPr txBox="1"/>
          <p:nvPr/>
        </p:nvSpPr>
        <p:spPr>
          <a:xfrm>
            <a:off x="8439041" y="2493139"/>
            <a:ext cx="3479788" cy="2862322"/>
          </a:xfrm>
          <a:prstGeom prst="rect">
            <a:avLst/>
          </a:prstGeom>
          <a:noFill/>
        </p:spPr>
        <p:txBody>
          <a:bodyPr wrap="square" rtlCol="0">
            <a:spAutoFit/>
          </a:bodyPr>
          <a:lstStyle/>
          <a:p>
            <a:pPr algn="ctr"/>
            <a:r>
              <a:rPr lang="en-US" sz="2000" dirty="0"/>
              <a:t>Page 5</a:t>
            </a:r>
          </a:p>
          <a:p>
            <a:pPr algn="ctr"/>
            <a:r>
              <a:rPr lang="en-US" sz="2000" dirty="0"/>
              <a:t>Final Treatment component</a:t>
            </a:r>
          </a:p>
          <a:p>
            <a:pPr algn="ctr"/>
            <a:endParaRPr lang="en-US" sz="2000" dirty="0"/>
          </a:p>
          <a:p>
            <a:pPr algn="ctr"/>
            <a:r>
              <a:rPr lang="en-US" sz="2000" dirty="0"/>
              <a:t>For systems with multiple Final Treatment components - a separate form should be filled out for each component</a:t>
            </a:r>
          </a:p>
        </p:txBody>
      </p:sp>
      <p:graphicFrame>
        <p:nvGraphicFramePr>
          <p:cNvPr id="3" name="Object 2">
            <a:extLst>
              <a:ext uri="{FF2B5EF4-FFF2-40B4-BE49-F238E27FC236}">
                <a16:creationId xmlns:a16="http://schemas.microsoft.com/office/drawing/2014/main" id="{71D7F4DD-0296-159F-48FB-23E0E1B1E792}"/>
              </a:ext>
            </a:extLst>
          </p:cNvPr>
          <p:cNvGraphicFramePr>
            <a:graphicFrameLocks noChangeAspect="1"/>
          </p:cNvGraphicFramePr>
          <p:nvPr>
            <p:extLst>
              <p:ext uri="{D42A27DB-BD31-4B8C-83A1-F6EECF244321}">
                <p14:modId xmlns:p14="http://schemas.microsoft.com/office/powerpoint/2010/main" val="1323850128"/>
              </p:ext>
            </p:extLst>
          </p:nvPr>
        </p:nvGraphicFramePr>
        <p:xfrm>
          <a:off x="3883611" y="1053600"/>
          <a:ext cx="4484677" cy="5804400"/>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0" name=""/>
                      <p:cNvPicPr/>
                      <p:nvPr/>
                    </p:nvPicPr>
                    <p:blipFill>
                      <a:blip r:embed="rId5"/>
                      <a:stretch>
                        <a:fillRect/>
                      </a:stretch>
                    </p:blipFill>
                    <p:spPr>
                      <a:xfrm>
                        <a:off x="3883611" y="1053600"/>
                        <a:ext cx="4484677" cy="5804400"/>
                      </a:xfrm>
                      <a:prstGeom prst="rect">
                        <a:avLst/>
                      </a:prstGeom>
                    </p:spPr>
                  </p:pic>
                </p:oleObj>
              </mc:Fallback>
            </mc:AlternateContent>
          </a:graphicData>
        </a:graphic>
      </p:graphicFrame>
    </p:spTree>
    <p:extLst>
      <p:ext uri="{BB962C8B-B14F-4D97-AF65-F5344CB8AC3E}">
        <p14:creationId xmlns:p14="http://schemas.microsoft.com/office/powerpoint/2010/main" val="2539229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17B2F-B3EA-BDB1-C127-31807DA6D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63346-FCC2-BB04-1490-8B42E8E5A2BE}"/>
              </a:ext>
            </a:extLst>
          </p:cNvPr>
          <p:cNvSpPr>
            <a:spLocks noGrp="1"/>
          </p:cNvSpPr>
          <p:nvPr>
            <p:ph type="title"/>
          </p:nvPr>
        </p:nvSpPr>
        <p:spPr>
          <a:xfrm>
            <a:off x="821900" y="228600"/>
            <a:ext cx="10608100" cy="1295400"/>
          </a:xfrm>
        </p:spPr>
        <p:txBody>
          <a:bodyPr/>
          <a:lstStyle/>
          <a:p>
            <a:r>
              <a:rPr lang="en-US" sz="4000" dirty="0">
                <a:latin typeface="Arial Rounded MT Bold" panose="020F0704030504030204" pitchFamily="34" charset="0"/>
              </a:rPr>
              <a:t>Field Inspection Checklist</a:t>
            </a:r>
            <a:br>
              <a:rPr lang="en-US" sz="4000" dirty="0">
                <a:latin typeface="Arial Rounded MT Bold" panose="020F0704030504030204" pitchFamily="34" charset="0"/>
              </a:rPr>
            </a:br>
            <a:endParaRPr lang="en-US" dirty="0">
              <a:latin typeface="Arial Rounded MT Bold" panose="020F0704030504030204" pitchFamily="34" charset="0"/>
            </a:endParaRPr>
          </a:p>
        </p:txBody>
      </p:sp>
      <p:pic>
        <p:nvPicPr>
          <p:cNvPr id="96258" name="Picture 2" descr="C:\Users\Owner\Documents\My Documents\My Pictures\Als Work\OnLot\PSMA 101 Forms-Letters\Field Inspection Checklist-p1-Top.jpg">
            <a:extLst>
              <a:ext uri="{FF2B5EF4-FFF2-40B4-BE49-F238E27FC236}">
                <a16:creationId xmlns:a16="http://schemas.microsoft.com/office/drawing/2014/main" id="{88B09A42-291C-71AB-117D-02DE71DC6845}"/>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
            <a:ext cx="9160300" cy="3436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1B6A39-619B-E520-1899-89B264B566B1}"/>
              </a:ext>
            </a:extLst>
          </p:cNvPr>
          <p:cNvSpPr txBox="1"/>
          <p:nvPr/>
        </p:nvSpPr>
        <p:spPr>
          <a:xfrm>
            <a:off x="273171" y="3075057"/>
            <a:ext cx="3466847" cy="707886"/>
          </a:xfrm>
          <a:prstGeom prst="rect">
            <a:avLst/>
          </a:prstGeom>
          <a:noFill/>
        </p:spPr>
        <p:txBody>
          <a:bodyPr wrap="square" rtlCol="0">
            <a:spAutoFit/>
          </a:bodyPr>
          <a:lstStyle/>
          <a:p>
            <a:pPr algn="ctr"/>
            <a:r>
              <a:rPr lang="en-US" sz="2000" dirty="0"/>
              <a:t>This form found in Appendix A – page 73 &amp; </a:t>
            </a:r>
            <a:r>
              <a:rPr lang="en-US" sz="2000" b="1" dirty="0">
                <a:effectLst>
                  <a:outerShdw blurRad="38100" dist="38100" dir="2700000" algn="tl">
                    <a:srgbClr val="000000">
                      <a:alpha val="43137"/>
                    </a:srgbClr>
                  </a:outerShdw>
                </a:effectLst>
              </a:rPr>
              <a:t>74</a:t>
            </a:r>
          </a:p>
        </p:txBody>
      </p:sp>
      <p:sp>
        <p:nvSpPr>
          <p:cNvPr id="5" name="TextBox 4">
            <a:extLst>
              <a:ext uri="{FF2B5EF4-FFF2-40B4-BE49-F238E27FC236}">
                <a16:creationId xmlns:a16="http://schemas.microsoft.com/office/drawing/2014/main" id="{9E74B382-41D9-AEA9-9FBB-09EFBE6F4DFB}"/>
              </a:ext>
            </a:extLst>
          </p:cNvPr>
          <p:cNvSpPr txBox="1"/>
          <p:nvPr/>
        </p:nvSpPr>
        <p:spPr>
          <a:xfrm>
            <a:off x="8439041" y="2493139"/>
            <a:ext cx="3479788" cy="3170099"/>
          </a:xfrm>
          <a:prstGeom prst="rect">
            <a:avLst/>
          </a:prstGeom>
          <a:noFill/>
        </p:spPr>
        <p:txBody>
          <a:bodyPr wrap="square" rtlCol="0">
            <a:spAutoFit/>
          </a:bodyPr>
          <a:lstStyle/>
          <a:p>
            <a:pPr algn="ctr"/>
            <a:r>
              <a:rPr lang="en-US" sz="2000" dirty="0"/>
              <a:t>Page 6</a:t>
            </a:r>
          </a:p>
          <a:p>
            <a:pPr algn="ctr"/>
            <a:r>
              <a:rPr lang="en-US" sz="2000" dirty="0"/>
              <a:t>Final Treatment component</a:t>
            </a:r>
          </a:p>
          <a:p>
            <a:pPr algn="ctr"/>
            <a:r>
              <a:rPr lang="en-US" sz="1500" dirty="0"/>
              <a:t>(</a:t>
            </a:r>
            <a:r>
              <a:rPr lang="en-US" sz="1500" dirty="0" err="1"/>
              <a:t>cont</a:t>
            </a:r>
            <a:r>
              <a:rPr lang="en-US" sz="1500" dirty="0"/>
              <a:t>)</a:t>
            </a:r>
          </a:p>
          <a:p>
            <a:pPr algn="ctr"/>
            <a:endParaRPr lang="en-US" sz="2000" dirty="0"/>
          </a:p>
          <a:p>
            <a:pPr algn="ctr"/>
            <a:r>
              <a:rPr lang="en-US" sz="2000" dirty="0"/>
              <a:t>For systems with multiple Final Treatment components - a separate form should be filled out for each component</a:t>
            </a:r>
          </a:p>
        </p:txBody>
      </p:sp>
      <p:graphicFrame>
        <p:nvGraphicFramePr>
          <p:cNvPr id="6" name="Object 5">
            <a:extLst>
              <a:ext uri="{FF2B5EF4-FFF2-40B4-BE49-F238E27FC236}">
                <a16:creationId xmlns:a16="http://schemas.microsoft.com/office/drawing/2014/main" id="{ED7A4F1D-8E60-87B4-BF18-EF7A70FAA850}"/>
              </a:ext>
            </a:extLst>
          </p:cNvPr>
          <p:cNvGraphicFramePr>
            <a:graphicFrameLocks noChangeAspect="1"/>
          </p:cNvGraphicFramePr>
          <p:nvPr>
            <p:extLst>
              <p:ext uri="{D42A27DB-BD31-4B8C-83A1-F6EECF244321}">
                <p14:modId xmlns:p14="http://schemas.microsoft.com/office/powerpoint/2010/main" val="2295318702"/>
              </p:ext>
            </p:extLst>
          </p:nvPr>
        </p:nvGraphicFramePr>
        <p:xfrm>
          <a:off x="3861493" y="1073874"/>
          <a:ext cx="4469013" cy="5784126"/>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0" name=""/>
                      <p:cNvPicPr/>
                      <p:nvPr/>
                    </p:nvPicPr>
                    <p:blipFill>
                      <a:blip r:embed="rId5"/>
                      <a:stretch>
                        <a:fillRect/>
                      </a:stretch>
                    </p:blipFill>
                    <p:spPr>
                      <a:xfrm>
                        <a:off x="3861493" y="1073874"/>
                        <a:ext cx="4469013" cy="5784126"/>
                      </a:xfrm>
                      <a:prstGeom prst="rect">
                        <a:avLst/>
                      </a:prstGeom>
                    </p:spPr>
                  </p:pic>
                </p:oleObj>
              </mc:Fallback>
            </mc:AlternateContent>
          </a:graphicData>
        </a:graphic>
      </p:graphicFrame>
    </p:spTree>
    <p:extLst>
      <p:ext uri="{BB962C8B-B14F-4D97-AF65-F5344CB8AC3E}">
        <p14:creationId xmlns:p14="http://schemas.microsoft.com/office/powerpoint/2010/main" val="1288819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C337-77E3-DC7F-A5B7-7FFB957B0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CA556-6682-860F-8640-1634E44DF617}"/>
              </a:ext>
            </a:extLst>
          </p:cNvPr>
          <p:cNvSpPr>
            <a:spLocks noGrp="1"/>
          </p:cNvSpPr>
          <p:nvPr>
            <p:ph type="title"/>
          </p:nvPr>
        </p:nvSpPr>
        <p:spPr>
          <a:xfrm>
            <a:off x="821900" y="228600"/>
            <a:ext cx="10608100" cy="1295400"/>
          </a:xfrm>
        </p:spPr>
        <p:txBody>
          <a:bodyPr/>
          <a:lstStyle/>
          <a:p>
            <a:r>
              <a:rPr lang="en-US" sz="4000" dirty="0">
                <a:latin typeface="Arial Rounded MT Bold" panose="020F0704030504030204" pitchFamily="34" charset="0"/>
              </a:rPr>
              <a:t>Field Inspection Checklist</a:t>
            </a:r>
            <a:br>
              <a:rPr lang="en-US" sz="4000" dirty="0">
                <a:latin typeface="Arial Rounded MT Bold" panose="020F0704030504030204" pitchFamily="34" charset="0"/>
              </a:rPr>
            </a:br>
            <a:endParaRPr lang="en-US" dirty="0">
              <a:latin typeface="Arial Rounded MT Bold" panose="020F0704030504030204" pitchFamily="34" charset="0"/>
            </a:endParaRPr>
          </a:p>
        </p:txBody>
      </p:sp>
      <p:pic>
        <p:nvPicPr>
          <p:cNvPr id="96258" name="Picture 2" descr="C:\Users\Owner\Documents\My Documents\My Pictures\Als Work\OnLot\PSMA 101 Forms-Letters\Field Inspection Checklist-p1-Top.jpg">
            <a:extLst>
              <a:ext uri="{FF2B5EF4-FFF2-40B4-BE49-F238E27FC236}">
                <a16:creationId xmlns:a16="http://schemas.microsoft.com/office/drawing/2014/main" id="{5A4C96B8-69E1-B428-774F-6BC5EB3F67A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
            <a:ext cx="9160300" cy="3436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56B706-3549-505A-9F66-4FE89B3A03DF}"/>
              </a:ext>
            </a:extLst>
          </p:cNvPr>
          <p:cNvSpPr txBox="1"/>
          <p:nvPr/>
        </p:nvSpPr>
        <p:spPr>
          <a:xfrm>
            <a:off x="273171" y="3075057"/>
            <a:ext cx="3466847" cy="707886"/>
          </a:xfrm>
          <a:prstGeom prst="rect">
            <a:avLst/>
          </a:prstGeom>
          <a:noFill/>
        </p:spPr>
        <p:txBody>
          <a:bodyPr wrap="square" rtlCol="0">
            <a:spAutoFit/>
          </a:bodyPr>
          <a:lstStyle/>
          <a:p>
            <a:pPr algn="ctr"/>
            <a:r>
              <a:rPr lang="en-US" sz="2000" dirty="0"/>
              <a:t>This form found in Appendix A – page 75</a:t>
            </a:r>
            <a:endParaRPr lang="en-US" sz="2000" b="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8EFCF28-0DCD-8D9E-27A4-D99135304691}"/>
              </a:ext>
            </a:extLst>
          </p:cNvPr>
          <p:cNvSpPr txBox="1"/>
          <p:nvPr/>
        </p:nvSpPr>
        <p:spPr>
          <a:xfrm>
            <a:off x="8416037" y="2380887"/>
            <a:ext cx="3479788" cy="3170099"/>
          </a:xfrm>
          <a:prstGeom prst="rect">
            <a:avLst/>
          </a:prstGeom>
          <a:noFill/>
        </p:spPr>
        <p:txBody>
          <a:bodyPr wrap="square" rtlCol="0">
            <a:spAutoFit/>
          </a:bodyPr>
          <a:lstStyle/>
          <a:p>
            <a:pPr algn="ctr"/>
            <a:r>
              <a:rPr lang="en-US" sz="2000" dirty="0"/>
              <a:t>Page 7</a:t>
            </a:r>
          </a:p>
          <a:p>
            <a:pPr algn="ctr"/>
            <a:r>
              <a:rPr lang="en-US" sz="2000" dirty="0"/>
              <a:t>Sketch of System</a:t>
            </a:r>
            <a:endParaRPr lang="en-US" sz="1500" dirty="0"/>
          </a:p>
          <a:p>
            <a:pPr algn="ctr"/>
            <a:endParaRPr lang="en-US" sz="2000" dirty="0"/>
          </a:p>
          <a:p>
            <a:pPr algn="ctr"/>
            <a:r>
              <a:rPr lang="en-US" sz="2000" dirty="0"/>
              <a:t>This should include the source, and all the components associated with the system and their locations</a:t>
            </a:r>
          </a:p>
          <a:p>
            <a:pPr algn="ctr"/>
            <a:r>
              <a:rPr lang="en-US" sz="2000" dirty="0"/>
              <a:t>Ideally the drawing will be completed to scale</a:t>
            </a:r>
          </a:p>
        </p:txBody>
      </p:sp>
      <p:graphicFrame>
        <p:nvGraphicFramePr>
          <p:cNvPr id="8" name="Object 7">
            <a:extLst>
              <a:ext uri="{FF2B5EF4-FFF2-40B4-BE49-F238E27FC236}">
                <a16:creationId xmlns:a16="http://schemas.microsoft.com/office/drawing/2014/main" id="{3C0668A7-AACA-E540-76CE-19BF2B8D38F0}"/>
              </a:ext>
            </a:extLst>
          </p:cNvPr>
          <p:cNvGraphicFramePr>
            <a:graphicFrameLocks noChangeAspect="1"/>
          </p:cNvGraphicFramePr>
          <p:nvPr>
            <p:extLst>
              <p:ext uri="{D42A27DB-BD31-4B8C-83A1-F6EECF244321}">
                <p14:modId xmlns:p14="http://schemas.microsoft.com/office/powerpoint/2010/main" val="2907597448"/>
              </p:ext>
            </p:extLst>
          </p:nvPr>
        </p:nvGraphicFramePr>
        <p:xfrm>
          <a:off x="3891444" y="1073875"/>
          <a:ext cx="4469012" cy="5784125"/>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0" name=""/>
                      <p:cNvPicPr/>
                      <p:nvPr/>
                    </p:nvPicPr>
                    <p:blipFill>
                      <a:blip r:embed="rId5"/>
                      <a:stretch>
                        <a:fillRect/>
                      </a:stretch>
                    </p:blipFill>
                    <p:spPr>
                      <a:xfrm>
                        <a:off x="3891444" y="1073875"/>
                        <a:ext cx="4469012" cy="5784125"/>
                      </a:xfrm>
                      <a:prstGeom prst="rect">
                        <a:avLst/>
                      </a:prstGeom>
                    </p:spPr>
                  </p:pic>
                </p:oleObj>
              </mc:Fallback>
            </mc:AlternateContent>
          </a:graphicData>
        </a:graphic>
      </p:graphicFrame>
    </p:spTree>
    <p:extLst>
      <p:ext uri="{BB962C8B-B14F-4D97-AF65-F5344CB8AC3E}">
        <p14:creationId xmlns:p14="http://schemas.microsoft.com/office/powerpoint/2010/main" val="1302242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762000"/>
          </a:xfrm>
        </p:spPr>
        <p:txBody>
          <a:bodyPr/>
          <a:lstStyle/>
          <a:p>
            <a:r>
              <a:rPr lang="en-US" sz="4000" dirty="0">
                <a:latin typeface="Arial Rounded MT Bold" panose="020F0704030504030204" pitchFamily="34" charset="0"/>
              </a:rPr>
              <a:t>Building Sewer</a:t>
            </a:r>
          </a:p>
        </p:txBody>
      </p:sp>
      <p:sp>
        <p:nvSpPr>
          <p:cNvPr id="3" name="Content Placeholder 2"/>
          <p:cNvSpPr>
            <a:spLocks noGrp="1"/>
          </p:cNvSpPr>
          <p:nvPr>
            <p:ph idx="1"/>
          </p:nvPr>
        </p:nvSpPr>
        <p:spPr>
          <a:xfrm>
            <a:off x="1066800" y="609600"/>
            <a:ext cx="10439400" cy="5867400"/>
          </a:xfrm>
        </p:spPr>
        <p:txBody>
          <a:bodyPr/>
          <a:lstStyle/>
          <a:p>
            <a:r>
              <a:rPr lang="en-US" altLang="en-US" sz="3000" dirty="0">
                <a:latin typeface="Arial Rounded MT Bold" panose="020F0704030504030204" pitchFamily="34" charset="0"/>
              </a:rPr>
              <a:t>Check for continuous flow through the building sewer into the treatment tank. </a:t>
            </a:r>
            <a:r>
              <a:rPr lang="en-US" altLang="en-US" sz="2500" i="1" dirty="0">
                <a:latin typeface="Arial Rounded MT Bold" panose="020F0704030504030204" pitchFamily="34" charset="0"/>
              </a:rPr>
              <a:t>Look for obvious backups or defects</a:t>
            </a:r>
          </a:p>
          <a:p>
            <a:r>
              <a:rPr lang="en-US" altLang="en-US" sz="3000" dirty="0">
                <a:latin typeface="Arial Rounded MT Bold" panose="020F0704030504030204" pitchFamily="34" charset="0"/>
              </a:rPr>
              <a:t>Check for </a:t>
            </a:r>
            <a:r>
              <a:rPr lang="en-US" altLang="en-US" sz="3000" dirty="0">
                <a:latin typeface="Arial Rounded MT Bold" panose="020F0704030504030204" pitchFamily="34" charset="0"/>
                <a:cs typeface="Arial" pitchFamily="34" charset="0"/>
              </a:rPr>
              <a:t>Unnecessary Flows </a:t>
            </a:r>
            <a:r>
              <a:rPr lang="en-US" altLang="en-US" sz="2500" i="1" u="sng" dirty="0">
                <a:latin typeface="Arial Rounded MT Bold" panose="020F0704030504030204" pitchFamily="34" charset="0"/>
                <a:cs typeface="Arial" pitchFamily="34" charset="0"/>
              </a:rPr>
              <a:t>(Concern)</a:t>
            </a:r>
          </a:p>
          <a:p>
            <a:pPr lvl="1"/>
            <a:r>
              <a:rPr lang="en-US" altLang="en-US" sz="2500" dirty="0">
                <a:latin typeface="Arial Rounded MT Bold" panose="020F0704030504030204" pitchFamily="34" charset="0"/>
                <a:cs typeface="Arial" pitchFamily="34" charset="0"/>
              </a:rPr>
              <a:t>Condensate</a:t>
            </a:r>
          </a:p>
          <a:p>
            <a:pPr lvl="1"/>
            <a:r>
              <a:rPr lang="en-US" altLang="en-US" sz="2500" dirty="0">
                <a:latin typeface="Arial Rounded MT Bold" panose="020F0704030504030204" pitchFamily="34" charset="0"/>
                <a:cs typeface="Arial" pitchFamily="34" charset="0"/>
              </a:rPr>
              <a:t>HVAC flows</a:t>
            </a:r>
          </a:p>
          <a:p>
            <a:pPr lvl="1"/>
            <a:r>
              <a:rPr lang="en-US" altLang="en-US" sz="2500" dirty="0">
                <a:latin typeface="Arial Rounded MT Bold" panose="020F0704030504030204" pitchFamily="34" charset="0"/>
                <a:cs typeface="Arial" pitchFamily="34" charset="0"/>
              </a:rPr>
              <a:t>Continuous/draining ice makers</a:t>
            </a:r>
          </a:p>
          <a:p>
            <a:r>
              <a:rPr lang="en-US" altLang="en-US" sz="3000" dirty="0">
                <a:latin typeface="Arial Rounded MT Bold" panose="020F0704030504030204" pitchFamily="34" charset="0"/>
                <a:cs typeface="Arial" pitchFamily="34" charset="0"/>
              </a:rPr>
              <a:t>Check for Unacceptable flows</a:t>
            </a:r>
          </a:p>
          <a:p>
            <a:pPr lvl="1"/>
            <a:r>
              <a:rPr lang="en-US" altLang="en-US" sz="2500" dirty="0">
                <a:latin typeface="Arial Rounded MT Bold" panose="020F0704030504030204" pitchFamily="34" charset="0"/>
                <a:cs typeface="Arial" pitchFamily="34" charset="0"/>
              </a:rPr>
              <a:t>Leaking fixtures</a:t>
            </a:r>
          </a:p>
          <a:p>
            <a:pPr lvl="1"/>
            <a:r>
              <a:rPr lang="en-US" altLang="en-US" sz="2500" dirty="0">
                <a:latin typeface="Arial Rounded MT Bold" panose="020F0704030504030204" pitchFamily="34" charset="0"/>
                <a:cs typeface="Arial" pitchFamily="34" charset="0"/>
              </a:rPr>
              <a:t>Improperly adjusted equipment</a:t>
            </a:r>
          </a:p>
          <a:p>
            <a:pPr lvl="1"/>
            <a:r>
              <a:rPr lang="en-US" altLang="en-US" sz="2500" dirty="0">
                <a:latin typeface="Arial Rounded MT Bold" panose="020F0704030504030204" pitchFamily="34" charset="0"/>
                <a:cs typeface="Arial" pitchFamily="34" charset="0"/>
              </a:rPr>
              <a:t>Roof gutters</a:t>
            </a:r>
          </a:p>
          <a:p>
            <a:pPr lvl="1"/>
            <a:r>
              <a:rPr lang="en-US" altLang="en-US" sz="2500" dirty="0">
                <a:latin typeface="Arial Rounded MT Bold" panose="020F0704030504030204" pitchFamily="34" charset="0"/>
                <a:cs typeface="Arial" pitchFamily="34" charset="0"/>
              </a:rPr>
              <a:t>Foundation drains</a:t>
            </a:r>
          </a:p>
          <a:p>
            <a:pPr lvl="1"/>
            <a:r>
              <a:rPr lang="en-US" altLang="en-US" sz="2500" dirty="0">
                <a:latin typeface="Arial Rounded MT Bold" panose="020F0704030504030204" pitchFamily="34" charset="0"/>
                <a:cs typeface="Arial" pitchFamily="34" charset="0"/>
              </a:rPr>
              <a:t>Sump pump discharge</a:t>
            </a:r>
          </a:p>
          <a:p>
            <a:endParaRPr lang="en-US" altLang="en-US" dirty="0">
              <a:latin typeface="Arial" pitchFamily="34" charset="0"/>
              <a:cs typeface="Arial" pitchFamily="34" charset="0"/>
            </a:endParaRPr>
          </a:p>
          <a:p>
            <a:endParaRPr lang="en-US" altLang="en-US" dirty="0">
              <a:latin typeface="Arial" pitchFamily="34" charset="0"/>
              <a:cs typeface="Arial" pitchFamily="34" charset="0"/>
            </a:endParaRPr>
          </a:p>
        </p:txBody>
      </p:sp>
      <p:pic>
        <p:nvPicPr>
          <p:cNvPr id="3076" name="Picture 4" descr="5 Common Plumbing Leaks You Need to ...">
            <a:extLst>
              <a:ext uri="{FF2B5EF4-FFF2-40B4-BE49-F238E27FC236}">
                <a16:creationId xmlns:a16="http://schemas.microsoft.com/office/drawing/2014/main" id="{5D714F9F-DC78-8164-42FD-31FE64A7E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743200"/>
            <a:ext cx="4191000" cy="3127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7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458200" cy="9906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952500" y="1219200"/>
            <a:ext cx="10287000" cy="1447800"/>
          </a:xfrm>
        </p:spPr>
        <p:txBody>
          <a:bodyPr/>
          <a:lstStyle/>
          <a:p>
            <a:r>
              <a:rPr lang="en-US" altLang="en-US" sz="3500" dirty="0">
                <a:latin typeface="Arial" pitchFamily="34" charset="0"/>
              </a:rPr>
              <a:t>Locate and identify the point to which each fixture discharges.</a:t>
            </a:r>
          </a:p>
        </p:txBody>
      </p:sp>
      <p:pic>
        <p:nvPicPr>
          <p:cNvPr id="96258" name="Picture 2" descr="C:\Users\Owner\Documents\My Documents\My Pictures\Als Work\OnLot\IRSIS\IRSIS Syste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370"/>
          <a:stretch/>
        </p:blipFill>
        <p:spPr bwMode="auto">
          <a:xfrm>
            <a:off x="9519250" y="1958688"/>
            <a:ext cx="2590800" cy="4828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descr="toile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4951" y="2565596"/>
            <a:ext cx="5657849" cy="42444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58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wrap="square" anchor="ctr">
            <a:normAutofit/>
          </a:bodyPr>
          <a:lstStyle/>
          <a:p>
            <a:r>
              <a:rPr lang="en-US" sz="4000" dirty="0"/>
              <a:t>Inspecting Treatment Tanks</a:t>
            </a:r>
          </a:p>
        </p:txBody>
      </p:sp>
      <p:sp>
        <p:nvSpPr>
          <p:cNvPr id="3" name="Content Placeholder 2"/>
          <p:cNvSpPr>
            <a:spLocks noGrp="1"/>
          </p:cNvSpPr>
          <p:nvPr>
            <p:ph sz="half" idx="1"/>
          </p:nvPr>
        </p:nvSpPr>
        <p:spPr>
          <a:xfrm>
            <a:off x="914400" y="1600200"/>
            <a:ext cx="5080000" cy="4495800"/>
          </a:xfrm>
        </p:spPr>
        <p:txBody>
          <a:bodyPr wrap="square" anchor="t">
            <a:normAutofit/>
          </a:bodyPr>
          <a:lstStyle/>
          <a:p>
            <a:pPr>
              <a:lnSpc>
                <a:spcPct val="90000"/>
              </a:lnSpc>
            </a:pPr>
            <a:r>
              <a:rPr lang="en-US" altLang="en-US" sz="3000" dirty="0"/>
              <a:t>Carefully probe the top of all concrete and metal tanks to determine:</a:t>
            </a:r>
          </a:p>
          <a:p>
            <a:pPr lvl="1">
              <a:lnSpc>
                <a:spcPct val="90000"/>
              </a:lnSpc>
            </a:pPr>
            <a:r>
              <a:rPr lang="en-US" altLang="en-US" sz="2600" dirty="0"/>
              <a:t>Their dimensions and </a:t>
            </a:r>
          </a:p>
          <a:p>
            <a:pPr lvl="1">
              <a:lnSpc>
                <a:spcPct val="90000"/>
              </a:lnSpc>
            </a:pPr>
            <a:r>
              <a:rPr lang="en-US" altLang="en-US" sz="2600" dirty="0"/>
              <a:t>For signs of major deterioration, indicating replacement is needed. </a:t>
            </a:r>
          </a:p>
          <a:p>
            <a:pPr marL="342900" lvl="1" indent="-342900">
              <a:lnSpc>
                <a:spcPct val="90000"/>
              </a:lnSpc>
              <a:buFontTx/>
              <a:buChar char="•"/>
            </a:pPr>
            <a:r>
              <a:rPr lang="en-US" altLang="en-US" sz="3000" dirty="0"/>
              <a:t>Care must be used to avoid damaging plastic, and fiberglass tanks.</a:t>
            </a:r>
          </a:p>
        </p:txBody>
      </p:sp>
      <p:pic>
        <p:nvPicPr>
          <p:cNvPr id="4" name="Picture 4" descr="probing"/>
          <p:cNvPicPr>
            <a:picLocks noChangeAspect="1" noChangeArrowheads="1"/>
          </p:cNvPicPr>
          <p:nvPr/>
        </p:nvPicPr>
        <p:blipFill>
          <a:blip r:embed="rId3" cstate="print">
            <a:extLst>
              <a:ext uri="{28A0092B-C50C-407E-A947-70E740481C1C}">
                <a14:useLocalDpi xmlns:a14="http://schemas.microsoft.com/office/drawing/2010/main" val="0"/>
              </a:ext>
            </a:extLst>
          </a:blip>
          <a:srcRect t="15401" r="1" b="8258"/>
          <a:stretch/>
        </p:blipFill>
        <p:spPr bwMode="auto">
          <a:xfrm>
            <a:off x="6197600" y="1981200"/>
            <a:ext cx="5080000"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88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0390-A2FE-45F8-BBFA-6066EDD54472}"/>
              </a:ext>
            </a:extLst>
          </p:cNvPr>
          <p:cNvSpPr>
            <a:spLocks noGrp="1"/>
          </p:cNvSpPr>
          <p:nvPr>
            <p:ph type="title"/>
          </p:nvPr>
        </p:nvSpPr>
        <p:spPr>
          <a:xfrm>
            <a:off x="914400" y="609600"/>
            <a:ext cx="10363200" cy="1143000"/>
          </a:xfrm>
        </p:spPr>
        <p:txBody>
          <a:bodyPr wrap="square" anchor="ctr">
            <a:normAutofit/>
          </a:bodyPr>
          <a:lstStyle/>
          <a:p>
            <a:r>
              <a:rPr lang="en-US" sz="4000" dirty="0"/>
              <a:t>Inspecting Treatment Tanks</a:t>
            </a:r>
          </a:p>
        </p:txBody>
      </p:sp>
      <p:pic>
        <p:nvPicPr>
          <p:cNvPr id="4098" name="Picture 2" descr="How Does Your Septic System Work? - Norway Septic">
            <a:extLst>
              <a:ext uri="{FF2B5EF4-FFF2-40B4-BE49-F238E27FC236}">
                <a16:creationId xmlns:a16="http://schemas.microsoft.com/office/drawing/2014/main" id="{69B32E2B-6941-8430-D5AA-099EACCE3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1" r="17129" b="-1"/>
          <a:stretch/>
        </p:blipFill>
        <p:spPr bwMode="auto">
          <a:xfrm>
            <a:off x="1016000" y="1752600"/>
            <a:ext cx="5080000"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68837556-9E7F-4C30-82BA-F58A3EB0D56F}"/>
              </a:ext>
            </a:extLst>
          </p:cNvPr>
          <p:cNvSpPr>
            <a:spLocks noGrp="1"/>
          </p:cNvSpPr>
          <p:nvPr>
            <p:ph sz="half" idx="2"/>
          </p:nvPr>
        </p:nvSpPr>
        <p:spPr>
          <a:xfrm>
            <a:off x="6197600" y="1784230"/>
            <a:ext cx="5080000" cy="4114800"/>
          </a:xfrm>
        </p:spPr>
        <p:txBody>
          <a:bodyPr wrap="square" anchor="t">
            <a:normAutofit/>
          </a:bodyPr>
          <a:lstStyle/>
          <a:p>
            <a:pPr marL="457200" indent="-457200">
              <a:lnSpc>
                <a:spcPct val="90000"/>
              </a:lnSpc>
              <a:buFont typeface="Arial" panose="020B0604020202020204" pitchFamily="34" charset="0"/>
              <a:buChar char="•"/>
            </a:pPr>
            <a:r>
              <a:rPr lang="en-US" sz="2600" dirty="0"/>
              <a:t>Locate inspection port(s) and main access way(s)</a:t>
            </a:r>
          </a:p>
          <a:p>
            <a:pPr marL="457200" indent="-457200">
              <a:lnSpc>
                <a:spcPct val="90000"/>
              </a:lnSpc>
              <a:buFont typeface="Arial" panose="020B0604020202020204" pitchFamily="34" charset="0"/>
              <a:buChar char="•"/>
            </a:pPr>
            <a:r>
              <a:rPr lang="en-US" sz="2600" dirty="0"/>
              <a:t>Notate position, depth, and condition of the port(s) and main access way(s)</a:t>
            </a:r>
          </a:p>
          <a:p>
            <a:pPr marL="457200" indent="-457200">
              <a:lnSpc>
                <a:spcPct val="90000"/>
              </a:lnSpc>
              <a:buFont typeface="Arial" panose="020B0604020202020204" pitchFamily="34" charset="0"/>
              <a:buChar char="•"/>
            </a:pPr>
            <a:r>
              <a:rPr lang="en-US" sz="2600" dirty="0"/>
              <a:t>Water resistant, cracks, compression, root infiltration, deterioration, exposed rebar, askew positioning?</a:t>
            </a:r>
          </a:p>
        </p:txBody>
      </p:sp>
    </p:spTree>
    <p:extLst>
      <p:ext uri="{BB962C8B-B14F-4D97-AF65-F5344CB8AC3E}">
        <p14:creationId xmlns:p14="http://schemas.microsoft.com/office/powerpoint/2010/main" val="3428685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330FA-69D7-4D3B-9880-A952728C4A4D}"/>
              </a:ext>
            </a:extLst>
          </p:cNvPr>
          <p:cNvSpPr>
            <a:spLocks noGrp="1"/>
          </p:cNvSpPr>
          <p:nvPr>
            <p:ph type="title"/>
          </p:nvPr>
        </p:nvSpPr>
        <p:spPr>
          <a:xfrm>
            <a:off x="5290364" y="4343400"/>
            <a:ext cx="5453835" cy="897274"/>
          </a:xfrm>
        </p:spPr>
        <p:txBody>
          <a:bodyPr vert="horz" wrap="square" lIns="91440" tIns="45720" rIns="91440" bIns="45720" numCol="1" rtlCol="0" anchor="b" anchorCtr="0" compatLnSpc="1">
            <a:prstTxWarp prst="textNoShape">
              <a:avLst/>
            </a:prstTxWarp>
            <a:normAutofit/>
          </a:bodyPr>
          <a:lstStyle/>
          <a:p>
            <a:pPr eaLnBrk="1" hangingPunct="1">
              <a:lnSpc>
                <a:spcPct val="90000"/>
              </a:lnSpc>
            </a:pPr>
            <a:r>
              <a:rPr lang="en-US" sz="4200" kern="1200" dirty="0">
                <a:latin typeface="Arial Rounded MT Bold" panose="020F0704030504030204" pitchFamily="34" charset="0"/>
              </a:rPr>
              <a:t>Main Access Pics</a:t>
            </a:r>
          </a:p>
        </p:txBody>
      </p:sp>
      <p:pic>
        <p:nvPicPr>
          <p:cNvPr id="15" name="Content Placeholder 14" descr="A picture containing ground, building material, dirty&#10;&#10;Description automatically generated">
            <a:extLst>
              <a:ext uri="{FF2B5EF4-FFF2-40B4-BE49-F238E27FC236}">
                <a16:creationId xmlns:a16="http://schemas.microsoft.com/office/drawing/2014/main" id="{D88D1ABF-2BDF-4D7B-BF1C-BF5955D9321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478" r="20834" b="3"/>
          <a:stretch/>
        </p:blipFill>
        <p:spPr>
          <a:xfrm>
            <a:off x="5003216" y="321733"/>
            <a:ext cx="2654982" cy="2985818"/>
          </a:xfrm>
          <a:prstGeom prst="rect">
            <a:avLst/>
          </a:prstGeom>
        </p:spPr>
      </p:pic>
      <p:pic>
        <p:nvPicPr>
          <p:cNvPr id="17" name="Picture 16" descr="A picture containing outdoor, gear&#10;&#10;Description automatically generated">
            <a:extLst>
              <a:ext uri="{FF2B5EF4-FFF2-40B4-BE49-F238E27FC236}">
                <a16:creationId xmlns:a16="http://schemas.microsoft.com/office/drawing/2014/main" id="{E05EADF5-BCFE-4DEA-B549-39009F819C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30" r="12313" b="-4"/>
          <a:stretch/>
        </p:blipFill>
        <p:spPr>
          <a:xfrm rot="10800000">
            <a:off x="1762227" y="321733"/>
            <a:ext cx="3113761" cy="3026834"/>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A2374E0E-8EF1-4E84-974D-49340D2FE4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95" r="11600" b="3"/>
          <a:stretch/>
        </p:blipFill>
        <p:spPr>
          <a:xfrm>
            <a:off x="7785428" y="321734"/>
            <a:ext cx="2651693" cy="2985818"/>
          </a:xfrm>
          <a:prstGeom prst="rect">
            <a:avLst/>
          </a:prstGeom>
        </p:spPr>
      </p:pic>
      <p:pic>
        <p:nvPicPr>
          <p:cNvPr id="21" name="Picture 20">
            <a:extLst>
              <a:ext uri="{FF2B5EF4-FFF2-40B4-BE49-F238E27FC236}">
                <a16:creationId xmlns:a16="http://schemas.microsoft.com/office/drawing/2014/main" id="{D9A191DE-7EAA-433C-86C5-419C805DA8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29" r="19351" b="-4"/>
          <a:stretch/>
        </p:blipFill>
        <p:spPr>
          <a:xfrm rot="10800000">
            <a:off x="1762227" y="3509434"/>
            <a:ext cx="3120339" cy="3026833"/>
          </a:xfrm>
          <a:prstGeom prst="rect">
            <a:avLst/>
          </a:prstGeom>
        </p:spPr>
      </p:pic>
    </p:spTree>
    <p:extLst>
      <p:ext uri="{BB962C8B-B14F-4D97-AF65-F5344CB8AC3E}">
        <p14:creationId xmlns:p14="http://schemas.microsoft.com/office/powerpoint/2010/main" val="2886966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305800" cy="7620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457200" y="1028700"/>
            <a:ext cx="8070011" cy="4800600"/>
          </a:xfrm>
        </p:spPr>
        <p:txBody>
          <a:bodyPr/>
          <a:lstStyle/>
          <a:p>
            <a:r>
              <a:rPr lang="en-US" altLang="en-US" sz="3000" dirty="0">
                <a:latin typeface="Arial" pitchFamily="34" charset="0"/>
              </a:rPr>
              <a:t>Open main access port and inspect the visible portions of the interior using a flashlight and mirror or other method</a:t>
            </a:r>
          </a:p>
          <a:p>
            <a:pPr lvl="1"/>
            <a:r>
              <a:rPr lang="en-US" altLang="en-US" sz="2500" dirty="0">
                <a:latin typeface="Arial" pitchFamily="34" charset="0"/>
              </a:rPr>
              <a:t>Determine the treatment tank’s construction, composition (material), and condition of the tank, and the cover</a:t>
            </a:r>
          </a:p>
          <a:p>
            <a:pPr lvl="1"/>
            <a:r>
              <a:rPr lang="en-US" altLang="en-US" sz="2500" dirty="0">
                <a:latin typeface="Arial" pitchFamily="34" charset="0"/>
              </a:rPr>
              <a:t>Determine the tank’s capacity</a:t>
            </a:r>
          </a:p>
          <a:p>
            <a:pPr lvl="1"/>
            <a:r>
              <a:rPr lang="en-US" altLang="en-US" sz="2500" dirty="0">
                <a:latin typeface="Arial" pitchFamily="34" charset="0"/>
              </a:rPr>
              <a:t>Do this for every tank in the system</a:t>
            </a:r>
          </a:p>
          <a:p>
            <a:pPr lvl="1"/>
            <a:r>
              <a:rPr lang="en-US" altLang="en-US" sz="2500" dirty="0">
                <a:latin typeface="Arial" pitchFamily="34" charset="0"/>
              </a:rPr>
              <a:t>Other inspection technologies may be employed to visually inspect the tanks in the manner described</a:t>
            </a:r>
            <a:endParaRPr lang="en-US" altLang="en-US" dirty="0">
              <a:latin typeface="Arial" pitchFamily="34" charset="0"/>
            </a:endParaRPr>
          </a:p>
          <a:p>
            <a:endParaRPr lang="en-US" altLang="en-US" dirty="0">
              <a:latin typeface="Arial" pitchFamily="34" charset="0"/>
            </a:endParaRPr>
          </a:p>
          <a:p>
            <a:endParaRPr lang="en-US" dirty="0"/>
          </a:p>
        </p:txBody>
      </p:sp>
      <p:pic>
        <p:nvPicPr>
          <p:cNvPr id="4" name="Picture 3" descr="Lighted Mirr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7746" y="1219200"/>
            <a:ext cx="4513854" cy="4390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20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305800" cy="8382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533400" y="914400"/>
            <a:ext cx="11506200" cy="3886200"/>
          </a:xfrm>
        </p:spPr>
        <p:txBody>
          <a:bodyPr/>
          <a:lstStyle/>
          <a:p>
            <a:r>
              <a:rPr lang="en-US" altLang="en-US" sz="3000" dirty="0">
                <a:latin typeface="Arial" pitchFamily="34" charset="0"/>
              </a:rPr>
              <a:t>Measure the liquid level in the treatment tank. </a:t>
            </a:r>
          </a:p>
          <a:p>
            <a:pPr lvl="1"/>
            <a:r>
              <a:rPr lang="en-US" altLang="en-US" sz="2500" dirty="0">
                <a:latin typeface="Arial" pitchFamily="34" charset="0"/>
              </a:rPr>
              <a:t>Then flush every toilet in the structure at least once. </a:t>
            </a:r>
          </a:p>
          <a:p>
            <a:pPr lvl="1"/>
            <a:r>
              <a:rPr lang="en-US" altLang="en-US" sz="2500" dirty="0">
                <a:latin typeface="Arial" pitchFamily="34" charset="0"/>
              </a:rPr>
              <a:t>Use the observation port over the inlet or main access to verify fixture discharges into the tank and to note changes in the liquid level or observe backup conditions.</a:t>
            </a:r>
          </a:p>
          <a:p>
            <a:endParaRPr lang="en-US" altLang="en-US" sz="2500" dirty="0">
              <a:latin typeface="Arial" pitchFamily="34" charset="0"/>
            </a:endParaRPr>
          </a:p>
          <a:p>
            <a:endParaRPr lang="en-US" altLang="en-US" dirty="0">
              <a:latin typeface="Arial" pitchFamily="34" charset="0"/>
            </a:endParaRPr>
          </a:p>
          <a:p>
            <a:endParaRPr lang="en-US" dirty="0"/>
          </a:p>
        </p:txBody>
      </p:sp>
      <p:pic>
        <p:nvPicPr>
          <p:cNvPr id="97282" name="Picture 2" descr="C:\Users\Owner\Documents\My Documents\My Pictures\Als Work\OnLot\Septic Tank\Septic Ta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144" y="3396851"/>
            <a:ext cx="4959696" cy="2546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3" descr="toile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2194" y="2857500"/>
            <a:ext cx="5389806" cy="4043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96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762000"/>
          </a:xfrm>
        </p:spPr>
        <p:txBody>
          <a:bodyPr/>
          <a:lstStyle/>
          <a:p>
            <a:r>
              <a:rPr lang="en-US" dirty="0">
                <a:latin typeface="Arial Rounded MT Bold" panose="020F0704030504030204" pitchFamily="34" charset="0"/>
              </a:rPr>
              <a:t>Sample Authorization Form</a:t>
            </a:r>
          </a:p>
        </p:txBody>
      </p:sp>
      <p:pic>
        <p:nvPicPr>
          <p:cNvPr id="97282" name="Picture 2" descr="C:\Users\Owner\Documents\My Documents\My Pictures\Als Work\OnLot\PSMA 101 Forms-Letters\Authorization Letter-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762000"/>
            <a:ext cx="6891337" cy="42179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DBFF1F73-B318-8B88-2FC4-CB1B4AAFB8EA}"/>
              </a:ext>
            </a:extLst>
          </p:cNvPr>
          <p:cNvGraphicFramePr>
            <a:graphicFrameLocks noChangeAspect="1"/>
          </p:cNvGraphicFramePr>
          <p:nvPr>
            <p:extLst>
              <p:ext uri="{D42A27DB-BD31-4B8C-83A1-F6EECF244321}">
                <p14:modId xmlns:p14="http://schemas.microsoft.com/office/powerpoint/2010/main" val="620428316"/>
              </p:ext>
            </p:extLst>
          </p:nvPr>
        </p:nvGraphicFramePr>
        <p:xfrm>
          <a:off x="3733800" y="920151"/>
          <a:ext cx="4724400" cy="6114667"/>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0" name=""/>
                      <p:cNvPicPr/>
                      <p:nvPr/>
                    </p:nvPicPr>
                    <p:blipFill>
                      <a:blip r:embed="rId5"/>
                      <a:stretch>
                        <a:fillRect/>
                      </a:stretch>
                    </p:blipFill>
                    <p:spPr>
                      <a:xfrm>
                        <a:off x="3733800" y="920151"/>
                        <a:ext cx="4724400" cy="611466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86551BC-6967-09C8-C6C0-5534A783C871}"/>
              </a:ext>
            </a:extLst>
          </p:cNvPr>
          <p:cNvSpPr txBox="1"/>
          <p:nvPr/>
        </p:nvSpPr>
        <p:spPr>
          <a:xfrm>
            <a:off x="768218" y="3075057"/>
            <a:ext cx="2971800" cy="707886"/>
          </a:xfrm>
          <a:prstGeom prst="rect">
            <a:avLst/>
          </a:prstGeom>
          <a:noFill/>
        </p:spPr>
        <p:txBody>
          <a:bodyPr wrap="square" rtlCol="0">
            <a:spAutoFit/>
          </a:bodyPr>
          <a:lstStyle/>
          <a:p>
            <a:pPr algn="ctr"/>
            <a:r>
              <a:rPr lang="en-US" sz="2000" dirty="0"/>
              <a:t>This form found in Appendix A – page 67</a:t>
            </a:r>
          </a:p>
        </p:txBody>
      </p:sp>
    </p:spTree>
    <p:extLst>
      <p:ext uri="{BB962C8B-B14F-4D97-AF65-F5344CB8AC3E}">
        <p14:creationId xmlns:p14="http://schemas.microsoft.com/office/powerpoint/2010/main" val="1848196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406950"/>
            <a:ext cx="8305800" cy="7620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609600" y="1524000"/>
            <a:ext cx="7500648" cy="4248150"/>
          </a:xfrm>
        </p:spPr>
        <p:txBody>
          <a:bodyPr/>
          <a:lstStyle/>
          <a:p>
            <a:r>
              <a:rPr lang="en-US" altLang="en-US" sz="3000" dirty="0">
                <a:latin typeface="Arial" pitchFamily="34" charset="0"/>
              </a:rPr>
              <a:t>Check the baffles in every compartment by inspecting them:</a:t>
            </a:r>
          </a:p>
          <a:p>
            <a:pPr lvl="1"/>
            <a:r>
              <a:rPr lang="en-US" altLang="en-US" sz="2500" dirty="0">
                <a:latin typeface="Arial" pitchFamily="34" charset="0"/>
              </a:rPr>
              <a:t>Directly through the inspection ports, or </a:t>
            </a:r>
          </a:p>
          <a:p>
            <a:pPr lvl="1"/>
            <a:r>
              <a:rPr lang="en-US" altLang="en-US" sz="2500" dirty="0">
                <a:latin typeface="Arial" pitchFamily="34" charset="0"/>
              </a:rPr>
              <a:t>By using a mirror and flashlight or digital camera through the main access port of the treatment tank. </a:t>
            </a:r>
          </a:p>
          <a:p>
            <a:pPr marL="342900" lvl="1" indent="-342900">
              <a:buFontTx/>
              <a:buChar char="•"/>
            </a:pPr>
            <a:r>
              <a:rPr lang="en-US" altLang="en-US" sz="3000" dirty="0">
                <a:latin typeface="Arial" pitchFamily="34" charset="0"/>
              </a:rPr>
              <a:t>Confirm that baffles are: </a:t>
            </a:r>
          </a:p>
          <a:p>
            <a:pPr marL="742950" lvl="2" indent="-342900"/>
            <a:r>
              <a:rPr lang="en-US" altLang="en-US" sz="2500" dirty="0">
                <a:latin typeface="Arial" pitchFamily="34" charset="0"/>
              </a:rPr>
              <a:t>In place, </a:t>
            </a:r>
          </a:p>
          <a:p>
            <a:pPr marL="742950" lvl="2" indent="-342900"/>
            <a:r>
              <a:rPr lang="en-US" altLang="en-US" sz="2500" dirty="0">
                <a:latin typeface="Arial" pitchFamily="34" charset="0"/>
              </a:rPr>
              <a:t>In good condition and </a:t>
            </a:r>
          </a:p>
          <a:p>
            <a:pPr marL="742950" lvl="2" indent="-342900"/>
            <a:r>
              <a:rPr lang="en-US" altLang="en-US" sz="2500" dirty="0">
                <a:latin typeface="Arial" pitchFamily="34" charset="0"/>
              </a:rPr>
              <a:t>That they have an air space between the top of the baffle and the tank.</a:t>
            </a:r>
          </a:p>
          <a:p>
            <a:endParaRPr lang="en-US" dirty="0"/>
          </a:p>
        </p:txBody>
      </p:sp>
      <p:pic>
        <p:nvPicPr>
          <p:cNvPr id="5122" name="Picture 2" descr="What Is A Septic Tank Baffle? | Barnes ...">
            <a:extLst>
              <a:ext uri="{FF2B5EF4-FFF2-40B4-BE49-F238E27FC236}">
                <a16:creationId xmlns:a16="http://schemas.microsoft.com/office/drawing/2014/main" id="{A2AD6902-C388-F554-51D8-6D59BBFD1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87"/>
          <a:stretch/>
        </p:blipFill>
        <p:spPr bwMode="auto">
          <a:xfrm>
            <a:off x="8359695" y="1524000"/>
            <a:ext cx="361950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nlet and Outlet Baffles ...">
            <a:extLst>
              <a:ext uri="{FF2B5EF4-FFF2-40B4-BE49-F238E27FC236}">
                <a16:creationId xmlns:a16="http://schemas.microsoft.com/office/drawing/2014/main" id="{E12633C5-2F84-04B8-4207-ECB6FE4BE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076" y="4016534"/>
            <a:ext cx="3619500" cy="271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65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E262C4-E0D2-A082-27E8-AC9D65C22F27}"/>
              </a:ext>
            </a:extLst>
          </p:cNvPr>
          <p:cNvSpPr/>
          <p:nvPr/>
        </p:nvSpPr>
        <p:spPr>
          <a:xfrm>
            <a:off x="0" y="5257800"/>
            <a:ext cx="1828800" cy="1600200"/>
          </a:xfrm>
          <a:prstGeom prst="rect">
            <a:avLst/>
          </a:prstGeom>
          <a:solidFill>
            <a:srgbClr val="2E2EFD"/>
          </a:solidFill>
          <a:ln>
            <a:solidFill>
              <a:srgbClr val="2A2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4400" y="342900"/>
            <a:ext cx="10363200" cy="1143000"/>
          </a:xfrm>
        </p:spPr>
        <p:txBody>
          <a:bodyPr wrap="square" anchor="ctr">
            <a:normAutofit/>
          </a:bodyPr>
          <a:lstStyle/>
          <a:p>
            <a:r>
              <a:rPr lang="en-US" sz="4000" dirty="0"/>
              <a:t>Inspecting Treatment Tanks</a:t>
            </a:r>
          </a:p>
        </p:txBody>
      </p:sp>
      <p:pic>
        <p:nvPicPr>
          <p:cNvPr id="6146" name="Picture 2" descr="How Does A Septic Tank Work - SludgeHammer">
            <a:extLst>
              <a:ext uri="{FF2B5EF4-FFF2-40B4-BE49-F238E27FC236}">
                <a16:creationId xmlns:a16="http://schemas.microsoft.com/office/drawing/2014/main" id="{9D02D299-7D76-1185-FC2D-C87F08848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454" r="5390" b="-1"/>
          <a:stretch/>
        </p:blipFill>
        <p:spPr bwMode="auto">
          <a:xfrm>
            <a:off x="695385" y="1752600"/>
            <a:ext cx="5550370"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6324600" y="1752600"/>
            <a:ext cx="5486400" cy="4800600"/>
          </a:xfrm>
        </p:spPr>
        <p:txBody>
          <a:bodyPr wrap="square" anchor="t">
            <a:normAutofit/>
          </a:bodyPr>
          <a:lstStyle/>
          <a:p>
            <a:pPr eaLnBrk="1" hangingPunct="1">
              <a:lnSpc>
                <a:spcPct val="90000"/>
              </a:lnSpc>
              <a:spcBef>
                <a:spcPct val="50000"/>
              </a:spcBef>
            </a:pPr>
            <a:r>
              <a:rPr lang="en-US" altLang="en-US" sz="2500" dirty="0"/>
              <a:t>An acceptable treatment tank liquid level occurs when the liquid level is below the inlet invert and equal to the height of the outlet invert</a:t>
            </a:r>
          </a:p>
          <a:p>
            <a:pPr lvl="1" eaLnBrk="1" hangingPunct="1">
              <a:lnSpc>
                <a:spcPct val="90000"/>
              </a:lnSpc>
              <a:spcBef>
                <a:spcPct val="50000"/>
              </a:spcBef>
            </a:pPr>
            <a:r>
              <a:rPr lang="en-US" altLang="en-US" sz="2000" dirty="0"/>
              <a:t>If a treatment tank is overfull, you must determine whether the problem is </a:t>
            </a:r>
          </a:p>
          <a:p>
            <a:pPr lvl="2" eaLnBrk="1" hangingPunct="1">
              <a:lnSpc>
                <a:spcPct val="90000"/>
              </a:lnSpc>
              <a:spcBef>
                <a:spcPct val="50000"/>
              </a:spcBef>
            </a:pPr>
            <a:r>
              <a:rPr lang="en-US" altLang="en-US" sz="1500" dirty="0"/>
              <a:t>In the tank   </a:t>
            </a:r>
          </a:p>
          <a:p>
            <a:pPr lvl="2" eaLnBrk="1" hangingPunct="1">
              <a:lnSpc>
                <a:spcPct val="90000"/>
              </a:lnSpc>
              <a:spcBef>
                <a:spcPct val="50000"/>
              </a:spcBef>
            </a:pPr>
            <a:r>
              <a:rPr lang="en-US" altLang="en-US" sz="1500" dirty="0"/>
              <a:t>The distribution system or </a:t>
            </a:r>
          </a:p>
          <a:p>
            <a:pPr lvl="2" eaLnBrk="1" hangingPunct="1">
              <a:lnSpc>
                <a:spcPct val="90000"/>
              </a:lnSpc>
              <a:spcBef>
                <a:spcPct val="50000"/>
              </a:spcBef>
            </a:pPr>
            <a:r>
              <a:rPr lang="en-US" altLang="en-US" sz="1500" dirty="0"/>
              <a:t>In the absorption area </a:t>
            </a:r>
          </a:p>
          <a:p>
            <a:pPr lvl="2" eaLnBrk="1" hangingPunct="1">
              <a:lnSpc>
                <a:spcPct val="90000"/>
              </a:lnSpc>
              <a:spcBef>
                <a:spcPct val="50000"/>
              </a:spcBef>
            </a:pPr>
            <a:r>
              <a:rPr lang="en-US" altLang="en-US" sz="1500" dirty="0"/>
              <a:t>Has the tank been installed backwards or </a:t>
            </a:r>
          </a:p>
          <a:p>
            <a:pPr lvl="2" eaLnBrk="1" hangingPunct="1">
              <a:lnSpc>
                <a:spcPct val="90000"/>
              </a:lnSpc>
              <a:spcBef>
                <a:spcPct val="50000"/>
              </a:spcBef>
            </a:pPr>
            <a:r>
              <a:rPr lang="en-US" altLang="en-US" sz="1500" i="1" dirty="0"/>
              <a:t>Is a filter clogged?</a:t>
            </a:r>
          </a:p>
          <a:p>
            <a:pPr>
              <a:lnSpc>
                <a:spcPct val="90000"/>
              </a:lnSpc>
            </a:pPr>
            <a:endParaRPr lang="en-US" altLang="en-US" sz="1800" dirty="0"/>
          </a:p>
          <a:p>
            <a:pPr>
              <a:lnSpc>
                <a:spcPct val="90000"/>
              </a:lnSpc>
            </a:pPr>
            <a:endParaRPr lang="en-US" sz="1800" dirty="0"/>
          </a:p>
        </p:txBody>
      </p:sp>
    </p:spTree>
    <p:extLst>
      <p:ext uri="{BB962C8B-B14F-4D97-AF65-F5344CB8AC3E}">
        <p14:creationId xmlns:p14="http://schemas.microsoft.com/office/powerpoint/2010/main" val="228157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851" y="457200"/>
            <a:ext cx="8305800" cy="7620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914400" y="2286000"/>
            <a:ext cx="10591800" cy="2286000"/>
          </a:xfrm>
        </p:spPr>
        <p:txBody>
          <a:bodyPr/>
          <a:lstStyle/>
          <a:p>
            <a:pPr marL="342900" lvl="1" indent="-342900" eaLnBrk="1" hangingPunct="1">
              <a:spcBef>
                <a:spcPct val="50000"/>
              </a:spcBef>
              <a:buFontTx/>
              <a:buChar char="•"/>
            </a:pPr>
            <a:r>
              <a:rPr lang="en-US" altLang="en-US" sz="3500" dirty="0">
                <a:latin typeface="Arial" pitchFamily="34" charset="0"/>
              </a:rPr>
              <a:t>If a treatment tank's liquid level is below the outlet invert, you must determine </a:t>
            </a:r>
          </a:p>
          <a:p>
            <a:pPr marL="742950" lvl="2" indent="-342900" eaLnBrk="1" hangingPunct="1">
              <a:spcBef>
                <a:spcPct val="50000"/>
              </a:spcBef>
            </a:pPr>
            <a:r>
              <a:rPr lang="en-US" altLang="en-US" sz="2800" i="1" dirty="0">
                <a:latin typeface="Arial" pitchFamily="34" charset="0"/>
              </a:rPr>
              <a:t>Why the liquid level is not at the outlet invert?</a:t>
            </a:r>
          </a:p>
          <a:p>
            <a:endParaRPr lang="en-US" dirty="0"/>
          </a:p>
        </p:txBody>
      </p:sp>
    </p:spTree>
    <p:extLst>
      <p:ext uri="{BB962C8B-B14F-4D97-AF65-F5344CB8AC3E}">
        <p14:creationId xmlns:p14="http://schemas.microsoft.com/office/powerpoint/2010/main" val="30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305800" cy="9144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762000" y="1371600"/>
            <a:ext cx="10820400" cy="2133600"/>
          </a:xfrm>
        </p:spPr>
        <p:txBody>
          <a:bodyPr/>
          <a:lstStyle/>
          <a:p>
            <a:r>
              <a:rPr lang="en-US" altLang="en-US" sz="3000" dirty="0">
                <a:latin typeface="Arial Rounded MT Bold" panose="020F0704030504030204" pitchFamily="34" charset="0"/>
              </a:rPr>
              <a:t>Measure and record the liquid, scum and sludge levels. Scum thickness and sludge depth must be measured through the main access port by using a Sludge Judge, Sludge Stick or similar “coring” device</a:t>
            </a:r>
            <a:endParaRPr lang="en-US" altLang="en-US" sz="3000" b="1" dirty="0">
              <a:latin typeface="Arial Rounded MT Bold" panose="020F0704030504030204" pitchFamily="34" charset="0"/>
            </a:endParaRPr>
          </a:p>
          <a:p>
            <a:endParaRPr lang="en-US" altLang="en-US" dirty="0">
              <a:latin typeface="Arial" pitchFamily="34" charset="0"/>
            </a:endParaRPr>
          </a:p>
          <a:p>
            <a:endParaRPr lang="en-US" altLang="en-US" dirty="0">
              <a:latin typeface="Arial" pitchFamily="34" charset="0"/>
            </a:endParaRPr>
          </a:p>
          <a:p>
            <a:endParaRPr lang="en-US" dirty="0"/>
          </a:p>
        </p:txBody>
      </p:sp>
      <p:pic>
        <p:nvPicPr>
          <p:cNvPr id="96258" name="Picture 2" descr="C:\Users\Owner\Documents\My Documents\My Pictures\Als Work\OnLot\Septic Tank\Fig-4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821502"/>
            <a:ext cx="5345904"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895600" y="3352800"/>
            <a:ext cx="0" cy="2438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descr="DSCF00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505200"/>
            <a:ext cx="365760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990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249369"/>
            <a:ext cx="8305800" cy="9144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685800" y="1257300"/>
            <a:ext cx="10972800" cy="2514600"/>
          </a:xfrm>
        </p:spPr>
        <p:txBody>
          <a:bodyPr/>
          <a:lstStyle/>
          <a:p>
            <a:r>
              <a:rPr lang="en-US" altLang="en-US" sz="2500" dirty="0">
                <a:latin typeface="Arial Rounded MT Bold" panose="020F0704030504030204" pitchFamily="34" charset="0"/>
              </a:rPr>
              <a:t>In the case of an aerobic treatment tank, the electrical and mechanical operation of the pumps and compressors must be checked by observing them in operation. </a:t>
            </a:r>
          </a:p>
          <a:p>
            <a:pPr lvl="1"/>
            <a:r>
              <a:rPr lang="en-US" altLang="en-US" dirty="0">
                <a:latin typeface="Arial Rounded MT Bold" panose="020F0704030504030204" pitchFamily="34" charset="0"/>
              </a:rPr>
              <a:t>If you are not familiar with these tanks, contact someone who is.</a:t>
            </a:r>
            <a:endParaRPr lang="en-US" altLang="en-US" dirty="0">
              <a:latin typeface="Arial" pitchFamily="34" charset="0"/>
            </a:endParaRPr>
          </a:p>
          <a:p>
            <a:endParaRPr lang="en-US" dirty="0"/>
          </a:p>
        </p:txBody>
      </p:sp>
      <p:pic>
        <p:nvPicPr>
          <p:cNvPr id="97282" name="Picture 2" descr="C:\Users\Owner\Documents\My Documents\My Pictures\Als Work\OnLot\Aerobic Tank\aerobic tank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125938"/>
            <a:ext cx="7010400" cy="3732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93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39460"/>
            <a:ext cx="8305800" cy="9144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1943100" y="1053860"/>
            <a:ext cx="8229600" cy="2057400"/>
          </a:xfrm>
        </p:spPr>
        <p:txBody>
          <a:bodyPr/>
          <a:lstStyle/>
          <a:p>
            <a:r>
              <a:rPr lang="en-US" altLang="en-US" sz="2800" dirty="0">
                <a:latin typeface="Arial Rounded MT Bold" panose="020F0704030504030204" pitchFamily="34" charset="0"/>
              </a:rPr>
              <a:t>Check for obstructions in the effluent delivery line between the treatment tank and absorption area. If in doubt, run a snake through or camera through  this line</a:t>
            </a:r>
          </a:p>
          <a:p>
            <a:endParaRPr lang="en-US" altLang="en-US" dirty="0"/>
          </a:p>
          <a:p>
            <a:pPr lvl="8"/>
            <a:endParaRPr lang="en-US" altLang="en-US" dirty="0"/>
          </a:p>
          <a:p>
            <a:endParaRPr lang="en-US" altLang="en-US" dirty="0">
              <a:latin typeface="Arial" pitchFamily="34" charset="0"/>
            </a:endParaRPr>
          </a:p>
          <a:p>
            <a:endParaRPr lang="en-US" altLang="en-US" dirty="0">
              <a:latin typeface="Arial" pitchFamily="34" charset="0"/>
            </a:endParaRPr>
          </a:p>
          <a:p>
            <a:endParaRPr lang="en-US" dirty="0"/>
          </a:p>
        </p:txBody>
      </p:sp>
      <p:pic>
        <p:nvPicPr>
          <p:cNvPr id="189443" name="Picture 3" descr="C:\Users\Ray\Documents\0 PSMA STUFF\INTERESTING\Tree roots .jpg"/>
          <p:cNvPicPr>
            <a:picLocks noChangeAspect="1" noChangeArrowheads="1"/>
          </p:cNvPicPr>
          <p:nvPr/>
        </p:nvPicPr>
        <p:blipFill>
          <a:blip r:embed="rId3" cstate="print"/>
          <a:srcRect/>
          <a:stretch>
            <a:fillRect/>
          </a:stretch>
        </p:blipFill>
        <p:spPr bwMode="auto">
          <a:xfrm>
            <a:off x="6777037" y="2952593"/>
            <a:ext cx="2539999" cy="3377044"/>
          </a:xfrm>
          <a:prstGeom prst="rect">
            <a:avLst/>
          </a:prstGeom>
          <a:ln>
            <a:noFill/>
          </a:ln>
          <a:effectLst>
            <a:outerShdw blurRad="292100" dist="139700" dir="2700000" algn="tl" rotWithShape="0">
              <a:srgbClr val="333333">
                <a:alpha val="65000"/>
              </a:srgbClr>
            </a:outerShdw>
          </a:effectLst>
        </p:spPr>
      </p:pic>
      <p:pic>
        <p:nvPicPr>
          <p:cNvPr id="189445" name="Picture 5" descr="C:\Users\Ray\Documents\0 PSMA STUFF\INTERESTING\DSC_0962.JPG"/>
          <p:cNvPicPr>
            <a:picLocks noChangeAspect="1" noChangeArrowheads="1"/>
          </p:cNvPicPr>
          <p:nvPr/>
        </p:nvPicPr>
        <p:blipFill>
          <a:blip r:embed="rId4" cstate="print"/>
          <a:srcRect/>
          <a:stretch>
            <a:fillRect/>
          </a:stretch>
        </p:blipFill>
        <p:spPr bwMode="auto">
          <a:xfrm>
            <a:off x="1524000" y="3111260"/>
            <a:ext cx="4833937" cy="32356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052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185466"/>
            <a:ext cx="8305800" cy="9144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1030343" y="1295400"/>
            <a:ext cx="9944100" cy="761999"/>
          </a:xfrm>
        </p:spPr>
        <p:txBody>
          <a:bodyPr/>
          <a:lstStyle/>
          <a:p>
            <a:r>
              <a:rPr lang="en-US" altLang="en-US" sz="3000" dirty="0">
                <a:latin typeface="Arial Rounded MT Bold" panose="020F0704030504030204" pitchFamily="34" charset="0"/>
              </a:rPr>
              <a:t>Check for infiltration of surface water into all tanks.</a:t>
            </a:r>
          </a:p>
          <a:p>
            <a:endParaRPr lang="en-US" altLang="en-US" sz="3000" dirty="0"/>
          </a:p>
          <a:p>
            <a:endParaRPr lang="en-US" altLang="en-US" dirty="0"/>
          </a:p>
          <a:p>
            <a:endParaRPr lang="en-US" altLang="en-US" dirty="0">
              <a:latin typeface="Arial" pitchFamily="34" charset="0"/>
            </a:endParaRPr>
          </a:p>
          <a:p>
            <a:endParaRPr lang="en-US" altLang="en-US" dirty="0">
              <a:latin typeface="Arial" pitchFamily="34" charset="0"/>
            </a:endParaRPr>
          </a:p>
          <a:p>
            <a:endParaRPr lang="en-US" dirty="0"/>
          </a:p>
        </p:txBody>
      </p:sp>
      <p:pic>
        <p:nvPicPr>
          <p:cNvPr id="98306" name="Picture 2" descr="C:\Users\Owner\Documents\My Documents\My Pictures\Als Work\OnLot\Misc\WetY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828800"/>
            <a:ext cx="7432786" cy="4843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216619"/>
            <a:ext cx="8305800" cy="9144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685800" y="1131019"/>
            <a:ext cx="11049000" cy="1066800"/>
          </a:xfrm>
        </p:spPr>
        <p:txBody>
          <a:bodyPr/>
          <a:lstStyle/>
          <a:p>
            <a:pPr algn="ctr"/>
            <a:r>
              <a:rPr lang="en-US" altLang="en-US" sz="3000" dirty="0">
                <a:latin typeface="Arial Rounded MT Bold" panose="020F0704030504030204" pitchFamily="34" charset="0"/>
              </a:rPr>
              <a:t>Do</a:t>
            </a:r>
            <a:r>
              <a:rPr lang="en-US" altLang="en-US" sz="3000" b="1" dirty="0">
                <a:effectLst>
                  <a:outerShdw blurRad="38100" dist="38100" dir="2700000" algn="tl">
                    <a:srgbClr val="000000">
                      <a:alpha val="43137"/>
                    </a:srgbClr>
                  </a:outerShdw>
                </a:effectLst>
                <a:latin typeface="Arial Rounded MT Bold" panose="020F0704030504030204" pitchFamily="34" charset="0"/>
              </a:rPr>
              <a:t> NOT</a:t>
            </a:r>
            <a:r>
              <a:rPr lang="en-US" altLang="en-US" sz="3000" dirty="0">
                <a:latin typeface="Arial Rounded MT Bold" panose="020F0704030504030204" pitchFamily="34" charset="0"/>
              </a:rPr>
              <a:t> pump any treatment tank until the soil treatment area has been investigated</a:t>
            </a:r>
          </a:p>
          <a:p>
            <a:endParaRPr lang="en-US" altLang="en-US" dirty="0"/>
          </a:p>
          <a:p>
            <a:endParaRPr lang="en-US" altLang="en-US" dirty="0"/>
          </a:p>
          <a:p>
            <a:endParaRPr lang="en-US" altLang="en-US" dirty="0">
              <a:latin typeface="Arial" pitchFamily="34" charset="0"/>
            </a:endParaRPr>
          </a:p>
          <a:p>
            <a:endParaRPr lang="en-US" altLang="en-US" dirty="0">
              <a:latin typeface="Arial" pitchFamily="34" charset="0"/>
            </a:endParaRPr>
          </a:p>
          <a:p>
            <a:endParaRPr lang="en-US" dirty="0"/>
          </a:p>
        </p:txBody>
      </p:sp>
      <p:pic>
        <p:nvPicPr>
          <p:cNvPr id="4" name="Picture 3" descr="PUMPE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2489200"/>
            <a:ext cx="65532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6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305800" cy="914400"/>
          </a:xfrm>
        </p:spPr>
        <p:txBody>
          <a:bodyPr/>
          <a:lstStyle/>
          <a:p>
            <a:r>
              <a:rPr lang="en-US" sz="4000" dirty="0">
                <a:latin typeface="Arial Rounded MT Bold" panose="020F0704030504030204" pitchFamily="34" charset="0"/>
              </a:rPr>
              <a:t>Inspecting Treatment Tanks</a:t>
            </a:r>
          </a:p>
        </p:txBody>
      </p:sp>
      <p:sp>
        <p:nvSpPr>
          <p:cNvPr id="3" name="Content Placeholder 2"/>
          <p:cNvSpPr>
            <a:spLocks noGrp="1"/>
          </p:cNvSpPr>
          <p:nvPr>
            <p:ph idx="1"/>
          </p:nvPr>
        </p:nvSpPr>
        <p:spPr>
          <a:xfrm>
            <a:off x="381000" y="2209800"/>
            <a:ext cx="11582400" cy="1752600"/>
          </a:xfrm>
        </p:spPr>
        <p:txBody>
          <a:bodyPr/>
          <a:lstStyle/>
          <a:p>
            <a:r>
              <a:rPr lang="en-US" altLang="en-US" dirty="0">
                <a:latin typeface="Arial Rounded MT Bold" panose="020F0704030504030204" pitchFamily="34" charset="0"/>
              </a:rPr>
              <a:t>As each tank is pumped, look for inflow, cracks, holes and deficiencies that were previously hidden below the surface. Also look for structural integrity and root invasion.</a:t>
            </a:r>
          </a:p>
          <a:p>
            <a:pPr marL="0" indent="0">
              <a:buNone/>
            </a:pPr>
            <a:endParaRPr lang="en-US" altLang="en-US" dirty="0">
              <a:latin typeface="Arial" pitchFamily="34" charset="0"/>
            </a:endParaRPr>
          </a:p>
          <a:p>
            <a:endParaRPr lang="en-US"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914401"/>
            <a:ext cx="862488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Your Septic Tank Need to Be Pumped ...">
            <a:extLst>
              <a:ext uri="{FF2B5EF4-FFF2-40B4-BE49-F238E27FC236}">
                <a16:creationId xmlns:a16="http://schemas.microsoft.com/office/drawing/2014/main" id="{EC74EB54-505B-3830-570E-1D56F7726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506785"/>
            <a:ext cx="5715000" cy="3189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7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53286"/>
            <a:ext cx="7772400" cy="762000"/>
          </a:xfrm>
        </p:spPr>
        <p:txBody>
          <a:bodyPr/>
          <a:lstStyle/>
          <a:p>
            <a:r>
              <a:rPr lang="en-US" sz="4000" dirty="0">
                <a:latin typeface="Arial Rounded MT Bold" panose="020F0704030504030204" pitchFamily="34" charset="0"/>
              </a:rPr>
              <a:t>Inspecting Holding Tanks</a:t>
            </a:r>
          </a:p>
        </p:txBody>
      </p:sp>
      <p:sp>
        <p:nvSpPr>
          <p:cNvPr id="6" name="Content Placeholder 5"/>
          <p:cNvSpPr>
            <a:spLocks noGrp="1"/>
          </p:cNvSpPr>
          <p:nvPr>
            <p:ph idx="1"/>
          </p:nvPr>
        </p:nvSpPr>
        <p:spPr>
          <a:xfrm>
            <a:off x="568488" y="1171280"/>
            <a:ext cx="6196825" cy="2332956"/>
          </a:xfrm>
        </p:spPr>
        <p:txBody>
          <a:bodyPr/>
          <a:lstStyle/>
          <a:p>
            <a:r>
              <a:rPr lang="en-US" sz="2500" dirty="0">
                <a:latin typeface="Arial Rounded MT Bold" panose="020F0704030504030204" pitchFamily="34" charset="0"/>
              </a:rPr>
              <a:t>Verify that alarm is functioning property.</a:t>
            </a:r>
          </a:p>
          <a:p>
            <a:r>
              <a:rPr lang="en-US" sz="2500" dirty="0">
                <a:latin typeface="Arial Rounded MT Bold" panose="020F0704030504030204" pitchFamily="34" charset="0"/>
              </a:rPr>
              <a:t>Measure liquid level in each tank.</a:t>
            </a:r>
          </a:p>
          <a:p>
            <a:r>
              <a:rPr lang="en-US" sz="2500" dirty="0">
                <a:latin typeface="Arial Rounded MT Bold" panose="020F0704030504030204" pitchFamily="34" charset="0"/>
              </a:rPr>
              <a:t>Pump each tank.</a:t>
            </a:r>
          </a:p>
          <a:p>
            <a:r>
              <a:rPr lang="en-US" sz="2500" dirty="0">
                <a:latin typeface="Arial Rounded MT Bold" panose="020F0704030504030204" pitchFamily="34" charset="0"/>
              </a:rPr>
              <a:t>Look for cracks, holes, deficiencies.</a:t>
            </a:r>
          </a:p>
        </p:txBody>
      </p:sp>
      <p:pic>
        <p:nvPicPr>
          <p:cNvPr id="4" name="Picture 2" descr="C:\Users\Owner\Documents\My Documents\My Pictures\Als Work\OnLot\PSMA 101 Forms-Letters\Field Inspection Checklist-p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654"/>
          <a:stretch/>
        </p:blipFill>
        <p:spPr bwMode="auto">
          <a:xfrm>
            <a:off x="-6172200" y="2037247"/>
            <a:ext cx="5129248" cy="2332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4355" y="3377178"/>
            <a:ext cx="164479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372600" y="3377178"/>
            <a:ext cx="1644796" cy="1938992"/>
          </a:xfrm>
          <a:prstGeom prst="rect">
            <a:avLst/>
          </a:prstGeom>
          <a:noFill/>
          <a:ln w="38100">
            <a:solidFill>
              <a:srgbClr val="FFFF00"/>
            </a:solidFill>
          </a:ln>
        </p:spPr>
        <p:txBody>
          <a:bodyPr wrap="square" rtlCol="0">
            <a:spAutoFit/>
          </a:bodyPr>
          <a:lstStyle/>
          <a:p>
            <a:pPr eaLnBrk="1" hangingPunct="1"/>
            <a:r>
              <a:rPr lang="en-US" altLang="en-US" sz="2400" b="1" u="sng" dirty="0">
                <a:solidFill>
                  <a:schemeClr val="tx2"/>
                </a:solidFill>
                <a:latin typeface="Arial" pitchFamily="34" charset="0"/>
              </a:rPr>
              <a:t>NEVER</a:t>
            </a:r>
            <a:r>
              <a:rPr lang="en-US" altLang="en-US" sz="2400" b="1" dirty="0">
                <a:latin typeface="Arial" pitchFamily="34" charset="0"/>
              </a:rPr>
              <a:t> Hydraulic Load Test a holding tank.</a:t>
            </a:r>
          </a:p>
        </p:txBody>
      </p:sp>
      <p:sp>
        <p:nvSpPr>
          <p:cNvPr id="5" name="TextBox 4"/>
          <p:cNvSpPr txBox="1"/>
          <p:nvPr/>
        </p:nvSpPr>
        <p:spPr>
          <a:xfrm>
            <a:off x="6924456" y="1264733"/>
            <a:ext cx="4343400" cy="1938992"/>
          </a:xfrm>
          <a:prstGeom prst="rect">
            <a:avLst/>
          </a:prstGeom>
          <a:noFill/>
          <a:ln w="38100">
            <a:solidFill>
              <a:schemeClr val="tx2"/>
            </a:solidFill>
          </a:ln>
        </p:spPr>
        <p:txBody>
          <a:bodyPr wrap="square" rtlCol="0">
            <a:spAutoFit/>
          </a:bodyPr>
          <a:lstStyle/>
          <a:p>
            <a:pPr eaLnBrk="1" hangingPunct="1"/>
            <a:r>
              <a:rPr lang="en-US" altLang="en-US" sz="2000" b="1" dirty="0">
                <a:latin typeface="Arial" pitchFamily="34" charset="0"/>
                <a:cs typeface="Arial" pitchFamily="34" charset="0"/>
              </a:rPr>
              <a:t>On the </a:t>
            </a:r>
            <a:r>
              <a:rPr lang="en-US" altLang="en-US" sz="2000" b="1" u="sng" dirty="0">
                <a:solidFill>
                  <a:schemeClr val="tx2"/>
                </a:solidFill>
                <a:latin typeface="Arial" pitchFamily="34" charset="0"/>
                <a:cs typeface="Arial" pitchFamily="34" charset="0"/>
              </a:rPr>
              <a:t>Inspection Report</a:t>
            </a:r>
            <a:r>
              <a:rPr lang="en-US" altLang="en-US" sz="2000" b="1" dirty="0">
                <a:latin typeface="Arial" pitchFamily="34" charset="0"/>
                <a:cs typeface="Arial" pitchFamily="34" charset="0"/>
              </a:rPr>
              <a:t>, include an estimated annual cost for holding tank maintenance. The report must notify the client of the need for an ongoing maintenance contract.</a:t>
            </a:r>
            <a:endParaRPr lang="en-US" altLang="en-US" sz="2000" b="1" dirty="0">
              <a:latin typeface="Arial"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03B4E-6726-3C7D-5EE8-7154788C4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337B4-73D6-6FD4-470C-19120362A590}"/>
              </a:ext>
            </a:extLst>
          </p:cNvPr>
          <p:cNvSpPr>
            <a:spLocks noGrp="1"/>
          </p:cNvSpPr>
          <p:nvPr>
            <p:ph type="title"/>
          </p:nvPr>
        </p:nvSpPr>
        <p:spPr>
          <a:xfrm>
            <a:off x="2209800" y="152400"/>
            <a:ext cx="7772400" cy="762000"/>
          </a:xfrm>
        </p:spPr>
        <p:txBody>
          <a:bodyPr/>
          <a:lstStyle/>
          <a:p>
            <a:r>
              <a:rPr lang="en-US" dirty="0">
                <a:latin typeface="Arial Rounded MT Bold" panose="020F0704030504030204" pitchFamily="34" charset="0"/>
              </a:rPr>
              <a:t>Sample Authorization Form</a:t>
            </a:r>
          </a:p>
        </p:txBody>
      </p:sp>
      <p:pic>
        <p:nvPicPr>
          <p:cNvPr id="97282" name="Picture 2" descr="C:\Users\Owner\Documents\My Documents\My Pictures\Als Work\OnLot\PSMA 101 Forms-Letters\Authorization Letter-p2.jpg">
            <a:extLst>
              <a:ext uri="{FF2B5EF4-FFF2-40B4-BE49-F238E27FC236}">
                <a16:creationId xmlns:a16="http://schemas.microsoft.com/office/drawing/2014/main" id="{4BB25518-C16C-8282-FE45-EDDC4F5ECB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762000"/>
            <a:ext cx="6891337" cy="42179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a:extLst>
              <a:ext uri="{FF2B5EF4-FFF2-40B4-BE49-F238E27FC236}">
                <a16:creationId xmlns:a16="http://schemas.microsoft.com/office/drawing/2014/main" id="{5107EE68-8C79-375D-1E35-41FBB1323F32}"/>
              </a:ext>
            </a:extLst>
          </p:cNvPr>
          <p:cNvGraphicFramePr>
            <a:graphicFrameLocks noChangeAspect="1"/>
          </p:cNvGraphicFramePr>
          <p:nvPr>
            <p:extLst>
              <p:ext uri="{D42A27DB-BD31-4B8C-83A1-F6EECF244321}">
                <p14:modId xmlns:p14="http://schemas.microsoft.com/office/powerpoint/2010/main" val="4057894277"/>
              </p:ext>
            </p:extLst>
          </p:nvPr>
        </p:nvGraphicFramePr>
        <p:xfrm>
          <a:off x="3786555" y="914400"/>
          <a:ext cx="4618889" cy="5978106"/>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bat.Document.DC">
                  <p:embed/>
                </p:oleObj>
              </mc:Choice>
              <mc:Fallback>
                <p:oleObj name="Acrobat Document" r:id="rId4" imgW="5829156" imgH="7543672" progId="Acrobat.Document.DC">
                  <p:embed/>
                  <p:pic>
                    <p:nvPicPr>
                      <p:cNvPr id="0" name=""/>
                      <p:cNvPicPr/>
                      <p:nvPr/>
                    </p:nvPicPr>
                    <p:blipFill>
                      <a:blip r:embed="rId5"/>
                      <a:stretch>
                        <a:fillRect/>
                      </a:stretch>
                    </p:blipFill>
                    <p:spPr>
                      <a:xfrm>
                        <a:off x="3786555" y="914400"/>
                        <a:ext cx="4618889" cy="5978106"/>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574D97FF-3BAB-ADA9-FCC8-3D863069394D}"/>
              </a:ext>
            </a:extLst>
          </p:cNvPr>
          <p:cNvSpPr txBox="1"/>
          <p:nvPr/>
        </p:nvSpPr>
        <p:spPr>
          <a:xfrm>
            <a:off x="768218" y="3075057"/>
            <a:ext cx="2971800" cy="707886"/>
          </a:xfrm>
          <a:prstGeom prst="rect">
            <a:avLst/>
          </a:prstGeom>
          <a:noFill/>
        </p:spPr>
        <p:txBody>
          <a:bodyPr wrap="square" rtlCol="0">
            <a:spAutoFit/>
          </a:bodyPr>
          <a:lstStyle/>
          <a:p>
            <a:pPr algn="ctr"/>
            <a:r>
              <a:rPr lang="en-US" sz="2000" dirty="0"/>
              <a:t>This form found in Appendix A – page 68</a:t>
            </a:r>
          </a:p>
        </p:txBody>
      </p:sp>
    </p:spTree>
    <p:extLst>
      <p:ext uri="{BB962C8B-B14F-4D97-AF65-F5344CB8AC3E}">
        <p14:creationId xmlns:p14="http://schemas.microsoft.com/office/powerpoint/2010/main" val="1748274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4601" y="838200"/>
            <a:ext cx="7558479"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How to determine the </a:t>
            </a:r>
          </a:p>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Size of a tank</a:t>
            </a:r>
          </a:p>
        </p:txBody>
      </p:sp>
      <p:sp>
        <p:nvSpPr>
          <p:cNvPr id="5" name="TextBox 4"/>
          <p:cNvSpPr txBox="1"/>
          <p:nvPr/>
        </p:nvSpPr>
        <p:spPr>
          <a:xfrm>
            <a:off x="2438400" y="2971800"/>
            <a:ext cx="7543800" cy="1754326"/>
          </a:xfrm>
          <a:prstGeom prst="rect">
            <a:avLst/>
          </a:prstGeom>
          <a:noFill/>
        </p:spPr>
        <p:txBody>
          <a:bodyPr wrap="square" rtlCol="0">
            <a:spAutoFit/>
          </a:bodyPr>
          <a:lstStyle/>
          <a:p>
            <a:pPr algn="ctr"/>
            <a:r>
              <a:rPr lang="en-US" dirty="0"/>
              <a:t>What ways can you determine the size or volume of a treatment or pump tank?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0"/>
            <a:ext cx="7772400" cy="838200"/>
          </a:xfrm>
        </p:spPr>
        <p:txBody>
          <a:bodyPr/>
          <a:lstStyle/>
          <a:p>
            <a:r>
              <a:rPr lang="en-US" sz="4000" dirty="0">
                <a:latin typeface="Arial Rounded MT Bold" panose="020F0704030504030204" pitchFamily="34" charset="0"/>
              </a:rPr>
              <a:t>Volume Calculations</a:t>
            </a:r>
          </a:p>
        </p:txBody>
      </p:sp>
      <p:sp>
        <p:nvSpPr>
          <p:cNvPr id="3" name="Content Placeholder 2"/>
          <p:cNvSpPr>
            <a:spLocks noGrp="1"/>
          </p:cNvSpPr>
          <p:nvPr>
            <p:ph idx="1"/>
          </p:nvPr>
        </p:nvSpPr>
        <p:spPr>
          <a:xfrm>
            <a:off x="1600200" y="1447800"/>
            <a:ext cx="8991600" cy="3962400"/>
          </a:xfrm>
        </p:spPr>
        <p:txBody>
          <a:bodyPr/>
          <a:lstStyle/>
          <a:p>
            <a:r>
              <a:rPr lang="en-US" sz="3000" dirty="0">
                <a:latin typeface="Arial Rounded MT Bold" panose="020F0704030504030204" pitchFamily="34" charset="0"/>
              </a:rPr>
              <a:t>All tanks must be measured, and</a:t>
            </a:r>
          </a:p>
          <a:p>
            <a:r>
              <a:rPr lang="en-US" sz="3000" dirty="0">
                <a:latin typeface="Arial Rounded MT Bold" panose="020F0704030504030204" pitchFamily="34" charset="0"/>
              </a:rPr>
              <a:t>The volume of the liquid they will hold must be checked/determined</a:t>
            </a:r>
          </a:p>
          <a:p>
            <a:r>
              <a:rPr lang="en-US" sz="3000" dirty="0">
                <a:latin typeface="Arial Rounded MT Bold" panose="020F0704030504030204" pitchFamily="34" charset="0"/>
              </a:rPr>
              <a:t>Keep your units consistent</a:t>
            </a:r>
          </a:p>
          <a:p>
            <a:r>
              <a:rPr lang="en-US" sz="3000" dirty="0">
                <a:latin typeface="Arial Rounded MT Bold" panose="020F0704030504030204" pitchFamily="34" charset="0"/>
              </a:rPr>
              <a:t>There are 7.5 gallons in a cubic foot</a:t>
            </a:r>
          </a:p>
          <a:p>
            <a:r>
              <a:rPr lang="en-US" sz="3000" dirty="0">
                <a:latin typeface="Arial Rounded MT Bold" panose="020F0704030504030204" pitchFamily="34" charset="0"/>
              </a:rPr>
              <a:t>Tank (or tank chambers) are usually in one of two shapes:</a:t>
            </a:r>
          </a:p>
          <a:p>
            <a:pPr lvl="1"/>
            <a:r>
              <a:rPr lang="en-US" sz="2500" dirty="0">
                <a:latin typeface="Arial Rounded MT Bold" panose="020F0704030504030204" pitchFamily="34" charset="0"/>
              </a:rPr>
              <a:t>Rectangular</a:t>
            </a:r>
          </a:p>
          <a:p>
            <a:pPr lvl="1"/>
            <a:r>
              <a:rPr lang="en-US" sz="2500" dirty="0">
                <a:latin typeface="Arial Rounded MT Bold" panose="020F0704030504030204" pitchFamily="34" charset="0"/>
              </a:rPr>
              <a:t>Cylindrical</a:t>
            </a:r>
          </a:p>
        </p:txBody>
      </p:sp>
    </p:spTree>
    <p:extLst>
      <p:ext uri="{BB962C8B-B14F-4D97-AF65-F5344CB8AC3E}">
        <p14:creationId xmlns:p14="http://schemas.microsoft.com/office/powerpoint/2010/main" val="1327525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r>
              <a:rPr lang="en-US" sz="4000" dirty="0">
                <a:latin typeface="Arial Rounded MT Bold" panose="020F0704030504030204" pitchFamily="34" charset="0"/>
              </a:rPr>
              <a:t>Volume Calculations</a:t>
            </a:r>
          </a:p>
        </p:txBody>
      </p:sp>
      <p:sp>
        <p:nvSpPr>
          <p:cNvPr id="3" name="Content Placeholder 2"/>
          <p:cNvSpPr>
            <a:spLocks noGrp="1"/>
          </p:cNvSpPr>
          <p:nvPr>
            <p:ph sz="half" idx="1"/>
          </p:nvPr>
        </p:nvSpPr>
        <p:spPr>
          <a:xfrm>
            <a:off x="1844221" y="1143000"/>
            <a:ext cx="4191000" cy="2286000"/>
          </a:xfrm>
        </p:spPr>
        <p:txBody>
          <a:bodyPr/>
          <a:lstStyle/>
          <a:p>
            <a:r>
              <a:rPr lang="en-US" dirty="0">
                <a:latin typeface="Arial Rounded MT Bold" panose="020F0704030504030204" pitchFamily="34" charset="0"/>
              </a:rPr>
              <a:t>Rectangular Tanks.</a:t>
            </a:r>
          </a:p>
          <a:p>
            <a:r>
              <a:rPr lang="en-US" sz="2400" dirty="0">
                <a:latin typeface="Arial Rounded MT Bold" panose="020F0704030504030204" pitchFamily="34" charset="0"/>
              </a:rPr>
              <a:t>Volume = LDW</a:t>
            </a:r>
          </a:p>
          <a:p>
            <a:r>
              <a:rPr lang="en-US" sz="2400" dirty="0">
                <a:latin typeface="Arial Rounded MT Bold" panose="020F0704030504030204" pitchFamily="34" charset="0"/>
              </a:rPr>
              <a:t>L = length</a:t>
            </a:r>
          </a:p>
          <a:p>
            <a:r>
              <a:rPr lang="en-US" sz="2400" dirty="0">
                <a:latin typeface="Arial Rounded MT Bold" panose="020F0704030504030204" pitchFamily="34" charset="0"/>
              </a:rPr>
              <a:t>D = depth (of liquid)</a:t>
            </a:r>
          </a:p>
          <a:p>
            <a:r>
              <a:rPr lang="en-US" sz="2400" dirty="0">
                <a:latin typeface="Arial Rounded MT Bold" panose="020F0704030504030204" pitchFamily="34" charset="0"/>
              </a:rPr>
              <a:t>W = width</a:t>
            </a:r>
          </a:p>
          <a:p>
            <a:pPr marL="0" indent="0">
              <a:buNone/>
            </a:pPr>
            <a:endParaRPr lang="en-US"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56780" y="1143000"/>
                <a:ext cx="5105400" cy="2641092"/>
              </a:xfrm>
            </p:spPr>
            <p:txBody>
              <a:bodyPr/>
              <a:lstStyle/>
              <a:p>
                <a:r>
                  <a:rPr lang="en-US" dirty="0">
                    <a:latin typeface="Arial Rounded MT Bold" panose="020F0704030504030204" pitchFamily="34" charset="0"/>
                  </a:rPr>
                  <a:t>Cylindrical Tanks.</a:t>
                </a:r>
              </a:p>
              <a:p>
                <a:r>
                  <a:rPr lang="en-US" sz="2400" dirty="0"/>
                  <a:t>V </a:t>
                </a:r>
                <a14:m>
                  <m:oMath xmlns:m="http://schemas.openxmlformats.org/officeDocument/2006/math">
                    <m:r>
                      <a:rPr lang="en-US" sz="2400" i="1">
                        <a:latin typeface="Cambria Math"/>
                      </a:rPr>
                      <m:t>=</m:t>
                    </m:r>
                    <m:r>
                      <a:rPr lang="el-GR" sz="2400" i="1">
                        <a:latin typeface="Cambria Math"/>
                      </a:rPr>
                      <m:t>𝜋</m:t>
                    </m:r>
                    <m:sSup>
                      <m:sSupPr>
                        <m:ctrlPr>
                          <a:rPr lang="en-US" sz="2400" i="1">
                            <a:latin typeface="Cambria Math" panose="02040503050406030204" pitchFamily="18" charset="0"/>
                          </a:rPr>
                        </m:ctrlPr>
                      </m:sSupPr>
                      <m:e>
                        <m:r>
                          <a:rPr lang="en-US" sz="2400" i="1">
                            <a:latin typeface="Cambria Math"/>
                          </a:rPr>
                          <m:t>𝑟</m:t>
                        </m:r>
                      </m:e>
                      <m:sup>
                        <m:r>
                          <a:rPr lang="en-US" sz="2400" i="1">
                            <a:latin typeface="Cambria Math"/>
                          </a:rPr>
                          <m:t>2</m:t>
                        </m:r>
                      </m:sup>
                    </m:sSup>
                    <m:r>
                      <a:rPr lang="en-US" sz="2400" i="1">
                        <a:latin typeface="Cambria Math"/>
                      </a:rPr>
                      <m:t>h</m:t>
                    </m:r>
                  </m:oMath>
                </a14:m>
                <a:endParaRPr lang="en-US" sz="2400" dirty="0">
                  <a:latin typeface="Arial Rounded MT Bold" panose="020F0704030504030204" pitchFamily="34" charset="0"/>
                </a:endParaRPr>
              </a:p>
              <a:p>
                <a:r>
                  <a:rPr lang="en-US" sz="2400" dirty="0">
                    <a:latin typeface="Arial Rounded MT Bold" panose="020F0704030504030204" pitchFamily="34" charset="0"/>
                  </a:rPr>
                  <a:t>π = 3.14</a:t>
                </a:r>
              </a:p>
              <a:p>
                <a:r>
                  <a:rPr lang="en-US" sz="2400" dirty="0">
                    <a:latin typeface="Arial Rounded MT Bold" panose="020F0704030504030204" pitchFamily="34" charset="0"/>
                  </a:rPr>
                  <a:t>r = radius</a:t>
                </a:r>
              </a:p>
              <a:p>
                <a:r>
                  <a:rPr lang="en-US" sz="2400" dirty="0">
                    <a:latin typeface="Arial Rounded MT Bold" panose="020F0704030504030204" pitchFamily="34" charset="0"/>
                  </a:rPr>
                  <a:t>h = height (depth of liquid)</a:t>
                </a:r>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56780" y="1143000"/>
                <a:ext cx="5105400" cy="2641092"/>
              </a:xfrm>
              <a:blipFill>
                <a:blip r:embed="rId3"/>
                <a:stretch>
                  <a:fillRect l="-2270" t="-2540"/>
                </a:stretch>
              </a:blipFill>
            </p:spPr>
            <p:txBody>
              <a:bodyPr/>
              <a:lstStyle/>
              <a:p>
                <a:r>
                  <a:rPr lang="en-US">
                    <a:noFill/>
                  </a:rPr>
                  <a:t> </a:t>
                </a:r>
              </a:p>
            </p:txBody>
          </p:sp>
        </mc:Fallback>
      </mc:AlternateContent>
      <p:pic>
        <p:nvPicPr>
          <p:cNvPr id="5" name="Picture 5" descr="volume calc 3"/>
          <p:cNvPicPr>
            <a:picLocks noChangeAspect="1" noChangeArrowheads="1"/>
          </p:cNvPicPr>
          <p:nvPr/>
        </p:nvPicPr>
        <p:blipFill rotWithShape="1">
          <a:blip r:embed="rId4">
            <a:extLst>
              <a:ext uri="{28A0092B-C50C-407E-A947-70E740481C1C}">
                <a14:useLocalDpi xmlns:a14="http://schemas.microsoft.com/office/drawing/2010/main" val="0"/>
              </a:ext>
            </a:extLst>
          </a:blip>
          <a:srcRect l="41097" t="7381" r="17805" b="64047"/>
          <a:stretch/>
        </p:blipFill>
        <p:spPr bwMode="auto">
          <a:xfrm>
            <a:off x="1733550" y="3505200"/>
            <a:ext cx="3670935"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volume calc 2"/>
          <p:cNvPicPr>
            <a:picLocks noChangeAspect="1" noChangeArrowheads="1"/>
          </p:cNvPicPr>
          <p:nvPr/>
        </p:nvPicPr>
        <p:blipFill rotWithShape="1">
          <a:blip r:embed="rId5">
            <a:extLst>
              <a:ext uri="{28A0092B-C50C-407E-A947-70E740481C1C}">
                <a14:useLocalDpi xmlns:a14="http://schemas.microsoft.com/office/drawing/2010/main" val="0"/>
              </a:ext>
            </a:extLst>
          </a:blip>
          <a:srcRect l="34022" r="36984" b="75625"/>
          <a:stretch/>
        </p:blipFill>
        <p:spPr bwMode="auto">
          <a:xfrm>
            <a:off x="6562725" y="3505200"/>
            <a:ext cx="3028950" cy="3150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131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866900" y="363747"/>
            <a:ext cx="8458200" cy="771525"/>
          </a:xfrm>
        </p:spPr>
        <p:txBody>
          <a:bodyPr/>
          <a:lstStyle/>
          <a:p>
            <a:pPr eaLnBrk="1" hangingPunct="1"/>
            <a:r>
              <a:rPr lang="en-US" altLang="en-US" sz="4000" dirty="0">
                <a:latin typeface="Arial Rounded MT Bold" pitchFamily="34" charset="0"/>
              </a:rPr>
              <a:t>Rectangular Volume Calculations</a:t>
            </a:r>
          </a:p>
        </p:txBody>
      </p:sp>
      <p:sp>
        <p:nvSpPr>
          <p:cNvPr id="3" name="Content Placeholder 2"/>
          <p:cNvSpPr>
            <a:spLocks noGrp="1"/>
          </p:cNvSpPr>
          <p:nvPr>
            <p:ph sz="half" idx="1"/>
          </p:nvPr>
        </p:nvSpPr>
        <p:spPr>
          <a:xfrm>
            <a:off x="5410200" y="1371600"/>
            <a:ext cx="4876800" cy="5105400"/>
          </a:xfrm>
        </p:spPr>
        <p:txBody>
          <a:bodyPr/>
          <a:lstStyle/>
          <a:p>
            <a:r>
              <a:rPr lang="en-US" dirty="0">
                <a:latin typeface="Arial Rounded MT Bold" panose="020F0704030504030204" pitchFamily="34" charset="0"/>
              </a:rPr>
              <a:t>Volume = LDW</a:t>
            </a:r>
          </a:p>
          <a:p>
            <a:endParaRPr lang="en-US" dirty="0">
              <a:latin typeface="Arial Rounded MT Bold" panose="020F0704030504030204" pitchFamily="34" charset="0"/>
            </a:endParaRPr>
          </a:p>
          <a:p>
            <a:r>
              <a:rPr lang="en-US" dirty="0">
                <a:latin typeface="Arial Rounded MT Bold" panose="020F0704030504030204" pitchFamily="34" charset="0"/>
              </a:rPr>
              <a:t>Method </a:t>
            </a:r>
            <a:r>
              <a:rPr lang="en-US" dirty="0">
                <a:solidFill>
                  <a:srgbClr val="FFFF00"/>
                </a:solidFill>
                <a:latin typeface="Arial Rounded MT Bold" panose="020F0704030504030204" pitchFamily="34" charset="0"/>
              </a:rPr>
              <a:t>A (units = feet)</a:t>
            </a:r>
          </a:p>
          <a:p>
            <a:r>
              <a:rPr lang="en-US" dirty="0">
                <a:latin typeface="Arial Rounded MT Bold" panose="020F0704030504030204" pitchFamily="34" charset="0"/>
              </a:rPr>
              <a:t>L = 8ft = 96in.</a:t>
            </a:r>
          </a:p>
          <a:p>
            <a:r>
              <a:rPr lang="en-US" dirty="0">
                <a:latin typeface="Arial Rounded MT Bold" panose="020F0704030504030204" pitchFamily="34" charset="0"/>
              </a:rPr>
              <a:t>D = 5ft = 60in.</a:t>
            </a:r>
          </a:p>
          <a:p>
            <a:r>
              <a:rPr lang="en-US" dirty="0">
                <a:latin typeface="Arial Rounded MT Bold" panose="020F0704030504030204" pitchFamily="34" charset="0"/>
              </a:rPr>
              <a:t>W = 4ft = 48in.</a:t>
            </a:r>
          </a:p>
          <a:p>
            <a:r>
              <a:rPr lang="en-US" dirty="0">
                <a:latin typeface="Arial Rounded MT Bold" panose="020F0704030504030204" pitchFamily="34" charset="0"/>
              </a:rPr>
              <a:t>V = 8(5)(4) = 160 ft</a:t>
            </a:r>
            <a:r>
              <a:rPr lang="en-US" baseline="30000" dirty="0">
                <a:latin typeface="Arial Rounded MT Bold" panose="020F0704030504030204" pitchFamily="34" charset="0"/>
              </a:rPr>
              <a:t>3</a:t>
            </a:r>
          </a:p>
          <a:p>
            <a:r>
              <a:rPr lang="en-US" dirty="0">
                <a:latin typeface="Arial Rounded MT Bold" panose="020F0704030504030204" pitchFamily="34" charset="0"/>
              </a:rPr>
              <a:t>V = 160 ft</a:t>
            </a:r>
            <a:r>
              <a:rPr lang="en-US" baseline="30000" dirty="0">
                <a:latin typeface="Arial Rounded MT Bold" panose="020F0704030504030204" pitchFamily="34" charset="0"/>
              </a:rPr>
              <a:t>3</a:t>
            </a:r>
            <a:r>
              <a:rPr lang="en-US" dirty="0">
                <a:latin typeface="Arial Rounded MT Bold" panose="020F0704030504030204" pitchFamily="34" charset="0"/>
              </a:rPr>
              <a:t> (7.5) = 1,200 gallons</a:t>
            </a:r>
          </a:p>
        </p:txBody>
      </p:sp>
      <p:pic>
        <p:nvPicPr>
          <p:cNvPr id="70659" name="Picture 5" descr="volume calc 3"/>
          <p:cNvPicPr>
            <a:picLocks noChangeAspect="1" noChangeArrowheads="1"/>
          </p:cNvPicPr>
          <p:nvPr/>
        </p:nvPicPr>
        <p:blipFill rotWithShape="1">
          <a:blip r:embed="rId3">
            <a:extLst>
              <a:ext uri="{28A0092B-C50C-407E-A947-70E740481C1C}">
                <a14:useLocalDpi xmlns:a14="http://schemas.microsoft.com/office/drawing/2010/main" val="0"/>
              </a:ext>
            </a:extLst>
          </a:blip>
          <a:srcRect r="19116"/>
          <a:stretch/>
        </p:blipFill>
        <p:spPr bwMode="auto">
          <a:xfrm>
            <a:off x="1695450" y="1371600"/>
            <a:ext cx="35242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028700" y="263106"/>
            <a:ext cx="10134600" cy="771525"/>
          </a:xfrm>
        </p:spPr>
        <p:txBody>
          <a:bodyPr/>
          <a:lstStyle/>
          <a:p>
            <a:pPr eaLnBrk="1" hangingPunct="1"/>
            <a:r>
              <a:rPr lang="en-US" altLang="en-US" sz="4000" dirty="0">
                <a:latin typeface="Arial Rounded MT Bold" pitchFamily="34" charset="0"/>
              </a:rPr>
              <a:t>Rectangular Volume Calculations</a:t>
            </a:r>
          </a:p>
        </p:txBody>
      </p:sp>
      <p:sp>
        <p:nvSpPr>
          <p:cNvPr id="3" name="Content Placeholder 2"/>
          <p:cNvSpPr>
            <a:spLocks noGrp="1"/>
          </p:cNvSpPr>
          <p:nvPr>
            <p:ph sz="half" idx="1"/>
          </p:nvPr>
        </p:nvSpPr>
        <p:spPr>
          <a:xfrm>
            <a:off x="5410200" y="1447800"/>
            <a:ext cx="5105400" cy="5181600"/>
          </a:xfrm>
        </p:spPr>
        <p:txBody>
          <a:bodyPr/>
          <a:lstStyle/>
          <a:p>
            <a:r>
              <a:rPr lang="en-US" dirty="0">
                <a:latin typeface="Arial Rounded MT Bold" panose="020F0704030504030204" pitchFamily="34" charset="0"/>
              </a:rPr>
              <a:t>Gal/in = LW/231</a:t>
            </a:r>
          </a:p>
          <a:p>
            <a:endParaRPr lang="en-US" dirty="0">
              <a:latin typeface="Arial Rounded MT Bold" panose="020F0704030504030204" pitchFamily="34" charset="0"/>
            </a:endParaRPr>
          </a:p>
          <a:p>
            <a:r>
              <a:rPr lang="en-US" dirty="0">
                <a:latin typeface="Arial Rounded MT Bold" panose="020F0704030504030204" pitchFamily="34" charset="0"/>
              </a:rPr>
              <a:t>Method </a:t>
            </a:r>
            <a:r>
              <a:rPr lang="en-US" dirty="0">
                <a:solidFill>
                  <a:srgbClr val="FFFF00"/>
                </a:solidFill>
                <a:latin typeface="Arial Rounded MT Bold" panose="020F0704030504030204" pitchFamily="34" charset="0"/>
              </a:rPr>
              <a:t>B (units = inches)</a:t>
            </a:r>
          </a:p>
          <a:p>
            <a:r>
              <a:rPr lang="en-US" dirty="0">
                <a:latin typeface="Arial Rounded MT Bold" panose="020F0704030504030204" pitchFamily="34" charset="0"/>
              </a:rPr>
              <a:t>L = 8ft = 96in</a:t>
            </a:r>
          </a:p>
          <a:p>
            <a:r>
              <a:rPr lang="en-US" dirty="0">
                <a:latin typeface="Arial Rounded MT Bold" panose="020F0704030504030204" pitchFamily="34" charset="0"/>
              </a:rPr>
              <a:t>D = 5ft = 60in</a:t>
            </a:r>
          </a:p>
          <a:p>
            <a:r>
              <a:rPr lang="en-US" dirty="0">
                <a:latin typeface="Arial Rounded MT Bold" panose="020F0704030504030204" pitchFamily="34" charset="0"/>
              </a:rPr>
              <a:t>W = 4ft = 48in</a:t>
            </a:r>
          </a:p>
          <a:p>
            <a:r>
              <a:rPr lang="en-US" dirty="0">
                <a:latin typeface="Arial Rounded MT Bold" panose="020F0704030504030204" pitchFamily="34" charset="0"/>
              </a:rPr>
              <a:t>Area = 96”(48”) = 4608in</a:t>
            </a:r>
            <a:r>
              <a:rPr lang="en-US" baseline="30000" dirty="0">
                <a:latin typeface="Arial Rounded MT Bold" panose="020F0704030504030204" pitchFamily="34" charset="0"/>
              </a:rPr>
              <a:t>2</a:t>
            </a:r>
          </a:p>
          <a:p>
            <a:r>
              <a:rPr lang="en-US" dirty="0">
                <a:latin typeface="Arial Rounded MT Bold" panose="020F0704030504030204" pitchFamily="34" charset="0"/>
              </a:rPr>
              <a:t>Or 4608/231 = 19.95 gal/in</a:t>
            </a:r>
          </a:p>
          <a:p>
            <a:r>
              <a:rPr lang="en-US" dirty="0">
                <a:latin typeface="Arial Rounded MT Bold" panose="020F0704030504030204" pitchFamily="34" charset="0"/>
              </a:rPr>
              <a:t>19.95(60”) = 1197 gallons.</a:t>
            </a:r>
          </a:p>
          <a:p>
            <a:endParaRPr lang="en-US" dirty="0">
              <a:latin typeface="Arial Rounded MT Bold" panose="020F0704030504030204" pitchFamily="34" charset="0"/>
            </a:endParaRPr>
          </a:p>
        </p:txBody>
      </p:sp>
      <p:pic>
        <p:nvPicPr>
          <p:cNvPr id="70659" name="Picture 5" descr="volume calc 3"/>
          <p:cNvPicPr>
            <a:picLocks noChangeAspect="1" noChangeArrowheads="1"/>
          </p:cNvPicPr>
          <p:nvPr/>
        </p:nvPicPr>
        <p:blipFill rotWithShape="1">
          <a:blip r:embed="rId3">
            <a:extLst>
              <a:ext uri="{28A0092B-C50C-407E-A947-70E740481C1C}">
                <a14:useLocalDpi xmlns:a14="http://schemas.microsoft.com/office/drawing/2010/main" val="0"/>
              </a:ext>
            </a:extLst>
          </a:blip>
          <a:srcRect r="19116"/>
          <a:stretch/>
        </p:blipFill>
        <p:spPr bwMode="auto">
          <a:xfrm>
            <a:off x="1695450" y="1371600"/>
            <a:ext cx="35242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15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016000" y="246212"/>
            <a:ext cx="10363200" cy="1143000"/>
          </a:xfrm>
        </p:spPr>
        <p:txBody>
          <a:bodyPr wrap="square" anchor="ctr">
            <a:normAutofit/>
          </a:bodyPr>
          <a:lstStyle/>
          <a:p>
            <a:pPr eaLnBrk="1" hangingPunct="1"/>
            <a:r>
              <a:rPr lang="en-US" altLang="en-US" sz="4000" dirty="0"/>
              <a:t>Cylindrical Volume Calculation</a:t>
            </a:r>
          </a:p>
        </p:txBody>
      </p:sp>
      <p:pic>
        <p:nvPicPr>
          <p:cNvPr id="69635" name="Picture 8" descr="volume calc 2"/>
          <p:cNvPicPr>
            <a:picLocks noChangeAspect="1" noChangeArrowheads="1"/>
          </p:cNvPicPr>
          <p:nvPr/>
        </p:nvPicPr>
        <p:blipFill rotWithShape="1">
          <a:blip r:embed="rId3">
            <a:extLst>
              <a:ext uri="{28A0092B-C50C-407E-A947-70E740481C1C}">
                <a14:useLocalDpi xmlns:a14="http://schemas.microsoft.com/office/drawing/2010/main" val="0"/>
              </a:ext>
            </a:extLst>
          </a:blip>
          <a:srcRect r="21154"/>
          <a:stretch/>
        </p:blipFill>
        <p:spPr bwMode="auto">
          <a:xfrm>
            <a:off x="2133600" y="1461099"/>
            <a:ext cx="3276600" cy="51463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half" idx="2"/>
          </p:nvPr>
        </p:nvSpPr>
        <p:spPr>
          <a:xfrm>
            <a:off x="6197600" y="1981200"/>
            <a:ext cx="5080000" cy="4114800"/>
          </a:xfrm>
        </p:spPr>
        <p:txBody>
          <a:bodyPr wrap="square" anchor="t">
            <a:normAutofit/>
          </a:bodyPr>
          <a:lstStyle/>
          <a:p>
            <a:r>
              <a:rPr lang="en-US" dirty="0"/>
              <a:t>Volume = V = </a:t>
            </a:r>
            <a:r>
              <a:rPr lang="el-GR" dirty="0"/>
              <a:t>π</a:t>
            </a:r>
            <a:r>
              <a:rPr lang="en-US" dirty="0"/>
              <a:t> r² h</a:t>
            </a:r>
          </a:p>
          <a:p>
            <a:endParaRPr lang="en-US" dirty="0"/>
          </a:p>
          <a:p>
            <a:r>
              <a:rPr lang="en-US" dirty="0"/>
              <a:t>Method A (units = feet)</a:t>
            </a:r>
          </a:p>
          <a:p>
            <a:r>
              <a:rPr lang="en-US" dirty="0"/>
              <a:t>r = 2.5ft</a:t>
            </a:r>
          </a:p>
          <a:p>
            <a:r>
              <a:rPr lang="en-US" dirty="0"/>
              <a:t>h = 4ft</a:t>
            </a:r>
          </a:p>
          <a:p>
            <a:r>
              <a:rPr lang="en-US" dirty="0"/>
              <a:t>V = 3.14(2.5)²(4) = 78.5ft³ </a:t>
            </a:r>
          </a:p>
          <a:p>
            <a:r>
              <a:rPr lang="en-US" dirty="0"/>
              <a:t>V =  12.31(48) = 590 gallons</a:t>
            </a:r>
            <a:endParaRPr lang="en-US" baseline="30000" dirty="0"/>
          </a:p>
        </p:txBody>
      </p:sp>
    </p:spTree>
    <p:extLst>
      <p:ext uri="{BB962C8B-B14F-4D97-AF65-F5344CB8AC3E}">
        <p14:creationId xmlns:p14="http://schemas.microsoft.com/office/powerpoint/2010/main" val="208865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016000" y="455762"/>
            <a:ext cx="10363200" cy="1143000"/>
          </a:xfrm>
        </p:spPr>
        <p:txBody>
          <a:bodyPr wrap="square" anchor="ctr">
            <a:normAutofit/>
          </a:bodyPr>
          <a:lstStyle/>
          <a:p>
            <a:pPr eaLnBrk="1" hangingPunct="1"/>
            <a:r>
              <a:rPr lang="en-US" altLang="en-US" sz="4000" dirty="0"/>
              <a:t>Cylindrical Volume Calculation</a:t>
            </a:r>
          </a:p>
        </p:txBody>
      </p:sp>
      <p:pic>
        <p:nvPicPr>
          <p:cNvPr id="69635" name="Picture 8" descr="volume calc 2"/>
          <p:cNvPicPr>
            <a:picLocks noChangeAspect="1" noChangeArrowheads="1"/>
          </p:cNvPicPr>
          <p:nvPr/>
        </p:nvPicPr>
        <p:blipFill rotWithShape="1">
          <a:blip r:embed="rId3">
            <a:extLst>
              <a:ext uri="{28A0092B-C50C-407E-A947-70E740481C1C}">
                <a14:useLocalDpi xmlns:a14="http://schemas.microsoft.com/office/drawing/2010/main" val="0"/>
              </a:ext>
            </a:extLst>
          </a:blip>
          <a:srcRect r="21154"/>
          <a:stretch/>
        </p:blipFill>
        <p:spPr bwMode="auto">
          <a:xfrm>
            <a:off x="2209800" y="1465412"/>
            <a:ext cx="3276600" cy="51463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half" idx="2"/>
          </p:nvPr>
        </p:nvSpPr>
        <p:spPr>
          <a:xfrm>
            <a:off x="6084498" y="1981200"/>
            <a:ext cx="5080000" cy="4114800"/>
          </a:xfrm>
        </p:spPr>
        <p:txBody>
          <a:bodyPr wrap="square" anchor="t">
            <a:normAutofit/>
          </a:bodyPr>
          <a:lstStyle/>
          <a:p>
            <a:r>
              <a:rPr lang="en-US" dirty="0"/>
              <a:t>Gal/in = d</a:t>
            </a:r>
            <a:r>
              <a:rPr lang="en-US" baseline="30000" dirty="0"/>
              <a:t>2</a:t>
            </a:r>
            <a:r>
              <a:rPr lang="en-US" dirty="0"/>
              <a:t>/292.5</a:t>
            </a:r>
          </a:p>
          <a:p>
            <a:endParaRPr lang="en-US" dirty="0"/>
          </a:p>
          <a:p>
            <a:r>
              <a:rPr lang="en-US" dirty="0"/>
              <a:t>Method B (units = inches)</a:t>
            </a:r>
          </a:p>
          <a:p>
            <a:r>
              <a:rPr lang="en-US" dirty="0"/>
              <a:t>d = 5ft=60in</a:t>
            </a:r>
          </a:p>
          <a:p>
            <a:r>
              <a:rPr lang="en-US" dirty="0"/>
              <a:t>Gal/in = 60</a:t>
            </a:r>
            <a:r>
              <a:rPr lang="en-US" baseline="30000" dirty="0"/>
              <a:t>2</a:t>
            </a:r>
            <a:r>
              <a:rPr lang="en-US" dirty="0"/>
              <a:t>/292.5 = 12.31 gal/in</a:t>
            </a:r>
          </a:p>
          <a:p>
            <a:r>
              <a:rPr lang="en-US" dirty="0"/>
              <a:t>V =  12.31(48) = 590 gallons</a:t>
            </a:r>
            <a:endParaRPr lang="en-US" baseline="30000" dirty="0"/>
          </a:p>
        </p:txBody>
      </p:sp>
    </p:spTree>
    <p:extLst>
      <p:ext uri="{BB962C8B-B14F-4D97-AF65-F5344CB8AC3E}">
        <p14:creationId xmlns:p14="http://schemas.microsoft.com/office/powerpoint/2010/main" val="208865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190500"/>
            <a:ext cx="10363200" cy="1143000"/>
          </a:xfrm>
        </p:spPr>
        <p:txBody>
          <a:bodyPr wrap="square" anchor="ctr">
            <a:normAutofit/>
          </a:bodyPr>
          <a:lstStyle/>
          <a:p>
            <a:pPr eaLnBrk="1" hangingPunct="1"/>
            <a:r>
              <a:rPr lang="en-US" altLang="en-US" sz="4000" dirty="0"/>
              <a:t>Cylindrical Volume Calculation</a:t>
            </a:r>
          </a:p>
        </p:txBody>
      </p:sp>
      <p:pic>
        <p:nvPicPr>
          <p:cNvPr id="69635" name="Picture 8" descr="volume calc 2"/>
          <p:cNvPicPr>
            <a:picLocks noChangeAspect="1" noChangeArrowheads="1"/>
          </p:cNvPicPr>
          <p:nvPr/>
        </p:nvPicPr>
        <p:blipFill rotWithShape="1">
          <a:blip r:embed="rId3">
            <a:extLst>
              <a:ext uri="{28A0092B-C50C-407E-A947-70E740481C1C}">
                <a14:useLocalDpi xmlns:a14="http://schemas.microsoft.com/office/drawing/2010/main" val="0"/>
              </a:ext>
            </a:extLst>
          </a:blip>
          <a:srcRect r="21154"/>
          <a:stretch/>
        </p:blipFill>
        <p:spPr bwMode="auto">
          <a:xfrm>
            <a:off x="2057400" y="1333500"/>
            <a:ext cx="3352800" cy="52660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half" idx="2"/>
          </p:nvPr>
        </p:nvSpPr>
        <p:spPr>
          <a:xfrm>
            <a:off x="6214853" y="1909129"/>
            <a:ext cx="5080000" cy="4114800"/>
          </a:xfrm>
        </p:spPr>
        <p:txBody>
          <a:bodyPr wrap="square" anchor="t">
            <a:normAutofit/>
          </a:bodyPr>
          <a:lstStyle/>
          <a:p>
            <a:r>
              <a:rPr lang="en-US" dirty="0"/>
              <a:t>Volume = V = 0.0034d²h</a:t>
            </a:r>
          </a:p>
          <a:p>
            <a:endParaRPr lang="en-US" dirty="0"/>
          </a:p>
          <a:p>
            <a:r>
              <a:rPr lang="en-US" dirty="0"/>
              <a:t>Method C (units = inches)</a:t>
            </a:r>
          </a:p>
          <a:p>
            <a:r>
              <a:rPr lang="en-US" dirty="0"/>
              <a:t>d = 5ft = 60in</a:t>
            </a:r>
          </a:p>
          <a:p>
            <a:r>
              <a:rPr lang="en-US" dirty="0"/>
              <a:t>h = 4ft = 48in</a:t>
            </a:r>
          </a:p>
          <a:p>
            <a:r>
              <a:rPr lang="en-US" dirty="0"/>
              <a:t>V =  0.0034((60)²(48) = 587 gal.</a:t>
            </a:r>
            <a:endParaRPr lang="en-US" baseline="30000" dirty="0"/>
          </a:p>
        </p:txBody>
      </p:sp>
    </p:spTree>
    <p:extLst>
      <p:ext uri="{BB962C8B-B14F-4D97-AF65-F5344CB8AC3E}">
        <p14:creationId xmlns:p14="http://schemas.microsoft.com/office/powerpoint/2010/main" val="208865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762000"/>
          </a:xfrm>
        </p:spPr>
        <p:txBody>
          <a:bodyPr/>
          <a:lstStyle/>
          <a:p>
            <a:r>
              <a:rPr lang="en-US" sz="4000" dirty="0">
                <a:latin typeface="Arial Rounded MT Bold" panose="020F0704030504030204" pitchFamily="34" charset="0"/>
              </a:rPr>
              <a:t>Septic Tank Outlet Filters</a:t>
            </a:r>
          </a:p>
        </p:txBody>
      </p:sp>
      <p:pic>
        <p:nvPicPr>
          <p:cNvPr id="5" name="Content Placeholder 4" descr="Zabel Filte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752600" y="1015313"/>
            <a:ext cx="1743312" cy="231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2"/>
          </p:nvPr>
        </p:nvSpPr>
        <p:spPr>
          <a:xfrm>
            <a:off x="7239000" y="1052192"/>
            <a:ext cx="3810000" cy="5257800"/>
          </a:xfrm>
        </p:spPr>
        <p:txBody>
          <a:bodyPr/>
          <a:lstStyle/>
          <a:p>
            <a:r>
              <a:rPr lang="en-US" dirty="0">
                <a:latin typeface="Arial Rounded MT Bold" panose="020F0704030504030204" pitchFamily="34" charset="0"/>
              </a:rPr>
              <a:t>Observe liquid level.</a:t>
            </a:r>
          </a:p>
          <a:p>
            <a:r>
              <a:rPr lang="en-US" dirty="0">
                <a:latin typeface="Arial Rounded MT Bold" panose="020F0704030504030204" pitchFamily="34" charset="0"/>
              </a:rPr>
              <a:t>Do not remove until tank has been pumped.</a:t>
            </a:r>
          </a:p>
          <a:p>
            <a:r>
              <a:rPr lang="en-US" dirty="0">
                <a:latin typeface="Arial Rounded MT Bold" panose="020F0704030504030204" pitchFamily="34" charset="0"/>
              </a:rPr>
              <a:t>After tank has been pumped,</a:t>
            </a:r>
          </a:p>
          <a:p>
            <a:pPr lvl="1"/>
            <a:r>
              <a:rPr lang="en-US" dirty="0">
                <a:latin typeface="Arial Rounded MT Bold" panose="020F0704030504030204" pitchFamily="34" charset="0"/>
              </a:rPr>
              <a:t>Remove filter. </a:t>
            </a:r>
          </a:p>
          <a:p>
            <a:pPr lvl="1"/>
            <a:r>
              <a:rPr lang="en-US" dirty="0">
                <a:latin typeface="Arial Rounded MT Bold" panose="020F0704030504030204" pitchFamily="34" charset="0"/>
              </a:rPr>
              <a:t>Clean the filter.</a:t>
            </a:r>
          </a:p>
          <a:p>
            <a:pPr lvl="1"/>
            <a:r>
              <a:rPr lang="en-US" dirty="0">
                <a:latin typeface="Arial Rounded MT Bold" panose="020F0704030504030204" pitchFamily="34" charset="0"/>
              </a:rPr>
              <a:t>Inspect the filter.</a:t>
            </a:r>
          </a:p>
          <a:p>
            <a:pPr lvl="1"/>
            <a:r>
              <a:rPr lang="en-US" dirty="0">
                <a:latin typeface="Arial Rounded MT Bold" panose="020F0704030504030204" pitchFamily="34" charset="0"/>
              </a:rPr>
              <a:t>Reinstall the filter.</a:t>
            </a:r>
          </a:p>
        </p:txBody>
      </p:sp>
      <p:pic>
        <p:nvPicPr>
          <p:cNvPr id="53250" name="Picture 2" descr="C:\Users\Owner\Documents\My Documents\My Pictures\Als Work\OnLot\Tank Exit Filters\EffluentFilt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4689" y="3490455"/>
            <a:ext cx="2543772" cy="2805157"/>
          </a:xfrm>
          <a:prstGeom prst="rect">
            <a:avLst/>
          </a:prstGeom>
          <a:noFill/>
          <a:extLst>
            <a:ext uri="{909E8E84-426E-40DD-AFC4-6F175D3DCCD1}">
              <a14:hiddenFill xmlns:a14="http://schemas.microsoft.com/office/drawing/2010/main">
                <a:solidFill>
                  <a:srgbClr val="FFFFFF"/>
                </a:solidFill>
              </a14:hiddenFill>
            </a:ext>
          </a:extLst>
        </p:spPr>
      </p:pic>
      <p:pic>
        <p:nvPicPr>
          <p:cNvPr id="53251" name="Picture 3" descr="C:\Users\Owner\Documents\My Documents\My Pictures\Als Work\OnLot\Tank Exit Filters\TankScree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500" y="1046441"/>
            <a:ext cx="32385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C:\Users\Owner\Documents\My Documents\My Pictures\Als Work\OnLot\Tank Exit Filters\Tank Filters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183099" y="3253394"/>
            <a:ext cx="2805157" cy="33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93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88363" cy="838200"/>
          </a:xfrm>
        </p:spPr>
        <p:txBody>
          <a:bodyPr/>
          <a:lstStyle/>
          <a:p>
            <a:r>
              <a:rPr lang="en-US" sz="4000" dirty="0">
                <a:latin typeface="Arial Rounded MT Bold" panose="020F0704030504030204" pitchFamily="34" charset="0"/>
              </a:rPr>
              <a:t>Secondary Treatment Filters</a:t>
            </a:r>
          </a:p>
        </p:txBody>
      </p:sp>
      <p:sp>
        <p:nvSpPr>
          <p:cNvPr id="7" name="Content Placeholder 6"/>
          <p:cNvSpPr>
            <a:spLocks noGrp="1"/>
          </p:cNvSpPr>
          <p:nvPr>
            <p:ph idx="1"/>
          </p:nvPr>
        </p:nvSpPr>
        <p:spPr>
          <a:xfrm>
            <a:off x="1828799" y="1876368"/>
            <a:ext cx="8488363" cy="4161472"/>
          </a:xfrm>
        </p:spPr>
        <p:txBody>
          <a:bodyPr/>
          <a:lstStyle/>
          <a:p>
            <a:r>
              <a:rPr lang="en-US" sz="2500" dirty="0">
                <a:latin typeface="Arial Rounded MT Bold" panose="020F0704030504030204" pitchFamily="34" charset="0"/>
              </a:rPr>
              <a:t>Inspect hatches; physical integrity.</a:t>
            </a:r>
          </a:p>
          <a:p>
            <a:r>
              <a:rPr lang="en-US" sz="2500" dirty="0">
                <a:latin typeface="Arial Rounded MT Bold" panose="020F0704030504030204" pitchFamily="34" charset="0"/>
              </a:rPr>
              <a:t>Is there surface water infiltration?</a:t>
            </a:r>
          </a:p>
          <a:p>
            <a:r>
              <a:rPr lang="en-US" sz="2500" dirty="0">
                <a:latin typeface="Arial Rounded MT Bold" panose="020F0704030504030204" pitchFamily="34" charset="0"/>
              </a:rPr>
              <a:t>Look for clogged delivery pipe holes.</a:t>
            </a:r>
          </a:p>
          <a:p>
            <a:r>
              <a:rPr lang="en-US" sz="2500" dirty="0">
                <a:latin typeface="Arial Rounded MT Bold" panose="020F0704030504030204" pitchFamily="34" charset="0"/>
              </a:rPr>
              <a:t>Is there a splash block under each hole?</a:t>
            </a:r>
          </a:p>
          <a:p>
            <a:r>
              <a:rPr lang="en-US" sz="2500" dirty="0">
                <a:latin typeface="Arial Rounded MT Bold" panose="020F0704030504030204" pitchFamily="34" charset="0"/>
              </a:rPr>
              <a:t>Activate the pump.</a:t>
            </a:r>
          </a:p>
          <a:p>
            <a:r>
              <a:rPr lang="en-US" sz="2500" dirty="0">
                <a:latin typeface="Arial Rounded MT Bold" panose="020F0704030504030204" pitchFamily="34" charset="0"/>
              </a:rPr>
              <a:t>Activate the alarm.</a:t>
            </a:r>
          </a:p>
          <a:p>
            <a:r>
              <a:rPr lang="en-US" sz="2500" dirty="0">
                <a:latin typeface="Arial Rounded MT Bold" panose="020F0704030504030204" pitchFamily="34" charset="0"/>
              </a:rPr>
              <a:t>Is treated effluent is leaving the  filter?</a:t>
            </a:r>
          </a:p>
          <a:p>
            <a:r>
              <a:rPr lang="en-US" sz="2500" dirty="0">
                <a:latin typeface="Arial Rounded MT Bold" panose="020F0704030504030204" pitchFamily="34" charset="0"/>
              </a:rPr>
              <a:t>Is effluent ponded on top of the sand?</a:t>
            </a:r>
          </a:p>
        </p:txBody>
      </p:sp>
      <p:sp>
        <p:nvSpPr>
          <p:cNvPr id="4" name="TextBox 3"/>
          <p:cNvSpPr txBox="1"/>
          <p:nvPr/>
        </p:nvSpPr>
        <p:spPr>
          <a:xfrm>
            <a:off x="2514600" y="1160948"/>
            <a:ext cx="4648200" cy="646331"/>
          </a:xfrm>
          <a:prstGeom prst="rect">
            <a:avLst/>
          </a:prstGeom>
          <a:noFill/>
        </p:spPr>
        <p:txBody>
          <a:bodyPr wrap="square" rtlCol="0">
            <a:spAutoFit/>
          </a:bodyPr>
          <a:lstStyle/>
          <a:p>
            <a:r>
              <a:rPr lang="en-US" dirty="0">
                <a:solidFill>
                  <a:srgbClr val="FFFF00"/>
                </a:solidFill>
              </a:rPr>
              <a:t>Media Based Filters</a:t>
            </a:r>
          </a:p>
        </p:txBody>
      </p:sp>
      <p:sp>
        <p:nvSpPr>
          <p:cNvPr id="6" name="Text Box 5"/>
          <p:cNvSpPr txBox="1">
            <a:spLocks noChangeArrowheads="1"/>
          </p:cNvSpPr>
          <p:nvPr/>
        </p:nvSpPr>
        <p:spPr bwMode="auto">
          <a:xfrm>
            <a:off x="1432718" y="5722203"/>
            <a:ext cx="8488363" cy="830997"/>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dirty="0">
                <a:latin typeface="Arial Rounded MT Bold" panose="020F0704030504030204" pitchFamily="34" charset="0"/>
              </a:rPr>
              <a:t>Ponding of liquid over the entire surface of the sand is </a:t>
            </a:r>
            <a:r>
              <a:rPr lang="en-US" altLang="en-US" sz="2400" b="1" dirty="0">
                <a:solidFill>
                  <a:srgbClr val="FF0000"/>
                </a:solidFill>
                <a:latin typeface="Arial Rounded MT Bold" panose="020F0704030504030204" pitchFamily="34" charset="0"/>
              </a:rPr>
              <a:t>UNACCEPTABLE</a:t>
            </a:r>
            <a:endParaRPr lang="en-US" altLang="en-US" sz="2400" dirty="0">
              <a:solidFill>
                <a:srgbClr val="FF0000"/>
              </a:solidFill>
              <a:latin typeface="Arial Rounded MT Bold" pitchFamily="34" charset="0"/>
            </a:endParaRP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2190" y="1160948"/>
            <a:ext cx="3509944"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21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0-#ppt_w/2"/>
                                          </p:val>
                                        </p:tav>
                                        <p:tav tm="100000">
                                          <p:val>
                                            <p:strVal val="#ppt_x"/>
                                          </p:val>
                                        </p:tav>
                                      </p:tavLst>
                                    </p:anim>
                                    <p:anim calcmode="lin" valueType="num">
                                      <p:cBhvr additive="base">
                                        <p:cTn id="4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838200"/>
          </a:xfrm>
        </p:spPr>
        <p:txBody>
          <a:bodyPr/>
          <a:lstStyle/>
          <a:p>
            <a:r>
              <a:rPr lang="en-US" sz="4000" dirty="0">
                <a:latin typeface="Arial Rounded MT Bold" panose="020F0704030504030204" pitchFamily="34" charset="0"/>
              </a:rPr>
              <a:t>Authorization Form</a:t>
            </a:r>
          </a:p>
        </p:txBody>
      </p:sp>
      <p:sp>
        <p:nvSpPr>
          <p:cNvPr id="3" name="Content Placeholder 2"/>
          <p:cNvSpPr>
            <a:spLocks noGrp="1"/>
          </p:cNvSpPr>
          <p:nvPr>
            <p:ph idx="1"/>
          </p:nvPr>
        </p:nvSpPr>
        <p:spPr>
          <a:xfrm>
            <a:off x="1866900" y="990600"/>
            <a:ext cx="8458200" cy="4876800"/>
          </a:xfrm>
        </p:spPr>
        <p:txBody>
          <a:bodyPr/>
          <a:lstStyle/>
          <a:p>
            <a:r>
              <a:rPr lang="en-US" sz="3500" dirty="0">
                <a:latin typeface="Arial Rounded MT Bold" panose="020F0704030504030204" pitchFamily="34" charset="0"/>
              </a:rPr>
              <a:t>On your Letterhead</a:t>
            </a:r>
          </a:p>
          <a:p>
            <a:r>
              <a:rPr lang="en-US" sz="3500" dirty="0">
                <a:latin typeface="Arial Rounded MT Bold" panose="020F0704030504030204" pitchFamily="34" charset="0"/>
              </a:rPr>
              <a:t>Key Points to include:</a:t>
            </a:r>
          </a:p>
          <a:p>
            <a:pPr lvl="1"/>
            <a:r>
              <a:rPr lang="en-US" sz="3000" dirty="0">
                <a:latin typeface="Arial Rounded MT Bold" panose="020F0704030504030204" pitchFamily="34" charset="0"/>
              </a:rPr>
              <a:t>Authorization to:</a:t>
            </a:r>
          </a:p>
          <a:p>
            <a:pPr lvl="2"/>
            <a:r>
              <a:rPr lang="en-US" sz="2500" dirty="0">
                <a:latin typeface="Arial Rounded MT Bold" panose="020F0704030504030204" pitchFamily="34" charset="0"/>
              </a:rPr>
              <a:t>Enter the property</a:t>
            </a:r>
          </a:p>
          <a:p>
            <a:pPr lvl="2"/>
            <a:r>
              <a:rPr lang="en-US" sz="2500" dirty="0">
                <a:latin typeface="Arial Rounded MT Bold" panose="020F0704030504030204" pitchFamily="34" charset="0"/>
              </a:rPr>
              <a:t>Inspect &amp; submit a Report</a:t>
            </a:r>
          </a:p>
          <a:p>
            <a:pPr lvl="2"/>
            <a:r>
              <a:rPr lang="en-US" sz="2500" dirty="0">
                <a:latin typeface="Arial Rounded MT Bold" panose="020F0704030504030204" pitchFamily="34" charset="0"/>
              </a:rPr>
              <a:t>Pump the tanks</a:t>
            </a:r>
          </a:p>
          <a:p>
            <a:pPr lvl="2"/>
            <a:r>
              <a:rPr lang="en-US" sz="2500" dirty="0">
                <a:latin typeface="Arial Rounded MT Bold" panose="020F0704030504030204" pitchFamily="34" charset="0"/>
              </a:rPr>
              <a:t>Contact previous inspectors</a:t>
            </a:r>
          </a:p>
          <a:p>
            <a:pPr lvl="2"/>
            <a:r>
              <a:rPr lang="en-US" sz="2500" dirty="0">
                <a:latin typeface="Arial Rounded MT Bold" panose="020F0704030504030204" pitchFamily="34" charset="0"/>
              </a:rPr>
              <a:t>Contact maintenance providers</a:t>
            </a:r>
          </a:p>
          <a:p>
            <a:pPr lvl="1"/>
            <a:r>
              <a:rPr lang="en-US" sz="3000" dirty="0">
                <a:latin typeface="Arial Rounded MT Bold" panose="020F0704030504030204" pitchFamily="34" charset="0"/>
              </a:rPr>
              <a:t>State your fee for doing the inspection</a:t>
            </a:r>
          </a:p>
          <a:p>
            <a:pPr lvl="1"/>
            <a:r>
              <a:rPr lang="en-US" sz="3000" dirty="0">
                <a:latin typeface="Arial Rounded MT Bold" panose="020F0704030504030204" pitchFamily="34" charset="0"/>
              </a:rPr>
              <a:t>That you will use the NAWT Standards</a:t>
            </a:r>
            <a:endParaRPr lang="en-US" sz="3000" dirty="0"/>
          </a:p>
        </p:txBody>
      </p:sp>
    </p:spTree>
    <p:extLst>
      <p:ext uri="{BB962C8B-B14F-4D97-AF65-F5344CB8AC3E}">
        <p14:creationId xmlns:p14="http://schemas.microsoft.com/office/powerpoint/2010/main" val="217967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88363" cy="838200"/>
          </a:xfrm>
        </p:spPr>
        <p:txBody>
          <a:bodyPr/>
          <a:lstStyle/>
          <a:p>
            <a:r>
              <a:rPr lang="en-US" sz="4000" dirty="0">
                <a:latin typeface="Arial Rounded MT Bold" panose="020F0704030504030204" pitchFamily="34" charset="0"/>
              </a:rPr>
              <a:t>Secondary Treatment Filters</a:t>
            </a:r>
          </a:p>
        </p:txBody>
      </p:sp>
      <p:sp>
        <p:nvSpPr>
          <p:cNvPr id="7" name="Content Placeholder 6"/>
          <p:cNvSpPr>
            <a:spLocks noGrp="1"/>
          </p:cNvSpPr>
          <p:nvPr>
            <p:ph idx="1"/>
          </p:nvPr>
        </p:nvSpPr>
        <p:spPr>
          <a:xfrm>
            <a:off x="1828800" y="1560732"/>
            <a:ext cx="8488363" cy="2706469"/>
          </a:xfrm>
        </p:spPr>
        <p:txBody>
          <a:bodyPr/>
          <a:lstStyle/>
          <a:p>
            <a:r>
              <a:rPr lang="en-US" sz="2800" dirty="0">
                <a:latin typeface="Arial Rounded MT Bold" panose="020F0704030504030204" pitchFamily="34" charset="0"/>
              </a:rPr>
              <a:t>Is lush vegetation above or near the filter?</a:t>
            </a:r>
          </a:p>
          <a:p>
            <a:r>
              <a:rPr lang="en-US" sz="2800" dirty="0">
                <a:latin typeface="Arial Rounded MT Bold" panose="020F0704030504030204" pitchFamily="34" charset="0"/>
              </a:rPr>
              <a:t>Is there ponded liquid above or near the filter?</a:t>
            </a:r>
          </a:p>
          <a:p>
            <a:r>
              <a:rPr lang="en-US" sz="2800" dirty="0">
                <a:latin typeface="Arial Rounded MT Bold" panose="020F0704030504030204" pitchFamily="34" charset="0"/>
              </a:rPr>
              <a:t>Verify that effluent is entering the filter.</a:t>
            </a:r>
          </a:p>
          <a:p>
            <a:r>
              <a:rPr lang="en-US" sz="2800" dirty="0">
                <a:latin typeface="Arial Rounded MT Bold" panose="020F0704030504030204" pitchFamily="34" charset="0"/>
              </a:rPr>
              <a:t>If risers, is effluent flowing through the filter?</a:t>
            </a:r>
          </a:p>
          <a:p>
            <a:r>
              <a:rPr lang="en-US" sz="2800" dirty="0">
                <a:latin typeface="Arial Rounded MT Bold" panose="020F0704030504030204" pitchFamily="34" charset="0"/>
              </a:rPr>
              <a:t>Is treated effluent is leaving the  filter?</a:t>
            </a:r>
          </a:p>
          <a:p>
            <a:pPr marL="0" indent="0">
              <a:buNone/>
            </a:pPr>
            <a:endParaRPr lang="en-US" sz="2800" dirty="0">
              <a:latin typeface="Arial Rounded MT Bold" panose="020F0704030504030204" pitchFamily="34" charset="0"/>
            </a:endParaRPr>
          </a:p>
        </p:txBody>
      </p:sp>
      <p:sp>
        <p:nvSpPr>
          <p:cNvPr id="4" name="TextBox 3"/>
          <p:cNvSpPr txBox="1"/>
          <p:nvPr/>
        </p:nvSpPr>
        <p:spPr>
          <a:xfrm>
            <a:off x="3810000" y="914401"/>
            <a:ext cx="4495800" cy="646331"/>
          </a:xfrm>
          <a:prstGeom prst="rect">
            <a:avLst/>
          </a:prstGeom>
          <a:noFill/>
        </p:spPr>
        <p:txBody>
          <a:bodyPr wrap="square" rtlCol="0">
            <a:spAutoFit/>
          </a:bodyPr>
          <a:lstStyle/>
          <a:p>
            <a:r>
              <a:rPr lang="en-US" dirty="0">
                <a:solidFill>
                  <a:srgbClr val="FFFF00"/>
                </a:solidFill>
              </a:rPr>
              <a:t>Buried Sand Filters</a:t>
            </a:r>
          </a:p>
        </p:txBody>
      </p:sp>
      <p:sp>
        <p:nvSpPr>
          <p:cNvPr id="9" name="Text Box 7"/>
          <p:cNvSpPr txBox="1">
            <a:spLocks noChangeArrowheads="1"/>
          </p:cNvSpPr>
          <p:nvPr/>
        </p:nvSpPr>
        <p:spPr bwMode="auto">
          <a:xfrm>
            <a:off x="3124201" y="4191000"/>
            <a:ext cx="6126163" cy="523220"/>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30000"/>
              </a:spcBef>
              <a:buFontTx/>
              <a:buNone/>
            </a:pPr>
            <a:r>
              <a:rPr lang="en-US" altLang="en-US" sz="2800" b="1" dirty="0">
                <a:latin typeface="Arial-BoldMT" charset="0"/>
              </a:rPr>
              <a:t>Do not probe a buried sand filter.</a:t>
            </a:r>
            <a:endParaRPr lang="en-US" altLang="en-US" sz="2800" dirty="0">
              <a:latin typeface="Arial Rounded MT Bold" pitchFamily="34" charset="0"/>
            </a:endParaRPr>
          </a:p>
        </p:txBody>
      </p:sp>
      <p:pic>
        <p:nvPicPr>
          <p:cNvPr id="10" name="Picture 2" descr="C:\Users\Owner\Documents\My Documents\My Pictures\Als Work\OnLot\Buried Sand Filter\BuriedSandFil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4849630"/>
            <a:ext cx="4648200" cy="2008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3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88363" cy="838200"/>
          </a:xfrm>
        </p:spPr>
        <p:txBody>
          <a:bodyPr/>
          <a:lstStyle/>
          <a:p>
            <a:r>
              <a:rPr lang="en-US" sz="4000" dirty="0">
                <a:latin typeface="Arial Rounded MT Bold" panose="020F0704030504030204" pitchFamily="34" charset="0"/>
              </a:rPr>
              <a:t>Secondary Treatment Filters</a:t>
            </a:r>
          </a:p>
        </p:txBody>
      </p:sp>
      <p:sp>
        <p:nvSpPr>
          <p:cNvPr id="7" name="Content Placeholder 6"/>
          <p:cNvSpPr>
            <a:spLocks noGrp="1"/>
          </p:cNvSpPr>
          <p:nvPr>
            <p:ph idx="1"/>
          </p:nvPr>
        </p:nvSpPr>
        <p:spPr>
          <a:xfrm>
            <a:off x="1828800" y="1560732"/>
            <a:ext cx="8488363" cy="3544669"/>
          </a:xfrm>
        </p:spPr>
        <p:txBody>
          <a:bodyPr/>
          <a:lstStyle/>
          <a:p>
            <a:r>
              <a:rPr lang="en-US" sz="2800" dirty="0">
                <a:latin typeface="Arial Rounded MT Bold" panose="020F0704030504030204" pitchFamily="34" charset="0"/>
              </a:rPr>
              <a:t>It is Never recommended to open a media filter w/o manufacturers instruction.</a:t>
            </a:r>
          </a:p>
          <a:p>
            <a:r>
              <a:rPr lang="en-US" sz="2800" dirty="0">
                <a:latin typeface="Arial Rounded MT Bold" panose="020F0704030504030204" pitchFamily="34" charset="0"/>
              </a:rPr>
              <a:t>Is lush vegetation above or near the filter?</a:t>
            </a:r>
          </a:p>
          <a:p>
            <a:r>
              <a:rPr lang="en-US" sz="2800" dirty="0">
                <a:latin typeface="Arial Rounded MT Bold" panose="020F0704030504030204" pitchFamily="34" charset="0"/>
              </a:rPr>
              <a:t>Is there ponded liquid above or near the filter?</a:t>
            </a:r>
          </a:p>
          <a:p>
            <a:r>
              <a:rPr lang="en-US" sz="2800" dirty="0">
                <a:latin typeface="Arial Rounded MT Bold" panose="020F0704030504030204" pitchFamily="34" charset="0"/>
              </a:rPr>
              <a:t>Verify that effluent is entering the filter.</a:t>
            </a:r>
          </a:p>
          <a:p>
            <a:r>
              <a:rPr lang="en-US" sz="2800" dirty="0">
                <a:latin typeface="Arial Rounded MT Bold" panose="020F0704030504030204" pitchFamily="34" charset="0"/>
              </a:rPr>
              <a:t>Is treated effluent is leaving the  filter?</a:t>
            </a:r>
          </a:p>
          <a:p>
            <a:r>
              <a:rPr lang="en-US" sz="2800" dirty="0">
                <a:latin typeface="Arial Rounded MT Bold" panose="020F0704030504030204" pitchFamily="34" charset="0"/>
              </a:rPr>
              <a:t>See manufacturer-specific information.</a:t>
            </a:r>
          </a:p>
          <a:p>
            <a:pPr marL="0" indent="0">
              <a:buNone/>
            </a:pPr>
            <a:endParaRPr lang="en-US" sz="2800" dirty="0">
              <a:latin typeface="Arial Rounded MT Bold" panose="020F0704030504030204" pitchFamily="34" charset="0"/>
            </a:endParaRPr>
          </a:p>
          <a:p>
            <a:pPr marL="0" indent="0">
              <a:buNone/>
            </a:pPr>
            <a:endParaRPr lang="en-US" sz="2800" dirty="0">
              <a:latin typeface="Arial Rounded MT Bold" panose="020F0704030504030204" pitchFamily="34" charset="0"/>
            </a:endParaRPr>
          </a:p>
        </p:txBody>
      </p:sp>
      <p:sp>
        <p:nvSpPr>
          <p:cNvPr id="4" name="TextBox 3"/>
          <p:cNvSpPr txBox="1"/>
          <p:nvPr/>
        </p:nvSpPr>
        <p:spPr>
          <a:xfrm>
            <a:off x="3276600" y="914401"/>
            <a:ext cx="5791200" cy="646331"/>
          </a:xfrm>
          <a:prstGeom prst="rect">
            <a:avLst/>
          </a:prstGeom>
          <a:noFill/>
        </p:spPr>
        <p:txBody>
          <a:bodyPr wrap="square" rtlCol="0">
            <a:spAutoFit/>
          </a:bodyPr>
          <a:lstStyle/>
          <a:p>
            <a:r>
              <a:rPr lang="en-US" dirty="0">
                <a:solidFill>
                  <a:srgbClr val="FFFF00"/>
                </a:solidFill>
              </a:rPr>
              <a:t>Media-Based  Filters</a:t>
            </a:r>
          </a:p>
        </p:txBody>
      </p:sp>
      <p:sp>
        <p:nvSpPr>
          <p:cNvPr id="3" name="TextBox 2"/>
          <p:cNvSpPr txBox="1"/>
          <p:nvPr/>
        </p:nvSpPr>
        <p:spPr>
          <a:xfrm>
            <a:off x="1828800" y="5297268"/>
            <a:ext cx="6477000" cy="1077218"/>
          </a:xfrm>
          <a:prstGeom prst="rect">
            <a:avLst/>
          </a:prstGeom>
          <a:noFill/>
          <a:ln>
            <a:solidFill>
              <a:srgbClr val="FFFF00"/>
            </a:solidFill>
          </a:ln>
        </p:spPr>
        <p:txBody>
          <a:bodyPr wrap="square" rtlCol="0">
            <a:spAutoFit/>
          </a:bodyPr>
          <a:lstStyle/>
          <a:p>
            <a:r>
              <a:rPr lang="en-US" altLang="en-US" sz="3200" dirty="0">
                <a:solidFill>
                  <a:srgbClr val="FFFF00"/>
                </a:solidFill>
                <a:latin typeface="Arial" pitchFamily="34" charset="0"/>
              </a:rPr>
              <a:t>See Appendix D – OWTS Alternate Technology Listings</a:t>
            </a:r>
          </a:p>
        </p:txBody>
      </p:sp>
      <p:pic>
        <p:nvPicPr>
          <p:cNvPr id="8" name="Picture 2" descr="C:\Users\Owner\Documents\My Documents\My Pictures\Als Work\OnLot\Peat Filter\PeatBioFilter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200" y="5105400"/>
            <a:ext cx="3048000" cy="166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0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88363" cy="838200"/>
          </a:xfrm>
        </p:spPr>
        <p:txBody>
          <a:bodyPr/>
          <a:lstStyle/>
          <a:p>
            <a:r>
              <a:rPr lang="en-US" sz="4000" dirty="0">
                <a:latin typeface="Arial Rounded MT Bold" panose="020F0704030504030204" pitchFamily="34" charset="0"/>
              </a:rPr>
              <a:t>Secondary Treatment Filters</a:t>
            </a:r>
          </a:p>
        </p:txBody>
      </p:sp>
      <p:sp>
        <p:nvSpPr>
          <p:cNvPr id="7" name="Content Placeholder 6"/>
          <p:cNvSpPr>
            <a:spLocks noGrp="1"/>
          </p:cNvSpPr>
          <p:nvPr>
            <p:ph idx="1"/>
          </p:nvPr>
        </p:nvSpPr>
        <p:spPr>
          <a:xfrm>
            <a:off x="609600" y="1728160"/>
            <a:ext cx="7086600" cy="2706469"/>
          </a:xfrm>
        </p:spPr>
        <p:txBody>
          <a:bodyPr/>
          <a:lstStyle/>
          <a:p>
            <a:r>
              <a:rPr lang="en-US" sz="2800" dirty="0">
                <a:latin typeface="Arial Rounded MT Bold" panose="020F0704030504030204" pitchFamily="34" charset="0"/>
              </a:rPr>
              <a:t>Is lush vegetation above or near the filter?</a:t>
            </a:r>
          </a:p>
          <a:p>
            <a:r>
              <a:rPr lang="en-US" sz="2800" dirty="0">
                <a:latin typeface="Arial Rounded MT Bold" panose="020F0704030504030204" pitchFamily="34" charset="0"/>
              </a:rPr>
              <a:t>Is there ponded liquid above or near the filter?</a:t>
            </a:r>
          </a:p>
          <a:p>
            <a:r>
              <a:rPr lang="en-US" sz="2800" dirty="0">
                <a:latin typeface="Arial Rounded MT Bold" panose="020F0704030504030204" pitchFamily="34" charset="0"/>
              </a:rPr>
              <a:t>Verify that effluent is entering the filter.</a:t>
            </a:r>
          </a:p>
          <a:p>
            <a:r>
              <a:rPr lang="en-US" sz="2800" dirty="0">
                <a:latin typeface="Arial Rounded MT Bold" panose="020F0704030504030204" pitchFamily="34" charset="0"/>
              </a:rPr>
              <a:t>Is effluent flowing through the filter?</a:t>
            </a:r>
          </a:p>
          <a:p>
            <a:r>
              <a:rPr lang="en-US" sz="2800" dirty="0">
                <a:latin typeface="Arial Rounded MT Bold" panose="020F0704030504030204" pitchFamily="34" charset="0"/>
              </a:rPr>
              <a:t>Is treated effluent leaving the  filter?</a:t>
            </a:r>
          </a:p>
          <a:p>
            <a:pPr marL="0" indent="0">
              <a:buNone/>
            </a:pPr>
            <a:endParaRPr lang="en-US" sz="2800" dirty="0">
              <a:latin typeface="Arial Rounded MT Bold" panose="020F0704030504030204" pitchFamily="34" charset="0"/>
            </a:endParaRPr>
          </a:p>
        </p:txBody>
      </p:sp>
      <p:sp>
        <p:nvSpPr>
          <p:cNvPr id="4" name="TextBox 3"/>
          <p:cNvSpPr txBox="1"/>
          <p:nvPr/>
        </p:nvSpPr>
        <p:spPr>
          <a:xfrm>
            <a:off x="2971800" y="914401"/>
            <a:ext cx="6096000" cy="646331"/>
          </a:xfrm>
          <a:prstGeom prst="rect">
            <a:avLst/>
          </a:prstGeom>
          <a:noFill/>
        </p:spPr>
        <p:txBody>
          <a:bodyPr wrap="square" rtlCol="0">
            <a:spAutoFit/>
          </a:bodyPr>
          <a:lstStyle/>
          <a:p>
            <a:r>
              <a:rPr lang="en-US" dirty="0">
                <a:solidFill>
                  <a:srgbClr val="FFFF00"/>
                </a:solidFill>
              </a:rPr>
              <a:t>Recirculating  Sand Filters</a:t>
            </a:r>
          </a:p>
        </p:txBody>
      </p:sp>
      <p:pic>
        <p:nvPicPr>
          <p:cNvPr id="8" name="Picture 2" descr="C:\Users\Owner\Documents\My Documents\My Pictures\Als Work\OnLot\ReCirculating Sand Filter\CoopFRSI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867620"/>
            <a:ext cx="4302860" cy="3950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0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88363" cy="838200"/>
          </a:xfrm>
        </p:spPr>
        <p:txBody>
          <a:bodyPr/>
          <a:lstStyle/>
          <a:p>
            <a:r>
              <a:rPr lang="en-US" sz="4000" dirty="0">
                <a:latin typeface="Arial Rounded MT Bold" panose="020F0704030504030204" pitchFamily="34" charset="0"/>
              </a:rPr>
              <a:t>Secondary Treatment Filters</a:t>
            </a:r>
          </a:p>
        </p:txBody>
      </p:sp>
      <p:sp>
        <p:nvSpPr>
          <p:cNvPr id="7" name="Content Placeholder 6"/>
          <p:cNvSpPr>
            <a:spLocks noGrp="1"/>
          </p:cNvSpPr>
          <p:nvPr>
            <p:ph idx="1"/>
          </p:nvPr>
        </p:nvSpPr>
        <p:spPr>
          <a:xfrm>
            <a:off x="5791200" y="1727353"/>
            <a:ext cx="5897563" cy="3011269"/>
          </a:xfrm>
        </p:spPr>
        <p:txBody>
          <a:bodyPr/>
          <a:lstStyle/>
          <a:p>
            <a:r>
              <a:rPr lang="en-US" sz="2800" dirty="0">
                <a:latin typeface="Arial Rounded MT Bold" panose="020F0704030504030204" pitchFamily="34" charset="0"/>
              </a:rPr>
              <a:t>Is lush vegetation above or near the unit?</a:t>
            </a:r>
          </a:p>
          <a:p>
            <a:r>
              <a:rPr lang="en-US" sz="2800" dirty="0">
                <a:latin typeface="Arial Rounded MT Bold" panose="020F0704030504030204" pitchFamily="34" charset="0"/>
              </a:rPr>
              <a:t>Is there ponded liquid above or near the unit?</a:t>
            </a:r>
          </a:p>
          <a:p>
            <a:r>
              <a:rPr lang="en-US" sz="2800" dirty="0">
                <a:latin typeface="Arial Rounded MT Bold" panose="020F0704030504030204" pitchFamily="34" charset="0"/>
              </a:rPr>
              <a:t>Verify that effluent is entering the unit.</a:t>
            </a:r>
          </a:p>
          <a:p>
            <a:r>
              <a:rPr lang="en-US" sz="2800" dirty="0">
                <a:latin typeface="Arial Rounded MT Bold" panose="020F0704030504030204" pitchFamily="34" charset="0"/>
              </a:rPr>
              <a:t>Open the unit, is effluent flowing through the unit?</a:t>
            </a:r>
          </a:p>
          <a:p>
            <a:r>
              <a:rPr lang="en-US" sz="2800" dirty="0">
                <a:latin typeface="Arial Rounded MT Bold" panose="020F0704030504030204" pitchFamily="34" charset="0"/>
              </a:rPr>
              <a:t>Is treated effluent is leaving the  unit?</a:t>
            </a:r>
          </a:p>
          <a:p>
            <a:pPr marL="0" indent="0">
              <a:buNone/>
            </a:pPr>
            <a:endParaRPr lang="en-US" sz="2800" dirty="0">
              <a:latin typeface="Arial Rounded MT Bold" panose="020F0704030504030204" pitchFamily="34" charset="0"/>
            </a:endParaRPr>
          </a:p>
        </p:txBody>
      </p:sp>
      <p:sp>
        <p:nvSpPr>
          <p:cNvPr id="4" name="TextBox 3"/>
          <p:cNvSpPr txBox="1"/>
          <p:nvPr/>
        </p:nvSpPr>
        <p:spPr>
          <a:xfrm>
            <a:off x="2666999" y="914401"/>
            <a:ext cx="7650163" cy="646331"/>
          </a:xfrm>
          <a:prstGeom prst="rect">
            <a:avLst/>
          </a:prstGeom>
          <a:noFill/>
        </p:spPr>
        <p:txBody>
          <a:bodyPr wrap="square" rtlCol="0">
            <a:spAutoFit/>
          </a:bodyPr>
          <a:lstStyle/>
          <a:p>
            <a:r>
              <a:rPr lang="en-US" dirty="0">
                <a:solidFill>
                  <a:srgbClr val="FFFF00"/>
                </a:solidFill>
              </a:rPr>
              <a:t>Advan Tex</a:t>
            </a:r>
            <a:r>
              <a:rPr lang="en-US" sz="2400" dirty="0">
                <a:solidFill>
                  <a:srgbClr val="FFFF00"/>
                </a:solidFill>
              </a:rPr>
              <a:t>®</a:t>
            </a:r>
            <a:r>
              <a:rPr lang="en-US" dirty="0">
                <a:solidFill>
                  <a:srgbClr val="FFFF00"/>
                </a:solidFill>
              </a:rPr>
              <a:t> Treatment System</a:t>
            </a:r>
          </a:p>
        </p:txBody>
      </p:sp>
      <p:pic>
        <p:nvPicPr>
          <p:cNvPr id="8" name="Picture 2" descr="C:\Users\Owner\Documents\My Documents\My Pictures\Als Work\OnLot\Advantex\Advantex filter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754039"/>
            <a:ext cx="4114800" cy="4438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0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88363" cy="838200"/>
          </a:xfrm>
        </p:spPr>
        <p:txBody>
          <a:bodyPr/>
          <a:lstStyle/>
          <a:p>
            <a:r>
              <a:rPr lang="en-US" sz="4000" dirty="0">
                <a:latin typeface="Arial Rounded MT Bold" panose="020F0704030504030204" pitchFamily="34" charset="0"/>
              </a:rPr>
              <a:t>Disinfection Units</a:t>
            </a:r>
          </a:p>
        </p:txBody>
      </p:sp>
      <p:sp>
        <p:nvSpPr>
          <p:cNvPr id="7" name="Content Placeholder 6"/>
          <p:cNvSpPr>
            <a:spLocks noGrp="1"/>
          </p:cNvSpPr>
          <p:nvPr>
            <p:ph idx="1"/>
          </p:nvPr>
        </p:nvSpPr>
        <p:spPr>
          <a:xfrm>
            <a:off x="1828800" y="1560732"/>
            <a:ext cx="8488363" cy="2477869"/>
          </a:xfrm>
        </p:spPr>
        <p:txBody>
          <a:bodyPr/>
          <a:lstStyle/>
          <a:p>
            <a:r>
              <a:rPr lang="en-US" sz="2800" dirty="0">
                <a:latin typeface="Arial Rounded MT Bold" panose="020F0704030504030204" pitchFamily="34" charset="0"/>
              </a:rPr>
              <a:t>Are solid chlorine tablets present?</a:t>
            </a:r>
          </a:p>
          <a:p>
            <a:r>
              <a:rPr lang="en-US" sz="2800" dirty="0">
                <a:latin typeface="Arial Rounded MT Bold" panose="020F0704030504030204" pitchFamily="34" charset="0"/>
              </a:rPr>
              <a:t>Are the Cl tablets resting on the channel?</a:t>
            </a:r>
          </a:p>
          <a:p>
            <a:r>
              <a:rPr lang="en-US" sz="2800" dirty="0">
                <a:latin typeface="Arial Rounded MT Bold" panose="020F0704030504030204" pitchFamily="34" charset="0"/>
              </a:rPr>
              <a:t>Verify that the tablets are not fused together.</a:t>
            </a:r>
          </a:p>
          <a:p>
            <a:r>
              <a:rPr lang="en-US" sz="2800" dirty="0">
                <a:latin typeface="Arial Rounded MT Bold" panose="020F0704030504030204" pitchFamily="34" charset="0"/>
              </a:rPr>
              <a:t>Are the tablets free to slide down the tube?</a:t>
            </a:r>
          </a:p>
          <a:p>
            <a:r>
              <a:rPr lang="en-US" sz="2800" dirty="0">
                <a:latin typeface="Arial Rounded MT Bold" panose="020F0704030504030204" pitchFamily="34" charset="0"/>
              </a:rPr>
              <a:t>Review the maintenance records for the unit.</a:t>
            </a:r>
          </a:p>
          <a:p>
            <a:pPr marL="0" indent="0">
              <a:buNone/>
            </a:pPr>
            <a:endParaRPr lang="en-US" sz="2800" dirty="0">
              <a:latin typeface="Arial Rounded MT Bold" panose="020F0704030504030204" pitchFamily="34" charset="0"/>
            </a:endParaRPr>
          </a:p>
        </p:txBody>
      </p:sp>
      <p:sp>
        <p:nvSpPr>
          <p:cNvPr id="4" name="TextBox 3"/>
          <p:cNvSpPr txBox="1"/>
          <p:nvPr/>
        </p:nvSpPr>
        <p:spPr>
          <a:xfrm>
            <a:off x="3200400" y="914401"/>
            <a:ext cx="6096000" cy="646331"/>
          </a:xfrm>
          <a:prstGeom prst="rect">
            <a:avLst/>
          </a:prstGeom>
          <a:noFill/>
        </p:spPr>
        <p:txBody>
          <a:bodyPr wrap="square" rtlCol="0">
            <a:spAutoFit/>
          </a:bodyPr>
          <a:lstStyle/>
          <a:p>
            <a:r>
              <a:rPr lang="en-US" dirty="0">
                <a:solidFill>
                  <a:srgbClr val="FFFF00"/>
                </a:solidFill>
              </a:rPr>
              <a:t>Solid Chlorine Tablet Unit</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4191001"/>
            <a:ext cx="2133600" cy="198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rot="10800000" flipV="1">
            <a:off x="1295401" y="4151056"/>
            <a:ext cx="2514600" cy="255454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b="1" dirty="0">
                <a:latin typeface="Arial-BoldMT" charset="0"/>
              </a:rPr>
              <a:t>The inspector must advise the client that further testing is required to verify that the system is properly disinfecting the effluent.</a:t>
            </a:r>
            <a:endParaRPr lang="en-US" altLang="en-US" sz="2000" dirty="0">
              <a:latin typeface="Arial Rounded MT Bold" pitchFamily="34" charset="0"/>
            </a:endParaRPr>
          </a:p>
        </p:txBody>
      </p:sp>
      <p:sp>
        <p:nvSpPr>
          <p:cNvPr id="10" name="Text Box 8"/>
          <p:cNvSpPr txBox="1">
            <a:spLocks noChangeArrowheads="1"/>
          </p:cNvSpPr>
          <p:nvPr/>
        </p:nvSpPr>
        <p:spPr bwMode="auto">
          <a:xfrm>
            <a:off x="6096000" y="4114801"/>
            <a:ext cx="3886200" cy="255454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b="1" dirty="0">
                <a:latin typeface="Arial-BoldMT" charset="0"/>
              </a:rPr>
              <a:t>The inspector must advise the client that a permit may be required to operate this type of system. The client must verify that a valid permit exists for their use of those systems requiring operating permits.</a:t>
            </a:r>
            <a:endParaRPr lang="en-US" altLang="en-US" sz="2000" dirty="0">
              <a:latin typeface="Arial Rounded MT Bold" pitchFamily="34" charset="0"/>
            </a:endParaRPr>
          </a:p>
        </p:txBody>
      </p:sp>
    </p:spTree>
    <p:extLst>
      <p:ext uri="{BB962C8B-B14F-4D97-AF65-F5344CB8AC3E}">
        <p14:creationId xmlns:p14="http://schemas.microsoft.com/office/powerpoint/2010/main" val="1362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88363" cy="838200"/>
          </a:xfrm>
        </p:spPr>
        <p:txBody>
          <a:bodyPr/>
          <a:lstStyle/>
          <a:p>
            <a:r>
              <a:rPr lang="en-US" sz="4000" dirty="0">
                <a:latin typeface="Arial Rounded MT Bold" panose="020F0704030504030204" pitchFamily="34" charset="0"/>
              </a:rPr>
              <a:t>Disinfection Units</a:t>
            </a:r>
          </a:p>
        </p:txBody>
      </p:sp>
      <p:sp>
        <p:nvSpPr>
          <p:cNvPr id="7" name="Content Placeholder 6"/>
          <p:cNvSpPr>
            <a:spLocks noGrp="1"/>
          </p:cNvSpPr>
          <p:nvPr>
            <p:ph idx="1"/>
          </p:nvPr>
        </p:nvSpPr>
        <p:spPr>
          <a:xfrm>
            <a:off x="1828800" y="1560732"/>
            <a:ext cx="8488363" cy="1792069"/>
          </a:xfrm>
        </p:spPr>
        <p:txBody>
          <a:bodyPr/>
          <a:lstStyle/>
          <a:p>
            <a:r>
              <a:rPr lang="en-US" sz="2800" dirty="0">
                <a:latin typeface="Arial Rounded MT Bold" panose="020F0704030504030204" pitchFamily="34" charset="0"/>
              </a:rPr>
              <a:t>Verify that the chlorine pump activates at the proper time in the system’s cycle.</a:t>
            </a:r>
          </a:p>
          <a:p>
            <a:r>
              <a:rPr lang="en-US" sz="2800" dirty="0">
                <a:latin typeface="Arial Rounded MT Bold" panose="020F0704030504030204" pitchFamily="34" charset="0"/>
              </a:rPr>
              <a:t>Review the maintenance records for the unit.</a:t>
            </a:r>
          </a:p>
          <a:p>
            <a:pPr marL="0" indent="0">
              <a:buNone/>
            </a:pPr>
            <a:endParaRPr lang="en-US" sz="2800" dirty="0">
              <a:latin typeface="Arial Rounded MT Bold" panose="020F0704030504030204" pitchFamily="34" charset="0"/>
            </a:endParaRPr>
          </a:p>
        </p:txBody>
      </p:sp>
      <p:sp>
        <p:nvSpPr>
          <p:cNvPr id="4" name="TextBox 3"/>
          <p:cNvSpPr txBox="1"/>
          <p:nvPr/>
        </p:nvSpPr>
        <p:spPr>
          <a:xfrm>
            <a:off x="3810000" y="914401"/>
            <a:ext cx="4876800" cy="646331"/>
          </a:xfrm>
          <a:prstGeom prst="rect">
            <a:avLst/>
          </a:prstGeom>
          <a:noFill/>
        </p:spPr>
        <p:txBody>
          <a:bodyPr wrap="square" rtlCol="0">
            <a:spAutoFit/>
          </a:bodyPr>
          <a:lstStyle/>
          <a:p>
            <a:r>
              <a:rPr lang="en-US" dirty="0">
                <a:solidFill>
                  <a:srgbClr val="FFFF00"/>
                </a:solidFill>
              </a:rPr>
              <a:t>Liquid Chlorine Unit</a:t>
            </a:r>
          </a:p>
        </p:txBody>
      </p:sp>
      <p:sp>
        <p:nvSpPr>
          <p:cNvPr id="9" name="Text Box 7"/>
          <p:cNvSpPr txBox="1">
            <a:spLocks noChangeArrowheads="1"/>
          </p:cNvSpPr>
          <p:nvPr/>
        </p:nvSpPr>
        <p:spPr bwMode="auto">
          <a:xfrm rot="10800000" flipV="1">
            <a:off x="1676400" y="3200401"/>
            <a:ext cx="2514600" cy="255454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b="1" dirty="0">
                <a:latin typeface="Arial-BoldMT" charset="0"/>
              </a:rPr>
              <a:t>The inspector must advise the client that further testing is required to verify that the system is properly disinfecting the effluent.</a:t>
            </a:r>
            <a:endParaRPr lang="en-US" altLang="en-US" sz="2000" dirty="0">
              <a:latin typeface="Arial Rounded MT Bold" pitchFamily="34" charset="0"/>
            </a:endParaRPr>
          </a:p>
        </p:txBody>
      </p:sp>
      <p:sp>
        <p:nvSpPr>
          <p:cNvPr id="10" name="Text Box 8"/>
          <p:cNvSpPr txBox="1">
            <a:spLocks noChangeArrowheads="1"/>
          </p:cNvSpPr>
          <p:nvPr/>
        </p:nvSpPr>
        <p:spPr bwMode="auto">
          <a:xfrm>
            <a:off x="6629400" y="3200401"/>
            <a:ext cx="3886200" cy="255454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b="1" dirty="0">
                <a:latin typeface="Arial-BoldMT" charset="0"/>
              </a:rPr>
              <a:t>The inspector must advise the client that a permit may be required to operate this type of system. The client must verify that a valid permit exists for their use of those systems requiring operating permits.</a:t>
            </a:r>
            <a:endParaRPr lang="en-US" altLang="en-US" sz="2000" dirty="0">
              <a:latin typeface="Arial Rounded MT Bold" pitchFamily="34" charset="0"/>
            </a:endParaRPr>
          </a:p>
        </p:txBody>
      </p:sp>
      <p:pic>
        <p:nvPicPr>
          <p:cNvPr id="96258" name="Picture 2" descr="C:\Users\Owner\Documents\My Documents\My Pictures\Als Work\OnLot\IRSIS\Disinfection\HypoC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1" y="3200400"/>
            <a:ext cx="2198687" cy="232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77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488363" cy="838200"/>
          </a:xfrm>
        </p:spPr>
        <p:txBody>
          <a:bodyPr/>
          <a:lstStyle/>
          <a:p>
            <a:r>
              <a:rPr lang="en-US" sz="4000" dirty="0">
                <a:latin typeface="Arial Rounded MT Bold" panose="020F0704030504030204" pitchFamily="34" charset="0"/>
              </a:rPr>
              <a:t>Disinfection Units</a:t>
            </a:r>
          </a:p>
        </p:txBody>
      </p:sp>
      <p:sp>
        <p:nvSpPr>
          <p:cNvPr id="7" name="Content Placeholder 6"/>
          <p:cNvSpPr>
            <a:spLocks noGrp="1"/>
          </p:cNvSpPr>
          <p:nvPr>
            <p:ph idx="1"/>
          </p:nvPr>
        </p:nvSpPr>
        <p:spPr>
          <a:xfrm>
            <a:off x="1828800" y="1560732"/>
            <a:ext cx="8488363" cy="1792069"/>
          </a:xfrm>
        </p:spPr>
        <p:txBody>
          <a:bodyPr/>
          <a:lstStyle/>
          <a:p>
            <a:r>
              <a:rPr lang="en-US" sz="2800" dirty="0">
                <a:latin typeface="Arial Rounded MT Bold" panose="020F0704030504030204" pitchFamily="34" charset="0"/>
              </a:rPr>
              <a:t>Verify that the ultraviolet light is working properly.</a:t>
            </a:r>
          </a:p>
          <a:p>
            <a:r>
              <a:rPr lang="en-US" sz="2800" dirty="0">
                <a:latin typeface="Arial Rounded MT Bold" panose="020F0704030504030204" pitchFamily="34" charset="0"/>
              </a:rPr>
              <a:t>Review the maintenance records for the unit.</a:t>
            </a:r>
          </a:p>
          <a:p>
            <a:pPr marL="0" indent="0">
              <a:buNone/>
            </a:pPr>
            <a:endParaRPr lang="en-US" sz="2800" dirty="0">
              <a:latin typeface="Arial Rounded MT Bold" panose="020F0704030504030204" pitchFamily="34" charset="0"/>
            </a:endParaRPr>
          </a:p>
        </p:txBody>
      </p:sp>
      <p:sp>
        <p:nvSpPr>
          <p:cNvPr id="4" name="TextBox 3"/>
          <p:cNvSpPr txBox="1"/>
          <p:nvPr/>
        </p:nvSpPr>
        <p:spPr>
          <a:xfrm>
            <a:off x="3657600" y="914401"/>
            <a:ext cx="4876800" cy="646331"/>
          </a:xfrm>
          <a:prstGeom prst="rect">
            <a:avLst/>
          </a:prstGeom>
          <a:noFill/>
        </p:spPr>
        <p:txBody>
          <a:bodyPr wrap="square" rtlCol="0">
            <a:spAutoFit/>
          </a:bodyPr>
          <a:lstStyle/>
          <a:p>
            <a:r>
              <a:rPr lang="en-US" dirty="0">
                <a:solidFill>
                  <a:srgbClr val="FFFF00"/>
                </a:solidFill>
              </a:rPr>
              <a:t>Ultraviolet Light Unit</a:t>
            </a:r>
          </a:p>
        </p:txBody>
      </p:sp>
      <p:sp>
        <p:nvSpPr>
          <p:cNvPr id="9" name="Text Box 7"/>
          <p:cNvSpPr txBox="1">
            <a:spLocks noChangeArrowheads="1"/>
          </p:cNvSpPr>
          <p:nvPr/>
        </p:nvSpPr>
        <p:spPr bwMode="auto">
          <a:xfrm rot="10800000" flipV="1">
            <a:off x="1676400" y="3429001"/>
            <a:ext cx="2514600" cy="255454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b="1" dirty="0">
                <a:latin typeface="Arial-BoldMT" charset="0"/>
              </a:rPr>
              <a:t>The inspector must advise the client that further testing is required to verify that the system is properly disinfecting the effluent.</a:t>
            </a:r>
            <a:endParaRPr lang="en-US" altLang="en-US" sz="2000" dirty="0">
              <a:latin typeface="Arial Rounded MT Bold" pitchFamily="34" charset="0"/>
            </a:endParaRPr>
          </a:p>
        </p:txBody>
      </p:sp>
      <p:sp>
        <p:nvSpPr>
          <p:cNvPr id="10" name="Text Box 8"/>
          <p:cNvSpPr txBox="1">
            <a:spLocks noChangeArrowheads="1"/>
          </p:cNvSpPr>
          <p:nvPr/>
        </p:nvSpPr>
        <p:spPr bwMode="auto">
          <a:xfrm>
            <a:off x="6629400" y="3429001"/>
            <a:ext cx="3886200" cy="2246769"/>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b="1" dirty="0">
                <a:latin typeface="Arial-BoldMT" charset="0"/>
              </a:rPr>
              <a:t>The inspector must advise the client that a permit may be required to operate this type of system. The client will need to be made aware of reporting obligations to authorities, if appropriate.</a:t>
            </a:r>
            <a:endParaRPr lang="en-US" altLang="en-US" sz="2000" dirty="0">
              <a:latin typeface="Arial Rounded MT Bold" pitchFamily="34" charset="0"/>
            </a:endParaRPr>
          </a:p>
        </p:txBody>
      </p:sp>
      <p:pic>
        <p:nvPicPr>
          <p:cNvPr id="8" name="Picture 4" descr="uv ligh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352800"/>
            <a:ext cx="19700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74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10744200" cy="1143000"/>
          </a:xfrm>
        </p:spPr>
        <p:txBody>
          <a:bodyPr/>
          <a:lstStyle/>
          <a:p>
            <a:r>
              <a:rPr lang="en-US" sz="4000" dirty="0">
                <a:latin typeface="Arial Rounded MT Bold" panose="020F0704030504030204" pitchFamily="34" charset="0"/>
              </a:rPr>
              <a:t>Effluent Delivery &amp; Distribution Systems </a:t>
            </a:r>
            <a:r>
              <a:rPr lang="en-US" dirty="0">
                <a:latin typeface="Arial Rounded MT Bold" panose="020F0704030504030204" pitchFamily="34" charset="0"/>
              </a:rPr>
              <a:t>Gravity</a:t>
            </a:r>
          </a:p>
        </p:txBody>
      </p:sp>
      <p:sp>
        <p:nvSpPr>
          <p:cNvPr id="3" name="Content Placeholder 2"/>
          <p:cNvSpPr>
            <a:spLocks noGrp="1"/>
          </p:cNvSpPr>
          <p:nvPr>
            <p:ph idx="1"/>
          </p:nvPr>
        </p:nvSpPr>
        <p:spPr>
          <a:xfrm>
            <a:off x="1295400" y="1371600"/>
            <a:ext cx="6096000" cy="5486400"/>
          </a:xfrm>
        </p:spPr>
        <p:txBody>
          <a:bodyPr/>
          <a:lstStyle/>
          <a:p>
            <a:r>
              <a:rPr lang="en-US" sz="2800" dirty="0">
                <a:latin typeface="Arial Rounded MT Bold" panose="020F0704030504030204" pitchFamily="34" charset="0"/>
              </a:rPr>
              <a:t>Examine treatment tank outlet.</a:t>
            </a:r>
          </a:p>
          <a:p>
            <a:r>
              <a:rPr lang="en-US" sz="2800" dirty="0">
                <a:latin typeface="Arial Rounded MT Bold" panose="020F0704030504030204" pitchFamily="34" charset="0"/>
              </a:rPr>
              <a:t>Verify tank’s outlet pipe is sound and unobstructed.</a:t>
            </a:r>
          </a:p>
          <a:p>
            <a:r>
              <a:rPr lang="en-US" sz="2800" dirty="0">
                <a:latin typeface="Arial Rounded MT Bold" panose="020F0704030504030204" pitchFamily="34" charset="0"/>
              </a:rPr>
              <a:t>Is the tank’s liquid level at the outlet pipe invert?</a:t>
            </a:r>
          </a:p>
          <a:p>
            <a:pPr lvl="1"/>
            <a:r>
              <a:rPr lang="en-US" dirty="0">
                <a:latin typeface="Arial Rounded MT Bold" panose="020F0704030504030204" pitchFamily="34" charset="0"/>
              </a:rPr>
              <a:t>If not; find out why?</a:t>
            </a:r>
          </a:p>
          <a:p>
            <a:r>
              <a:rPr lang="en-US" sz="2800" dirty="0">
                <a:latin typeface="Arial Rounded MT Bold" panose="020F0704030504030204" pitchFamily="34" charset="0"/>
              </a:rPr>
              <a:t>Is there equal flow to all parts of the STA?</a:t>
            </a:r>
          </a:p>
          <a:p>
            <a:pPr lvl="1"/>
            <a:r>
              <a:rPr lang="en-US" sz="2400" dirty="0">
                <a:latin typeface="Arial Rounded MT Bold" panose="020F0704030504030204" pitchFamily="34" charset="0"/>
              </a:rPr>
              <a:t>If not, find/open D-box.</a:t>
            </a:r>
          </a:p>
          <a:p>
            <a:pPr lvl="1"/>
            <a:r>
              <a:rPr lang="en-US" sz="2400" dirty="0">
                <a:latin typeface="Arial Rounded MT Bold" panose="020F0704030504030204" pitchFamily="34" charset="0"/>
              </a:rPr>
              <a:t>Is this a serial distribution system?</a:t>
            </a:r>
          </a:p>
          <a:p>
            <a:r>
              <a:rPr lang="en-US" sz="2800" dirty="0">
                <a:latin typeface="Arial Rounded MT Bold" panose="020F0704030504030204" pitchFamily="34" charset="0"/>
              </a:rPr>
              <a:t>Expect the unexpected.</a:t>
            </a:r>
            <a:endParaRPr lang="en-US" dirty="0"/>
          </a:p>
          <a:p>
            <a:pPr lvl="1"/>
            <a:endParaRPr lang="en-US" dirty="0"/>
          </a:p>
        </p:txBody>
      </p:sp>
      <p:pic>
        <p:nvPicPr>
          <p:cNvPr id="4" name="Picture 2" descr="C:\Users\Owner\Documents\My Documents\My Pictures\Als Work\OnLot\NC\DSC016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4724400"/>
            <a:ext cx="27432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8864" y="3276601"/>
            <a:ext cx="2112936" cy="139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2" descr="C:\Users\Owner\Documents\My Documents\My Pictures\Als Work\OnLot\Absorption Area\Trenche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8610" y="1371600"/>
            <a:ext cx="297319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03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6258"/>
                                        </p:tgtEl>
                                        <p:attrNameLst>
                                          <p:attrName>style.visibility</p:attrName>
                                        </p:attrNameLst>
                                      </p:cBhvr>
                                      <p:to>
                                        <p:strVal val="visible"/>
                                      </p:to>
                                    </p:set>
                                    <p:animEffect transition="in" filter="fade">
                                      <p:cBhvr>
                                        <p:cTn id="13" dur="500"/>
                                        <p:tgtEl>
                                          <p:spTgt spid="9625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3">
                                            <p:txEl>
                                              <p:pRg st="2" end="2"/>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3">
                                            <p:txEl>
                                              <p:pRg st="4" end="4"/>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86800" cy="1143000"/>
          </a:xfrm>
        </p:spPr>
        <p:txBody>
          <a:bodyPr/>
          <a:lstStyle/>
          <a:p>
            <a:r>
              <a:rPr lang="en-US" sz="3200" dirty="0">
                <a:latin typeface="Arial Rounded MT Bold" panose="020F0704030504030204" pitchFamily="34" charset="0"/>
              </a:rPr>
              <a:t>Effluent Delivery &amp; Distribution Systems </a:t>
            </a:r>
            <a:r>
              <a:rPr lang="en-US" sz="4000" dirty="0">
                <a:latin typeface="Arial Rounded MT Bold" panose="020F0704030504030204" pitchFamily="34" charset="0"/>
              </a:rPr>
              <a:t>Pump and Siphon Tanks</a:t>
            </a:r>
          </a:p>
        </p:txBody>
      </p:sp>
      <p:sp>
        <p:nvSpPr>
          <p:cNvPr id="3" name="Content Placeholder 2"/>
          <p:cNvSpPr>
            <a:spLocks noGrp="1"/>
          </p:cNvSpPr>
          <p:nvPr>
            <p:ph idx="1"/>
          </p:nvPr>
        </p:nvSpPr>
        <p:spPr>
          <a:xfrm>
            <a:off x="1295400" y="1600200"/>
            <a:ext cx="8686800" cy="4571999"/>
          </a:xfrm>
        </p:spPr>
        <p:txBody>
          <a:bodyPr/>
          <a:lstStyle/>
          <a:p>
            <a:r>
              <a:rPr lang="en-US" sz="2800" dirty="0">
                <a:latin typeface="Arial Rounded MT Bold" panose="020F0704030504030204" pitchFamily="34" charset="0"/>
              </a:rPr>
              <a:t>Check STA before turning on a pump.</a:t>
            </a:r>
          </a:p>
          <a:p>
            <a:r>
              <a:rPr lang="en-US" sz="2800" dirty="0">
                <a:latin typeface="Arial Rounded MT Bold" panose="020F0704030504030204" pitchFamily="34" charset="0"/>
              </a:rPr>
              <a:t>Inspect the dose tank (previous procedure).</a:t>
            </a:r>
          </a:p>
          <a:p>
            <a:r>
              <a:rPr lang="en-US" sz="2800" dirty="0">
                <a:latin typeface="Arial Rounded MT Bold" panose="020F0704030504030204" pitchFamily="34" charset="0"/>
              </a:rPr>
              <a:t>Check tanks for foreign contaminates.</a:t>
            </a:r>
          </a:p>
          <a:p>
            <a:r>
              <a:rPr lang="en-US" sz="2800" dirty="0">
                <a:latin typeface="Arial Rounded MT Bold" panose="020F0704030504030204" pitchFamily="34" charset="0"/>
              </a:rPr>
              <a:t>Measure the liquid level in each tank.</a:t>
            </a:r>
          </a:p>
          <a:p>
            <a:r>
              <a:rPr lang="en-US" sz="2800" dirty="0">
                <a:latin typeface="Arial Rounded MT Bold" panose="020F0704030504030204" pitchFamily="34" charset="0"/>
              </a:rPr>
              <a:t>Pump all tanks.</a:t>
            </a:r>
          </a:p>
          <a:p>
            <a:r>
              <a:rPr lang="en-US" sz="2800" dirty="0">
                <a:latin typeface="Arial Rounded MT Bold" panose="020F0704030504030204" pitchFamily="34" charset="0"/>
              </a:rPr>
              <a:t>Inspect all tanks.</a:t>
            </a:r>
          </a:p>
          <a:p>
            <a:r>
              <a:rPr lang="en-US" sz="2800" dirty="0">
                <a:latin typeface="Arial Rounded MT Bold" panose="020F0704030504030204" pitchFamily="34" charset="0"/>
              </a:rPr>
              <a:t>Optional:  verify adequate head in                             the STA piping.</a:t>
            </a:r>
          </a:p>
        </p:txBody>
      </p:sp>
      <p:pic>
        <p:nvPicPr>
          <p:cNvPr id="4" name="Picture 3" descr="dOSING t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899" y="3200400"/>
            <a:ext cx="343738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8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86800" cy="1143000"/>
          </a:xfrm>
        </p:spPr>
        <p:txBody>
          <a:bodyPr/>
          <a:lstStyle/>
          <a:p>
            <a:r>
              <a:rPr lang="en-US" sz="3200" dirty="0">
                <a:latin typeface="Arial Rounded MT Bold" panose="020F0704030504030204" pitchFamily="34" charset="0"/>
              </a:rPr>
              <a:t>Effluent Delivery &amp; Distribution Systems; </a:t>
            </a:r>
            <a:r>
              <a:rPr lang="en-US" sz="4000" dirty="0">
                <a:latin typeface="Arial Rounded MT Bold" panose="020F0704030504030204" pitchFamily="34" charset="0"/>
              </a:rPr>
              <a:t>Pump Tanks</a:t>
            </a:r>
          </a:p>
        </p:txBody>
      </p:sp>
      <p:sp>
        <p:nvSpPr>
          <p:cNvPr id="3" name="Content Placeholder 2"/>
          <p:cNvSpPr>
            <a:spLocks noGrp="1"/>
          </p:cNvSpPr>
          <p:nvPr>
            <p:ph idx="1"/>
          </p:nvPr>
        </p:nvSpPr>
        <p:spPr>
          <a:xfrm>
            <a:off x="5076754" y="1981200"/>
            <a:ext cx="7086600" cy="3669784"/>
          </a:xfrm>
        </p:spPr>
        <p:txBody>
          <a:bodyPr/>
          <a:lstStyle/>
          <a:p>
            <a:r>
              <a:rPr lang="en-US" sz="2800" dirty="0">
                <a:latin typeface="Arial Rounded MT Bold" panose="020F0704030504030204" pitchFamily="34" charset="0"/>
              </a:rPr>
              <a:t>Verify that all pumps are resting on a  6-inch-high concrete block.</a:t>
            </a:r>
          </a:p>
          <a:p>
            <a:r>
              <a:rPr lang="en-US" sz="2800" dirty="0">
                <a:latin typeface="Arial Rounded MT Bold" panose="020F0704030504030204" pitchFamily="34" charset="0"/>
              </a:rPr>
              <a:t>Check soundness of pumps &amp; that it works.</a:t>
            </a:r>
          </a:p>
          <a:p>
            <a:r>
              <a:rPr lang="en-US" sz="2800" dirty="0">
                <a:latin typeface="Arial Rounded MT Bold" panose="020F0704030504030204" pitchFamily="34" charset="0"/>
              </a:rPr>
              <a:t>Inspect all electrical cables &amp; connections.</a:t>
            </a:r>
          </a:p>
          <a:p>
            <a:r>
              <a:rPr lang="en-US" sz="2800" dirty="0">
                <a:latin typeface="Arial Rounded MT Bold" panose="020F0704030504030204" pitchFamily="34" charset="0"/>
              </a:rPr>
              <a:t>Verify that the alarm and pump are on separate circuits.</a:t>
            </a:r>
          </a:p>
          <a:p>
            <a:r>
              <a:rPr lang="en-US" sz="2800" dirty="0">
                <a:latin typeface="Arial Rounded MT Bold" panose="020F0704030504030204" pitchFamily="34" charset="0"/>
              </a:rPr>
              <a:t>Activate all float switches.</a:t>
            </a:r>
          </a:p>
          <a:p>
            <a:endParaRPr lang="en-US" sz="2800" dirty="0">
              <a:latin typeface="Arial Rounded MT Bold" panose="020F0704030504030204" pitchFamily="34" charset="0"/>
            </a:endParaRPr>
          </a:p>
          <a:p>
            <a:endParaRPr lang="en-US" sz="2800" dirty="0">
              <a:latin typeface="Arial Rounded MT Bold" panose="020F0704030504030204" pitchFamily="34" charset="0"/>
            </a:endParaRPr>
          </a:p>
        </p:txBody>
      </p:sp>
      <p:pic>
        <p:nvPicPr>
          <p:cNvPr id="4" name="Picture 3" descr="dOSING t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87400" y="1219200"/>
            <a:ext cx="2819400" cy="293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C449A0A-4349-4651-5AFE-A4782964A12B}"/>
              </a:ext>
            </a:extLst>
          </p:cNvPr>
          <p:cNvSpPr/>
          <p:nvPr/>
        </p:nvSpPr>
        <p:spPr>
          <a:xfrm>
            <a:off x="28646" y="5486400"/>
            <a:ext cx="1723954" cy="1371600"/>
          </a:xfrm>
          <a:prstGeom prst="rect">
            <a:avLst/>
          </a:prstGeom>
          <a:solidFill>
            <a:srgbClr val="3030FF"/>
          </a:solidFill>
          <a:ln>
            <a:solidFill>
              <a:srgbClr val="2D2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ow Your Septic System Works – Lakes Region Septic Services">
            <a:extLst>
              <a:ext uri="{FF2B5EF4-FFF2-40B4-BE49-F238E27FC236}">
                <a16:creationId xmlns:a16="http://schemas.microsoft.com/office/drawing/2014/main" id="{7AB87F74-C12E-6383-12DB-A09C4287DA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200" t="23092" r="5067"/>
          <a:stretch/>
        </p:blipFill>
        <p:spPr bwMode="auto">
          <a:xfrm>
            <a:off x="28646" y="1524000"/>
            <a:ext cx="5056734" cy="475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8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838200"/>
          </a:xfrm>
        </p:spPr>
        <p:txBody>
          <a:bodyPr/>
          <a:lstStyle/>
          <a:p>
            <a:r>
              <a:rPr lang="en-US" sz="4000" dirty="0">
                <a:latin typeface="Arial Rounded MT Bold" panose="020F0704030504030204" pitchFamily="34" charset="0"/>
              </a:rPr>
              <a:t>Authorization Form</a:t>
            </a:r>
          </a:p>
        </p:txBody>
      </p:sp>
      <p:sp>
        <p:nvSpPr>
          <p:cNvPr id="3" name="Content Placeholder 2"/>
          <p:cNvSpPr>
            <a:spLocks noGrp="1"/>
          </p:cNvSpPr>
          <p:nvPr>
            <p:ph idx="1"/>
          </p:nvPr>
        </p:nvSpPr>
        <p:spPr>
          <a:xfrm>
            <a:off x="1295400" y="1143000"/>
            <a:ext cx="9372600" cy="4800600"/>
          </a:xfrm>
        </p:spPr>
        <p:txBody>
          <a:bodyPr/>
          <a:lstStyle/>
          <a:p>
            <a:r>
              <a:rPr lang="en-US" sz="3500" dirty="0">
                <a:latin typeface="Arial Rounded MT Bold" panose="020F0704030504030204" pitchFamily="34" charset="0"/>
              </a:rPr>
              <a:t>Key Points to include (</a:t>
            </a:r>
            <a:r>
              <a:rPr lang="en-US" sz="3500" dirty="0" err="1">
                <a:latin typeface="Arial Rounded MT Bold" panose="020F0704030504030204" pitchFamily="34" charset="0"/>
              </a:rPr>
              <a:t>con’t</a:t>
            </a:r>
            <a:r>
              <a:rPr lang="en-US" sz="3500" dirty="0">
                <a:latin typeface="Arial Rounded MT Bold" panose="020F0704030504030204" pitchFamily="34" charset="0"/>
              </a:rPr>
              <a:t>):</a:t>
            </a:r>
          </a:p>
          <a:p>
            <a:pPr lvl="1"/>
            <a:r>
              <a:rPr lang="en-US" sz="3200" dirty="0">
                <a:latin typeface="Arial Rounded MT Bold" panose="020F0704030504030204" pitchFamily="34" charset="0"/>
              </a:rPr>
              <a:t>That your report is not a “Warranty” or “Guarantee”</a:t>
            </a:r>
          </a:p>
          <a:p>
            <a:pPr lvl="1"/>
            <a:r>
              <a:rPr lang="en-US" sz="3200" dirty="0">
                <a:latin typeface="Arial Rounded MT Bold" panose="020F0704030504030204" pitchFamily="34" charset="0"/>
              </a:rPr>
              <a:t>Who will be allowed to see your report</a:t>
            </a:r>
          </a:p>
          <a:p>
            <a:pPr lvl="1"/>
            <a:r>
              <a:rPr lang="en-US" sz="3200" dirty="0">
                <a:latin typeface="Arial Rounded MT Bold" panose="020F0704030504030204" pitchFamily="34" charset="0"/>
              </a:rPr>
              <a:t>HLT may be performed if needed and approved</a:t>
            </a:r>
          </a:p>
          <a:p>
            <a:pPr lvl="1"/>
            <a:r>
              <a:rPr lang="en-US" sz="3200" dirty="0">
                <a:latin typeface="Arial Rounded MT Bold" panose="020F0704030504030204" pitchFamily="34" charset="0"/>
              </a:rPr>
              <a:t>Authorizing and acknowledging signatures</a:t>
            </a:r>
          </a:p>
          <a:p>
            <a:endParaRPr lang="en-US" sz="1000" dirty="0">
              <a:latin typeface="Arial Rounded MT Bold" panose="020F0704030504030204" pitchFamily="34" charset="0"/>
            </a:endParaRPr>
          </a:p>
          <a:p>
            <a:pPr marL="0" indent="0" algn="ctr">
              <a:buNone/>
            </a:pPr>
            <a:r>
              <a:rPr lang="en-US" sz="3500" b="1" dirty="0">
                <a:solidFill>
                  <a:srgbClr val="FFFF00"/>
                </a:solidFill>
                <a:effectLst>
                  <a:outerShdw blurRad="38100" dist="38100" dir="2700000" algn="tl">
                    <a:srgbClr val="000000">
                      <a:alpha val="43137"/>
                    </a:srgbClr>
                  </a:outerShdw>
                </a:effectLst>
                <a:latin typeface="Arial Rounded MT Bold" panose="020F0704030504030204" pitchFamily="34" charset="0"/>
              </a:rPr>
              <a:t>See the Standards for a sample Authorization Form</a:t>
            </a:r>
          </a:p>
          <a:p>
            <a:endParaRPr lang="en-US" dirty="0">
              <a:latin typeface="Arial Rounded MT Bold" panose="020F0704030504030204" pitchFamily="34" charset="0"/>
            </a:endParaRPr>
          </a:p>
          <a:p>
            <a:endParaRPr lang="en-US" dirty="0">
              <a:latin typeface="Arial Rounded MT Bold" panose="020F0704030504030204" pitchFamily="34" charset="0"/>
            </a:endParaRPr>
          </a:p>
          <a:p>
            <a:pPr marL="0" indent="0">
              <a:buNone/>
            </a:pPr>
            <a:endParaRPr lang="en-US" dirty="0">
              <a:latin typeface="Arial Rounded MT Bold" panose="020F070403050403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395137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86800" cy="1143000"/>
          </a:xfrm>
        </p:spPr>
        <p:txBody>
          <a:bodyPr/>
          <a:lstStyle/>
          <a:p>
            <a:r>
              <a:rPr lang="en-US" sz="3200" dirty="0">
                <a:latin typeface="Arial Rounded MT Bold" panose="020F0704030504030204" pitchFamily="34" charset="0"/>
              </a:rPr>
              <a:t>Effluent Delivery &amp; Distribution Systems; </a:t>
            </a:r>
            <a:r>
              <a:rPr lang="en-US" sz="4000" dirty="0">
                <a:latin typeface="Arial Rounded MT Bold" panose="020F0704030504030204" pitchFamily="34" charset="0"/>
              </a:rPr>
              <a:t>Pump Tanks</a:t>
            </a:r>
          </a:p>
        </p:txBody>
      </p:sp>
      <p:sp>
        <p:nvSpPr>
          <p:cNvPr id="3" name="Content Placeholder 2"/>
          <p:cNvSpPr>
            <a:spLocks noGrp="1"/>
          </p:cNvSpPr>
          <p:nvPr>
            <p:ph idx="1"/>
          </p:nvPr>
        </p:nvSpPr>
        <p:spPr>
          <a:xfrm>
            <a:off x="3124200" y="1454989"/>
            <a:ext cx="5943600" cy="660737"/>
          </a:xfrm>
        </p:spPr>
        <p:txBody>
          <a:bodyPr/>
          <a:lstStyle/>
          <a:p>
            <a:r>
              <a:rPr lang="en-US" sz="3000" dirty="0">
                <a:latin typeface="Arial Rounded MT Bold" panose="020F0704030504030204" pitchFamily="34" charset="0"/>
              </a:rPr>
              <a:t>Check for excessive runback</a:t>
            </a:r>
            <a:endParaRPr lang="en-US" sz="2800" dirty="0">
              <a:latin typeface="Arial Rounded MT Bold" panose="020F0704030504030204" pitchFamily="34" charset="0"/>
            </a:endParaRPr>
          </a:p>
          <a:p>
            <a:endParaRPr lang="en-US" sz="2800" dirty="0">
              <a:latin typeface="Arial Rounded MT Bold" panose="020F0704030504030204" pitchFamily="34" charset="0"/>
            </a:endParaRPr>
          </a:p>
          <a:p>
            <a:endParaRPr lang="en-US" sz="2800" dirty="0">
              <a:latin typeface="Arial Rounded MT Bold" panose="020F0704030504030204" pitchFamily="34" charset="0"/>
            </a:endParaRPr>
          </a:p>
          <a:p>
            <a:endParaRPr lang="en-US" sz="2800" dirty="0">
              <a:latin typeface="Arial Rounded MT Bold" panose="020F0704030504030204" pitchFamily="34" charset="0"/>
            </a:endParaRPr>
          </a:p>
          <a:p>
            <a:endParaRPr lang="en-US" sz="2800" dirty="0">
              <a:latin typeface="Arial Rounded MT Bold" panose="020F0704030504030204" pitchFamily="34" charset="0"/>
            </a:endParaRPr>
          </a:p>
          <a:p>
            <a:endParaRPr lang="en-US" sz="2800" dirty="0">
              <a:latin typeface="Arial Rounded MT Bold" panose="020F0704030504030204" pitchFamily="34" charset="0"/>
            </a:endParaRPr>
          </a:p>
        </p:txBody>
      </p:sp>
      <p:pic>
        <p:nvPicPr>
          <p:cNvPr id="4" name="Picture 3" descr="dOSING t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11400" y="3124201"/>
            <a:ext cx="2443559" cy="254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756249" y="2376806"/>
            <a:ext cx="10744200" cy="124649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500" b="1" dirty="0">
                <a:solidFill>
                  <a:schemeClr val="tx2"/>
                </a:solidFill>
                <a:latin typeface="Arial-BoldMT" charset="0"/>
              </a:rPr>
              <a:t>If more than 50% of dose volume runs back after pump stops, MORE INVESTIGATION is needed. If the pump short cycles, it is </a:t>
            </a:r>
            <a:r>
              <a:rPr lang="en-US" altLang="en-US" sz="2500" b="1" dirty="0">
                <a:solidFill>
                  <a:srgbClr val="FF0000"/>
                </a:solidFill>
                <a:latin typeface="Arial-BoldMT" charset="0"/>
              </a:rPr>
              <a:t>UNACCEPTABLE</a:t>
            </a:r>
            <a:endParaRPr lang="en-US" altLang="en-US" sz="2500" dirty="0">
              <a:solidFill>
                <a:srgbClr val="FF0000"/>
              </a:solidFill>
              <a:latin typeface="Arial Rounded MT Bold" pitchFamily="34" charset="0"/>
            </a:endParaRPr>
          </a:p>
        </p:txBody>
      </p:sp>
      <p:sp>
        <p:nvSpPr>
          <p:cNvPr id="6" name="Text Box 6"/>
          <p:cNvSpPr txBox="1">
            <a:spLocks noChangeArrowheads="1"/>
          </p:cNvSpPr>
          <p:nvPr/>
        </p:nvSpPr>
        <p:spPr bwMode="auto">
          <a:xfrm>
            <a:off x="756249" y="4157659"/>
            <a:ext cx="10744200" cy="124649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500" b="1" dirty="0">
                <a:solidFill>
                  <a:schemeClr val="tx2"/>
                </a:solidFill>
                <a:latin typeface="Arial-BoldMT" charset="0"/>
              </a:rPr>
              <a:t>If the dose cycle lasts more than 15 minutes the pump is </a:t>
            </a:r>
            <a:r>
              <a:rPr lang="en-US" altLang="en-US" sz="2500" b="1" dirty="0">
                <a:solidFill>
                  <a:srgbClr val="FF0000"/>
                </a:solidFill>
                <a:latin typeface="Arial-BoldMT" charset="0"/>
              </a:rPr>
              <a:t>UNACCEPTABLE</a:t>
            </a:r>
            <a:r>
              <a:rPr lang="en-US" altLang="en-US" sz="2500" b="1" dirty="0">
                <a:solidFill>
                  <a:schemeClr val="tx2"/>
                </a:solidFill>
                <a:latin typeface="Arial-BoldMT" charset="0"/>
              </a:rPr>
              <a:t>, unless indicated as normal by design. Inspectors shall verify this</a:t>
            </a:r>
            <a:endParaRPr lang="en-US" altLang="en-US" sz="2500" dirty="0">
              <a:solidFill>
                <a:schemeClr val="tx2"/>
              </a:solidFill>
              <a:latin typeface="Arial Rounded MT Bold" pitchFamily="34" charset="0"/>
            </a:endParaRPr>
          </a:p>
        </p:txBody>
      </p:sp>
    </p:spTree>
    <p:extLst>
      <p:ext uri="{BB962C8B-B14F-4D97-AF65-F5344CB8AC3E}">
        <p14:creationId xmlns:p14="http://schemas.microsoft.com/office/powerpoint/2010/main" val="343411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8686800" cy="1143000"/>
          </a:xfrm>
        </p:spPr>
        <p:txBody>
          <a:bodyPr/>
          <a:lstStyle/>
          <a:p>
            <a:r>
              <a:rPr lang="en-US" sz="3200" dirty="0">
                <a:latin typeface="Arial Rounded MT Bold" panose="020F0704030504030204" pitchFamily="34" charset="0"/>
              </a:rPr>
              <a:t>Effluent Delivery &amp; Distribution Systems; </a:t>
            </a:r>
            <a:br>
              <a:rPr lang="en-US" sz="3200" dirty="0">
                <a:latin typeface="Arial Rounded MT Bold" panose="020F0704030504030204" pitchFamily="34" charset="0"/>
              </a:rPr>
            </a:br>
            <a:r>
              <a:rPr lang="en-US" sz="4000" dirty="0">
                <a:latin typeface="Arial Rounded MT Bold" panose="020F0704030504030204" pitchFamily="34" charset="0"/>
              </a:rPr>
              <a:t>Siphon Tanks</a:t>
            </a:r>
          </a:p>
        </p:txBody>
      </p:sp>
      <p:sp>
        <p:nvSpPr>
          <p:cNvPr id="3" name="Content Placeholder 2"/>
          <p:cNvSpPr>
            <a:spLocks noGrp="1"/>
          </p:cNvSpPr>
          <p:nvPr>
            <p:ph idx="1"/>
          </p:nvPr>
        </p:nvSpPr>
        <p:spPr>
          <a:xfrm>
            <a:off x="1752600" y="1545916"/>
            <a:ext cx="8686800" cy="2035484"/>
          </a:xfrm>
        </p:spPr>
        <p:txBody>
          <a:bodyPr/>
          <a:lstStyle/>
          <a:p>
            <a:r>
              <a:rPr lang="en-US" sz="2800" dirty="0">
                <a:latin typeface="Arial Rounded MT Bold" panose="020F0704030504030204" pitchFamily="34" charset="0"/>
              </a:rPr>
              <a:t>Open observation port and check for continuous trickling.</a:t>
            </a:r>
          </a:p>
          <a:p>
            <a:r>
              <a:rPr lang="en-US" sz="2800" dirty="0">
                <a:latin typeface="Arial Rounded MT Bold" panose="020F0704030504030204" pitchFamily="34" charset="0"/>
              </a:rPr>
              <a:t>Add sufficient water to activate the siphon.</a:t>
            </a:r>
          </a:p>
          <a:p>
            <a:r>
              <a:rPr lang="en-US" sz="2800" dirty="0">
                <a:latin typeface="Arial Rounded MT Bold" panose="020F0704030504030204" pitchFamily="34" charset="0"/>
              </a:rPr>
              <a:t>Watch for proper operation.</a:t>
            </a:r>
          </a:p>
          <a:p>
            <a:endParaRPr lang="en-US" sz="2800" dirty="0">
              <a:latin typeface="Arial Rounded MT Bold" panose="020F0704030504030204" pitchFamily="34" charset="0"/>
            </a:endParaRPr>
          </a:p>
        </p:txBody>
      </p:sp>
      <p:pic>
        <p:nvPicPr>
          <p:cNvPr id="5" name="Picture 3" descr="Siph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040935"/>
            <a:ext cx="3505200" cy="383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3051" y="3581400"/>
            <a:ext cx="4385982"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86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09800" y="381000"/>
            <a:ext cx="7772400" cy="990600"/>
          </a:xfrm>
        </p:spPr>
        <p:txBody>
          <a:bodyPr/>
          <a:lstStyle/>
          <a:p>
            <a:pPr eaLnBrk="1" hangingPunct="1"/>
            <a:br>
              <a:rPr lang="en-US" altLang="en-US" sz="3200" b="1" dirty="0">
                <a:latin typeface="Arial-BoldItalicMT" charset="0"/>
              </a:rPr>
            </a:br>
            <a:r>
              <a:rPr lang="en-US" altLang="en-US" b="1" dirty="0">
                <a:latin typeface="Arial Rounded MT Bold" panose="020F0704030504030204" pitchFamily="34" charset="0"/>
              </a:rPr>
              <a:t>Absorption Areas</a:t>
            </a:r>
            <a:br>
              <a:rPr lang="en-US" altLang="en-US" sz="3200" dirty="0">
                <a:latin typeface="Arial-BoldItalicMT" charset="0"/>
              </a:rPr>
            </a:br>
            <a:endParaRPr lang="en-US" altLang="en-US" sz="3200" dirty="0">
              <a:latin typeface="Arial-BoldItalicMT" charset="0"/>
            </a:endParaRPr>
          </a:p>
        </p:txBody>
      </p:sp>
      <p:sp>
        <p:nvSpPr>
          <p:cNvPr id="226307" name="Text Box 3"/>
          <p:cNvSpPr txBox="1">
            <a:spLocks noChangeArrowheads="1"/>
          </p:cNvSpPr>
          <p:nvPr/>
        </p:nvSpPr>
        <p:spPr bwMode="auto">
          <a:xfrm>
            <a:off x="1981200" y="1524001"/>
            <a:ext cx="8305800" cy="830997"/>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latin typeface="Arial-BoldMT" charset="0"/>
              </a:rPr>
              <a:t>In order to complete an inspection, the STA MUST be located.</a:t>
            </a:r>
            <a:endParaRPr lang="en-US" altLang="en-US" sz="2400" dirty="0">
              <a:latin typeface="Arial Rounded MT Bold" pitchFamily="34" charset="0"/>
            </a:endParaRPr>
          </a:p>
        </p:txBody>
      </p:sp>
      <p:sp>
        <p:nvSpPr>
          <p:cNvPr id="226308" name="Text Box 4"/>
          <p:cNvSpPr txBox="1">
            <a:spLocks noChangeArrowheads="1"/>
          </p:cNvSpPr>
          <p:nvPr/>
        </p:nvSpPr>
        <p:spPr bwMode="auto">
          <a:xfrm>
            <a:off x="1981201" y="2819401"/>
            <a:ext cx="8321675" cy="830997"/>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latin typeface="Arial-BoldMT" charset="0"/>
              </a:rPr>
              <a:t>If no STA is found, the report MUST conclude that MORE INVESTIGATION IS NECESSARY.</a:t>
            </a:r>
            <a:endParaRPr lang="en-US" altLang="en-US" sz="2400" dirty="0">
              <a:latin typeface="Arial Rounded MT Bold" pitchFamily="34" charset="0"/>
            </a:endParaRPr>
          </a:p>
        </p:txBody>
      </p:sp>
      <p:sp>
        <p:nvSpPr>
          <p:cNvPr id="226309" name="Text Box 5"/>
          <p:cNvSpPr txBox="1">
            <a:spLocks noChangeArrowheads="1"/>
          </p:cNvSpPr>
          <p:nvPr/>
        </p:nvSpPr>
        <p:spPr bwMode="auto">
          <a:xfrm>
            <a:off x="1981201" y="4191000"/>
            <a:ext cx="8321675" cy="1938338"/>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latin typeface="Arial-BoldMT" charset="0"/>
              </a:rPr>
              <a:t>If the inspector observes or has reason to believe that the system is discharging raw or partially treated wastewater directly to the surface of the ground or to a waterway, such conditions shall be noted and the system shall be described as </a:t>
            </a:r>
            <a:r>
              <a:rPr lang="en-US" altLang="en-US" sz="2400" b="1" dirty="0">
                <a:solidFill>
                  <a:srgbClr val="FF0000"/>
                </a:solidFill>
                <a:latin typeface="Arial-BoldMT" charset="0"/>
              </a:rPr>
              <a:t>UNACCEPTABLE.</a:t>
            </a:r>
            <a:endParaRPr lang="en-US" altLang="en-US" sz="2400" dirty="0">
              <a:solidFill>
                <a:srgbClr val="FF0000"/>
              </a:solidFill>
              <a:latin typeface="Arial Rounded MT 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 calcmode="lin" valueType="num">
                                      <p:cBhvr additive="base">
                                        <p:cTn id="7" dur="500" fill="hold"/>
                                        <p:tgtEl>
                                          <p:spTgt spid="226307"/>
                                        </p:tgtEl>
                                        <p:attrNameLst>
                                          <p:attrName>ppt_x</p:attrName>
                                        </p:attrNameLst>
                                      </p:cBhvr>
                                      <p:tavLst>
                                        <p:tav tm="0">
                                          <p:val>
                                            <p:strVal val="#ppt_x"/>
                                          </p:val>
                                        </p:tav>
                                        <p:tav tm="100000">
                                          <p:val>
                                            <p:strVal val="#ppt_x"/>
                                          </p:val>
                                        </p:tav>
                                      </p:tavLst>
                                    </p:anim>
                                    <p:anim calcmode="lin" valueType="num">
                                      <p:cBhvr additive="base">
                                        <p:cTn id="8" dur="500" fill="hold"/>
                                        <p:tgtEl>
                                          <p:spTgt spid="22630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6308"/>
                                        </p:tgtEl>
                                        <p:attrNameLst>
                                          <p:attrName>style.visibility</p:attrName>
                                        </p:attrNameLst>
                                      </p:cBhvr>
                                      <p:to>
                                        <p:strVal val="visible"/>
                                      </p:to>
                                    </p:set>
                                    <p:anim calcmode="lin" valueType="num">
                                      <p:cBhvr additive="base">
                                        <p:cTn id="13" dur="500" fill="hold"/>
                                        <p:tgtEl>
                                          <p:spTgt spid="226308"/>
                                        </p:tgtEl>
                                        <p:attrNameLst>
                                          <p:attrName>ppt_x</p:attrName>
                                        </p:attrNameLst>
                                      </p:cBhvr>
                                      <p:tavLst>
                                        <p:tav tm="0">
                                          <p:val>
                                            <p:strVal val="#ppt_x"/>
                                          </p:val>
                                        </p:tav>
                                        <p:tav tm="100000">
                                          <p:val>
                                            <p:strVal val="#ppt_x"/>
                                          </p:val>
                                        </p:tav>
                                      </p:tavLst>
                                    </p:anim>
                                    <p:anim calcmode="lin" valueType="num">
                                      <p:cBhvr additive="base">
                                        <p:cTn id="14" dur="500" fill="hold"/>
                                        <p:tgtEl>
                                          <p:spTgt spid="22630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6309"/>
                                        </p:tgtEl>
                                        <p:attrNameLst>
                                          <p:attrName>style.visibility</p:attrName>
                                        </p:attrNameLst>
                                      </p:cBhvr>
                                      <p:to>
                                        <p:strVal val="visible"/>
                                      </p:to>
                                    </p:set>
                                    <p:anim calcmode="lin" valueType="num">
                                      <p:cBhvr additive="base">
                                        <p:cTn id="19" dur="500" fill="hold"/>
                                        <p:tgtEl>
                                          <p:spTgt spid="226309"/>
                                        </p:tgtEl>
                                        <p:attrNameLst>
                                          <p:attrName>ppt_x</p:attrName>
                                        </p:attrNameLst>
                                      </p:cBhvr>
                                      <p:tavLst>
                                        <p:tav tm="0">
                                          <p:val>
                                            <p:strVal val="#ppt_x"/>
                                          </p:val>
                                        </p:tav>
                                        <p:tav tm="100000">
                                          <p:val>
                                            <p:strVal val="#ppt_x"/>
                                          </p:val>
                                        </p:tav>
                                      </p:tavLst>
                                    </p:anim>
                                    <p:anim calcmode="lin" valueType="num">
                                      <p:cBhvr additive="base">
                                        <p:cTn id="20" dur="500" fill="hold"/>
                                        <p:tgtEl>
                                          <p:spTgt spid="2263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P spid="226308" grpId="0" animBg="1"/>
      <p:bldP spid="22630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838200"/>
          </a:xfrm>
        </p:spPr>
        <p:txBody>
          <a:bodyPr/>
          <a:lstStyle/>
          <a:p>
            <a:r>
              <a:rPr lang="en-US" dirty="0">
                <a:latin typeface="Arial Rounded MT Bold" panose="020F0704030504030204" pitchFamily="34" charset="0"/>
              </a:rPr>
              <a:t>Cesspools &amp; Seepage Pits</a:t>
            </a:r>
          </a:p>
        </p:txBody>
      </p:sp>
      <p:sp>
        <p:nvSpPr>
          <p:cNvPr id="3" name="Content Placeholder 2"/>
          <p:cNvSpPr>
            <a:spLocks noGrp="1"/>
          </p:cNvSpPr>
          <p:nvPr>
            <p:ph idx="1"/>
          </p:nvPr>
        </p:nvSpPr>
        <p:spPr>
          <a:xfrm>
            <a:off x="1295400" y="1028700"/>
            <a:ext cx="5715000" cy="4800600"/>
          </a:xfrm>
        </p:spPr>
        <p:txBody>
          <a:bodyPr/>
          <a:lstStyle/>
          <a:p>
            <a:r>
              <a:rPr lang="en-US" sz="2800" dirty="0">
                <a:latin typeface="Arial Rounded MT Bold" panose="020F0704030504030204" pitchFamily="34" charset="0"/>
              </a:rPr>
              <a:t>Calculate the structure’s capacity.</a:t>
            </a:r>
          </a:p>
          <a:p>
            <a:r>
              <a:rPr lang="en-US" sz="2800" dirty="0">
                <a:latin typeface="Arial Rounded MT Bold" panose="020F0704030504030204" pitchFamily="34" charset="0"/>
              </a:rPr>
              <a:t>Identify all pipes delivering waste to the vessel by running water, flushing toilets, etc.</a:t>
            </a:r>
          </a:p>
          <a:p>
            <a:r>
              <a:rPr lang="en-US" sz="2800" dirty="0">
                <a:latin typeface="Arial Rounded MT Bold" panose="020F0704030504030204" pitchFamily="34" charset="0"/>
              </a:rPr>
              <a:t>Any pipes, not identified as sewer pipes, may be out/over flow pipes to secondary STAs. Investigate each of these.</a:t>
            </a:r>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2" t="16889" r="58333" b="9333"/>
          <a:stretch/>
        </p:blipFill>
        <p:spPr bwMode="auto">
          <a:xfrm>
            <a:off x="7277100" y="1024387"/>
            <a:ext cx="4076700" cy="4765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17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762000"/>
          </a:xfrm>
        </p:spPr>
        <p:txBody>
          <a:bodyPr/>
          <a:lstStyle/>
          <a:p>
            <a:r>
              <a:rPr lang="en-US" sz="4000" dirty="0">
                <a:latin typeface="Arial Rounded MT Bold" panose="020F0704030504030204" pitchFamily="34" charset="0"/>
              </a:rPr>
              <a:t>Cesspool &amp; Seepage Pits</a:t>
            </a:r>
          </a:p>
        </p:txBody>
      </p:sp>
      <p:sp>
        <p:nvSpPr>
          <p:cNvPr id="3" name="Content Placeholder 2"/>
          <p:cNvSpPr>
            <a:spLocks noGrp="1"/>
          </p:cNvSpPr>
          <p:nvPr>
            <p:ph idx="1"/>
          </p:nvPr>
        </p:nvSpPr>
        <p:spPr>
          <a:xfrm>
            <a:off x="1333500" y="990600"/>
            <a:ext cx="9525000" cy="1143000"/>
          </a:xfrm>
        </p:spPr>
        <p:txBody>
          <a:bodyPr/>
          <a:lstStyle/>
          <a:p>
            <a:r>
              <a:rPr lang="en-US" sz="3000" dirty="0">
                <a:latin typeface="Arial Rounded MT Bold" panose="020F0704030504030204" pitchFamily="34" charset="0"/>
              </a:rPr>
              <a:t>Measure distance from water level to inlet invert.</a:t>
            </a:r>
          </a:p>
          <a:p>
            <a:endParaRPr lang="en-US" dirty="0"/>
          </a:p>
        </p:txBody>
      </p:sp>
      <p:sp>
        <p:nvSpPr>
          <p:cNvPr id="5" name="Text Box 7"/>
          <p:cNvSpPr txBox="1">
            <a:spLocks noChangeArrowheads="1"/>
          </p:cNvSpPr>
          <p:nvPr/>
        </p:nvSpPr>
        <p:spPr bwMode="auto">
          <a:xfrm>
            <a:off x="1752600" y="5680501"/>
            <a:ext cx="8077200" cy="830997"/>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b="1" dirty="0">
                <a:latin typeface="Arial-BoldMT" charset="0"/>
              </a:rPr>
              <a:t>If liquid is touching the inlet pipe, the system’s condition is </a:t>
            </a:r>
            <a:r>
              <a:rPr lang="en-US" altLang="en-US" sz="2400" b="1" dirty="0">
                <a:solidFill>
                  <a:srgbClr val="FF0000"/>
                </a:solidFill>
                <a:latin typeface="Arial-BoldMT" charset="0"/>
              </a:rPr>
              <a:t>UNACCEPTABLE.</a:t>
            </a:r>
            <a:endParaRPr lang="en-US" altLang="en-US" sz="2400" dirty="0">
              <a:solidFill>
                <a:srgbClr val="FF0000"/>
              </a:solidFill>
              <a:latin typeface="Arial Rounded MT Bold" pitchFamily="34" charset="0"/>
            </a:endParaRPr>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2" t="16889" r="58333" b="9333"/>
          <a:stretch/>
        </p:blipFill>
        <p:spPr bwMode="auto">
          <a:xfrm>
            <a:off x="5562600" y="1600200"/>
            <a:ext cx="3324340"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010400" y="3810000"/>
            <a:ext cx="990600" cy="1295400"/>
          </a:xfrm>
          <a:prstGeom prst="rect">
            <a:avLst/>
          </a:prstGeom>
          <a:solidFill>
            <a:schemeClr val="accent4">
              <a:lumMod val="25000"/>
              <a:alpha val="72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7148570" y="2857500"/>
            <a:ext cx="5476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277101" y="3048000"/>
            <a:ext cx="578615" cy="523220"/>
          </a:xfrm>
          <a:prstGeom prst="rect">
            <a:avLst/>
          </a:prstGeom>
          <a:noFill/>
        </p:spPr>
        <p:txBody>
          <a:bodyPr wrap="square" rtlCol="0">
            <a:spAutoFit/>
          </a:bodyPr>
          <a:lstStyle/>
          <a:p>
            <a:r>
              <a:rPr lang="en-US" sz="2800" dirty="0">
                <a:solidFill>
                  <a:srgbClr val="FF0000"/>
                </a:solidFill>
              </a:rPr>
              <a:t>D</a:t>
            </a:r>
          </a:p>
        </p:txBody>
      </p:sp>
      <p:cxnSp>
        <p:nvCxnSpPr>
          <p:cNvPr id="11" name="Straight Arrow Connector 10"/>
          <p:cNvCxnSpPr/>
          <p:nvPr/>
        </p:nvCxnSpPr>
        <p:spPr>
          <a:xfrm flipV="1">
            <a:off x="7509258" y="2857500"/>
            <a:ext cx="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24750" y="3505200"/>
            <a:ext cx="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1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37831D-20FB-EB99-32FA-809B1C8494FC}"/>
              </a:ext>
            </a:extLst>
          </p:cNvPr>
          <p:cNvSpPr/>
          <p:nvPr/>
        </p:nvSpPr>
        <p:spPr>
          <a:xfrm>
            <a:off x="9766964" y="5641677"/>
            <a:ext cx="2425036" cy="1219199"/>
          </a:xfrm>
          <a:prstGeom prst="rect">
            <a:avLst/>
          </a:prstGeom>
          <a:solidFill>
            <a:srgbClr val="3434FF"/>
          </a:solid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09800" y="152400"/>
            <a:ext cx="7772400" cy="762000"/>
          </a:xfrm>
        </p:spPr>
        <p:txBody>
          <a:bodyPr/>
          <a:lstStyle/>
          <a:p>
            <a:r>
              <a:rPr lang="en-US" sz="4000" dirty="0">
                <a:latin typeface="Arial Rounded MT Bold" panose="020F0704030504030204" pitchFamily="34" charset="0"/>
              </a:rPr>
              <a:t>Cesspool &amp; Seepage Pit</a:t>
            </a:r>
          </a:p>
        </p:txBody>
      </p:sp>
      <p:sp>
        <p:nvSpPr>
          <p:cNvPr id="3" name="Content Placeholder 2"/>
          <p:cNvSpPr>
            <a:spLocks noGrp="1"/>
          </p:cNvSpPr>
          <p:nvPr>
            <p:ph idx="1"/>
          </p:nvPr>
        </p:nvSpPr>
        <p:spPr>
          <a:xfrm>
            <a:off x="495300" y="1079380"/>
            <a:ext cx="10439400" cy="1314450"/>
          </a:xfrm>
        </p:spPr>
        <p:txBody>
          <a:bodyPr/>
          <a:lstStyle/>
          <a:p>
            <a:r>
              <a:rPr lang="en-US" sz="3000" dirty="0">
                <a:latin typeface="Arial Rounded MT Bold" panose="020F0704030504030204" pitchFamily="34" charset="0"/>
              </a:rPr>
              <a:t>Determine the daily flow, f(</a:t>
            </a:r>
            <a:r>
              <a:rPr lang="en-US" sz="3000" dirty="0" err="1">
                <a:latin typeface="Arial Rounded MT Bold" panose="020F0704030504030204" pitchFamily="34" charset="0"/>
              </a:rPr>
              <a:t>bdrms</a:t>
            </a:r>
            <a:r>
              <a:rPr lang="en-US" sz="3000" dirty="0">
                <a:latin typeface="Arial Rounded MT Bold" panose="020F0704030504030204" pitchFamily="34" charset="0"/>
              </a:rPr>
              <a:t>).</a:t>
            </a:r>
          </a:p>
          <a:p>
            <a:r>
              <a:rPr lang="en-US" sz="3000" dirty="0">
                <a:latin typeface="Arial Rounded MT Bold" panose="020F0704030504030204" pitchFamily="34" charset="0"/>
              </a:rPr>
              <a:t>Calculate the available storage capacity in the vessel.</a:t>
            </a:r>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2" t="16889" r="58333" b="9333"/>
          <a:stretch/>
        </p:blipFill>
        <p:spPr bwMode="auto">
          <a:xfrm>
            <a:off x="7191260" y="2667000"/>
            <a:ext cx="3324340" cy="3886200"/>
          </a:xfrm>
          <a:prstGeom prst="rect">
            <a:avLst/>
          </a:prstGeom>
          <a:solidFill>
            <a:schemeClr val="accent4">
              <a:lumMod val="25000"/>
              <a:alpha val="72000"/>
            </a:schemeClr>
          </a:solidFill>
          <a:ln>
            <a:noFill/>
          </a:ln>
        </p:spPr>
      </p:pic>
      <p:sp>
        <p:nvSpPr>
          <p:cNvPr id="6" name="Rectangle 5"/>
          <p:cNvSpPr/>
          <p:nvPr/>
        </p:nvSpPr>
        <p:spPr>
          <a:xfrm>
            <a:off x="8639060" y="4876800"/>
            <a:ext cx="990600" cy="1295400"/>
          </a:xfrm>
          <a:prstGeom prst="rect">
            <a:avLst/>
          </a:prstGeom>
          <a:solidFill>
            <a:schemeClr val="accent4">
              <a:lumMod val="25000"/>
              <a:alpha val="72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777230" y="3924300"/>
            <a:ext cx="5476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05761" y="4114800"/>
            <a:ext cx="578615" cy="523220"/>
          </a:xfrm>
          <a:prstGeom prst="rect">
            <a:avLst/>
          </a:prstGeom>
          <a:noFill/>
        </p:spPr>
        <p:txBody>
          <a:bodyPr wrap="square" rtlCol="0">
            <a:spAutoFit/>
          </a:bodyPr>
          <a:lstStyle/>
          <a:p>
            <a:r>
              <a:rPr lang="en-US" sz="2800" dirty="0">
                <a:solidFill>
                  <a:srgbClr val="FF0000"/>
                </a:solidFill>
              </a:rPr>
              <a:t>D</a:t>
            </a:r>
          </a:p>
        </p:txBody>
      </p:sp>
      <p:cxnSp>
        <p:nvCxnSpPr>
          <p:cNvPr id="9" name="Straight Arrow Connector 8"/>
          <p:cNvCxnSpPr/>
          <p:nvPr/>
        </p:nvCxnSpPr>
        <p:spPr>
          <a:xfrm flipV="1">
            <a:off x="9137918" y="3924300"/>
            <a:ext cx="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9153410" y="4572000"/>
            <a:ext cx="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629650" y="3924300"/>
            <a:ext cx="990600" cy="952500"/>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38400" y="2743200"/>
            <a:ext cx="990600" cy="952500"/>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38400" y="3962400"/>
            <a:ext cx="990600" cy="1314450"/>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657600" y="2590801"/>
            <a:ext cx="2057400" cy="1200329"/>
          </a:xfrm>
          <a:prstGeom prst="rect">
            <a:avLst/>
          </a:prstGeom>
          <a:noFill/>
        </p:spPr>
        <p:txBody>
          <a:bodyPr wrap="square" rtlCol="0">
            <a:spAutoFit/>
          </a:bodyPr>
          <a:lstStyle/>
          <a:p>
            <a:r>
              <a:rPr lang="en-US" sz="2400" dirty="0"/>
              <a:t>Available vessel capacity</a:t>
            </a:r>
          </a:p>
        </p:txBody>
      </p:sp>
      <p:sp>
        <p:nvSpPr>
          <p:cNvPr id="15" name="TextBox 14"/>
          <p:cNvSpPr txBox="1"/>
          <p:nvPr/>
        </p:nvSpPr>
        <p:spPr>
          <a:xfrm>
            <a:off x="3657600" y="3962401"/>
            <a:ext cx="2057400" cy="1200329"/>
          </a:xfrm>
          <a:prstGeom prst="rect">
            <a:avLst/>
          </a:prstGeom>
          <a:noFill/>
        </p:spPr>
        <p:txBody>
          <a:bodyPr wrap="square" rtlCol="0">
            <a:spAutoFit/>
          </a:bodyPr>
          <a:lstStyle/>
          <a:p>
            <a:r>
              <a:rPr lang="en-US" sz="2400" dirty="0"/>
              <a:t>One day’s wastewater volume.</a:t>
            </a:r>
          </a:p>
        </p:txBody>
      </p:sp>
      <p:sp>
        <p:nvSpPr>
          <p:cNvPr id="16" name="TextBox 15"/>
          <p:cNvSpPr txBox="1"/>
          <p:nvPr/>
        </p:nvSpPr>
        <p:spPr>
          <a:xfrm>
            <a:off x="1676400" y="5334001"/>
            <a:ext cx="5334000" cy="1384995"/>
          </a:xfrm>
          <a:prstGeom prst="rect">
            <a:avLst/>
          </a:prstGeom>
          <a:noFill/>
          <a:ln w="38100">
            <a:solidFill>
              <a:srgbClr val="FFFF00"/>
            </a:solidFill>
          </a:ln>
        </p:spPr>
        <p:txBody>
          <a:bodyPr wrap="square" rtlCol="0">
            <a:spAutoFit/>
          </a:bodyPr>
          <a:lstStyle/>
          <a:p>
            <a:r>
              <a:rPr lang="en-US" sz="2400" dirty="0">
                <a:solidFill>
                  <a:srgbClr val="FFFF00"/>
                </a:solidFill>
              </a:rPr>
              <a:t>One day’s waste volume &gt; Vessel’s remaining capacity.</a:t>
            </a:r>
          </a:p>
          <a:p>
            <a:r>
              <a:rPr lang="en-US" sz="2400" dirty="0">
                <a:solidFill>
                  <a:srgbClr val="FFFF00"/>
                </a:solidFill>
              </a:rPr>
              <a:t>Must do a</a:t>
            </a:r>
            <a:r>
              <a:rPr lang="en-US" dirty="0">
                <a:solidFill>
                  <a:srgbClr val="FFFF00"/>
                </a:solidFill>
              </a:rPr>
              <a:t> </a:t>
            </a:r>
            <a:r>
              <a:rPr lang="en-US" sz="2800" dirty="0">
                <a:solidFill>
                  <a:schemeClr val="bg2"/>
                </a:solidFill>
              </a:rPr>
              <a:t>Hydraulic Load Test</a:t>
            </a:r>
            <a:r>
              <a:rPr lang="en-US" sz="2800" dirty="0">
                <a:solidFill>
                  <a:srgbClr val="FFFF00"/>
                </a:solidFill>
              </a:rPr>
              <a:t>.</a:t>
            </a:r>
          </a:p>
        </p:txBody>
      </p:sp>
      <p:sp>
        <p:nvSpPr>
          <p:cNvPr id="17" name="Rectangle 16"/>
          <p:cNvSpPr/>
          <p:nvPr/>
        </p:nvSpPr>
        <p:spPr>
          <a:xfrm>
            <a:off x="8629650" y="3510290"/>
            <a:ext cx="990600" cy="4140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438400" y="3962400"/>
            <a:ext cx="990600" cy="4140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75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838200"/>
          </a:xfrm>
        </p:spPr>
        <p:txBody>
          <a:bodyPr/>
          <a:lstStyle/>
          <a:p>
            <a:r>
              <a:rPr lang="en-US" sz="4000" dirty="0">
                <a:latin typeface="Arial Rounded MT Bold" panose="020F0704030504030204" pitchFamily="34" charset="0"/>
              </a:rPr>
              <a:t>Cesspools &amp; Seepage Pits</a:t>
            </a:r>
          </a:p>
        </p:txBody>
      </p:sp>
      <p:sp>
        <p:nvSpPr>
          <p:cNvPr id="3" name="Content Placeholder 2"/>
          <p:cNvSpPr>
            <a:spLocks noGrp="1"/>
          </p:cNvSpPr>
          <p:nvPr>
            <p:ph idx="1"/>
          </p:nvPr>
        </p:nvSpPr>
        <p:spPr>
          <a:xfrm>
            <a:off x="685800" y="1371600"/>
            <a:ext cx="7010400" cy="3733800"/>
          </a:xfrm>
        </p:spPr>
        <p:txBody>
          <a:bodyPr/>
          <a:lstStyle/>
          <a:p>
            <a:r>
              <a:rPr lang="en-US" sz="2800" dirty="0">
                <a:latin typeface="Arial Rounded MT Bold" panose="020F0704030504030204" pitchFamily="34" charset="0"/>
              </a:rPr>
              <a:t>Verify liquid, scum, and sludge levels.</a:t>
            </a:r>
          </a:p>
          <a:p>
            <a:r>
              <a:rPr lang="en-US" sz="2800" dirty="0">
                <a:latin typeface="Arial Rounded MT Bold" panose="020F0704030504030204" pitchFamily="34" charset="0"/>
              </a:rPr>
              <a:t>Pump the vessel.</a:t>
            </a:r>
          </a:p>
          <a:p>
            <a:pPr lvl="1"/>
            <a:r>
              <a:rPr lang="en-US" sz="2400" dirty="0">
                <a:latin typeface="Arial Rounded MT Bold" panose="020F0704030504030204" pitchFamily="34" charset="0"/>
              </a:rPr>
              <a:t>Look for additional inflow.</a:t>
            </a:r>
          </a:p>
          <a:p>
            <a:pPr lvl="1"/>
            <a:r>
              <a:rPr lang="en-US" sz="2400" dirty="0">
                <a:latin typeface="Arial Rounded MT Bold" panose="020F0704030504030204" pitchFamily="34" charset="0"/>
              </a:rPr>
              <a:t>Look for vessel deficiencies.</a:t>
            </a:r>
          </a:p>
          <a:p>
            <a:pPr lvl="1"/>
            <a:r>
              <a:rPr lang="en-US" sz="2400" dirty="0">
                <a:latin typeface="Arial Rounded MT Bold" panose="020F0704030504030204" pitchFamily="34" charset="0"/>
              </a:rPr>
              <a:t>Look for structural integrity.</a:t>
            </a:r>
          </a:p>
          <a:p>
            <a:pPr lvl="1"/>
            <a:r>
              <a:rPr lang="en-US" sz="2400" dirty="0">
                <a:latin typeface="Arial Rounded MT Bold" panose="020F0704030504030204" pitchFamily="34" charset="0"/>
              </a:rPr>
              <a:t>Look for root invasion.</a:t>
            </a:r>
          </a:p>
          <a:p>
            <a:endParaRPr lang="en-US" sz="2800" dirty="0">
              <a:latin typeface="Arial Rounded MT Bold" panose="020F0704030504030204" pitchFamily="34" charset="0"/>
            </a:endParaRPr>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2" t="16889" r="58333" b="9333"/>
          <a:stretch/>
        </p:blipFill>
        <p:spPr bwMode="auto">
          <a:xfrm>
            <a:off x="7696200" y="1577904"/>
            <a:ext cx="4495800" cy="525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601200" y="4572000"/>
            <a:ext cx="1409700" cy="1685211"/>
          </a:xfrm>
          <a:prstGeom prst="rect">
            <a:avLst/>
          </a:prstGeom>
          <a:solidFill>
            <a:schemeClr val="accent4">
              <a:lumMod val="25000"/>
              <a:alpha val="72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81200" y="4800600"/>
            <a:ext cx="5257800" cy="120032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b="1" dirty="0"/>
              <a:t>Note: Some States Deem Cesspools to be UNACCEPTABLE for property transfer.</a:t>
            </a:r>
            <a:endParaRPr lang="en-US" sz="2400" dirty="0"/>
          </a:p>
        </p:txBody>
      </p:sp>
    </p:spTree>
    <p:extLst>
      <p:ext uri="{BB962C8B-B14F-4D97-AF65-F5344CB8AC3E}">
        <p14:creationId xmlns:p14="http://schemas.microsoft.com/office/powerpoint/2010/main" val="30193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09800" y="152400"/>
            <a:ext cx="7772400" cy="838200"/>
          </a:xfrm>
        </p:spPr>
        <p:txBody>
          <a:bodyPr/>
          <a:lstStyle/>
          <a:p>
            <a:pPr eaLnBrk="1" hangingPunct="1"/>
            <a:r>
              <a:rPr lang="en-US" altLang="en-US" sz="4000" b="1" dirty="0">
                <a:latin typeface="Arial Rounded MT Bold" panose="020F0704030504030204" pitchFamily="34" charset="0"/>
              </a:rPr>
              <a:t>General Probing</a:t>
            </a:r>
            <a:endParaRPr lang="en-US" altLang="en-US" sz="4000" dirty="0">
              <a:latin typeface="Arial Rounded MT Bold" panose="020F0704030504030204" pitchFamily="34" charset="0"/>
            </a:endParaRPr>
          </a:p>
        </p:txBody>
      </p:sp>
      <p:sp>
        <p:nvSpPr>
          <p:cNvPr id="2" name="Content Placeholder 1"/>
          <p:cNvSpPr>
            <a:spLocks noGrp="1"/>
          </p:cNvSpPr>
          <p:nvPr>
            <p:ph idx="1"/>
          </p:nvPr>
        </p:nvSpPr>
        <p:spPr>
          <a:xfrm>
            <a:off x="1943100" y="990600"/>
            <a:ext cx="8724900" cy="1219200"/>
          </a:xfrm>
        </p:spPr>
        <p:txBody>
          <a:bodyPr/>
          <a:lstStyle/>
          <a:p>
            <a:r>
              <a:rPr lang="en-US" sz="3000" dirty="0">
                <a:latin typeface="Arial Rounded MT Bold" panose="020F0704030504030204" pitchFamily="34" charset="0"/>
              </a:rPr>
              <a:t>Probing &amp; effluent level exploration is the same for all soil-based Soil treatment areas.</a:t>
            </a:r>
          </a:p>
          <a:p>
            <a:endParaRPr lang="en-US" dirty="0"/>
          </a:p>
        </p:txBody>
      </p:sp>
      <p:pic>
        <p:nvPicPr>
          <p:cNvPr id="82947" name="Picture 4" descr="prob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24000" y="2096906"/>
            <a:ext cx="4267200" cy="4532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00" y="2743200"/>
            <a:ext cx="5715000" cy="2862322"/>
          </a:xfrm>
          <a:prstGeom prst="rect">
            <a:avLst/>
          </a:prstGeom>
          <a:noFill/>
          <a:ln w="38100">
            <a:solidFill>
              <a:srgbClr val="FFFF00"/>
            </a:solidFill>
          </a:ln>
        </p:spPr>
        <p:txBody>
          <a:bodyPr wrap="square" rtlCol="0">
            <a:spAutoFit/>
          </a:bodyPr>
          <a:lstStyle/>
          <a:p>
            <a:r>
              <a:rPr lang="en-US" dirty="0">
                <a:solidFill>
                  <a:srgbClr val="FFFF00"/>
                </a:solidFill>
              </a:rPr>
              <a:t>NEVER probe a drip, IRSIS, Prefabricated Drainage Systems (Eljen), or gravelless chamber system.</a:t>
            </a:r>
          </a:p>
        </p:txBody>
      </p:sp>
    </p:spTree>
    <p:extLst>
      <p:ext uri="{BB962C8B-B14F-4D97-AF65-F5344CB8AC3E}">
        <p14:creationId xmlns:p14="http://schemas.microsoft.com/office/powerpoint/2010/main" val="151252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09800" y="152400"/>
            <a:ext cx="7772400" cy="838200"/>
          </a:xfrm>
        </p:spPr>
        <p:txBody>
          <a:bodyPr/>
          <a:lstStyle/>
          <a:p>
            <a:pPr eaLnBrk="1" hangingPunct="1"/>
            <a:r>
              <a:rPr lang="en-US" altLang="en-US" sz="4000" b="1" dirty="0">
                <a:latin typeface="Arial Rounded MT Bold" panose="020F0704030504030204" pitchFamily="34" charset="0"/>
              </a:rPr>
              <a:t>General Probing</a:t>
            </a:r>
            <a:endParaRPr lang="en-US" altLang="en-US" sz="4000" dirty="0">
              <a:latin typeface="Arial Rounded MT Bold" panose="020F0704030504030204" pitchFamily="34" charset="0"/>
            </a:endParaRPr>
          </a:p>
        </p:txBody>
      </p:sp>
      <p:sp>
        <p:nvSpPr>
          <p:cNvPr id="2" name="Content Placeholder 1"/>
          <p:cNvSpPr>
            <a:spLocks noGrp="1"/>
          </p:cNvSpPr>
          <p:nvPr>
            <p:ph idx="1"/>
          </p:nvPr>
        </p:nvSpPr>
        <p:spPr>
          <a:xfrm>
            <a:off x="647700" y="1371600"/>
            <a:ext cx="8343900" cy="4953000"/>
          </a:xfrm>
        </p:spPr>
        <p:txBody>
          <a:bodyPr/>
          <a:lstStyle/>
          <a:p>
            <a:r>
              <a:rPr lang="en-US" sz="3000" dirty="0">
                <a:latin typeface="Arial Rounded MT Bold" panose="020F0704030504030204" pitchFamily="34" charset="0"/>
              </a:rPr>
              <a:t>Probe to the bottom of the aggregate with a 1-inch diameter bar or auger</a:t>
            </a:r>
          </a:p>
          <a:p>
            <a:r>
              <a:rPr lang="en-US" sz="3000" dirty="0">
                <a:latin typeface="Arial Rounded MT Bold" panose="020F0704030504030204" pitchFamily="34" charset="0"/>
              </a:rPr>
              <a:t>Then insert a smaller rod in the same hole</a:t>
            </a:r>
          </a:p>
          <a:p>
            <a:r>
              <a:rPr lang="en-US" sz="3000" dirty="0">
                <a:latin typeface="Arial Rounded MT Bold" panose="020F0704030504030204" pitchFamily="34" charset="0"/>
              </a:rPr>
              <a:t>Note &amp; record location of</a:t>
            </a:r>
          </a:p>
          <a:p>
            <a:pPr lvl="1"/>
            <a:r>
              <a:rPr lang="en-US" sz="2500" dirty="0">
                <a:latin typeface="Arial Rounded MT Bold" panose="020F0704030504030204" pitchFamily="34" charset="0"/>
              </a:rPr>
              <a:t>Top of aggregate</a:t>
            </a:r>
          </a:p>
          <a:p>
            <a:pPr lvl="1"/>
            <a:r>
              <a:rPr lang="en-US" sz="2500" dirty="0">
                <a:latin typeface="Arial Rounded MT Bold" panose="020F0704030504030204" pitchFamily="34" charset="0"/>
              </a:rPr>
              <a:t>Bottom of aggregate</a:t>
            </a:r>
          </a:p>
          <a:p>
            <a:pPr lvl="1"/>
            <a:r>
              <a:rPr lang="en-US" sz="2500" dirty="0">
                <a:latin typeface="Arial Rounded MT Bold" panose="020F0704030504030204" pitchFamily="34" charset="0"/>
              </a:rPr>
              <a:t>Top of ponded liquid</a:t>
            </a:r>
            <a:endParaRPr lang="en-US" dirty="0"/>
          </a:p>
        </p:txBody>
      </p:sp>
      <p:pic>
        <p:nvPicPr>
          <p:cNvPr id="9220" name="Picture 4" descr="A Beginner's Guide to Septic Systems | UGA Cooperative Extension">
            <a:extLst>
              <a:ext uri="{FF2B5EF4-FFF2-40B4-BE49-F238E27FC236}">
                <a16:creationId xmlns:a16="http://schemas.microsoft.com/office/drawing/2014/main" id="{20C86703-663B-3D10-5115-2CC4F5B99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5903654"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9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2590800"/>
            <a:ext cx="4724400" cy="3352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743200" y="3124200"/>
            <a:ext cx="1066800" cy="1066800"/>
          </a:xfrm>
          <a:prstGeom prst="ellipse">
            <a:avLst/>
          </a:prstGeom>
          <a:solidFill>
            <a:schemeClr val="tx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00" y="0"/>
            <a:ext cx="4953000" cy="1295400"/>
          </a:xfrm>
        </p:spPr>
        <p:txBody>
          <a:bodyPr/>
          <a:lstStyle/>
          <a:p>
            <a:r>
              <a:rPr lang="en-US" sz="4000" dirty="0">
                <a:latin typeface="Arial Rounded MT Bold" panose="020F0704030504030204" pitchFamily="34" charset="0"/>
              </a:rPr>
              <a:t>General Probing</a:t>
            </a:r>
          </a:p>
        </p:txBody>
      </p:sp>
      <p:sp>
        <p:nvSpPr>
          <p:cNvPr id="5" name="Rectangle 4"/>
          <p:cNvSpPr/>
          <p:nvPr/>
        </p:nvSpPr>
        <p:spPr>
          <a:xfrm>
            <a:off x="1828800" y="1447800"/>
            <a:ext cx="4724400" cy="1143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8800" y="5943600"/>
            <a:ext cx="4724400" cy="838200"/>
          </a:xfrm>
          <a:prstGeom prst="rect">
            <a:avLst/>
          </a:prstGeom>
          <a:solidFill>
            <a:schemeClr val="accent5">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38400" y="6019801"/>
            <a:ext cx="1295400" cy="646331"/>
          </a:xfrm>
          <a:prstGeom prst="rect">
            <a:avLst/>
          </a:prstGeom>
          <a:noFill/>
          <a:ln>
            <a:solidFill>
              <a:schemeClr val="tx1"/>
            </a:solidFill>
          </a:ln>
        </p:spPr>
        <p:txBody>
          <a:bodyPr wrap="square" rtlCol="0">
            <a:spAutoFit/>
          </a:bodyPr>
          <a:lstStyle/>
          <a:p>
            <a:r>
              <a:rPr lang="en-US" dirty="0"/>
              <a:t>SOIL</a:t>
            </a:r>
          </a:p>
        </p:txBody>
      </p:sp>
      <p:sp>
        <p:nvSpPr>
          <p:cNvPr id="9" name="Oval 8"/>
          <p:cNvSpPr/>
          <p:nvPr/>
        </p:nvSpPr>
        <p:spPr>
          <a:xfrm>
            <a:off x="5334000" y="3124200"/>
            <a:ext cx="457200" cy="457200"/>
          </a:xfrm>
          <a:prstGeom prst="ellipse">
            <a:avLst/>
          </a:prstGeom>
          <a:solidFill>
            <a:schemeClr val="tx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743200" y="3962400"/>
            <a:ext cx="1066800" cy="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819401" y="4034772"/>
            <a:ext cx="910571" cy="3829"/>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895601" y="4095750"/>
            <a:ext cx="758171" cy="383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048001" y="4168120"/>
            <a:ext cx="379085" cy="383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4"/>
          </p:cNvCxnSpPr>
          <p:nvPr/>
        </p:nvCxnSpPr>
        <p:spPr>
          <a:xfrm>
            <a:off x="5562600" y="3581400"/>
            <a:ext cx="0" cy="3810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733800" y="3962400"/>
            <a:ext cx="0" cy="5334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819400" y="3962400"/>
            <a:ext cx="0" cy="5334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828800" y="3905251"/>
            <a:ext cx="4724400" cy="2017931"/>
          </a:xfrm>
          <a:prstGeom prst="rect">
            <a:avLst/>
          </a:prstGeom>
          <a:solidFill>
            <a:schemeClr val="bg1">
              <a:lumMod val="60000"/>
              <a:lumOff val="40000"/>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1828800" y="2590800"/>
            <a:ext cx="47244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905000" y="1676401"/>
            <a:ext cx="1905000" cy="646331"/>
          </a:xfrm>
          <a:prstGeom prst="rect">
            <a:avLst/>
          </a:prstGeom>
          <a:noFill/>
          <a:ln>
            <a:solidFill>
              <a:schemeClr val="tx1"/>
            </a:solidFill>
          </a:ln>
        </p:spPr>
        <p:txBody>
          <a:bodyPr wrap="square" rtlCol="0">
            <a:spAutoFit/>
          </a:bodyPr>
          <a:lstStyle/>
          <a:p>
            <a:r>
              <a:rPr lang="en-US" dirty="0"/>
              <a:t>Backfill</a:t>
            </a:r>
          </a:p>
        </p:txBody>
      </p:sp>
      <p:sp>
        <p:nvSpPr>
          <p:cNvPr id="72" name="TextBox 71"/>
          <p:cNvSpPr txBox="1"/>
          <p:nvPr/>
        </p:nvSpPr>
        <p:spPr>
          <a:xfrm>
            <a:off x="4876800" y="2647890"/>
            <a:ext cx="1295400" cy="400110"/>
          </a:xfrm>
          <a:prstGeom prst="rect">
            <a:avLst/>
          </a:prstGeom>
          <a:noFill/>
        </p:spPr>
        <p:txBody>
          <a:bodyPr wrap="square" rtlCol="0">
            <a:spAutoFit/>
          </a:bodyPr>
          <a:lstStyle/>
          <a:p>
            <a:r>
              <a:rPr lang="en-US" sz="2000" dirty="0"/>
              <a:t>Pressure</a:t>
            </a:r>
          </a:p>
        </p:txBody>
      </p:sp>
      <p:sp>
        <p:nvSpPr>
          <p:cNvPr id="73" name="TextBox 72"/>
          <p:cNvSpPr txBox="1"/>
          <p:nvPr/>
        </p:nvSpPr>
        <p:spPr>
          <a:xfrm>
            <a:off x="2819400" y="2647890"/>
            <a:ext cx="1143000" cy="400110"/>
          </a:xfrm>
          <a:prstGeom prst="rect">
            <a:avLst/>
          </a:prstGeom>
          <a:noFill/>
        </p:spPr>
        <p:txBody>
          <a:bodyPr wrap="square" rtlCol="0">
            <a:spAutoFit/>
          </a:bodyPr>
          <a:lstStyle/>
          <a:p>
            <a:r>
              <a:rPr lang="en-US" sz="2000" dirty="0"/>
              <a:t>Gravity</a:t>
            </a:r>
          </a:p>
        </p:txBody>
      </p:sp>
      <p:sp>
        <p:nvSpPr>
          <p:cNvPr id="71" name="TextBox 70"/>
          <p:cNvSpPr txBox="1"/>
          <p:nvPr/>
        </p:nvSpPr>
        <p:spPr>
          <a:xfrm>
            <a:off x="1828800" y="3049370"/>
            <a:ext cx="738664" cy="2437030"/>
          </a:xfrm>
          <a:prstGeom prst="rect">
            <a:avLst/>
          </a:prstGeom>
          <a:noFill/>
          <a:ln>
            <a:solidFill>
              <a:schemeClr val="tx1"/>
            </a:solidFill>
          </a:ln>
        </p:spPr>
        <p:txBody>
          <a:bodyPr vert="vert" wrap="square" rtlCol="0">
            <a:spAutoFit/>
          </a:bodyPr>
          <a:lstStyle/>
          <a:p>
            <a:r>
              <a:rPr lang="en-US" dirty="0"/>
              <a:t>Aggregate</a:t>
            </a:r>
          </a:p>
        </p:txBody>
      </p:sp>
      <p:sp>
        <p:nvSpPr>
          <p:cNvPr id="4" name="Rectangle 3"/>
          <p:cNvSpPr/>
          <p:nvPr/>
        </p:nvSpPr>
        <p:spPr>
          <a:xfrm>
            <a:off x="4038600" y="1447800"/>
            <a:ext cx="381000" cy="4724400"/>
          </a:xfrm>
          <a:prstGeom prst="rect">
            <a:avLst/>
          </a:prstGeom>
          <a:solidFill>
            <a:schemeClr val="bg2">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86600" y="1447801"/>
            <a:ext cx="3429000" cy="4955203"/>
          </a:xfrm>
          <a:prstGeom prst="rect">
            <a:avLst/>
          </a:prstGeom>
          <a:noFill/>
        </p:spPr>
        <p:txBody>
          <a:bodyPr wrap="square" rtlCol="0">
            <a:spAutoFit/>
          </a:bodyPr>
          <a:lstStyle/>
          <a:p>
            <a:r>
              <a:rPr lang="en-US" sz="2800" dirty="0"/>
              <a:t>Note location of:</a:t>
            </a:r>
          </a:p>
          <a:p>
            <a:endParaRPr lang="en-US" sz="2400" dirty="0"/>
          </a:p>
          <a:p>
            <a:endParaRPr lang="en-US" sz="2400" dirty="0"/>
          </a:p>
          <a:p>
            <a:r>
              <a:rPr lang="en-US" sz="2400" dirty="0"/>
              <a:t>Top of aggregate.</a:t>
            </a:r>
          </a:p>
          <a:p>
            <a:endParaRPr lang="en-US" sz="2400" dirty="0"/>
          </a:p>
          <a:p>
            <a:endParaRPr lang="en-US" sz="2400" dirty="0"/>
          </a:p>
          <a:p>
            <a:r>
              <a:rPr lang="en-US" sz="2400" dirty="0"/>
              <a:t>Liquid level.</a:t>
            </a:r>
          </a:p>
          <a:p>
            <a:endParaRPr lang="en-US" sz="2400" dirty="0"/>
          </a:p>
          <a:p>
            <a:endParaRPr lang="en-US" sz="2400" dirty="0"/>
          </a:p>
          <a:p>
            <a:endParaRPr lang="en-US" sz="2400" dirty="0"/>
          </a:p>
          <a:p>
            <a:endParaRPr lang="en-US" sz="2400" dirty="0"/>
          </a:p>
          <a:p>
            <a:endParaRPr lang="en-US" sz="2400" dirty="0"/>
          </a:p>
          <a:p>
            <a:r>
              <a:rPr lang="en-US" sz="2400" dirty="0"/>
              <a:t>Bottom of aggregate.</a:t>
            </a:r>
          </a:p>
        </p:txBody>
      </p:sp>
      <p:cxnSp>
        <p:nvCxnSpPr>
          <p:cNvPr id="13" name="Straight Arrow Connector 12"/>
          <p:cNvCxnSpPr/>
          <p:nvPr/>
        </p:nvCxnSpPr>
        <p:spPr>
          <a:xfrm flipH="1" flipV="1">
            <a:off x="6553200" y="2647891"/>
            <a:ext cx="533400" cy="20005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1"/>
          </p:cNvCxnSpPr>
          <p:nvPr/>
        </p:nvCxnSpPr>
        <p:spPr>
          <a:xfrm flipH="1" flipV="1">
            <a:off x="6553200" y="3905252"/>
            <a:ext cx="533400" cy="2015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553200" y="5943600"/>
            <a:ext cx="533400"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171950" y="381000"/>
            <a:ext cx="152400" cy="57912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5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 calcmode="lin" valueType="num">
                                      <p:cBhvr additive="base">
                                        <p:cTn id="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anim calcmode="lin" valueType="num">
                                      <p:cBhvr additive="base">
                                        <p:cTn id="1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12" end="12"/>
                                            </p:txEl>
                                          </p:spTgt>
                                        </p:tgtEl>
                                        <p:attrNameLst>
                                          <p:attrName>style.visibility</p:attrName>
                                        </p:attrNameLst>
                                      </p:cBhvr>
                                      <p:to>
                                        <p:strVal val="visible"/>
                                      </p:to>
                                    </p:set>
                                    <p:anim calcmode="lin" valueType="num">
                                      <p:cBhvr additive="base">
                                        <p:cTn id="19" dur="500" fill="hold"/>
                                        <p:tgtEl>
                                          <p:spTgt spid="10">
                                            <p:txEl>
                                              <p:pRg st="12" end="1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752600" y="381000"/>
            <a:ext cx="8686800" cy="838200"/>
          </a:xfrm>
        </p:spPr>
        <p:txBody>
          <a:bodyPr/>
          <a:lstStyle/>
          <a:p>
            <a:pPr eaLnBrk="1" hangingPunct="1"/>
            <a:r>
              <a:rPr lang="en-US" altLang="en-US" sz="4000" dirty="0">
                <a:latin typeface="Arial Rounded MT Bold" pitchFamily="34" charset="0"/>
              </a:rPr>
              <a:t>Preliminary Information Form</a:t>
            </a:r>
          </a:p>
        </p:txBody>
      </p:sp>
      <p:sp>
        <p:nvSpPr>
          <p:cNvPr id="2" name="Content Placeholder 1"/>
          <p:cNvSpPr>
            <a:spLocks noGrp="1"/>
          </p:cNvSpPr>
          <p:nvPr>
            <p:ph sz="half" idx="1"/>
          </p:nvPr>
        </p:nvSpPr>
        <p:spPr>
          <a:xfrm>
            <a:off x="1219200" y="1524000"/>
            <a:ext cx="9753600" cy="3810000"/>
          </a:xfrm>
        </p:spPr>
        <p:txBody>
          <a:bodyPr/>
          <a:lstStyle/>
          <a:p>
            <a:r>
              <a:rPr lang="en-US" sz="3000" dirty="0">
                <a:latin typeface="Arial Rounded MT Bold" panose="020F0704030504030204" pitchFamily="34" charset="0"/>
              </a:rPr>
              <a:t>With the Authorization Form signed and in hand:</a:t>
            </a:r>
          </a:p>
          <a:p>
            <a:r>
              <a:rPr lang="en-US" sz="3000" dirty="0">
                <a:latin typeface="Arial Rounded MT Bold" panose="020F0704030504030204" pitchFamily="34" charset="0"/>
              </a:rPr>
              <a:t>Where/How should the inspection begin?</a:t>
            </a:r>
          </a:p>
          <a:p>
            <a:pPr lvl="1"/>
            <a:r>
              <a:rPr lang="en-US" sz="2500" dirty="0">
                <a:latin typeface="Arial Rounded MT Bold" panose="020F0704030504030204" pitchFamily="34" charset="0"/>
              </a:rPr>
              <a:t>Give the Preliminary Information Form to the client for completion</a:t>
            </a:r>
          </a:p>
          <a:p>
            <a:pPr lvl="1"/>
            <a:r>
              <a:rPr lang="en-US" sz="2500" dirty="0">
                <a:latin typeface="Arial Rounded MT Bold" panose="020F0704030504030204" pitchFamily="34" charset="0"/>
              </a:rPr>
              <a:t>This form may be completed by the client</a:t>
            </a:r>
          </a:p>
          <a:p>
            <a:pPr lvl="1"/>
            <a:r>
              <a:rPr lang="en-US" sz="2500" dirty="0">
                <a:latin typeface="Arial Rounded MT Bold" panose="020F0704030504030204" pitchFamily="34" charset="0"/>
              </a:rPr>
              <a:t>Any unanswered questions should be resolved before starting the inspection</a:t>
            </a:r>
          </a:p>
          <a:p>
            <a:pPr lvl="1"/>
            <a:r>
              <a:rPr lang="en-US" sz="2500" dirty="0">
                <a:latin typeface="Arial Rounded MT Bold" panose="020F0704030504030204" pitchFamily="34" charset="0"/>
              </a:rPr>
              <a:t>A sketch of the OWTS is also desirable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534400" cy="838200"/>
          </a:xfrm>
        </p:spPr>
        <p:txBody>
          <a:bodyPr/>
          <a:lstStyle/>
          <a:p>
            <a:r>
              <a:rPr lang="en-US" sz="4000" dirty="0">
                <a:latin typeface="Arial Rounded MT Bold" panose="020F0704030504030204" pitchFamily="34" charset="0"/>
              </a:rPr>
              <a:t>In Ground Beds and Trenches</a:t>
            </a:r>
          </a:p>
        </p:txBody>
      </p:sp>
      <p:pic>
        <p:nvPicPr>
          <p:cNvPr id="96258" name="Picture 2" descr="C:\Users\Owner\Documents\My Documents\My Pictures\Als Work\OnLot\Absorption Area\SeepageB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31" y="990600"/>
            <a:ext cx="4217362"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6260" name="Picture 4" descr="C:\Users\Owner\Documents\My Documents\My Pictures\Als Work\OnLot\Absorption Area\OnLotSyst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7902" y="1955346"/>
            <a:ext cx="5551098" cy="3631151"/>
          </a:xfrm>
          <a:prstGeom prst="rect">
            <a:avLst/>
          </a:prstGeom>
          <a:noFill/>
          <a:extLst>
            <a:ext uri="{909E8E84-426E-40DD-AFC4-6F175D3DCCD1}">
              <a14:hiddenFill xmlns:a14="http://schemas.microsoft.com/office/drawing/2010/main">
                <a:solidFill>
                  <a:srgbClr val="FFFFFF"/>
                </a:solidFill>
              </a14:hiddenFill>
            </a:ext>
          </a:extLst>
        </p:spPr>
      </p:pic>
      <p:pic>
        <p:nvPicPr>
          <p:cNvPr id="96261" name="Picture 5" descr="C:\Users\Owner\Documents\My Documents\My Pictures\Als Work\OnLot\Absorption Area\Trench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4106" y="4474953"/>
            <a:ext cx="3008212" cy="2419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60412" y="3951733"/>
            <a:ext cx="2895600" cy="523220"/>
          </a:xfrm>
          <a:prstGeom prst="rect">
            <a:avLst/>
          </a:prstGeom>
          <a:noFill/>
        </p:spPr>
        <p:txBody>
          <a:bodyPr wrap="square" rtlCol="0">
            <a:spAutoFit/>
          </a:bodyPr>
          <a:lstStyle/>
          <a:p>
            <a:r>
              <a:rPr lang="en-US" sz="2800" dirty="0"/>
              <a:t>Seepage Bed</a:t>
            </a:r>
          </a:p>
        </p:txBody>
      </p:sp>
      <p:sp>
        <p:nvSpPr>
          <p:cNvPr id="9" name="TextBox 8"/>
          <p:cNvSpPr txBox="1"/>
          <p:nvPr/>
        </p:nvSpPr>
        <p:spPr>
          <a:xfrm>
            <a:off x="6781801" y="1371600"/>
            <a:ext cx="3697287" cy="523220"/>
          </a:xfrm>
          <a:prstGeom prst="rect">
            <a:avLst/>
          </a:prstGeom>
          <a:noFill/>
        </p:spPr>
        <p:txBody>
          <a:bodyPr wrap="square" rtlCol="0">
            <a:spAutoFit/>
          </a:bodyPr>
          <a:lstStyle/>
          <a:p>
            <a:r>
              <a:rPr lang="en-US" sz="2800" dirty="0"/>
              <a:t>Standard Trenches</a:t>
            </a:r>
          </a:p>
        </p:txBody>
      </p:sp>
    </p:spTree>
    <p:extLst>
      <p:ext uri="{BB962C8B-B14F-4D97-AF65-F5344CB8AC3E}">
        <p14:creationId xmlns:p14="http://schemas.microsoft.com/office/powerpoint/2010/main" val="263899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2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6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6261"/>
                                        </p:tgtEl>
                                        <p:attrNameLst>
                                          <p:attrName>style.visibility</p:attrName>
                                        </p:attrNameLst>
                                      </p:cBhvr>
                                      <p:to>
                                        <p:strVal val="visible"/>
                                      </p:to>
                                    </p:set>
                                    <p:animEffect transition="in" filter="fade">
                                      <p:cBhvr>
                                        <p:cTn id="19" dur="5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914400"/>
            <a:ext cx="8534400" cy="990600"/>
          </a:xfrm>
        </p:spPr>
        <p:txBody>
          <a:bodyPr/>
          <a:lstStyle/>
          <a:p>
            <a:r>
              <a:rPr lang="en-US" sz="4000" dirty="0">
                <a:latin typeface="Arial Rounded MT Bold" panose="020F0704030504030204" pitchFamily="34" charset="0"/>
              </a:rPr>
              <a:t>In Ground Beds and Trenches</a:t>
            </a:r>
          </a:p>
        </p:txBody>
      </p:sp>
      <p:sp>
        <p:nvSpPr>
          <p:cNvPr id="3" name="Content Placeholder 2"/>
          <p:cNvSpPr>
            <a:spLocks noGrp="1"/>
          </p:cNvSpPr>
          <p:nvPr>
            <p:ph idx="1"/>
          </p:nvPr>
        </p:nvSpPr>
        <p:spPr>
          <a:xfrm>
            <a:off x="1981200" y="2362200"/>
            <a:ext cx="8229600" cy="3429000"/>
          </a:xfrm>
        </p:spPr>
        <p:txBody>
          <a:bodyPr/>
          <a:lstStyle/>
          <a:p>
            <a:r>
              <a:rPr lang="en-US" sz="3000" dirty="0">
                <a:latin typeface="Arial Rounded MT Bold" panose="020F0704030504030204" pitchFamily="34" charset="0"/>
              </a:rPr>
              <a:t>Locate the STA.</a:t>
            </a:r>
          </a:p>
          <a:p>
            <a:r>
              <a:rPr lang="en-US" sz="3000" dirty="0">
                <a:latin typeface="Arial Rounded MT Bold" panose="020F0704030504030204" pitchFamily="34" charset="0"/>
              </a:rPr>
              <a:t>Probe the STA to:</a:t>
            </a:r>
          </a:p>
          <a:p>
            <a:pPr lvl="1"/>
            <a:r>
              <a:rPr lang="en-US" sz="2500" dirty="0">
                <a:latin typeface="Arial Rounded MT Bold" panose="020F0704030504030204" pitchFamily="34" charset="0"/>
              </a:rPr>
              <a:t>Determine type and size of the area.</a:t>
            </a:r>
          </a:p>
          <a:p>
            <a:pPr lvl="1"/>
            <a:r>
              <a:rPr lang="en-US" sz="2500" dirty="0">
                <a:latin typeface="Arial Rounded MT Bold" panose="020F0704030504030204" pitchFamily="34" charset="0"/>
              </a:rPr>
              <a:t>Locate the edges of the bed or all trenches.</a:t>
            </a:r>
          </a:p>
          <a:p>
            <a:pPr lvl="1"/>
            <a:r>
              <a:rPr lang="en-US" sz="2500" dirty="0">
                <a:latin typeface="Arial Rounded MT Bold" panose="020F0704030504030204" pitchFamily="34" charset="0"/>
              </a:rPr>
              <a:t>Is there liquid standing in the area?</a:t>
            </a:r>
          </a:p>
          <a:p>
            <a:pPr lvl="2"/>
            <a:r>
              <a:rPr lang="en-US" sz="2000" dirty="0">
                <a:latin typeface="Arial Rounded MT Bold" panose="020F0704030504030204" pitchFamily="34" charset="0"/>
              </a:rPr>
              <a:t>If so, determine the depth of DRY AGGREGATE.</a:t>
            </a:r>
          </a:p>
          <a:p>
            <a:pPr lvl="2"/>
            <a:r>
              <a:rPr lang="en-US" sz="2000" dirty="0">
                <a:latin typeface="Arial Rounded MT Bold" panose="020F0704030504030204" pitchFamily="34" charset="0"/>
              </a:rPr>
              <a:t>Is the liquid evenly distributed throughout the entire area?</a:t>
            </a:r>
          </a:p>
        </p:txBody>
      </p:sp>
    </p:spTree>
    <p:extLst>
      <p:ext uri="{BB962C8B-B14F-4D97-AF65-F5344CB8AC3E}">
        <p14:creationId xmlns:p14="http://schemas.microsoft.com/office/powerpoint/2010/main" val="109507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458200" cy="1143000"/>
          </a:xfrm>
        </p:spPr>
        <p:txBody>
          <a:bodyPr/>
          <a:lstStyle/>
          <a:p>
            <a:r>
              <a:rPr lang="en-US" sz="4000" dirty="0">
                <a:latin typeface="Arial Rounded MT Bold" panose="020F0704030504030204" pitchFamily="34" charset="0"/>
              </a:rPr>
              <a:t>In Ground Beds and Trenches</a:t>
            </a:r>
          </a:p>
        </p:txBody>
      </p:sp>
      <p:sp>
        <p:nvSpPr>
          <p:cNvPr id="3" name="Content Placeholder 2"/>
          <p:cNvSpPr>
            <a:spLocks noGrp="1"/>
          </p:cNvSpPr>
          <p:nvPr>
            <p:ph idx="1"/>
          </p:nvPr>
        </p:nvSpPr>
        <p:spPr>
          <a:xfrm>
            <a:off x="1143000" y="1447800"/>
            <a:ext cx="10363200" cy="4343400"/>
          </a:xfrm>
        </p:spPr>
        <p:txBody>
          <a:bodyPr/>
          <a:lstStyle/>
          <a:p>
            <a:r>
              <a:rPr lang="en-US" sz="3000" dirty="0">
                <a:latin typeface="Arial Rounded MT Bold" panose="020F0704030504030204" pitchFamily="34" charset="0"/>
              </a:rPr>
              <a:t>If there is liquid present, is the liquid evenly distributed throughout the entire area?</a:t>
            </a:r>
          </a:p>
          <a:p>
            <a:r>
              <a:rPr lang="en-US" sz="3000" dirty="0">
                <a:latin typeface="Arial Rounded MT Bold" panose="020F0704030504030204" pitchFamily="34" charset="0"/>
              </a:rPr>
              <a:t>If not, consider:</a:t>
            </a:r>
          </a:p>
          <a:p>
            <a:pPr lvl="1"/>
            <a:r>
              <a:rPr lang="en-US" sz="2500" dirty="0">
                <a:latin typeface="Arial Rounded MT Bold" panose="020F0704030504030204" pitchFamily="34" charset="0"/>
              </a:rPr>
              <a:t>The bed/trench may not be level</a:t>
            </a:r>
          </a:p>
          <a:p>
            <a:pPr lvl="1"/>
            <a:r>
              <a:rPr lang="en-US" sz="2500" dirty="0">
                <a:latin typeface="Arial Rounded MT Bold" panose="020F0704030504030204" pitchFamily="34" charset="0"/>
              </a:rPr>
              <a:t>Sludge may be clogging the piping</a:t>
            </a:r>
          </a:p>
          <a:p>
            <a:pPr lvl="1"/>
            <a:r>
              <a:rPr lang="en-US" sz="2500" dirty="0">
                <a:latin typeface="Arial Rounded MT Bold" panose="020F0704030504030204" pitchFamily="34" charset="0"/>
              </a:rPr>
              <a:t>The pipe may be crushed, broken, or improperly installed in the D-box</a:t>
            </a:r>
          </a:p>
        </p:txBody>
      </p:sp>
    </p:spTree>
    <p:extLst>
      <p:ext uri="{BB962C8B-B14F-4D97-AF65-F5344CB8AC3E}">
        <p14:creationId xmlns:p14="http://schemas.microsoft.com/office/powerpoint/2010/main" val="123663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914400"/>
          </a:xfrm>
        </p:spPr>
        <p:txBody>
          <a:bodyPr/>
          <a:lstStyle/>
          <a:p>
            <a:r>
              <a:rPr lang="en-US" sz="4000" dirty="0">
                <a:latin typeface="Arial Rounded MT Bold" panose="020F0704030504030204" pitchFamily="34" charset="0"/>
              </a:rPr>
              <a:t>Serial Distribution</a:t>
            </a:r>
          </a:p>
        </p:txBody>
      </p:sp>
      <p:sp>
        <p:nvSpPr>
          <p:cNvPr id="3" name="Content Placeholder 2"/>
          <p:cNvSpPr>
            <a:spLocks noGrp="1"/>
          </p:cNvSpPr>
          <p:nvPr>
            <p:ph idx="1"/>
          </p:nvPr>
        </p:nvSpPr>
        <p:spPr>
          <a:xfrm>
            <a:off x="763438" y="1752600"/>
            <a:ext cx="5715000" cy="3352800"/>
          </a:xfrm>
        </p:spPr>
        <p:txBody>
          <a:bodyPr/>
          <a:lstStyle/>
          <a:p>
            <a:r>
              <a:rPr lang="en-US" sz="3000" dirty="0">
                <a:latin typeface="Arial Rounded MT Bold" panose="020F0704030504030204" pitchFamily="34" charset="0"/>
              </a:rPr>
              <a:t>Check the liquid levels in all trenches:</a:t>
            </a:r>
          </a:p>
          <a:p>
            <a:pPr lvl="1"/>
            <a:r>
              <a:rPr lang="en-US" sz="2500" dirty="0">
                <a:latin typeface="Arial Rounded MT Bold" panose="020F0704030504030204" pitchFamily="34" charset="0"/>
              </a:rPr>
              <a:t>Upper trenches must be filled with water before lower trenches have water in them.</a:t>
            </a:r>
          </a:p>
          <a:p>
            <a:r>
              <a:rPr lang="en-US" sz="3000" dirty="0">
                <a:latin typeface="Arial Rounded MT Bold" panose="020F0704030504030204" pitchFamily="34" charset="0"/>
              </a:rPr>
              <a:t>DRY AGGREGATE rule only applies to lowest trench.</a:t>
            </a:r>
          </a:p>
        </p:txBody>
      </p:sp>
      <p:pic>
        <p:nvPicPr>
          <p:cNvPr id="97282" name="Picture 2" descr="C:\Users\Owner\Documents\My Documents\My Pictures\Als Work\OnLot\Absorption Area\Serialdi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984251"/>
            <a:ext cx="2660650" cy="1222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Serial Di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68" t="4001" r="8663" b="6641"/>
          <a:stretch/>
        </p:blipFill>
        <p:spPr bwMode="auto">
          <a:xfrm>
            <a:off x="6477000" y="2712357"/>
            <a:ext cx="4152900" cy="33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5105400" y="5715001"/>
            <a:ext cx="1524000" cy="30978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105400" y="1981201"/>
            <a:ext cx="4191000" cy="404358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1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2590800"/>
            <a:ext cx="4724400" cy="33528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429000" y="3124200"/>
            <a:ext cx="1066800" cy="1066800"/>
          </a:xfrm>
          <a:prstGeom prst="ellipse">
            <a:avLst/>
          </a:prstGeom>
          <a:solidFill>
            <a:schemeClr val="tx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6400" y="0"/>
            <a:ext cx="5181600" cy="1295400"/>
          </a:xfrm>
        </p:spPr>
        <p:txBody>
          <a:bodyPr/>
          <a:lstStyle/>
          <a:p>
            <a:r>
              <a:rPr lang="en-US" dirty="0">
                <a:latin typeface="Arial Rounded MT Bold" panose="020F0704030504030204" pitchFamily="34" charset="0"/>
              </a:rPr>
              <a:t>HLT Required if</a:t>
            </a:r>
          </a:p>
        </p:txBody>
      </p:sp>
      <p:sp>
        <p:nvSpPr>
          <p:cNvPr id="5" name="Rectangle 4"/>
          <p:cNvSpPr/>
          <p:nvPr/>
        </p:nvSpPr>
        <p:spPr>
          <a:xfrm>
            <a:off x="2514600" y="1447800"/>
            <a:ext cx="4724400" cy="1143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5943600"/>
            <a:ext cx="4724400" cy="838200"/>
          </a:xfrm>
          <a:prstGeom prst="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91000" y="6019801"/>
            <a:ext cx="1295400" cy="646331"/>
          </a:xfrm>
          <a:prstGeom prst="rect">
            <a:avLst/>
          </a:prstGeom>
          <a:noFill/>
          <a:ln>
            <a:solidFill>
              <a:schemeClr val="tx1"/>
            </a:solidFill>
          </a:ln>
        </p:spPr>
        <p:txBody>
          <a:bodyPr wrap="square" rtlCol="0">
            <a:spAutoFit/>
          </a:bodyPr>
          <a:lstStyle/>
          <a:p>
            <a:r>
              <a:rPr lang="en-US" dirty="0"/>
              <a:t>SOIL</a:t>
            </a:r>
          </a:p>
        </p:txBody>
      </p:sp>
      <p:cxnSp>
        <p:nvCxnSpPr>
          <p:cNvPr id="12" name="Straight Connector 11"/>
          <p:cNvCxnSpPr/>
          <p:nvPr/>
        </p:nvCxnSpPr>
        <p:spPr>
          <a:xfrm>
            <a:off x="3429000" y="3962400"/>
            <a:ext cx="1066800" cy="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505201" y="4034772"/>
            <a:ext cx="910571" cy="3829"/>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581401" y="4095750"/>
            <a:ext cx="758171" cy="383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11916" y="4168120"/>
            <a:ext cx="379085" cy="383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95800" y="3962400"/>
            <a:ext cx="0" cy="5334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05200" y="3962400"/>
            <a:ext cx="0" cy="5334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14600" y="3925670"/>
            <a:ext cx="4724400" cy="2017931"/>
          </a:xfrm>
          <a:prstGeom prst="rect">
            <a:avLst/>
          </a:prstGeom>
          <a:solidFill>
            <a:schemeClr val="bg1">
              <a:lumMod val="60000"/>
              <a:lumOff val="40000"/>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514600" y="2590800"/>
            <a:ext cx="47244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91000" y="1676401"/>
            <a:ext cx="1905000" cy="646331"/>
          </a:xfrm>
          <a:prstGeom prst="rect">
            <a:avLst/>
          </a:prstGeom>
          <a:noFill/>
          <a:ln>
            <a:solidFill>
              <a:schemeClr val="tx1"/>
            </a:solidFill>
          </a:ln>
        </p:spPr>
        <p:txBody>
          <a:bodyPr wrap="square" rtlCol="0">
            <a:spAutoFit/>
          </a:bodyPr>
          <a:lstStyle/>
          <a:p>
            <a:r>
              <a:rPr lang="en-US" dirty="0"/>
              <a:t>Backfill</a:t>
            </a:r>
          </a:p>
        </p:txBody>
      </p:sp>
      <p:cxnSp>
        <p:nvCxnSpPr>
          <p:cNvPr id="34" name="Straight Connector 33"/>
          <p:cNvCxnSpPr/>
          <p:nvPr/>
        </p:nvCxnSpPr>
        <p:spPr>
          <a:xfrm flipH="1">
            <a:off x="1828800" y="25908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828800" y="59436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86200" y="3124200"/>
            <a:ext cx="16002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057400" y="2590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057400" y="4495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52600" y="3925670"/>
            <a:ext cx="533400" cy="646331"/>
          </a:xfrm>
          <a:prstGeom prst="rect">
            <a:avLst/>
          </a:prstGeom>
          <a:noFill/>
        </p:spPr>
        <p:txBody>
          <a:bodyPr wrap="square" rtlCol="0">
            <a:spAutoFit/>
          </a:bodyPr>
          <a:lstStyle/>
          <a:p>
            <a:r>
              <a:rPr lang="en-US" dirty="0"/>
              <a:t>A</a:t>
            </a:r>
          </a:p>
        </p:txBody>
      </p:sp>
      <p:cxnSp>
        <p:nvCxnSpPr>
          <p:cNvPr id="46" name="Straight Connector 45"/>
          <p:cNvCxnSpPr/>
          <p:nvPr/>
        </p:nvCxnSpPr>
        <p:spPr>
          <a:xfrm>
            <a:off x="3886201" y="4229100"/>
            <a:ext cx="150399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876800" y="3352801"/>
            <a:ext cx="533400" cy="646331"/>
          </a:xfrm>
          <a:prstGeom prst="rect">
            <a:avLst/>
          </a:prstGeom>
          <a:noFill/>
        </p:spPr>
        <p:txBody>
          <a:bodyPr wrap="square" rtlCol="0">
            <a:spAutoFit/>
          </a:bodyPr>
          <a:lstStyle/>
          <a:p>
            <a:r>
              <a:rPr lang="en-US" dirty="0"/>
              <a:t>C</a:t>
            </a:r>
          </a:p>
        </p:txBody>
      </p:sp>
      <p:cxnSp>
        <p:nvCxnSpPr>
          <p:cNvPr id="51" name="Straight Arrow Connector 50"/>
          <p:cNvCxnSpPr/>
          <p:nvPr/>
        </p:nvCxnSpPr>
        <p:spPr>
          <a:xfrm flipV="1">
            <a:off x="5181600" y="3124200"/>
            <a:ext cx="0" cy="304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181600" y="3962400"/>
            <a:ext cx="0" cy="2667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239000" y="259080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391400" y="2533651"/>
            <a:ext cx="533400" cy="646331"/>
          </a:xfrm>
          <a:prstGeom prst="rect">
            <a:avLst/>
          </a:prstGeom>
          <a:noFill/>
        </p:spPr>
        <p:txBody>
          <a:bodyPr wrap="square" rtlCol="0">
            <a:spAutoFit/>
          </a:bodyPr>
          <a:lstStyle/>
          <a:p>
            <a:r>
              <a:rPr lang="en-US" dirty="0"/>
              <a:t>K</a:t>
            </a:r>
          </a:p>
        </p:txBody>
      </p:sp>
      <p:cxnSp>
        <p:nvCxnSpPr>
          <p:cNvPr id="58" name="Straight Connector 57"/>
          <p:cNvCxnSpPr/>
          <p:nvPr/>
        </p:nvCxnSpPr>
        <p:spPr>
          <a:xfrm flipH="1">
            <a:off x="7239000" y="390525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239000" y="5943600"/>
            <a:ext cx="990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8458200" y="2590802"/>
            <a:ext cx="38100" cy="29458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8458200" y="3677334"/>
            <a:ext cx="19050" cy="28506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7924800" y="3925669"/>
            <a:ext cx="19050" cy="91303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924800" y="5373470"/>
            <a:ext cx="0" cy="57013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229600" y="2895601"/>
            <a:ext cx="1905000" cy="646331"/>
          </a:xfrm>
          <a:prstGeom prst="rect">
            <a:avLst/>
          </a:prstGeom>
          <a:noFill/>
        </p:spPr>
        <p:txBody>
          <a:bodyPr wrap="square" rtlCol="0">
            <a:spAutoFit/>
          </a:bodyPr>
          <a:lstStyle/>
          <a:p>
            <a:r>
              <a:rPr lang="en-US" dirty="0">
                <a:solidFill>
                  <a:srgbClr val="FFFF00"/>
                </a:solidFill>
              </a:rPr>
              <a:t>D &lt; 5 in</a:t>
            </a:r>
          </a:p>
        </p:txBody>
      </p:sp>
      <p:sp>
        <p:nvSpPr>
          <p:cNvPr id="70" name="TextBox 69"/>
          <p:cNvSpPr txBox="1"/>
          <p:nvPr/>
        </p:nvSpPr>
        <p:spPr>
          <a:xfrm>
            <a:off x="7620000" y="4782920"/>
            <a:ext cx="533400" cy="646331"/>
          </a:xfrm>
          <a:prstGeom prst="rect">
            <a:avLst/>
          </a:prstGeom>
          <a:noFill/>
        </p:spPr>
        <p:txBody>
          <a:bodyPr wrap="square" rtlCol="0">
            <a:spAutoFit/>
          </a:bodyPr>
          <a:lstStyle/>
          <a:p>
            <a:r>
              <a:rPr lang="en-US" dirty="0"/>
              <a:t>B</a:t>
            </a:r>
          </a:p>
        </p:txBody>
      </p:sp>
      <p:sp>
        <p:nvSpPr>
          <p:cNvPr id="73" name="TextBox 72"/>
          <p:cNvSpPr txBox="1"/>
          <p:nvPr/>
        </p:nvSpPr>
        <p:spPr>
          <a:xfrm>
            <a:off x="3505200" y="2647890"/>
            <a:ext cx="1143000" cy="400110"/>
          </a:xfrm>
          <a:prstGeom prst="rect">
            <a:avLst/>
          </a:prstGeom>
          <a:noFill/>
        </p:spPr>
        <p:txBody>
          <a:bodyPr wrap="square" rtlCol="0">
            <a:spAutoFit/>
          </a:bodyPr>
          <a:lstStyle/>
          <a:p>
            <a:r>
              <a:rPr lang="en-US" sz="2000" dirty="0"/>
              <a:t>Gravity</a:t>
            </a:r>
          </a:p>
        </p:txBody>
      </p:sp>
      <p:sp>
        <p:nvSpPr>
          <p:cNvPr id="74" name="TextBox 73"/>
          <p:cNvSpPr txBox="1"/>
          <p:nvPr/>
        </p:nvSpPr>
        <p:spPr>
          <a:xfrm>
            <a:off x="7391400" y="221545"/>
            <a:ext cx="3733800" cy="1631216"/>
          </a:xfrm>
          <a:prstGeom prst="rect">
            <a:avLst/>
          </a:prstGeom>
          <a:noFill/>
          <a:ln>
            <a:solidFill>
              <a:schemeClr val="tx1"/>
            </a:solidFill>
          </a:ln>
        </p:spPr>
        <p:txBody>
          <a:bodyPr wrap="square" rtlCol="0">
            <a:spAutoFit/>
          </a:bodyPr>
          <a:lstStyle/>
          <a:p>
            <a:r>
              <a:rPr lang="en-US" sz="2000" dirty="0"/>
              <a:t>A = Aggregate Depth</a:t>
            </a:r>
          </a:p>
          <a:p>
            <a:r>
              <a:rPr lang="en-US" sz="2000" dirty="0"/>
              <a:t>B = Standing Liquid (varies)</a:t>
            </a:r>
          </a:p>
          <a:p>
            <a:r>
              <a:rPr lang="en-US" sz="2000" dirty="0"/>
              <a:t>C = Pipe Diameter (4”)</a:t>
            </a:r>
          </a:p>
          <a:p>
            <a:r>
              <a:rPr lang="en-US" sz="2000" dirty="0">
                <a:solidFill>
                  <a:srgbClr val="FFFF00"/>
                </a:solidFill>
              </a:rPr>
              <a:t>D = Dry Aggregate</a:t>
            </a:r>
          </a:p>
          <a:p>
            <a:r>
              <a:rPr lang="en-US" sz="2000" dirty="0"/>
              <a:t>K = 2 inches</a:t>
            </a:r>
          </a:p>
        </p:txBody>
      </p:sp>
      <p:sp>
        <p:nvSpPr>
          <p:cNvPr id="71" name="TextBox 70"/>
          <p:cNvSpPr txBox="1"/>
          <p:nvPr/>
        </p:nvSpPr>
        <p:spPr>
          <a:xfrm>
            <a:off x="2590800" y="3049370"/>
            <a:ext cx="738664" cy="2437030"/>
          </a:xfrm>
          <a:prstGeom prst="rect">
            <a:avLst/>
          </a:prstGeom>
          <a:noFill/>
          <a:ln>
            <a:solidFill>
              <a:schemeClr val="tx1"/>
            </a:solidFill>
          </a:ln>
        </p:spPr>
        <p:txBody>
          <a:bodyPr vert="vert" wrap="square" rtlCol="0">
            <a:spAutoFit/>
          </a:bodyPr>
          <a:lstStyle/>
          <a:p>
            <a:r>
              <a:rPr lang="en-US" dirty="0"/>
              <a:t>Aggregate</a:t>
            </a:r>
          </a:p>
        </p:txBody>
      </p:sp>
      <p:sp>
        <p:nvSpPr>
          <p:cNvPr id="14" name="TextBox 13"/>
          <p:cNvSpPr txBox="1"/>
          <p:nvPr/>
        </p:nvSpPr>
        <p:spPr>
          <a:xfrm>
            <a:off x="8458200" y="4382185"/>
            <a:ext cx="1905000" cy="646331"/>
          </a:xfrm>
          <a:prstGeom prst="rect">
            <a:avLst/>
          </a:prstGeom>
          <a:noFill/>
          <a:ln>
            <a:solidFill>
              <a:srgbClr val="FFFF00"/>
            </a:solidFill>
          </a:ln>
        </p:spPr>
        <p:txBody>
          <a:bodyPr wrap="square" rtlCol="0">
            <a:spAutoFit/>
          </a:bodyPr>
          <a:lstStyle/>
          <a:p>
            <a:r>
              <a:rPr lang="en-US" dirty="0"/>
              <a:t>Gravity</a:t>
            </a:r>
          </a:p>
        </p:txBody>
      </p:sp>
    </p:spTree>
    <p:extLst>
      <p:ext uri="{BB962C8B-B14F-4D97-AF65-F5344CB8AC3E}">
        <p14:creationId xmlns:p14="http://schemas.microsoft.com/office/powerpoint/2010/main" val="182233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2590800"/>
            <a:ext cx="4724400" cy="33528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6400" y="0"/>
            <a:ext cx="5181600" cy="1295400"/>
          </a:xfrm>
        </p:spPr>
        <p:txBody>
          <a:bodyPr/>
          <a:lstStyle/>
          <a:p>
            <a:r>
              <a:rPr lang="en-US" dirty="0">
                <a:latin typeface="Arial Rounded MT Bold" panose="020F0704030504030204" pitchFamily="34" charset="0"/>
              </a:rPr>
              <a:t>HLT Required if</a:t>
            </a:r>
          </a:p>
        </p:txBody>
      </p:sp>
      <p:sp>
        <p:nvSpPr>
          <p:cNvPr id="5" name="Rectangle 4"/>
          <p:cNvSpPr/>
          <p:nvPr/>
        </p:nvSpPr>
        <p:spPr>
          <a:xfrm>
            <a:off x="2514600" y="1447800"/>
            <a:ext cx="4724400" cy="1143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5943600"/>
            <a:ext cx="4724400" cy="838200"/>
          </a:xfrm>
          <a:prstGeom prst="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91000" y="6019801"/>
            <a:ext cx="1295400" cy="646331"/>
          </a:xfrm>
          <a:prstGeom prst="rect">
            <a:avLst/>
          </a:prstGeom>
          <a:noFill/>
          <a:ln>
            <a:solidFill>
              <a:schemeClr val="tx1"/>
            </a:solidFill>
          </a:ln>
        </p:spPr>
        <p:txBody>
          <a:bodyPr wrap="square" rtlCol="0">
            <a:spAutoFit/>
          </a:bodyPr>
          <a:lstStyle/>
          <a:p>
            <a:r>
              <a:rPr lang="en-US" dirty="0"/>
              <a:t>SOIL</a:t>
            </a:r>
          </a:p>
        </p:txBody>
      </p:sp>
      <p:sp>
        <p:nvSpPr>
          <p:cNvPr id="9" name="Oval 8"/>
          <p:cNvSpPr/>
          <p:nvPr/>
        </p:nvSpPr>
        <p:spPr>
          <a:xfrm>
            <a:off x="6172200" y="3124200"/>
            <a:ext cx="457200" cy="457200"/>
          </a:xfrm>
          <a:prstGeom prst="ellipse">
            <a:avLst/>
          </a:prstGeom>
          <a:solidFill>
            <a:schemeClr val="bg2">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9" idx="4"/>
          </p:cNvCxnSpPr>
          <p:nvPr/>
        </p:nvCxnSpPr>
        <p:spPr>
          <a:xfrm>
            <a:off x="6400800" y="3581400"/>
            <a:ext cx="0" cy="3810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14600" y="3657600"/>
            <a:ext cx="4724400" cy="2286000"/>
          </a:xfrm>
          <a:prstGeom prst="rect">
            <a:avLst/>
          </a:prstGeom>
          <a:solidFill>
            <a:schemeClr val="bg1">
              <a:lumMod val="60000"/>
              <a:lumOff val="40000"/>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514600" y="2590800"/>
            <a:ext cx="47244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91000" y="1676401"/>
            <a:ext cx="1905000" cy="646331"/>
          </a:xfrm>
          <a:prstGeom prst="rect">
            <a:avLst/>
          </a:prstGeom>
          <a:noFill/>
          <a:ln>
            <a:solidFill>
              <a:schemeClr val="tx1"/>
            </a:solidFill>
          </a:ln>
        </p:spPr>
        <p:txBody>
          <a:bodyPr wrap="square" rtlCol="0">
            <a:spAutoFit/>
          </a:bodyPr>
          <a:lstStyle/>
          <a:p>
            <a:r>
              <a:rPr lang="en-US" dirty="0"/>
              <a:t>Backfill</a:t>
            </a:r>
          </a:p>
        </p:txBody>
      </p:sp>
      <p:cxnSp>
        <p:nvCxnSpPr>
          <p:cNvPr id="34" name="Straight Connector 33"/>
          <p:cNvCxnSpPr/>
          <p:nvPr/>
        </p:nvCxnSpPr>
        <p:spPr>
          <a:xfrm flipH="1">
            <a:off x="1828800" y="25908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828800" y="59436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p:cNvCxnSpPr>
          <p:nvPr/>
        </p:nvCxnSpPr>
        <p:spPr>
          <a:xfrm>
            <a:off x="6400801" y="3124200"/>
            <a:ext cx="158019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057400" y="2590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057400" y="4495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52600" y="3925670"/>
            <a:ext cx="533400" cy="646331"/>
          </a:xfrm>
          <a:prstGeom prst="rect">
            <a:avLst/>
          </a:prstGeom>
          <a:noFill/>
        </p:spPr>
        <p:txBody>
          <a:bodyPr wrap="square" rtlCol="0">
            <a:spAutoFit/>
          </a:bodyPr>
          <a:lstStyle/>
          <a:p>
            <a:r>
              <a:rPr lang="en-US" dirty="0"/>
              <a:t>A</a:t>
            </a:r>
          </a:p>
        </p:txBody>
      </p:sp>
      <p:cxnSp>
        <p:nvCxnSpPr>
          <p:cNvPr id="44" name="Straight Connector 43"/>
          <p:cNvCxnSpPr/>
          <p:nvPr/>
        </p:nvCxnSpPr>
        <p:spPr>
          <a:xfrm>
            <a:off x="6400800" y="3581400"/>
            <a:ext cx="16002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391400" y="3011270"/>
            <a:ext cx="533400" cy="646331"/>
          </a:xfrm>
          <a:prstGeom prst="rect">
            <a:avLst/>
          </a:prstGeom>
          <a:noFill/>
        </p:spPr>
        <p:txBody>
          <a:bodyPr wrap="square" rtlCol="0">
            <a:spAutoFit/>
          </a:bodyPr>
          <a:lstStyle/>
          <a:p>
            <a:r>
              <a:rPr lang="en-US" dirty="0"/>
              <a:t>C</a:t>
            </a:r>
          </a:p>
        </p:txBody>
      </p:sp>
      <p:cxnSp>
        <p:nvCxnSpPr>
          <p:cNvPr id="55" name="Straight Connector 54"/>
          <p:cNvCxnSpPr/>
          <p:nvPr/>
        </p:nvCxnSpPr>
        <p:spPr>
          <a:xfrm flipH="1">
            <a:off x="7239000" y="259080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391400" y="2533651"/>
            <a:ext cx="533400" cy="646331"/>
          </a:xfrm>
          <a:prstGeom prst="rect">
            <a:avLst/>
          </a:prstGeom>
          <a:noFill/>
        </p:spPr>
        <p:txBody>
          <a:bodyPr wrap="square" rtlCol="0">
            <a:spAutoFit/>
          </a:bodyPr>
          <a:lstStyle/>
          <a:p>
            <a:r>
              <a:rPr lang="en-US" dirty="0"/>
              <a:t>K</a:t>
            </a:r>
          </a:p>
        </p:txBody>
      </p:sp>
      <p:cxnSp>
        <p:nvCxnSpPr>
          <p:cNvPr id="58" name="Straight Connector 57"/>
          <p:cNvCxnSpPr/>
          <p:nvPr/>
        </p:nvCxnSpPr>
        <p:spPr>
          <a:xfrm flipH="1">
            <a:off x="7239000" y="3565967"/>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239000" y="5943600"/>
            <a:ext cx="990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cxnSpLocks/>
          </p:cNvCxnSpPr>
          <p:nvPr/>
        </p:nvCxnSpPr>
        <p:spPr>
          <a:xfrm flipV="1">
            <a:off x="7924800" y="3581400"/>
            <a:ext cx="0" cy="125729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924800" y="5373470"/>
            <a:ext cx="0" cy="57013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229600" y="2667001"/>
            <a:ext cx="1905000" cy="646331"/>
          </a:xfrm>
          <a:prstGeom prst="rect">
            <a:avLst/>
          </a:prstGeom>
          <a:noFill/>
        </p:spPr>
        <p:txBody>
          <a:bodyPr wrap="square" rtlCol="0">
            <a:spAutoFit/>
          </a:bodyPr>
          <a:lstStyle/>
          <a:p>
            <a:r>
              <a:rPr lang="en-US" dirty="0">
                <a:solidFill>
                  <a:srgbClr val="FFFF00"/>
                </a:solidFill>
              </a:rPr>
              <a:t>D &lt; 4 in</a:t>
            </a:r>
          </a:p>
        </p:txBody>
      </p:sp>
      <p:sp>
        <p:nvSpPr>
          <p:cNvPr id="70" name="TextBox 69"/>
          <p:cNvSpPr txBox="1"/>
          <p:nvPr/>
        </p:nvSpPr>
        <p:spPr>
          <a:xfrm>
            <a:off x="7620000" y="4782920"/>
            <a:ext cx="533400" cy="646331"/>
          </a:xfrm>
          <a:prstGeom prst="rect">
            <a:avLst/>
          </a:prstGeom>
          <a:noFill/>
        </p:spPr>
        <p:txBody>
          <a:bodyPr wrap="square" rtlCol="0">
            <a:spAutoFit/>
          </a:bodyPr>
          <a:lstStyle/>
          <a:p>
            <a:r>
              <a:rPr lang="en-US" dirty="0"/>
              <a:t>B</a:t>
            </a:r>
          </a:p>
        </p:txBody>
      </p:sp>
      <p:sp>
        <p:nvSpPr>
          <p:cNvPr id="72" name="TextBox 71"/>
          <p:cNvSpPr txBox="1"/>
          <p:nvPr/>
        </p:nvSpPr>
        <p:spPr>
          <a:xfrm>
            <a:off x="5715000" y="2647890"/>
            <a:ext cx="1295400" cy="400110"/>
          </a:xfrm>
          <a:prstGeom prst="rect">
            <a:avLst/>
          </a:prstGeom>
          <a:noFill/>
        </p:spPr>
        <p:txBody>
          <a:bodyPr wrap="square" rtlCol="0">
            <a:spAutoFit/>
          </a:bodyPr>
          <a:lstStyle/>
          <a:p>
            <a:r>
              <a:rPr lang="en-US" sz="2000" dirty="0"/>
              <a:t>Pressure</a:t>
            </a:r>
          </a:p>
        </p:txBody>
      </p:sp>
      <p:sp>
        <p:nvSpPr>
          <p:cNvPr id="74" name="TextBox 73"/>
          <p:cNvSpPr txBox="1"/>
          <p:nvPr/>
        </p:nvSpPr>
        <p:spPr>
          <a:xfrm>
            <a:off x="7562491" y="291670"/>
            <a:ext cx="3733800" cy="1631216"/>
          </a:xfrm>
          <a:prstGeom prst="rect">
            <a:avLst/>
          </a:prstGeom>
          <a:noFill/>
          <a:ln>
            <a:solidFill>
              <a:schemeClr val="tx1"/>
            </a:solidFill>
          </a:ln>
        </p:spPr>
        <p:txBody>
          <a:bodyPr wrap="square" rtlCol="0">
            <a:spAutoFit/>
          </a:bodyPr>
          <a:lstStyle/>
          <a:p>
            <a:r>
              <a:rPr lang="en-US" sz="2000" dirty="0"/>
              <a:t>A = Aggregate Depth</a:t>
            </a:r>
          </a:p>
          <a:p>
            <a:r>
              <a:rPr lang="en-US" sz="2000" dirty="0"/>
              <a:t>B = Standing Liquid (varies)</a:t>
            </a:r>
          </a:p>
          <a:p>
            <a:r>
              <a:rPr lang="en-US" sz="2000" dirty="0"/>
              <a:t>C = Pipe Diameter (2”)</a:t>
            </a:r>
          </a:p>
          <a:p>
            <a:r>
              <a:rPr lang="en-US" sz="2000" dirty="0">
                <a:solidFill>
                  <a:srgbClr val="FFFF00"/>
                </a:solidFill>
              </a:rPr>
              <a:t>D = Dry Aggregate</a:t>
            </a:r>
          </a:p>
          <a:p>
            <a:r>
              <a:rPr lang="en-US" sz="2000" dirty="0"/>
              <a:t>K = 2 inches</a:t>
            </a:r>
          </a:p>
        </p:txBody>
      </p:sp>
      <p:sp>
        <p:nvSpPr>
          <p:cNvPr id="71" name="TextBox 70"/>
          <p:cNvSpPr txBox="1"/>
          <p:nvPr/>
        </p:nvSpPr>
        <p:spPr>
          <a:xfrm>
            <a:off x="2590800" y="3049370"/>
            <a:ext cx="738664" cy="2437030"/>
          </a:xfrm>
          <a:prstGeom prst="rect">
            <a:avLst/>
          </a:prstGeom>
          <a:noFill/>
          <a:ln>
            <a:solidFill>
              <a:schemeClr val="tx1"/>
            </a:solidFill>
          </a:ln>
        </p:spPr>
        <p:txBody>
          <a:bodyPr vert="vert" wrap="square" rtlCol="0">
            <a:spAutoFit/>
          </a:bodyPr>
          <a:lstStyle/>
          <a:p>
            <a:r>
              <a:rPr lang="en-US" dirty="0"/>
              <a:t>Aggregate</a:t>
            </a:r>
          </a:p>
        </p:txBody>
      </p:sp>
      <p:sp>
        <p:nvSpPr>
          <p:cNvPr id="14" name="TextBox 13"/>
          <p:cNvSpPr txBox="1"/>
          <p:nvPr/>
        </p:nvSpPr>
        <p:spPr>
          <a:xfrm>
            <a:off x="8153401" y="3810001"/>
            <a:ext cx="2362201" cy="646331"/>
          </a:xfrm>
          <a:prstGeom prst="rect">
            <a:avLst/>
          </a:prstGeom>
          <a:noFill/>
          <a:ln>
            <a:solidFill>
              <a:srgbClr val="FFFF00"/>
            </a:solidFill>
          </a:ln>
        </p:spPr>
        <p:txBody>
          <a:bodyPr wrap="square" rtlCol="0">
            <a:spAutoFit/>
          </a:bodyPr>
          <a:lstStyle/>
          <a:p>
            <a:r>
              <a:rPr lang="en-US" dirty="0"/>
              <a:t>Pressure</a:t>
            </a:r>
          </a:p>
        </p:txBody>
      </p:sp>
    </p:spTree>
    <p:extLst>
      <p:ext uri="{BB962C8B-B14F-4D97-AF65-F5344CB8AC3E}">
        <p14:creationId xmlns:p14="http://schemas.microsoft.com/office/powerpoint/2010/main" val="391989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778A-3F1F-4FAA-B0F9-FAD1D3E90B0B}"/>
              </a:ext>
            </a:extLst>
          </p:cNvPr>
          <p:cNvSpPr>
            <a:spLocks noGrp="1"/>
          </p:cNvSpPr>
          <p:nvPr>
            <p:ph type="ctrTitle"/>
          </p:nvPr>
        </p:nvSpPr>
        <p:spPr>
          <a:xfrm>
            <a:off x="2209800" y="228602"/>
            <a:ext cx="7772400" cy="990599"/>
          </a:xfrm>
        </p:spPr>
        <p:txBody>
          <a:bodyPr/>
          <a:lstStyle/>
          <a:p>
            <a:r>
              <a:rPr lang="en-US" sz="4000" dirty="0">
                <a:latin typeface="Arial Rounded MT Bold" panose="020F0704030504030204" pitchFamily="34" charset="0"/>
              </a:rPr>
              <a:t>Green Dot Findings</a:t>
            </a:r>
          </a:p>
        </p:txBody>
      </p:sp>
      <p:sp>
        <p:nvSpPr>
          <p:cNvPr id="3" name="Subtitle 2">
            <a:extLst>
              <a:ext uri="{FF2B5EF4-FFF2-40B4-BE49-F238E27FC236}">
                <a16:creationId xmlns:a16="http://schemas.microsoft.com/office/drawing/2014/main" id="{F46E2180-1DC0-435E-AB72-4FD11F2D03F9}"/>
              </a:ext>
            </a:extLst>
          </p:cNvPr>
          <p:cNvSpPr>
            <a:spLocks noGrp="1"/>
          </p:cNvSpPr>
          <p:nvPr>
            <p:ph type="subTitle" idx="1"/>
          </p:nvPr>
        </p:nvSpPr>
        <p:spPr>
          <a:xfrm>
            <a:off x="1524000" y="1219201"/>
            <a:ext cx="9753600" cy="5334000"/>
          </a:xfrm>
        </p:spPr>
        <p:txBody>
          <a:bodyPr/>
          <a:lstStyle/>
          <a:p>
            <a:pPr algn="l"/>
            <a:r>
              <a:rPr lang="en-US" sz="2500" dirty="0">
                <a:latin typeface="Arial Rounded MT Bold" panose="020F0704030504030204" pitchFamily="34" charset="0"/>
              </a:rPr>
              <a:t>Be Aware…</a:t>
            </a:r>
          </a:p>
          <a:p>
            <a:pPr algn="l"/>
            <a:r>
              <a:rPr lang="en-US" sz="2500" dirty="0">
                <a:latin typeface="Arial Rounded MT Bold" panose="020F0704030504030204" pitchFamily="34" charset="0"/>
              </a:rPr>
              <a:t>With pressure distribution piping, you can discover visual evidence of localize lush/dark grass with regular patterns. </a:t>
            </a:r>
          </a:p>
          <a:p>
            <a:pPr algn="l"/>
            <a:endParaRPr lang="en-US" sz="1000" dirty="0">
              <a:latin typeface="Arial Rounded MT Bold" panose="020F0704030504030204" pitchFamily="34" charset="0"/>
            </a:endParaRPr>
          </a:p>
          <a:p>
            <a:pPr algn="l"/>
            <a:r>
              <a:rPr lang="en-US" sz="2500" dirty="0">
                <a:latin typeface="Arial Rounded MT Bold" panose="020F0704030504030204" pitchFamily="34" charset="0"/>
              </a:rPr>
              <a:t>These patterns can be the result of improper modification of pressure lateral pipes from drilling down thru, or organic clogging of the gravel immediately below discharge holes.</a:t>
            </a:r>
          </a:p>
          <a:p>
            <a:pPr algn="l"/>
            <a:endParaRPr lang="en-US" sz="1000" dirty="0">
              <a:latin typeface="Arial Rounded MT Bold" panose="020F0704030504030204" pitchFamily="34" charset="0"/>
            </a:endParaRPr>
          </a:p>
          <a:p>
            <a:pPr algn="l"/>
            <a:r>
              <a:rPr lang="en-US" sz="2500" dirty="0">
                <a:latin typeface="Arial Rounded MT Bold" panose="020F0704030504030204" pitchFamily="34" charset="0"/>
              </a:rPr>
              <a:t>Regardless of the cause, </a:t>
            </a:r>
            <a:r>
              <a:rPr lang="en-US" sz="2500" b="1" dirty="0">
                <a:latin typeface="Arial Rounded MT Bold" panose="020F0704030504030204" pitchFamily="34" charset="0"/>
              </a:rPr>
              <a:t>More Investigation is Necessary</a:t>
            </a:r>
            <a:r>
              <a:rPr lang="en-US" sz="2500" dirty="0">
                <a:latin typeface="Arial Rounded MT Bold" panose="020F0704030504030204" pitchFamily="34" charset="0"/>
              </a:rPr>
              <a:t> to determine the proper resolution to produce equal distribution.</a:t>
            </a:r>
          </a:p>
          <a:p>
            <a:pPr algn="l"/>
            <a:endParaRPr lang="en-US" sz="1000" dirty="0">
              <a:latin typeface="Arial Rounded MT Bold" panose="020F0704030504030204" pitchFamily="34" charset="0"/>
            </a:endParaRPr>
          </a:p>
          <a:p>
            <a:pPr algn="l"/>
            <a:r>
              <a:rPr lang="en-US" sz="2500" dirty="0">
                <a:latin typeface="Arial Rounded MT Bold" panose="020F0704030504030204" pitchFamily="34" charset="0"/>
              </a:rPr>
              <a:t>Let's discuss circumstances and remediation options surrounding these conditions.</a:t>
            </a:r>
          </a:p>
        </p:txBody>
      </p:sp>
    </p:spTree>
    <p:extLst>
      <p:ext uri="{BB962C8B-B14F-4D97-AF65-F5344CB8AC3E}">
        <p14:creationId xmlns:p14="http://schemas.microsoft.com/office/powerpoint/2010/main" val="31283175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686800" cy="762000"/>
          </a:xfrm>
        </p:spPr>
        <p:txBody>
          <a:bodyPr/>
          <a:lstStyle/>
          <a:p>
            <a:r>
              <a:rPr lang="en-US" sz="4000" dirty="0">
                <a:latin typeface="Arial Rounded MT Bold" panose="020F0704030504030204" pitchFamily="34" charset="0"/>
              </a:rPr>
              <a:t>Elevated Sand Mound &amp; Trenches</a:t>
            </a:r>
          </a:p>
        </p:txBody>
      </p:sp>
      <p:sp>
        <p:nvSpPr>
          <p:cNvPr id="3" name="Content Placeholder 2"/>
          <p:cNvSpPr>
            <a:spLocks noGrp="1"/>
          </p:cNvSpPr>
          <p:nvPr>
            <p:ph idx="1"/>
          </p:nvPr>
        </p:nvSpPr>
        <p:spPr>
          <a:xfrm>
            <a:off x="1828800" y="990600"/>
            <a:ext cx="8534400" cy="4114800"/>
          </a:xfrm>
        </p:spPr>
        <p:txBody>
          <a:bodyPr/>
          <a:lstStyle/>
          <a:p>
            <a:r>
              <a:rPr lang="en-US" sz="3200" dirty="0">
                <a:latin typeface="Arial Rounded MT Bold" panose="020F0704030504030204" pitchFamily="34" charset="0"/>
              </a:rPr>
              <a:t>Probe the mound.</a:t>
            </a:r>
          </a:p>
          <a:p>
            <a:r>
              <a:rPr lang="en-US" sz="3200" dirty="0">
                <a:latin typeface="Arial Rounded MT Bold" panose="020F0704030504030204" pitchFamily="34" charset="0"/>
              </a:rPr>
              <a:t>Check if liquid is ponded on the sand.</a:t>
            </a:r>
          </a:p>
          <a:p>
            <a:pPr marL="0" indent="0">
              <a:buNone/>
            </a:pPr>
            <a:endParaRPr lang="en-US" sz="3200" dirty="0">
              <a:latin typeface="Arial Rounded MT Bold" panose="020F0704030504030204" pitchFamily="34" charset="0"/>
            </a:endParaRPr>
          </a:p>
          <a:p>
            <a:endParaRPr lang="en-US" sz="3200" dirty="0">
              <a:latin typeface="Arial Rounded MT Bold" panose="020F0704030504030204" pitchFamily="34" charset="0"/>
            </a:endParaRPr>
          </a:p>
          <a:p>
            <a:r>
              <a:rPr lang="en-US" sz="3200" dirty="0">
                <a:latin typeface="Arial Rounded MT Bold" panose="020F0704030504030204" pitchFamily="34" charset="0"/>
              </a:rPr>
              <a:t>If ponding, determine if the ponding is uniform in all areas of the mound.</a:t>
            </a:r>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23" t="68027"/>
          <a:stretch/>
        </p:blipFill>
        <p:spPr bwMode="auto">
          <a:xfrm>
            <a:off x="7924800" y="45720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676400" y="2204591"/>
            <a:ext cx="8839200" cy="1077218"/>
          </a:xfrm>
          <a:prstGeom prst="rect">
            <a:avLst/>
          </a:prstGeom>
          <a:noFill/>
          <a:ln w="28575">
            <a:solidFill>
              <a:srgbClr val="FFFF00"/>
            </a:solidFill>
          </a:ln>
        </p:spPr>
        <p:txBody>
          <a:bodyPr wrap="square" rtlCol="0">
            <a:spAutoFit/>
          </a:bodyPr>
          <a:lstStyle/>
          <a:p>
            <a:pPr>
              <a:spcBef>
                <a:spcPts val="0"/>
              </a:spcBef>
              <a:defRPr/>
            </a:pPr>
            <a:r>
              <a:rPr lang="en-US" sz="3200" b="1" dirty="0">
                <a:solidFill>
                  <a:srgbClr val="FFFF00"/>
                </a:solidFill>
                <a:latin typeface="Arial" pitchFamily="34" charset="0"/>
              </a:rPr>
              <a:t>ANY standing effluent in the aggregate of an elevated sand mound is </a:t>
            </a:r>
            <a:r>
              <a:rPr lang="en-US" sz="3200" b="1" dirty="0">
                <a:solidFill>
                  <a:srgbClr val="FF0000"/>
                </a:solidFill>
                <a:latin typeface="Arial" pitchFamily="34" charset="0"/>
              </a:rPr>
              <a:t>UNSATISFACTORY</a:t>
            </a:r>
            <a:r>
              <a:rPr lang="en-US" sz="3200" b="1" dirty="0">
                <a:solidFill>
                  <a:srgbClr val="FFFF00"/>
                </a:solidFill>
                <a:latin typeface="Arial" pitchFamily="34" charset="0"/>
              </a:rPr>
              <a:t>. </a:t>
            </a:r>
          </a:p>
        </p:txBody>
      </p:sp>
      <p:pic>
        <p:nvPicPr>
          <p:cNvPr id="7" name="Picture 4" descr="sand moun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488"/>
          <a:stretch/>
        </p:blipFill>
        <p:spPr bwMode="auto">
          <a:xfrm>
            <a:off x="1524000" y="4419600"/>
            <a:ext cx="6506541"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81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wrap="square" anchor="ctr">
            <a:normAutofit/>
          </a:bodyPr>
          <a:lstStyle/>
          <a:p>
            <a:r>
              <a:rPr lang="en-US"/>
              <a:t>Elevated Sand Mound &amp; Trenches</a:t>
            </a:r>
          </a:p>
        </p:txBody>
      </p:sp>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5" t="5935"/>
          <a:stretch/>
        </p:blipFill>
        <p:spPr bwMode="auto">
          <a:xfrm>
            <a:off x="914400" y="2253300"/>
            <a:ext cx="5080000" cy="3570599"/>
          </a:xfrm>
          <a:prstGeom prst="rect">
            <a:avLst/>
          </a:prstGeom>
          <a:solidFill>
            <a:srgbClr val="FFFFFF"/>
          </a:solidFill>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2"/>
          </p:nvPr>
        </p:nvSpPr>
        <p:spPr>
          <a:xfrm>
            <a:off x="6197600" y="1981200"/>
            <a:ext cx="5080000" cy="4114800"/>
          </a:xfrm>
        </p:spPr>
        <p:txBody>
          <a:bodyPr wrap="square" anchor="t">
            <a:normAutofit/>
          </a:bodyPr>
          <a:lstStyle/>
          <a:p>
            <a:r>
              <a:rPr lang="en-US"/>
              <a:t>If pressure distribution &amp; lateral end caps exposed:</a:t>
            </a:r>
          </a:p>
          <a:p>
            <a:pPr lvl="1"/>
            <a:r>
              <a:rPr lang="en-US" sz="2800"/>
              <a:t>Verify that effluent reaches each lateral end.</a:t>
            </a:r>
          </a:p>
          <a:p>
            <a:pPr lvl="1"/>
            <a:r>
              <a:rPr lang="en-US" sz="2800"/>
              <a:t>Inspectors not required to verify lateral end pressure.</a:t>
            </a:r>
          </a:p>
          <a:p>
            <a:endParaRPr lang="en-US"/>
          </a:p>
        </p:txBody>
      </p:sp>
    </p:spTree>
    <p:extLst>
      <p:ext uri="{BB962C8B-B14F-4D97-AF65-F5344CB8AC3E}">
        <p14:creationId xmlns:p14="http://schemas.microsoft.com/office/powerpoint/2010/main" val="285502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wrap="square" anchor="ctr">
            <a:normAutofit/>
          </a:bodyPr>
          <a:lstStyle/>
          <a:p>
            <a:r>
              <a:rPr lang="en-US"/>
              <a:t>Elevated Sand Mound &amp; Trenches</a:t>
            </a:r>
          </a:p>
        </p:txBody>
      </p:sp>
      <p:sp>
        <p:nvSpPr>
          <p:cNvPr id="3" name="Content Placeholder 2"/>
          <p:cNvSpPr>
            <a:spLocks noGrp="1"/>
          </p:cNvSpPr>
          <p:nvPr>
            <p:ph sz="half" idx="1"/>
          </p:nvPr>
        </p:nvSpPr>
        <p:spPr>
          <a:xfrm>
            <a:off x="914400" y="1981200"/>
            <a:ext cx="5080000" cy="4114800"/>
          </a:xfrm>
        </p:spPr>
        <p:txBody>
          <a:bodyPr wrap="square" anchor="t">
            <a:normAutofit/>
          </a:bodyPr>
          <a:lstStyle/>
          <a:p>
            <a:r>
              <a:rPr lang="en-US" sz="2600"/>
              <a:t>Examine horizontal mount top and berm for:</a:t>
            </a:r>
          </a:p>
          <a:p>
            <a:pPr lvl="1"/>
            <a:r>
              <a:rPr lang="en-US" sz="2600"/>
              <a:t>Leakage on top or side slopes.</a:t>
            </a:r>
          </a:p>
          <a:p>
            <a:pPr lvl="1"/>
            <a:r>
              <a:rPr lang="en-US" sz="2600"/>
              <a:t>Sufficient soil depth/cover.</a:t>
            </a:r>
          </a:p>
          <a:p>
            <a:pPr lvl="1"/>
            <a:r>
              <a:rPr lang="en-US" sz="2600"/>
              <a:t>Animal burrows, deeply rooted vegetation.</a:t>
            </a:r>
          </a:p>
          <a:p>
            <a:pPr lvl="1"/>
            <a:r>
              <a:rPr lang="en-US" sz="2600"/>
              <a:t>Erosion.</a:t>
            </a:r>
          </a:p>
          <a:p>
            <a:pPr lvl="1"/>
            <a:r>
              <a:rPr lang="en-US" sz="2600"/>
              <a:t>Exposed aggregate.</a:t>
            </a:r>
          </a:p>
          <a:p>
            <a:endParaRPr lang="en-US" sz="2600"/>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5" t="5935"/>
          <a:stretch/>
        </p:blipFill>
        <p:spPr bwMode="auto">
          <a:xfrm>
            <a:off x="6197600" y="2253300"/>
            <a:ext cx="5080000" cy="3570599"/>
          </a:xfrm>
          <a:prstGeom prst="rect">
            <a:avLst/>
          </a:prstGeom>
          <a:solidFill>
            <a:srgbClr val="FFFFFF"/>
          </a:solidFill>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58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458200" cy="838200"/>
          </a:xfrm>
        </p:spPr>
        <p:txBody>
          <a:bodyPr/>
          <a:lstStyle/>
          <a:p>
            <a:r>
              <a:rPr lang="en-US" dirty="0">
                <a:latin typeface="Arial Rounded MT Bold" panose="020F0704030504030204" pitchFamily="34" charset="0"/>
              </a:rPr>
              <a:t>Preliminary Information Form</a:t>
            </a:r>
          </a:p>
        </p:txBody>
      </p:sp>
      <p:pic>
        <p:nvPicPr>
          <p:cNvPr id="4" name="Picture 3" descr="A spiral bound spiral notebook with a form&#10;&#10;AI-generated content may be incorrect.">
            <a:extLst>
              <a:ext uri="{FF2B5EF4-FFF2-40B4-BE49-F238E27FC236}">
                <a16:creationId xmlns:a16="http://schemas.microsoft.com/office/drawing/2014/main" id="{F0E76B82-13A8-E423-E1B4-63FF9AE3F3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800582"/>
            <a:ext cx="4983636" cy="6858000"/>
          </a:xfrm>
          <a:prstGeom prst="rect">
            <a:avLst/>
          </a:prstGeom>
        </p:spPr>
      </p:pic>
    </p:spTree>
    <p:extLst>
      <p:ext uri="{BB962C8B-B14F-4D97-AF65-F5344CB8AC3E}">
        <p14:creationId xmlns:p14="http://schemas.microsoft.com/office/powerpoint/2010/main" val="20449405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1371600"/>
          </a:xfrm>
        </p:spPr>
        <p:txBody>
          <a:bodyPr/>
          <a:lstStyle/>
          <a:p>
            <a:r>
              <a:rPr lang="en-US" dirty="0">
                <a:latin typeface="Arial Rounded MT Bold" panose="020F0704030504030204" pitchFamily="34" charset="0"/>
              </a:rPr>
              <a:t>Dry Aggregate Rules</a:t>
            </a:r>
            <a:br>
              <a:rPr lang="en-US" dirty="0">
                <a:latin typeface="Arial Rounded MT Bold" panose="020F0704030504030204" pitchFamily="34" charset="0"/>
              </a:rPr>
            </a:br>
            <a:r>
              <a:rPr lang="en-US" dirty="0">
                <a:latin typeface="Arial Rounded MT Bold" panose="020F0704030504030204" pitchFamily="34" charset="0"/>
              </a:rPr>
              <a:t>Elevated Sand Mound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07558979"/>
              </p:ext>
            </p:extLst>
          </p:nvPr>
        </p:nvGraphicFramePr>
        <p:xfrm>
          <a:off x="1295400" y="1600200"/>
          <a:ext cx="9144000" cy="3124200"/>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941744">
                <a:tc>
                  <a:txBody>
                    <a:bodyPr/>
                    <a:lstStyle/>
                    <a:p>
                      <a:pPr algn="ctr"/>
                      <a:r>
                        <a:rPr lang="en-US" sz="2400" dirty="0">
                          <a:latin typeface="Arial Rounded MT Bold" panose="020F0704030504030204" pitchFamily="34" charset="0"/>
                        </a:rPr>
                        <a:t>Distribution System</a:t>
                      </a:r>
                    </a:p>
                  </a:txBody>
                  <a:tcPr>
                    <a:cell3D prstMaterial="dkEdge">
                      <a:bevel/>
                      <a:lightRig rig="flood" dir="t"/>
                    </a:cell3D>
                  </a:tcPr>
                </a:tc>
                <a:tc>
                  <a:txBody>
                    <a:bodyPr/>
                    <a:lstStyle/>
                    <a:p>
                      <a:pPr algn="ctr"/>
                      <a:endParaRPr lang="en-US" sz="2400" dirty="0">
                        <a:latin typeface="Arial Rounded MT Bold" panose="020F0704030504030204" pitchFamily="34" charset="0"/>
                      </a:endParaRPr>
                    </a:p>
                    <a:p>
                      <a:pPr algn="ctr"/>
                      <a:r>
                        <a:rPr lang="en-US" sz="2400" dirty="0">
                          <a:latin typeface="Arial Rounded MT Bold" panose="020F0704030504030204" pitchFamily="34" charset="0"/>
                        </a:rPr>
                        <a:t>Pipe Size</a:t>
                      </a:r>
                    </a:p>
                  </a:txBody>
                  <a:tcPr>
                    <a:cell3D prstMaterial="dkEdge">
                      <a:bevel/>
                      <a:lightRig rig="flood" dir="t"/>
                    </a:cell3D>
                  </a:tcPr>
                </a:tc>
                <a:tc>
                  <a:txBody>
                    <a:bodyPr/>
                    <a:lstStyle/>
                    <a:p>
                      <a:pPr algn="ctr"/>
                      <a:r>
                        <a:rPr lang="en-US" sz="2400" dirty="0">
                          <a:latin typeface="Arial Rounded MT Bold" panose="020F0704030504030204" pitchFamily="34" charset="0"/>
                        </a:rPr>
                        <a:t>Presence of Liquid</a:t>
                      </a:r>
                    </a:p>
                  </a:txBody>
                  <a:tcPr>
                    <a:cell3D prstMaterial="dkEdge">
                      <a:bevel/>
                      <a:lightRig rig="flood" dir="t"/>
                    </a:cell3D>
                  </a:tcPr>
                </a:tc>
                <a:tc>
                  <a:txBody>
                    <a:bodyPr/>
                    <a:lstStyle/>
                    <a:p>
                      <a:pPr algn="ctr"/>
                      <a:r>
                        <a:rPr lang="en-US" sz="2400" dirty="0">
                          <a:latin typeface="Arial Rounded MT Bold" panose="020F0704030504030204" pitchFamily="34" charset="0"/>
                        </a:rPr>
                        <a:t>Condition</a:t>
                      </a:r>
                    </a:p>
                    <a:p>
                      <a:pPr algn="ctr"/>
                      <a:r>
                        <a:rPr lang="en-US" sz="2400" dirty="0">
                          <a:latin typeface="Arial Rounded MT Bold" panose="020F0704030504030204" pitchFamily="34" charset="0"/>
                        </a:rPr>
                        <a:t>Action</a:t>
                      </a:r>
                    </a:p>
                  </a:txBody>
                  <a:tcPr>
                    <a:cell3D prstMaterial="dkEdge">
                      <a:bevel/>
                      <a:lightRig rig="flood" dir="t"/>
                    </a:cell3D>
                  </a:tcPr>
                </a:tc>
                <a:extLst>
                  <a:ext uri="{0D108BD9-81ED-4DB2-BD59-A6C34878D82A}">
                    <a16:rowId xmlns:a16="http://schemas.microsoft.com/office/drawing/2014/main" val="10000"/>
                  </a:ext>
                </a:extLst>
              </a:tr>
              <a:tr h="545614">
                <a:tc>
                  <a:txBody>
                    <a:bodyPr/>
                    <a:lstStyle/>
                    <a:p>
                      <a:pPr algn="ctr"/>
                      <a:r>
                        <a:rPr lang="en-US" sz="2400" dirty="0">
                          <a:latin typeface="Arial Rounded MT Bold" panose="020F0704030504030204" pitchFamily="34" charset="0"/>
                        </a:rPr>
                        <a:t>Gravity</a:t>
                      </a:r>
                    </a:p>
                  </a:txBody>
                  <a:tcPr>
                    <a:cell3D prstMaterial="dkEdge">
                      <a:bevel/>
                      <a:lightRig rig="flood" dir="t"/>
                    </a:cell3D>
                    <a:solidFill>
                      <a:schemeClr val="tx1">
                        <a:lumMod val="65000"/>
                      </a:schemeClr>
                    </a:solidFill>
                  </a:tcPr>
                </a:tc>
                <a:tc>
                  <a:txBody>
                    <a:bodyPr/>
                    <a:lstStyle/>
                    <a:p>
                      <a:pPr algn="ctr"/>
                      <a:r>
                        <a:rPr lang="en-US" sz="2400" dirty="0">
                          <a:latin typeface="Arial Rounded MT Bold" panose="020F0704030504030204" pitchFamily="34" charset="0"/>
                        </a:rPr>
                        <a:t>4”</a:t>
                      </a:r>
                    </a:p>
                  </a:txBody>
                  <a:tcPr>
                    <a:cell3D prstMaterial="dkEdge">
                      <a:bevel/>
                      <a:lightRig rig="flood" dir="t"/>
                    </a:cell3D>
                    <a:solidFill>
                      <a:schemeClr val="tx1">
                        <a:lumMod val="65000"/>
                      </a:schemeClr>
                    </a:solidFill>
                  </a:tcPr>
                </a:tc>
                <a:tc>
                  <a:txBody>
                    <a:bodyPr/>
                    <a:lstStyle/>
                    <a:p>
                      <a:pPr algn="ctr"/>
                      <a:r>
                        <a:rPr lang="en-US" sz="2400" dirty="0">
                          <a:latin typeface="Arial Rounded MT Bold" panose="020F0704030504030204" pitchFamily="34" charset="0"/>
                        </a:rPr>
                        <a:t>No Liquid</a:t>
                      </a:r>
                    </a:p>
                  </a:txBody>
                  <a:tcPr>
                    <a:cell3D prstMaterial="dkEdge">
                      <a:bevel/>
                      <a:lightRig rig="flood" dir="t"/>
                    </a:cell3D>
                    <a:solidFill>
                      <a:schemeClr val="tx1">
                        <a:lumMod val="65000"/>
                      </a:schemeClr>
                    </a:solidFill>
                  </a:tcPr>
                </a:tc>
                <a:tc>
                  <a:txBody>
                    <a:bodyPr/>
                    <a:lstStyle/>
                    <a:p>
                      <a:pPr algn="ctr"/>
                      <a:r>
                        <a:rPr lang="en-US" sz="2400" dirty="0">
                          <a:solidFill>
                            <a:srgbClr val="00FF00"/>
                          </a:solidFill>
                          <a:latin typeface="Arial Rounded MT Bold" panose="020F0704030504030204" pitchFamily="34" charset="0"/>
                        </a:rPr>
                        <a:t>ACCEPTABLE</a:t>
                      </a:r>
                    </a:p>
                  </a:txBody>
                  <a:tcPr>
                    <a:cell3D prstMaterial="dkEdge">
                      <a:bevel/>
                      <a:lightRig rig="flood" dir="t"/>
                    </a:cell3D>
                    <a:solidFill>
                      <a:schemeClr val="tx1">
                        <a:lumMod val="65000"/>
                      </a:schemeClr>
                    </a:solidFill>
                  </a:tcPr>
                </a:tc>
                <a:extLst>
                  <a:ext uri="{0D108BD9-81ED-4DB2-BD59-A6C34878D82A}">
                    <a16:rowId xmlns:a16="http://schemas.microsoft.com/office/drawing/2014/main" val="10001"/>
                  </a:ext>
                </a:extLst>
              </a:tr>
              <a:tr h="545614">
                <a:tc>
                  <a:txBody>
                    <a:bodyPr/>
                    <a:lstStyle/>
                    <a:p>
                      <a:pPr algn="ctr"/>
                      <a:r>
                        <a:rPr lang="en-US" sz="2400" dirty="0">
                          <a:latin typeface="Arial Rounded MT Bold" panose="020F0704030504030204" pitchFamily="34" charset="0"/>
                        </a:rPr>
                        <a:t>Gravity</a:t>
                      </a:r>
                    </a:p>
                  </a:txBody>
                  <a:tcPr>
                    <a:cell3D prstMaterial="dkEdge">
                      <a:bevel/>
                      <a:lightRig rig="flood" dir="t"/>
                    </a:cell3D>
                    <a:solidFill>
                      <a:schemeClr val="tx1">
                        <a:lumMod val="65000"/>
                      </a:schemeClr>
                    </a:solidFill>
                  </a:tcPr>
                </a:tc>
                <a:tc>
                  <a:txBody>
                    <a:bodyPr/>
                    <a:lstStyle/>
                    <a:p>
                      <a:pPr algn="ctr"/>
                      <a:r>
                        <a:rPr lang="en-US" sz="2400" dirty="0">
                          <a:latin typeface="Arial Rounded MT Bold" panose="020F0704030504030204" pitchFamily="34" charset="0"/>
                        </a:rPr>
                        <a:t>4”</a:t>
                      </a:r>
                    </a:p>
                  </a:txBody>
                  <a:tcPr>
                    <a:cell3D prstMaterial="dkEdge">
                      <a:bevel/>
                      <a:lightRig rig="flood" dir="t"/>
                    </a:cell3D>
                    <a:solidFill>
                      <a:schemeClr val="tx1">
                        <a:lumMod val="65000"/>
                      </a:schemeClr>
                    </a:solidFill>
                  </a:tcPr>
                </a:tc>
                <a:tc>
                  <a:txBody>
                    <a:bodyPr/>
                    <a:lstStyle/>
                    <a:p>
                      <a:pPr algn="ctr"/>
                      <a:r>
                        <a:rPr lang="en-US" sz="2400" dirty="0">
                          <a:latin typeface="Arial Rounded MT Bold" panose="020F0704030504030204" pitchFamily="34" charset="0"/>
                        </a:rPr>
                        <a:t>Any Liquid</a:t>
                      </a:r>
                    </a:p>
                  </a:txBody>
                  <a:tcPr>
                    <a:cell3D prstMaterial="dkEdge">
                      <a:bevel/>
                      <a:lightRig rig="flood" dir="t"/>
                    </a:cell3D>
                    <a:solidFill>
                      <a:schemeClr val="tx1">
                        <a:lumMod val="65000"/>
                      </a:schemeClr>
                    </a:solidFill>
                  </a:tcPr>
                </a:tc>
                <a:tc>
                  <a:txBody>
                    <a:bodyPr/>
                    <a:lstStyle/>
                    <a:p>
                      <a:pPr algn="ctr"/>
                      <a:r>
                        <a:rPr lang="en-US" sz="2200" dirty="0">
                          <a:solidFill>
                            <a:srgbClr val="FF0000"/>
                          </a:solidFill>
                          <a:latin typeface="Arial Rounded MT Bold" panose="020F0704030504030204" pitchFamily="34" charset="0"/>
                        </a:rPr>
                        <a:t>UNACCEPTABLE</a:t>
                      </a:r>
                    </a:p>
                  </a:txBody>
                  <a:tcPr>
                    <a:cell3D prstMaterial="dkEdge">
                      <a:bevel/>
                      <a:lightRig rig="flood" dir="t"/>
                    </a:cell3D>
                    <a:solidFill>
                      <a:schemeClr val="tx1">
                        <a:lumMod val="65000"/>
                      </a:schemeClr>
                    </a:solidFill>
                  </a:tcPr>
                </a:tc>
                <a:extLst>
                  <a:ext uri="{0D108BD9-81ED-4DB2-BD59-A6C34878D82A}">
                    <a16:rowId xmlns:a16="http://schemas.microsoft.com/office/drawing/2014/main" val="10002"/>
                  </a:ext>
                </a:extLst>
              </a:tr>
              <a:tr h="545614">
                <a:tc>
                  <a:txBody>
                    <a:bodyPr/>
                    <a:lstStyle/>
                    <a:p>
                      <a:pPr algn="ctr"/>
                      <a:r>
                        <a:rPr lang="en-US" sz="2400" dirty="0">
                          <a:latin typeface="Arial Rounded MT Bold" panose="020F0704030504030204" pitchFamily="34" charset="0"/>
                        </a:rPr>
                        <a:t>Pressure</a:t>
                      </a:r>
                    </a:p>
                  </a:txBody>
                  <a:tcPr>
                    <a:cell3D prstMaterial="dkEdge">
                      <a:bevel/>
                      <a:lightRig rig="flood" dir="t"/>
                    </a:cell3D>
                    <a:solidFill>
                      <a:schemeClr val="tx1">
                        <a:lumMod val="85000"/>
                      </a:schemeClr>
                    </a:solidFill>
                  </a:tcPr>
                </a:tc>
                <a:tc>
                  <a:txBody>
                    <a:bodyPr/>
                    <a:lstStyle/>
                    <a:p>
                      <a:pPr algn="ctr"/>
                      <a:r>
                        <a:rPr lang="en-US" sz="2400" dirty="0">
                          <a:latin typeface="Arial Rounded MT Bold" panose="020F0704030504030204" pitchFamily="34" charset="0"/>
                        </a:rPr>
                        <a:t>2”</a:t>
                      </a:r>
                    </a:p>
                  </a:txBody>
                  <a:tcPr>
                    <a:cell3D prstMaterial="dkEdge">
                      <a:bevel/>
                      <a:lightRig rig="flood" dir="t"/>
                    </a:cell3D>
                    <a:solidFill>
                      <a:schemeClr val="tx1">
                        <a:lumMod val="85000"/>
                      </a:schemeClr>
                    </a:solidFill>
                  </a:tcPr>
                </a:tc>
                <a:tc>
                  <a:txBody>
                    <a:bodyPr/>
                    <a:lstStyle/>
                    <a:p>
                      <a:pPr algn="ctr"/>
                      <a:r>
                        <a:rPr lang="en-US" sz="2400" dirty="0">
                          <a:latin typeface="Arial Rounded MT Bold" panose="020F0704030504030204" pitchFamily="34" charset="0"/>
                        </a:rPr>
                        <a:t>No Liquid</a:t>
                      </a:r>
                    </a:p>
                  </a:txBody>
                  <a:tcPr>
                    <a:cell3D prstMaterial="dkEdge">
                      <a:bevel/>
                      <a:lightRig rig="flood" dir="t"/>
                    </a:cell3D>
                    <a:solidFill>
                      <a:schemeClr val="tx1">
                        <a:lumMod val="85000"/>
                      </a:schemeClr>
                    </a:solidFill>
                  </a:tcPr>
                </a:tc>
                <a:tc>
                  <a:txBody>
                    <a:bodyPr/>
                    <a:lstStyle/>
                    <a:p>
                      <a:pPr algn="ctr"/>
                      <a:r>
                        <a:rPr lang="en-US" sz="2400" dirty="0">
                          <a:solidFill>
                            <a:srgbClr val="00FF00"/>
                          </a:solidFill>
                          <a:latin typeface="Arial Rounded MT Bold" panose="020F0704030504030204" pitchFamily="34" charset="0"/>
                        </a:rPr>
                        <a:t>ACCEPTABLE</a:t>
                      </a:r>
                    </a:p>
                  </a:txBody>
                  <a:tcPr>
                    <a:cell3D prstMaterial="dkEdge">
                      <a:bevel/>
                      <a:lightRig rig="flood" dir="t"/>
                    </a:cell3D>
                    <a:solidFill>
                      <a:schemeClr val="tx1">
                        <a:lumMod val="85000"/>
                      </a:schemeClr>
                    </a:solidFill>
                  </a:tcPr>
                </a:tc>
                <a:extLst>
                  <a:ext uri="{0D108BD9-81ED-4DB2-BD59-A6C34878D82A}">
                    <a16:rowId xmlns:a16="http://schemas.microsoft.com/office/drawing/2014/main" val="10003"/>
                  </a:ext>
                </a:extLst>
              </a:tr>
              <a:tr h="545614">
                <a:tc>
                  <a:txBody>
                    <a:bodyPr/>
                    <a:lstStyle/>
                    <a:p>
                      <a:pPr algn="ctr"/>
                      <a:r>
                        <a:rPr lang="en-US" sz="2400" dirty="0">
                          <a:latin typeface="Arial Rounded MT Bold" panose="020F0704030504030204" pitchFamily="34" charset="0"/>
                        </a:rPr>
                        <a:t>Pressure</a:t>
                      </a:r>
                    </a:p>
                  </a:txBody>
                  <a:tcPr>
                    <a:cell3D prstMaterial="dkEdge">
                      <a:bevel/>
                      <a:lightRig rig="flood" dir="t"/>
                    </a:cell3D>
                    <a:solidFill>
                      <a:schemeClr val="tx1">
                        <a:lumMod val="85000"/>
                      </a:schemeClr>
                    </a:solidFill>
                  </a:tcPr>
                </a:tc>
                <a:tc>
                  <a:txBody>
                    <a:bodyPr/>
                    <a:lstStyle/>
                    <a:p>
                      <a:pPr algn="ctr"/>
                      <a:r>
                        <a:rPr lang="en-US" sz="2400" dirty="0">
                          <a:latin typeface="Arial Rounded MT Bold" panose="020F0704030504030204" pitchFamily="34" charset="0"/>
                        </a:rPr>
                        <a:t>2”</a:t>
                      </a:r>
                    </a:p>
                  </a:txBody>
                  <a:tcPr>
                    <a:cell3D prstMaterial="dkEdge">
                      <a:bevel/>
                      <a:lightRig rig="flood" dir="t"/>
                    </a:cell3D>
                    <a:solidFill>
                      <a:schemeClr val="tx1">
                        <a:lumMod val="85000"/>
                      </a:schemeClr>
                    </a:solidFill>
                  </a:tcPr>
                </a:tc>
                <a:tc>
                  <a:txBody>
                    <a:bodyPr/>
                    <a:lstStyle/>
                    <a:p>
                      <a:pPr algn="ctr"/>
                      <a:r>
                        <a:rPr lang="en-US" sz="2400" dirty="0">
                          <a:latin typeface="Arial Rounded MT Bold" panose="020F0704030504030204" pitchFamily="34" charset="0"/>
                        </a:rPr>
                        <a:t>Any Liquid</a:t>
                      </a:r>
                    </a:p>
                  </a:txBody>
                  <a:tcPr>
                    <a:cell3D prstMaterial="dkEdge">
                      <a:bevel/>
                      <a:lightRig rig="flood" dir="t"/>
                    </a:cell3D>
                    <a:solidFill>
                      <a:schemeClr val="tx1">
                        <a:lumMod val="85000"/>
                      </a:schemeClr>
                    </a:solidFill>
                  </a:tcPr>
                </a:tc>
                <a:tc>
                  <a:txBody>
                    <a:bodyPr/>
                    <a:lstStyle/>
                    <a:p>
                      <a:pPr algn="ctr"/>
                      <a:r>
                        <a:rPr lang="en-US" sz="2200" dirty="0">
                          <a:solidFill>
                            <a:srgbClr val="FF0000"/>
                          </a:solidFill>
                          <a:latin typeface="Arial Rounded MT Bold" panose="020F0704030504030204" pitchFamily="34" charset="0"/>
                        </a:rPr>
                        <a:t>UNACCEPTABLE</a:t>
                      </a:r>
                    </a:p>
                  </a:txBody>
                  <a:tcPr>
                    <a:cell3D prstMaterial="dkEdge">
                      <a:bevel/>
                      <a:lightRig rig="flood" dir="t"/>
                    </a:cell3D>
                    <a:solidFill>
                      <a:schemeClr val="tx1">
                        <a:lumMod val="85000"/>
                      </a:schemeClr>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1600200" y="5029200"/>
            <a:ext cx="8305800" cy="1569660"/>
          </a:xfrm>
          <a:prstGeom prst="rect">
            <a:avLst/>
          </a:prstGeom>
          <a:noFill/>
          <a:ln w="38100">
            <a:solidFill>
              <a:schemeClr val="tx2"/>
            </a:solidFill>
          </a:ln>
        </p:spPr>
        <p:txBody>
          <a:bodyPr wrap="square" rtlCol="0">
            <a:spAutoFit/>
          </a:bodyPr>
          <a:lstStyle/>
          <a:p>
            <a:pPr algn="ctr"/>
            <a:r>
              <a:rPr lang="en-US" sz="3200" dirty="0">
                <a:solidFill>
                  <a:srgbClr val="FFFF00"/>
                </a:solidFill>
              </a:rPr>
              <a:t>If Soil Treatment Area is </a:t>
            </a:r>
            <a:r>
              <a:rPr lang="en-US" sz="3200" dirty="0">
                <a:solidFill>
                  <a:srgbClr val="FF0000"/>
                </a:solidFill>
              </a:rPr>
              <a:t>UNACCEPTABLE</a:t>
            </a:r>
            <a:r>
              <a:rPr lang="en-US" sz="3200" dirty="0">
                <a:solidFill>
                  <a:srgbClr val="FFFF00"/>
                </a:solidFill>
              </a:rPr>
              <a:t> </a:t>
            </a:r>
          </a:p>
          <a:p>
            <a:pPr algn="ctr"/>
            <a:r>
              <a:rPr lang="en-US" sz="3200" dirty="0">
                <a:solidFill>
                  <a:srgbClr val="FFFF00"/>
                </a:solidFill>
              </a:rPr>
              <a:t>DO NOT PUMP THE TREATMENT TANK</a:t>
            </a:r>
          </a:p>
        </p:txBody>
      </p:sp>
    </p:spTree>
    <p:extLst>
      <p:ext uri="{BB962C8B-B14F-4D97-AF65-F5344CB8AC3E}">
        <p14:creationId xmlns:p14="http://schemas.microsoft.com/office/powerpoint/2010/main" val="37108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09800" y="152400"/>
            <a:ext cx="7772400" cy="838200"/>
          </a:xfrm>
        </p:spPr>
        <p:txBody>
          <a:bodyPr/>
          <a:lstStyle/>
          <a:p>
            <a:pPr eaLnBrk="1" hangingPunct="1"/>
            <a:r>
              <a:rPr lang="en-US" altLang="en-US" sz="4000" b="1" dirty="0">
                <a:latin typeface="Arial Rounded MT Bold" panose="020F0704030504030204" pitchFamily="34" charset="0"/>
              </a:rPr>
              <a:t>At-Grade Systems</a:t>
            </a:r>
            <a:endParaRPr lang="en-US" altLang="en-US" sz="4000" dirty="0">
              <a:latin typeface="Arial Rounded MT Bold" panose="020F0704030504030204" pitchFamily="34" charset="0"/>
            </a:endParaRPr>
          </a:p>
        </p:txBody>
      </p:sp>
      <p:sp>
        <p:nvSpPr>
          <p:cNvPr id="2" name="Content Placeholder 1"/>
          <p:cNvSpPr>
            <a:spLocks noGrp="1"/>
          </p:cNvSpPr>
          <p:nvPr>
            <p:ph idx="1"/>
          </p:nvPr>
        </p:nvSpPr>
        <p:spPr>
          <a:xfrm>
            <a:off x="1143000" y="990600"/>
            <a:ext cx="9067800" cy="2550318"/>
          </a:xfrm>
        </p:spPr>
        <p:txBody>
          <a:bodyPr/>
          <a:lstStyle/>
          <a:p>
            <a:r>
              <a:rPr lang="en-US" sz="3000" dirty="0">
                <a:latin typeface="Arial Rounded MT Bold" panose="020F0704030504030204" pitchFamily="34" charset="0"/>
              </a:rPr>
              <a:t>Locate and determine the size of the STA by probing.</a:t>
            </a:r>
          </a:p>
          <a:p>
            <a:r>
              <a:rPr lang="en-US" sz="3000" dirty="0">
                <a:latin typeface="Arial Rounded MT Bold" panose="020F0704030504030204" pitchFamily="34" charset="0"/>
              </a:rPr>
              <a:t>Measure the depth of DRY AGGREGATE a foot below the downslope lateral.</a:t>
            </a:r>
          </a:p>
        </p:txBody>
      </p:sp>
      <p:cxnSp>
        <p:nvCxnSpPr>
          <p:cNvPr id="12" name="Straight Connector 11"/>
          <p:cNvCxnSpPr/>
          <p:nvPr/>
        </p:nvCxnSpPr>
        <p:spPr>
          <a:xfrm>
            <a:off x="8858250" y="4610100"/>
            <a:ext cx="209550" cy="101204"/>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143000" y="2857500"/>
            <a:ext cx="9144000" cy="1638300"/>
            <a:chOff x="0" y="3467100"/>
            <a:chExt cx="9144000" cy="1638300"/>
          </a:xfrm>
        </p:grpSpPr>
        <p:pic>
          <p:nvPicPr>
            <p:cNvPr id="88067" name="Picture 3" descr="3202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923"/>
            <a:stretch/>
          </p:blipFill>
          <p:spPr bwMode="auto">
            <a:xfrm>
              <a:off x="0" y="3786187"/>
              <a:ext cx="91440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5448300" y="3467100"/>
              <a:ext cx="381000" cy="1244204"/>
              <a:chOff x="5448300" y="3467100"/>
              <a:chExt cx="381000" cy="1244204"/>
            </a:xfrm>
          </p:grpSpPr>
          <p:sp>
            <p:nvSpPr>
              <p:cNvPr id="7" name="Rectangle 6"/>
              <p:cNvSpPr/>
              <p:nvPr/>
            </p:nvSpPr>
            <p:spPr>
              <a:xfrm>
                <a:off x="5448300" y="3771900"/>
                <a:ext cx="381000" cy="939404"/>
              </a:xfrm>
              <a:prstGeom prst="rect">
                <a:avLst/>
              </a:prstGeom>
              <a:solidFill>
                <a:schemeClr val="bg2">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00700" y="3467100"/>
                <a:ext cx="95250" cy="12192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p:cNvCxnSpPr/>
            <p:nvPr/>
          </p:nvCxnSpPr>
          <p:spPr>
            <a:xfrm>
              <a:off x="2495550" y="4572000"/>
              <a:ext cx="47244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219200" y="4495800"/>
            <a:ext cx="9144000" cy="1447800"/>
            <a:chOff x="0" y="5410200"/>
            <a:chExt cx="9144000" cy="1447800"/>
          </a:xfrm>
        </p:grpSpPr>
        <p:pic>
          <p:nvPicPr>
            <p:cNvPr id="88068" name="Picture 4" descr="3202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8903"/>
            <a:stretch/>
          </p:blipFill>
          <p:spPr bwMode="auto">
            <a:xfrm>
              <a:off x="0" y="5691188"/>
              <a:ext cx="914400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8200" y="5691187"/>
              <a:ext cx="381000" cy="690561"/>
            </a:xfrm>
            <a:prstGeom prst="rect">
              <a:avLst/>
            </a:prstGeom>
            <a:solidFill>
              <a:schemeClr val="bg2">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00600" y="5410200"/>
              <a:ext cx="95250" cy="990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2647950" y="6172200"/>
              <a:ext cx="337185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2590800"/>
            <a:ext cx="4724400" cy="33528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6400" y="0"/>
            <a:ext cx="5181600" cy="1295400"/>
          </a:xfrm>
        </p:spPr>
        <p:txBody>
          <a:bodyPr/>
          <a:lstStyle/>
          <a:p>
            <a:r>
              <a:rPr lang="en-US" dirty="0">
                <a:latin typeface="Arial Rounded MT Bold" panose="020F0704030504030204" pitchFamily="34" charset="0"/>
              </a:rPr>
              <a:t>HLT Required if</a:t>
            </a:r>
          </a:p>
        </p:txBody>
      </p:sp>
      <p:sp>
        <p:nvSpPr>
          <p:cNvPr id="5" name="Rectangle 4"/>
          <p:cNvSpPr/>
          <p:nvPr/>
        </p:nvSpPr>
        <p:spPr>
          <a:xfrm>
            <a:off x="2514600" y="1447800"/>
            <a:ext cx="4724400" cy="1143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5943600"/>
            <a:ext cx="4724400" cy="838200"/>
          </a:xfrm>
          <a:prstGeom prst="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91000" y="6019801"/>
            <a:ext cx="1295400" cy="646331"/>
          </a:xfrm>
          <a:prstGeom prst="rect">
            <a:avLst/>
          </a:prstGeom>
          <a:noFill/>
          <a:ln>
            <a:solidFill>
              <a:schemeClr val="tx1"/>
            </a:solidFill>
          </a:ln>
        </p:spPr>
        <p:txBody>
          <a:bodyPr wrap="square" rtlCol="0">
            <a:spAutoFit/>
          </a:bodyPr>
          <a:lstStyle/>
          <a:p>
            <a:r>
              <a:rPr lang="en-US" dirty="0"/>
              <a:t>SOIL</a:t>
            </a:r>
          </a:p>
        </p:txBody>
      </p:sp>
      <p:sp>
        <p:nvSpPr>
          <p:cNvPr id="9" name="Oval 8"/>
          <p:cNvSpPr/>
          <p:nvPr/>
        </p:nvSpPr>
        <p:spPr>
          <a:xfrm>
            <a:off x="6172200" y="3124200"/>
            <a:ext cx="457200" cy="457200"/>
          </a:xfrm>
          <a:prstGeom prst="ellipse">
            <a:avLst/>
          </a:prstGeom>
          <a:solidFill>
            <a:schemeClr val="bg2">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9" idx="4"/>
          </p:cNvCxnSpPr>
          <p:nvPr/>
        </p:nvCxnSpPr>
        <p:spPr>
          <a:xfrm>
            <a:off x="6400800" y="3581400"/>
            <a:ext cx="0" cy="3810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42697" y="3623306"/>
            <a:ext cx="4724400" cy="2590800"/>
          </a:xfrm>
          <a:prstGeom prst="rect">
            <a:avLst/>
          </a:prstGeom>
          <a:solidFill>
            <a:schemeClr val="bg1">
              <a:lumMod val="60000"/>
              <a:lumOff val="40000"/>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514600" y="2590800"/>
            <a:ext cx="47244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91000" y="1676401"/>
            <a:ext cx="1905000" cy="646331"/>
          </a:xfrm>
          <a:prstGeom prst="rect">
            <a:avLst/>
          </a:prstGeom>
          <a:noFill/>
          <a:ln>
            <a:solidFill>
              <a:schemeClr val="tx1"/>
            </a:solidFill>
          </a:ln>
        </p:spPr>
        <p:txBody>
          <a:bodyPr wrap="square" rtlCol="0">
            <a:spAutoFit/>
          </a:bodyPr>
          <a:lstStyle/>
          <a:p>
            <a:r>
              <a:rPr lang="en-US" dirty="0"/>
              <a:t>Backfill</a:t>
            </a:r>
          </a:p>
        </p:txBody>
      </p:sp>
      <p:cxnSp>
        <p:nvCxnSpPr>
          <p:cNvPr id="34" name="Straight Connector 33"/>
          <p:cNvCxnSpPr/>
          <p:nvPr/>
        </p:nvCxnSpPr>
        <p:spPr>
          <a:xfrm flipH="1">
            <a:off x="1828800" y="25908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828800" y="59436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p:cNvCxnSpPr>
          <p:nvPr/>
        </p:nvCxnSpPr>
        <p:spPr>
          <a:xfrm>
            <a:off x="6400801" y="3124200"/>
            <a:ext cx="158019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057400" y="2590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057400" y="4495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52600" y="3925670"/>
            <a:ext cx="533400" cy="646331"/>
          </a:xfrm>
          <a:prstGeom prst="rect">
            <a:avLst/>
          </a:prstGeom>
          <a:noFill/>
        </p:spPr>
        <p:txBody>
          <a:bodyPr wrap="square" rtlCol="0">
            <a:spAutoFit/>
          </a:bodyPr>
          <a:lstStyle/>
          <a:p>
            <a:r>
              <a:rPr lang="en-US" dirty="0"/>
              <a:t>A</a:t>
            </a:r>
          </a:p>
        </p:txBody>
      </p:sp>
      <p:cxnSp>
        <p:nvCxnSpPr>
          <p:cNvPr id="44" name="Straight Connector 43"/>
          <p:cNvCxnSpPr/>
          <p:nvPr/>
        </p:nvCxnSpPr>
        <p:spPr>
          <a:xfrm>
            <a:off x="6400800" y="3581400"/>
            <a:ext cx="16002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391400" y="3011270"/>
            <a:ext cx="533400" cy="646331"/>
          </a:xfrm>
          <a:prstGeom prst="rect">
            <a:avLst/>
          </a:prstGeom>
          <a:noFill/>
        </p:spPr>
        <p:txBody>
          <a:bodyPr wrap="square" rtlCol="0">
            <a:spAutoFit/>
          </a:bodyPr>
          <a:lstStyle/>
          <a:p>
            <a:r>
              <a:rPr lang="en-US" dirty="0"/>
              <a:t>C</a:t>
            </a:r>
          </a:p>
        </p:txBody>
      </p:sp>
      <p:cxnSp>
        <p:nvCxnSpPr>
          <p:cNvPr id="55" name="Straight Connector 54"/>
          <p:cNvCxnSpPr/>
          <p:nvPr/>
        </p:nvCxnSpPr>
        <p:spPr>
          <a:xfrm flipH="1">
            <a:off x="7239000" y="259080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391400" y="2533651"/>
            <a:ext cx="533400" cy="646331"/>
          </a:xfrm>
          <a:prstGeom prst="rect">
            <a:avLst/>
          </a:prstGeom>
          <a:noFill/>
        </p:spPr>
        <p:txBody>
          <a:bodyPr wrap="square" rtlCol="0">
            <a:spAutoFit/>
          </a:bodyPr>
          <a:lstStyle/>
          <a:p>
            <a:r>
              <a:rPr lang="en-US" dirty="0"/>
              <a:t>K</a:t>
            </a:r>
          </a:p>
        </p:txBody>
      </p:sp>
      <p:cxnSp>
        <p:nvCxnSpPr>
          <p:cNvPr id="58" name="Straight Connector 57"/>
          <p:cNvCxnSpPr/>
          <p:nvPr/>
        </p:nvCxnSpPr>
        <p:spPr>
          <a:xfrm flipH="1">
            <a:off x="7239000" y="335280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239000" y="5943600"/>
            <a:ext cx="990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cxnSpLocks/>
          </p:cNvCxnSpPr>
          <p:nvPr/>
        </p:nvCxnSpPr>
        <p:spPr>
          <a:xfrm flipV="1">
            <a:off x="7924800" y="3581400"/>
            <a:ext cx="0" cy="125729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924800" y="5373470"/>
            <a:ext cx="0" cy="57013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229600" y="2667001"/>
            <a:ext cx="1905000" cy="646331"/>
          </a:xfrm>
          <a:prstGeom prst="rect">
            <a:avLst/>
          </a:prstGeom>
          <a:noFill/>
        </p:spPr>
        <p:txBody>
          <a:bodyPr wrap="square" rtlCol="0">
            <a:spAutoFit/>
          </a:bodyPr>
          <a:lstStyle/>
          <a:p>
            <a:r>
              <a:rPr lang="en-US" dirty="0">
                <a:solidFill>
                  <a:srgbClr val="FFFF00"/>
                </a:solidFill>
              </a:rPr>
              <a:t>D &lt; 4 in</a:t>
            </a:r>
          </a:p>
        </p:txBody>
      </p:sp>
      <p:sp>
        <p:nvSpPr>
          <p:cNvPr id="70" name="TextBox 69"/>
          <p:cNvSpPr txBox="1"/>
          <p:nvPr/>
        </p:nvSpPr>
        <p:spPr>
          <a:xfrm>
            <a:off x="7620000" y="4782920"/>
            <a:ext cx="533400" cy="646331"/>
          </a:xfrm>
          <a:prstGeom prst="rect">
            <a:avLst/>
          </a:prstGeom>
          <a:noFill/>
        </p:spPr>
        <p:txBody>
          <a:bodyPr wrap="square" rtlCol="0">
            <a:spAutoFit/>
          </a:bodyPr>
          <a:lstStyle/>
          <a:p>
            <a:r>
              <a:rPr lang="en-US" dirty="0"/>
              <a:t>B</a:t>
            </a:r>
          </a:p>
        </p:txBody>
      </p:sp>
      <p:sp>
        <p:nvSpPr>
          <p:cNvPr id="72" name="TextBox 71"/>
          <p:cNvSpPr txBox="1"/>
          <p:nvPr/>
        </p:nvSpPr>
        <p:spPr>
          <a:xfrm>
            <a:off x="5715000" y="2647890"/>
            <a:ext cx="1295400" cy="400110"/>
          </a:xfrm>
          <a:prstGeom prst="rect">
            <a:avLst/>
          </a:prstGeom>
          <a:noFill/>
        </p:spPr>
        <p:txBody>
          <a:bodyPr wrap="square" rtlCol="0">
            <a:spAutoFit/>
          </a:bodyPr>
          <a:lstStyle/>
          <a:p>
            <a:r>
              <a:rPr lang="en-US" sz="2000" dirty="0"/>
              <a:t>Pressure</a:t>
            </a:r>
          </a:p>
        </p:txBody>
      </p:sp>
      <p:sp>
        <p:nvSpPr>
          <p:cNvPr id="74" name="TextBox 73"/>
          <p:cNvSpPr txBox="1"/>
          <p:nvPr/>
        </p:nvSpPr>
        <p:spPr>
          <a:xfrm>
            <a:off x="7658100" y="296377"/>
            <a:ext cx="3733800" cy="1631216"/>
          </a:xfrm>
          <a:prstGeom prst="rect">
            <a:avLst/>
          </a:prstGeom>
          <a:noFill/>
          <a:ln>
            <a:solidFill>
              <a:schemeClr val="tx1"/>
            </a:solidFill>
          </a:ln>
        </p:spPr>
        <p:txBody>
          <a:bodyPr wrap="square" rtlCol="0">
            <a:spAutoFit/>
          </a:bodyPr>
          <a:lstStyle/>
          <a:p>
            <a:r>
              <a:rPr lang="en-US" sz="2000" dirty="0"/>
              <a:t>A = Aggregate Depth</a:t>
            </a:r>
          </a:p>
          <a:p>
            <a:r>
              <a:rPr lang="en-US" sz="2000" dirty="0"/>
              <a:t>B = Standing Liquid (varies)</a:t>
            </a:r>
          </a:p>
          <a:p>
            <a:r>
              <a:rPr lang="en-US" sz="2000" dirty="0"/>
              <a:t>C = Pipe Diameter (2”)</a:t>
            </a:r>
          </a:p>
          <a:p>
            <a:r>
              <a:rPr lang="en-US" sz="2000" dirty="0">
                <a:solidFill>
                  <a:srgbClr val="FFFF00"/>
                </a:solidFill>
              </a:rPr>
              <a:t>D = Dry Aggregate</a:t>
            </a:r>
          </a:p>
          <a:p>
            <a:r>
              <a:rPr lang="en-US" sz="2000" dirty="0"/>
              <a:t>K = 2 inches</a:t>
            </a:r>
          </a:p>
        </p:txBody>
      </p:sp>
      <p:sp>
        <p:nvSpPr>
          <p:cNvPr id="71" name="TextBox 70"/>
          <p:cNvSpPr txBox="1"/>
          <p:nvPr/>
        </p:nvSpPr>
        <p:spPr>
          <a:xfrm>
            <a:off x="2590800" y="3049370"/>
            <a:ext cx="738664" cy="2437030"/>
          </a:xfrm>
          <a:prstGeom prst="rect">
            <a:avLst/>
          </a:prstGeom>
          <a:noFill/>
          <a:ln>
            <a:solidFill>
              <a:schemeClr val="tx1"/>
            </a:solidFill>
          </a:ln>
        </p:spPr>
        <p:txBody>
          <a:bodyPr vert="vert" wrap="square" rtlCol="0">
            <a:spAutoFit/>
          </a:bodyPr>
          <a:lstStyle/>
          <a:p>
            <a:r>
              <a:rPr lang="en-US" dirty="0"/>
              <a:t>Aggregate</a:t>
            </a:r>
          </a:p>
        </p:txBody>
      </p:sp>
      <p:sp>
        <p:nvSpPr>
          <p:cNvPr id="14" name="TextBox 13"/>
          <p:cNvSpPr txBox="1"/>
          <p:nvPr/>
        </p:nvSpPr>
        <p:spPr>
          <a:xfrm>
            <a:off x="8153401" y="3810001"/>
            <a:ext cx="2362201" cy="646331"/>
          </a:xfrm>
          <a:prstGeom prst="rect">
            <a:avLst/>
          </a:prstGeom>
          <a:noFill/>
          <a:ln>
            <a:solidFill>
              <a:srgbClr val="FFFF00"/>
            </a:solidFill>
          </a:ln>
        </p:spPr>
        <p:txBody>
          <a:bodyPr wrap="square" rtlCol="0">
            <a:spAutoFit/>
          </a:bodyPr>
          <a:lstStyle/>
          <a:p>
            <a:r>
              <a:rPr lang="en-US" dirty="0"/>
              <a:t>Pressure</a:t>
            </a:r>
          </a:p>
        </p:txBody>
      </p:sp>
    </p:spTree>
    <p:extLst>
      <p:ext uri="{BB962C8B-B14F-4D97-AF65-F5344CB8AC3E}">
        <p14:creationId xmlns:p14="http://schemas.microsoft.com/office/powerpoint/2010/main" val="26442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1817" y="0"/>
            <a:ext cx="8488363" cy="1107996"/>
          </a:xfrm>
          <a:prstGeom prst="rect">
            <a:avLst/>
          </a:prstGeom>
          <a:noFill/>
        </p:spPr>
        <p:txBody>
          <a:bodyPr wrap="square" rtlCol="0">
            <a:spAutoFit/>
          </a:bodyPr>
          <a:lstStyle/>
          <a:p>
            <a:pPr algn="ctr"/>
            <a:r>
              <a:rPr lang="en-US" dirty="0">
                <a:solidFill>
                  <a:srgbClr val="FFFF00"/>
                </a:solidFill>
              </a:rPr>
              <a:t>Prefabricated Drainage System </a:t>
            </a:r>
          </a:p>
          <a:p>
            <a:pPr algn="ctr"/>
            <a:r>
              <a:rPr lang="en-US" sz="3000" dirty="0">
                <a:solidFill>
                  <a:srgbClr val="FFFF00"/>
                </a:solidFill>
              </a:rPr>
              <a:t>(Eljen GSF Sand Filter)</a:t>
            </a:r>
          </a:p>
        </p:txBody>
      </p:sp>
      <p:sp>
        <p:nvSpPr>
          <p:cNvPr id="7" name="Content Placeholder 6"/>
          <p:cNvSpPr>
            <a:spLocks noGrp="1"/>
          </p:cNvSpPr>
          <p:nvPr>
            <p:ph idx="1"/>
          </p:nvPr>
        </p:nvSpPr>
        <p:spPr>
          <a:xfrm>
            <a:off x="1851817" y="1813023"/>
            <a:ext cx="8488363" cy="2477869"/>
          </a:xfrm>
        </p:spPr>
        <p:txBody>
          <a:bodyPr/>
          <a:lstStyle/>
          <a:p>
            <a:r>
              <a:rPr lang="en-US" sz="2800" dirty="0">
                <a:latin typeface="Arial Rounded MT Bold" panose="020F0704030504030204" pitchFamily="34" charset="0"/>
              </a:rPr>
              <a:t>Is lush vegetation above or near the unit?</a:t>
            </a:r>
          </a:p>
          <a:p>
            <a:r>
              <a:rPr lang="en-US" sz="2800" dirty="0">
                <a:latin typeface="Arial Rounded MT Bold" panose="020F0704030504030204" pitchFamily="34" charset="0"/>
              </a:rPr>
              <a:t>Is there ponded liquid above or near the unit?</a:t>
            </a:r>
          </a:p>
          <a:p>
            <a:r>
              <a:rPr lang="en-US" sz="2800" dirty="0">
                <a:latin typeface="Arial Rounded MT Bold" panose="020F0704030504030204" pitchFamily="34" charset="0"/>
              </a:rPr>
              <a:t>Verify that effluent is entering the modules.</a:t>
            </a:r>
          </a:p>
          <a:p>
            <a:r>
              <a:rPr lang="en-US" sz="2800" dirty="0">
                <a:latin typeface="Arial Rounded MT Bold" panose="020F0704030504030204" pitchFamily="34" charset="0"/>
              </a:rPr>
              <a:t>Is effluent ponded on the sand layer below the module?</a:t>
            </a:r>
          </a:p>
          <a:p>
            <a:pPr marL="0" indent="0">
              <a:buNone/>
            </a:pPr>
            <a:endParaRPr lang="en-US" sz="2800" dirty="0">
              <a:latin typeface="Arial Rounded MT Bold" panose="020F0704030504030204" pitchFamily="34" charset="0"/>
            </a:endParaRPr>
          </a:p>
        </p:txBody>
      </p:sp>
      <p:pic>
        <p:nvPicPr>
          <p:cNvPr id="6" name="Picture 2" descr="C:\Users\Owner\Documents\My Documents\My Pictures\Als Work\OnLot\GSF\GSF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7416" y="3983557"/>
            <a:ext cx="4357168" cy="28744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98216" y="1217456"/>
            <a:ext cx="7315200" cy="461665"/>
          </a:xfrm>
          <a:prstGeom prst="rect">
            <a:avLst/>
          </a:prstGeom>
          <a:noFill/>
        </p:spPr>
        <p:txBody>
          <a:bodyPr wrap="square" rtlCol="0">
            <a:spAutoFit/>
          </a:bodyPr>
          <a:lstStyle/>
          <a:p>
            <a:pPr algn="ctr"/>
            <a:r>
              <a:rPr lang="en-US" sz="2400" dirty="0"/>
              <a:t>Seek info from manufacturer for more info.</a:t>
            </a:r>
          </a:p>
        </p:txBody>
      </p:sp>
    </p:spTree>
    <p:extLst>
      <p:ext uri="{BB962C8B-B14F-4D97-AF65-F5344CB8AC3E}">
        <p14:creationId xmlns:p14="http://schemas.microsoft.com/office/powerpoint/2010/main" val="299579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56023F-2F68-443F-9EAF-5E2CAD63BF2B}"/>
              </a:ext>
            </a:extLst>
          </p:cNvPr>
          <p:cNvPicPr>
            <a:picLocks noChangeAspect="1"/>
          </p:cNvPicPr>
          <p:nvPr/>
        </p:nvPicPr>
        <p:blipFill>
          <a:blip r:embed="rId3"/>
          <a:stretch>
            <a:fillRect/>
          </a:stretch>
        </p:blipFill>
        <p:spPr>
          <a:xfrm>
            <a:off x="2680543" y="845043"/>
            <a:ext cx="6830914" cy="3498357"/>
          </a:xfrm>
          <a:prstGeom prst="rect">
            <a:avLst/>
          </a:prstGeom>
          <a:solidFill>
            <a:schemeClr val="tx1">
              <a:lumMod val="65000"/>
              <a:alpha val="43000"/>
            </a:schemeClr>
          </a:solidFill>
        </p:spPr>
      </p:pic>
      <p:sp>
        <p:nvSpPr>
          <p:cNvPr id="15" name="Title 1">
            <a:extLst>
              <a:ext uri="{FF2B5EF4-FFF2-40B4-BE49-F238E27FC236}">
                <a16:creationId xmlns:a16="http://schemas.microsoft.com/office/drawing/2014/main" id="{5AF32A61-4856-4D8F-B76A-F07D89F015A0}"/>
              </a:ext>
            </a:extLst>
          </p:cNvPr>
          <p:cNvSpPr txBox="1">
            <a:spLocks/>
          </p:cNvSpPr>
          <p:nvPr/>
        </p:nvSpPr>
        <p:spPr bwMode="auto">
          <a:xfrm>
            <a:off x="2209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000" kern="0" dirty="0">
                <a:solidFill>
                  <a:srgbClr val="FFFF00"/>
                </a:solidFill>
                <a:latin typeface="Arial Rounded MT Bold" panose="020F0704030504030204" pitchFamily="34" charset="0"/>
              </a:rPr>
              <a:t>Eljen GSF Systems</a:t>
            </a:r>
          </a:p>
        </p:txBody>
      </p:sp>
      <p:pic>
        <p:nvPicPr>
          <p:cNvPr id="7" name="Picture 6">
            <a:extLst>
              <a:ext uri="{FF2B5EF4-FFF2-40B4-BE49-F238E27FC236}">
                <a16:creationId xmlns:a16="http://schemas.microsoft.com/office/drawing/2014/main" id="{FB5CADB2-B9E5-4A4D-A70C-0429D640539B}"/>
              </a:ext>
            </a:extLst>
          </p:cNvPr>
          <p:cNvPicPr>
            <a:picLocks noChangeAspect="1"/>
          </p:cNvPicPr>
          <p:nvPr/>
        </p:nvPicPr>
        <p:blipFill>
          <a:blip r:embed="rId4"/>
          <a:stretch>
            <a:fillRect/>
          </a:stretch>
        </p:blipFill>
        <p:spPr>
          <a:xfrm>
            <a:off x="1905000" y="5023532"/>
            <a:ext cx="5788026" cy="1758268"/>
          </a:xfrm>
          <a:prstGeom prst="rect">
            <a:avLst/>
          </a:prstGeom>
        </p:spPr>
      </p:pic>
      <p:pic>
        <p:nvPicPr>
          <p:cNvPr id="8" name="Picture 7">
            <a:extLst>
              <a:ext uri="{FF2B5EF4-FFF2-40B4-BE49-F238E27FC236}">
                <a16:creationId xmlns:a16="http://schemas.microsoft.com/office/drawing/2014/main" id="{6502A91B-F2D6-46BE-9223-DEB17FE73A1C}"/>
              </a:ext>
            </a:extLst>
          </p:cNvPr>
          <p:cNvPicPr>
            <a:picLocks noChangeAspect="1"/>
          </p:cNvPicPr>
          <p:nvPr/>
        </p:nvPicPr>
        <p:blipFill>
          <a:blip r:embed="rId5"/>
          <a:stretch>
            <a:fillRect/>
          </a:stretch>
        </p:blipFill>
        <p:spPr>
          <a:xfrm>
            <a:off x="2322513" y="4421205"/>
            <a:ext cx="4953000" cy="531795"/>
          </a:xfrm>
          <a:prstGeom prst="rect">
            <a:avLst/>
          </a:prstGeom>
        </p:spPr>
      </p:pic>
      <p:sp>
        <p:nvSpPr>
          <p:cNvPr id="16" name="Chord 15">
            <a:extLst>
              <a:ext uri="{FF2B5EF4-FFF2-40B4-BE49-F238E27FC236}">
                <a16:creationId xmlns:a16="http://schemas.microsoft.com/office/drawing/2014/main" id="{ACC6525B-A9CA-4CD5-9CD3-19FCEAF3855D}"/>
              </a:ext>
            </a:extLst>
          </p:cNvPr>
          <p:cNvSpPr/>
          <p:nvPr/>
        </p:nvSpPr>
        <p:spPr>
          <a:xfrm rot="19603075">
            <a:off x="7945993" y="2188338"/>
            <a:ext cx="107800" cy="109461"/>
          </a:xfrm>
          <a:prstGeom prst="chord">
            <a:avLst>
              <a:gd name="adj1" fmla="val 2700000"/>
              <a:gd name="adj2" fmla="val 12126812"/>
            </a:avLst>
          </a:prstGeom>
          <a:solidFill>
            <a:schemeClr val="tx1">
              <a:lumMod val="6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7" name="Picture 2" descr="C:\Users\Owner\Documents\My Documents\My Pictures\Als Work\OnLot\GSF\GSF2.jpg">
            <a:extLst>
              <a:ext uri="{FF2B5EF4-FFF2-40B4-BE49-F238E27FC236}">
                <a16:creationId xmlns:a16="http://schemas.microsoft.com/office/drawing/2014/main" id="{C298F153-38D9-4936-9BA8-D9EE0EECAE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3309" y="4343400"/>
            <a:ext cx="3810000" cy="2513473"/>
          </a:xfrm>
          <a:prstGeom prst="rect">
            <a:avLst/>
          </a:prstGeom>
          <a:noFill/>
          <a:extLst>
            <a:ext uri="{909E8E84-426E-40DD-AFC4-6F175D3DCCD1}">
              <a14:hiddenFill xmlns:a14="http://schemas.microsoft.com/office/drawing/2010/main">
                <a:solidFill>
                  <a:srgbClr val="FFFFFF"/>
                </a:solidFill>
              </a14:hiddenFill>
            </a:ext>
          </a:extLst>
        </p:spPr>
      </p:pic>
      <p:sp>
        <p:nvSpPr>
          <p:cNvPr id="18" name="Chord 17">
            <a:extLst>
              <a:ext uri="{FF2B5EF4-FFF2-40B4-BE49-F238E27FC236}">
                <a16:creationId xmlns:a16="http://schemas.microsoft.com/office/drawing/2014/main" id="{03AF901D-6B2D-472C-9CC0-074611CF64FF}"/>
              </a:ext>
            </a:extLst>
          </p:cNvPr>
          <p:cNvSpPr/>
          <p:nvPr/>
        </p:nvSpPr>
        <p:spPr>
          <a:xfrm rot="8713616">
            <a:off x="7962389" y="2179446"/>
            <a:ext cx="112074" cy="166908"/>
          </a:xfrm>
          <a:prstGeom prst="chord">
            <a:avLst>
              <a:gd name="adj1" fmla="val 2700000"/>
              <a:gd name="adj2" fmla="val 12126812"/>
            </a:avLst>
          </a:prstGeom>
          <a:solidFill>
            <a:srgbClr val="FF0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9" name="Rectangle 18">
            <a:extLst>
              <a:ext uri="{FF2B5EF4-FFF2-40B4-BE49-F238E27FC236}">
                <a16:creationId xmlns:a16="http://schemas.microsoft.com/office/drawing/2014/main" id="{69AEF924-E84B-406C-B110-68D959169530}"/>
              </a:ext>
            </a:extLst>
          </p:cNvPr>
          <p:cNvSpPr/>
          <p:nvPr/>
        </p:nvSpPr>
        <p:spPr>
          <a:xfrm>
            <a:off x="7467600" y="2323993"/>
            <a:ext cx="1066800" cy="201022"/>
          </a:xfrm>
          <a:prstGeom prst="rect">
            <a:avLst/>
          </a:prstGeom>
          <a:solidFill>
            <a:schemeClr val="accent2">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170123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09800" y="76200"/>
            <a:ext cx="7772400" cy="762000"/>
          </a:xfrm>
        </p:spPr>
        <p:txBody>
          <a:bodyPr/>
          <a:lstStyle/>
          <a:p>
            <a:pPr eaLnBrk="1" hangingPunct="1"/>
            <a:r>
              <a:rPr lang="en-US" altLang="en-US" sz="4000" b="1" dirty="0">
                <a:latin typeface="Arial Rounded MT Bold" panose="020F0704030504030204" pitchFamily="34" charset="0"/>
              </a:rPr>
              <a:t>Subsurface Sand Filter</a:t>
            </a:r>
            <a:endParaRPr lang="en-US" altLang="en-US" sz="4000" dirty="0">
              <a:latin typeface="Arial Rounded MT Bold" panose="020F0704030504030204" pitchFamily="34" charset="0"/>
            </a:endParaRPr>
          </a:p>
        </p:txBody>
      </p:sp>
      <p:sp>
        <p:nvSpPr>
          <p:cNvPr id="2" name="Content Placeholder 1"/>
          <p:cNvSpPr>
            <a:spLocks noGrp="1"/>
          </p:cNvSpPr>
          <p:nvPr>
            <p:ph idx="1"/>
          </p:nvPr>
        </p:nvSpPr>
        <p:spPr>
          <a:xfrm>
            <a:off x="1676400" y="838201"/>
            <a:ext cx="8839200" cy="2232025"/>
          </a:xfrm>
        </p:spPr>
        <p:txBody>
          <a:bodyPr/>
          <a:lstStyle/>
          <a:p>
            <a:r>
              <a:rPr lang="en-US" sz="3000" dirty="0">
                <a:latin typeface="Arial Rounded MT Bold" panose="020F0704030504030204" pitchFamily="34" charset="0"/>
              </a:rPr>
              <a:t>Locate and determine the size of the STA by probing.</a:t>
            </a:r>
          </a:p>
          <a:p>
            <a:r>
              <a:rPr lang="en-US" sz="3000" dirty="0">
                <a:latin typeface="Arial Rounded MT Bold" panose="020F0704030504030204" pitchFamily="34" charset="0"/>
              </a:rPr>
              <a:t>Measure the depth of DRY AGGREGATE.</a:t>
            </a:r>
          </a:p>
          <a:p>
            <a:endParaRPr lang="en-US" dirty="0"/>
          </a:p>
        </p:txBody>
      </p:sp>
      <p:pic>
        <p:nvPicPr>
          <p:cNvPr id="90115" name="Picture 3" descr="SSS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0" y="2584191"/>
            <a:ext cx="8458200" cy="360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5334000" y="3861196"/>
            <a:ext cx="381000" cy="1244204"/>
            <a:chOff x="5448300" y="3467100"/>
            <a:chExt cx="381000" cy="1244204"/>
          </a:xfrm>
        </p:grpSpPr>
        <p:sp>
          <p:nvSpPr>
            <p:cNvPr id="6" name="Rectangle 5"/>
            <p:cNvSpPr/>
            <p:nvPr/>
          </p:nvSpPr>
          <p:spPr>
            <a:xfrm>
              <a:off x="5448300" y="3771900"/>
              <a:ext cx="381000" cy="939404"/>
            </a:xfrm>
            <a:prstGeom prst="rect">
              <a:avLst/>
            </a:prstGeom>
            <a:solidFill>
              <a:schemeClr val="bg2">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00700" y="3467100"/>
              <a:ext cx="95250" cy="12192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2590800"/>
            <a:ext cx="4724400" cy="33528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429000" y="3124200"/>
            <a:ext cx="1066800" cy="1066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6400" y="0"/>
            <a:ext cx="5181600" cy="1295400"/>
          </a:xfrm>
        </p:spPr>
        <p:txBody>
          <a:bodyPr/>
          <a:lstStyle/>
          <a:p>
            <a:r>
              <a:rPr lang="en-US" dirty="0">
                <a:latin typeface="Arial Rounded MT Bold" panose="020F0704030504030204" pitchFamily="34" charset="0"/>
              </a:rPr>
              <a:t>HLT Required if</a:t>
            </a:r>
          </a:p>
        </p:txBody>
      </p:sp>
      <p:sp>
        <p:nvSpPr>
          <p:cNvPr id="5" name="Rectangle 4"/>
          <p:cNvSpPr/>
          <p:nvPr/>
        </p:nvSpPr>
        <p:spPr>
          <a:xfrm>
            <a:off x="2514600" y="1447800"/>
            <a:ext cx="4724400" cy="1143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5943600"/>
            <a:ext cx="4724400" cy="838200"/>
          </a:xfrm>
          <a:prstGeom prst="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91000" y="6019801"/>
            <a:ext cx="1295400" cy="646331"/>
          </a:xfrm>
          <a:prstGeom prst="rect">
            <a:avLst/>
          </a:prstGeom>
          <a:noFill/>
          <a:ln>
            <a:solidFill>
              <a:schemeClr val="tx1"/>
            </a:solidFill>
          </a:ln>
        </p:spPr>
        <p:txBody>
          <a:bodyPr wrap="square" rtlCol="0">
            <a:spAutoFit/>
          </a:bodyPr>
          <a:lstStyle/>
          <a:p>
            <a:r>
              <a:rPr lang="en-US" dirty="0"/>
              <a:t>SOIL</a:t>
            </a:r>
          </a:p>
        </p:txBody>
      </p:sp>
      <p:cxnSp>
        <p:nvCxnSpPr>
          <p:cNvPr id="12" name="Straight Connector 11"/>
          <p:cNvCxnSpPr/>
          <p:nvPr/>
        </p:nvCxnSpPr>
        <p:spPr>
          <a:xfrm>
            <a:off x="3429000" y="3962400"/>
            <a:ext cx="1066800" cy="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505201" y="4034772"/>
            <a:ext cx="910571" cy="3829"/>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581401" y="4095750"/>
            <a:ext cx="758171" cy="383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11916" y="4168120"/>
            <a:ext cx="379085" cy="3830"/>
          </a:xfrm>
          <a:prstGeom prst="line">
            <a:avLst/>
          </a:prstGeom>
          <a:ln w="762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95800" y="3962400"/>
            <a:ext cx="0" cy="5334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05200" y="3962400"/>
            <a:ext cx="0" cy="5334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14600" y="3925670"/>
            <a:ext cx="4724400" cy="2017931"/>
          </a:xfrm>
          <a:prstGeom prst="rect">
            <a:avLst/>
          </a:prstGeom>
          <a:solidFill>
            <a:schemeClr val="bg1">
              <a:lumMod val="60000"/>
              <a:lumOff val="40000"/>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514600" y="2590800"/>
            <a:ext cx="47244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91000" y="1676401"/>
            <a:ext cx="1905000" cy="646331"/>
          </a:xfrm>
          <a:prstGeom prst="rect">
            <a:avLst/>
          </a:prstGeom>
          <a:noFill/>
          <a:ln>
            <a:solidFill>
              <a:schemeClr val="tx1"/>
            </a:solidFill>
          </a:ln>
        </p:spPr>
        <p:txBody>
          <a:bodyPr wrap="square" rtlCol="0">
            <a:spAutoFit/>
          </a:bodyPr>
          <a:lstStyle/>
          <a:p>
            <a:r>
              <a:rPr lang="en-US" dirty="0"/>
              <a:t>Backfill</a:t>
            </a:r>
          </a:p>
        </p:txBody>
      </p:sp>
      <p:cxnSp>
        <p:nvCxnSpPr>
          <p:cNvPr id="34" name="Straight Connector 33"/>
          <p:cNvCxnSpPr/>
          <p:nvPr/>
        </p:nvCxnSpPr>
        <p:spPr>
          <a:xfrm flipH="1">
            <a:off x="1828800" y="25908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828800" y="59436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86201" y="3124200"/>
            <a:ext cx="150399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057400" y="2590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057400" y="4495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52600" y="3925670"/>
            <a:ext cx="533400" cy="646331"/>
          </a:xfrm>
          <a:prstGeom prst="rect">
            <a:avLst/>
          </a:prstGeom>
          <a:noFill/>
        </p:spPr>
        <p:txBody>
          <a:bodyPr wrap="square" rtlCol="0">
            <a:spAutoFit/>
          </a:bodyPr>
          <a:lstStyle/>
          <a:p>
            <a:r>
              <a:rPr lang="en-US" dirty="0"/>
              <a:t>A</a:t>
            </a:r>
          </a:p>
        </p:txBody>
      </p:sp>
      <p:cxnSp>
        <p:nvCxnSpPr>
          <p:cNvPr id="46" name="Straight Connector 45"/>
          <p:cNvCxnSpPr/>
          <p:nvPr/>
        </p:nvCxnSpPr>
        <p:spPr>
          <a:xfrm>
            <a:off x="3886201" y="4229100"/>
            <a:ext cx="150399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876800" y="3352801"/>
            <a:ext cx="533400" cy="646331"/>
          </a:xfrm>
          <a:prstGeom prst="rect">
            <a:avLst/>
          </a:prstGeom>
          <a:noFill/>
        </p:spPr>
        <p:txBody>
          <a:bodyPr wrap="square" rtlCol="0">
            <a:spAutoFit/>
          </a:bodyPr>
          <a:lstStyle/>
          <a:p>
            <a:r>
              <a:rPr lang="en-US" dirty="0"/>
              <a:t>C</a:t>
            </a:r>
          </a:p>
        </p:txBody>
      </p:sp>
      <p:cxnSp>
        <p:nvCxnSpPr>
          <p:cNvPr id="51" name="Straight Arrow Connector 50"/>
          <p:cNvCxnSpPr/>
          <p:nvPr/>
        </p:nvCxnSpPr>
        <p:spPr>
          <a:xfrm flipV="1">
            <a:off x="5181600" y="3124200"/>
            <a:ext cx="0" cy="304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181600" y="3962400"/>
            <a:ext cx="0" cy="2667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239000" y="259080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391400" y="2533651"/>
            <a:ext cx="533400" cy="646331"/>
          </a:xfrm>
          <a:prstGeom prst="rect">
            <a:avLst/>
          </a:prstGeom>
          <a:noFill/>
        </p:spPr>
        <p:txBody>
          <a:bodyPr wrap="square" rtlCol="0">
            <a:spAutoFit/>
          </a:bodyPr>
          <a:lstStyle/>
          <a:p>
            <a:r>
              <a:rPr lang="en-US" dirty="0"/>
              <a:t>K</a:t>
            </a:r>
          </a:p>
        </p:txBody>
      </p:sp>
      <p:cxnSp>
        <p:nvCxnSpPr>
          <p:cNvPr id="58" name="Straight Connector 57"/>
          <p:cNvCxnSpPr/>
          <p:nvPr/>
        </p:nvCxnSpPr>
        <p:spPr>
          <a:xfrm flipH="1">
            <a:off x="7239000" y="390525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239000" y="5943600"/>
            <a:ext cx="990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8458200" y="2590802"/>
            <a:ext cx="38100" cy="29458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8458200" y="3677334"/>
            <a:ext cx="19050" cy="28506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7924800" y="3925669"/>
            <a:ext cx="19050" cy="91303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924800" y="5373470"/>
            <a:ext cx="0" cy="57013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229600" y="2895601"/>
            <a:ext cx="1905000" cy="646331"/>
          </a:xfrm>
          <a:prstGeom prst="rect">
            <a:avLst/>
          </a:prstGeom>
          <a:noFill/>
        </p:spPr>
        <p:txBody>
          <a:bodyPr wrap="square" rtlCol="0">
            <a:spAutoFit/>
          </a:bodyPr>
          <a:lstStyle/>
          <a:p>
            <a:r>
              <a:rPr lang="en-US" dirty="0">
                <a:solidFill>
                  <a:srgbClr val="FFFF00"/>
                </a:solidFill>
              </a:rPr>
              <a:t>D &lt; 5 in</a:t>
            </a:r>
          </a:p>
        </p:txBody>
      </p:sp>
      <p:sp>
        <p:nvSpPr>
          <p:cNvPr id="70" name="TextBox 69"/>
          <p:cNvSpPr txBox="1"/>
          <p:nvPr/>
        </p:nvSpPr>
        <p:spPr>
          <a:xfrm>
            <a:off x="7620000" y="4782920"/>
            <a:ext cx="533400" cy="646331"/>
          </a:xfrm>
          <a:prstGeom prst="rect">
            <a:avLst/>
          </a:prstGeom>
          <a:noFill/>
        </p:spPr>
        <p:txBody>
          <a:bodyPr wrap="square" rtlCol="0">
            <a:spAutoFit/>
          </a:bodyPr>
          <a:lstStyle/>
          <a:p>
            <a:r>
              <a:rPr lang="en-US" dirty="0"/>
              <a:t>B</a:t>
            </a:r>
          </a:p>
        </p:txBody>
      </p:sp>
      <p:sp>
        <p:nvSpPr>
          <p:cNvPr id="73" name="TextBox 72"/>
          <p:cNvSpPr txBox="1"/>
          <p:nvPr/>
        </p:nvSpPr>
        <p:spPr>
          <a:xfrm>
            <a:off x="3505200" y="2647890"/>
            <a:ext cx="1143000" cy="400110"/>
          </a:xfrm>
          <a:prstGeom prst="rect">
            <a:avLst/>
          </a:prstGeom>
          <a:noFill/>
        </p:spPr>
        <p:txBody>
          <a:bodyPr wrap="square" rtlCol="0">
            <a:spAutoFit/>
          </a:bodyPr>
          <a:lstStyle/>
          <a:p>
            <a:r>
              <a:rPr lang="en-US" sz="2000" dirty="0"/>
              <a:t>Gravity</a:t>
            </a:r>
          </a:p>
        </p:txBody>
      </p:sp>
      <p:sp>
        <p:nvSpPr>
          <p:cNvPr id="74" name="TextBox 73"/>
          <p:cNvSpPr txBox="1"/>
          <p:nvPr/>
        </p:nvSpPr>
        <p:spPr>
          <a:xfrm>
            <a:off x="7886700" y="221545"/>
            <a:ext cx="3733800" cy="1631216"/>
          </a:xfrm>
          <a:prstGeom prst="rect">
            <a:avLst/>
          </a:prstGeom>
          <a:noFill/>
          <a:ln>
            <a:solidFill>
              <a:schemeClr val="tx1"/>
            </a:solidFill>
          </a:ln>
        </p:spPr>
        <p:txBody>
          <a:bodyPr wrap="square" rtlCol="0">
            <a:spAutoFit/>
          </a:bodyPr>
          <a:lstStyle/>
          <a:p>
            <a:r>
              <a:rPr lang="en-US" sz="2000" dirty="0"/>
              <a:t>A = Aggregate Depth</a:t>
            </a:r>
          </a:p>
          <a:p>
            <a:r>
              <a:rPr lang="en-US" sz="2000" dirty="0"/>
              <a:t>B = Standing Liquid (varies)</a:t>
            </a:r>
          </a:p>
          <a:p>
            <a:r>
              <a:rPr lang="en-US" sz="2000" dirty="0"/>
              <a:t>C = Pipe Diameter (4”)</a:t>
            </a:r>
          </a:p>
          <a:p>
            <a:r>
              <a:rPr lang="en-US" sz="2000" dirty="0">
                <a:solidFill>
                  <a:srgbClr val="FFFF00"/>
                </a:solidFill>
              </a:rPr>
              <a:t>D = Dry Aggregate</a:t>
            </a:r>
          </a:p>
          <a:p>
            <a:r>
              <a:rPr lang="en-US" sz="2000" dirty="0"/>
              <a:t>K = 2 inches</a:t>
            </a:r>
          </a:p>
        </p:txBody>
      </p:sp>
      <p:sp>
        <p:nvSpPr>
          <p:cNvPr id="71" name="TextBox 70"/>
          <p:cNvSpPr txBox="1"/>
          <p:nvPr/>
        </p:nvSpPr>
        <p:spPr>
          <a:xfrm>
            <a:off x="2590800" y="3049370"/>
            <a:ext cx="738664" cy="2437030"/>
          </a:xfrm>
          <a:prstGeom prst="rect">
            <a:avLst/>
          </a:prstGeom>
          <a:noFill/>
          <a:ln>
            <a:solidFill>
              <a:schemeClr val="tx1"/>
            </a:solidFill>
          </a:ln>
        </p:spPr>
        <p:txBody>
          <a:bodyPr vert="vert" wrap="square" rtlCol="0">
            <a:spAutoFit/>
          </a:bodyPr>
          <a:lstStyle/>
          <a:p>
            <a:r>
              <a:rPr lang="en-US" dirty="0"/>
              <a:t>Aggregate</a:t>
            </a:r>
          </a:p>
        </p:txBody>
      </p:sp>
      <p:sp>
        <p:nvSpPr>
          <p:cNvPr id="14" name="TextBox 13"/>
          <p:cNvSpPr txBox="1"/>
          <p:nvPr/>
        </p:nvSpPr>
        <p:spPr>
          <a:xfrm>
            <a:off x="8458200" y="4382185"/>
            <a:ext cx="1905000" cy="646331"/>
          </a:xfrm>
          <a:prstGeom prst="rect">
            <a:avLst/>
          </a:prstGeom>
          <a:noFill/>
          <a:ln>
            <a:solidFill>
              <a:srgbClr val="FFFF00"/>
            </a:solidFill>
          </a:ln>
        </p:spPr>
        <p:txBody>
          <a:bodyPr wrap="square" rtlCol="0">
            <a:spAutoFit/>
          </a:bodyPr>
          <a:lstStyle/>
          <a:p>
            <a:r>
              <a:rPr lang="en-US" dirty="0"/>
              <a:t>Gravity</a:t>
            </a:r>
          </a:p>
        </p:txBody>
      </p:sp>
    </p:spTree>
    <p:extLst>
      <p:ext uri="{BB962C8B-B14F-4D97-AF65-F5344CB8AC3E}">
        <p14:creationId xmlns:p14="http://schemas.microsoft.com/office/powerpoint/2010/main" val="246097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2590800"/>
            <a:ext cx="4724400" cy="33528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6400" y="0"/>
            <a:ext cx="5181600" cy="1295400"/>
          </a:xfrm>
        </p:spPr>
        <p:txBody>
          <a:bodyPr/>
          <a:lstStyle/>
          <a:p>
            <a:r>
              <a:rPr lang="en-US" dirty="0">
                <a:latin typeface="Arial Rounded MT Bold" panose="020F0704030504030204" pitchFamily="34" charset="0"/>
              </a:rPr>
              <a:t>HLT Required if</a:t>
            </a:r>
          </a:p>
        </p:txBody>
      </p:sp>
      <p:sp>
        <p:nvSpPr>
          <p:cNvPr id="5" name="Rectangle 4"/>
          <p:cNvSpPr/>
          <p:nvPr/>
        </p:nvSpPr>
        <p:spPr>
          <a:xfrm>
            <a:off x="2514600" y="1447800"/>
            <a:ext cx="4724400" cy="1143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5943600"/>
            <a:ext cx="4724400" cy="838200"/>
          </a:xfrm>
          <a:prstGeom prst="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91000" y="6019801"/>
            <a:ext cx="1295400" cy="646331"/>
          </a:xfrm>
          <a:prstGeom prst="rect">
            <a:avLst/>
          </a:prstGeom>
          <a:noFill/>
          <a:ln>
            <a:solidFill>
              <a:schemeClr val="tx1"/>
            </a:solidFill>
          </a:ln>
        </p:spPr>
        <p:txBody>
          <a:bodyPr wrap="square" rtlCol="0">
            <a:spAutoFit/>
          </a:bodyPr>
          <a:lstStyle/>
          <a:p>
            <a:r>
              <a:rPr lang="en-US" dirty="0"/>
              <a:t>SOIL</a:t>
            </a:r>
          </a:p>
        </p:txBody>
      </p:sp>
      <p:sp>
        <p:nvSpPr>
          <p:cNvPr id="9" name="Oval 8"/>
          <p:cNvSpPr/>
          <p:nvPr/>
        </p:nvSpPr>
        <p:spPr>
          <a:xfrm>
            <a:off x="6172200" y="3124200"/>
            <a:ext cx="457200" cy="457200"/>
          </a:xfrm>
          <a:prstGeom prst="ellipse">
            <a:avLst/>
          </a:prstGeom>
          <a:solidFill>
            <a:schemeClr val="bg2">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9" idx="4"/>
          </p:cNvCxnSpPr>
          <p:nvPr/>
        </p:nvCxnSpPr>
        <p:spPr>
          <a:xfrm>
            <a:off x="6400800" y="3581400"/>
            <a:ext cx="0" cy="381000"/>
          </a:xfrm>
          <a:prstGeom prst="straightConnector1">
            <a:avLst/>
          </a:prstGeom>
          <a:ln w="762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52700" y="3674823"/>
            <a:ext cx="4724400" cy="2590800"/>
          </a:xfrm>
          <a:prstGeom prst="rect">
            <a:avLst/>
          </a:prstGeom>
          <a:solidFill>
            <a:schemeClr val="bg1">
              <a:lumMod val="60000"/>
              <a:lumOff val="40000"/>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514600" y="2590800"/>
            <a:ext cx="47244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91000" y="1676401"/>
            <a:ext cx="1905000" cy="646331"/>
          </a:xfrm>
          <a:prstGeom prst="rect">
            <a:avLst/>
          </a:prstGeom>
          <a:noFill/>
          <a:ln>
            <a:solidFill>
              <a:schemeClr val="tx1"/>
            </a:solidFill>
          </a:ln>
        </p:spPr>
        <p:txBody>
          <a:bodyPr wrap="square" rtlCol="0">
            <a:spAutoFit/>
          </a:bodyPr>
          <a:lstStyle/>
          <a:p>
            <a:r>
              <a:rPr lang="en-US" dirty="0"/>
              <a:t>Backfill</a:t>
            </a:r>
          </a:p>
        </p:txBody>
      </p:sp>
      <p:cxnSp>
        <p:nvCxnSpPr>
          <p:cNvPr id="34" name="Straight Connector 33"/>
          <p:cNvCxnSpPr/>
          <p:nvPr/>
        </p:nvCxnSpPr>
        <p:spPr>
          <a:xfrm flipH="1">
            <a:off x="1828800" y="25908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828800" y="5943600"/>
            <a:ext cx="6858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p:cNvCxnSpPr>
          <p:nvPr/>
        </p:nvCxnSpPr>
        <p:spPr>
          <a:xfrm>
            <a:off x="6400801" y="3124200"/>
            <a:ext cx="1580193"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057400" y="2590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057400" y="4495800"/>
            <a:ext cx="0" cy="1447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52600" y="3925670"/>
            <a:ext cx="533400" cy="646331"/>
          </a:xfrm>
          <a:prstGeom prst="rect">
            <a:avLst/>
          </a:prstGeom>
          <a:noFill/>
        </p:spPr>
        <p:txBody>
          <a:bodyPr wrap="square" rtlCol="0">
            <a:spAutoFit/>
          </a:bodyPr>
          <a:lstStyle/>
          <a:p>
            <a:r>
              <a:rPr lang="en-US" dirty="0"/>
              <a:t>A</a:t>
            </a:r>
          </a:p>
        </p:txBody>
      </p:sp>
      <p:cxnSp>
        <p:nvCxnSpPr>
          <p:cNvPr id="44" name="Straight Connector 43"/>
          <p:cNvCxnSpPr/>
          <p:nvPr/>
        </p:nvCxnSpPr>
        <p:spPr>
          <a:xfrm>
            <a:off x="6400800" y="3657601"/>
            <a:ext cx="16002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391400" y="3011270"/>
            <a:ext cx="533400" cy="646331"/>
          </a:xfrm>
          <a:prstGeom prst="rect">
            <a:avLst/>
          </a:prstGeom>
          <a:noFill/>
        </p:spPr>
        <p:txBody>
          <a:bodyPr wrap="square" rtlCol="0">
            <a:spAutoFit/>
          </a:bodyPr>
          <a:lstStyle/>
          <a:p>
            <a:r>
              <a:rPr lang="en-US" dirty="0"/>
              <a:t>C</a:t>
            </a:r>
          </a:p>
        </p:txBody>
      </p:sp>
      <p:cxnSp>
        <p:nvCxnSpPr>
          <p:cNvPr id="55" name="Straight Connector 54"/>
          <p:cNvCxnSpPr/>
          <p:nvPr/>
        </p:nvCxnSpPr>
        <p:spPr>
          <a:xfrm flipH="1">
            <a:off x="7239000" y="259080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391400" y="2533651"/>
            <a:ext cx="533400" cy="646331"/>
          </a:xfrm>
          <a:prstGeom prst="rect">
            <a:avLst/>
          </a:prstGeom>
          <a:noFill/>
        </p:spPr>
        <p:txBody>
          <a:bodyPr wrap="square" rtlCol="0">
            <a:spAutoFit/>
          </a:bodyPr>
          <a:lstStyle/>
          <a:p>
            <a:r>
              <a:rPr lang="en-US" dirty="0"/>
              <a:t>K</a:t>
            </a:r>
          </a:p>
        </p:txBody>
      </p:sp>
      <p:cxnSp>
        <p:nvCxnSpPr>
          <p:cNvPr id="58" name="Straight Connector 57"/>
          <p:cNvCxnSpPr/>
          <p:nvPr/>
        </p:nvCxnSpPr>
        <p:spPr>
          <a:xfrm flipH="1">
            <a:off x="7239000" y="3352800"/>
            <a:ext cx="1371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239000" y="5943600"/>
            <a:ext cx="9906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cxnSpLocks/>
          </p:cNvCxnSpPr>
          <p:nvPr/>
        </p:nvCxnSpPr>
        <p:spPr>
          <a:xfrm flipV="1">
            <a:off x="7924800" y="3657601"/>
            <a:ext cx="0" cy="118109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924800" y="5373470"/>
            <a:ext cx="0" cy="57013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229600" y="2667001"/>
            <a:ext cx="1905000" cy="646331"/>
          </a:xfrm>
          <a:prstGeom prst="rect">
            <a:avLst/>
          </a:prstGeom>
          <a:noFill/>
        </p:spPr>
        <p:txBody>
          <a:bodyPr wrap="square" rtlCol="0">
            <a:spAutoFit/>
          </a:bodyPr>
          <a:lstStyle/>
          <a:p>
            <a:r>
              <a:rPr lang="en-US" dirty="0">
                <a:solidFill>
                  <a:srgbClr val="FFFF00"/>
                </a:solidFill>
              </a:rPr>
              <a:t>D &lt; 4 in</a:t>
            </a:r>
          </a:p>
        </p:txBody>
      </p:sp>
      <p:sp>
        <p:nvSpPr>
          <p:cNvPr id="70" name="TextBox 69"/>
          <p:cNvSpPr txBox="1"/>
          <p:nvPr/>
        </p:nvSpPr>
        <p:spPr>
          <a:xfrm>
            <a:off x="7620000" y="4782920"/>
            <a:ext cx="533400" cy="646331"/>
          </a:xfrm>
          <a:prstGeom prst="rect">
            <a:avLst/>
          </a:prstGeom>
          <a:noFill/>
        </p:spPr>
        <p:txBody>
          <a:bodyPr wrap="square" rtlCol="0">
            <a:spAutoFit/>
          </a:bodyPr>
          <a:lstStyle/>
          <a:p>
            <a:r>
              <a:rPr lang="en-US" dirty="0"/>
              <a:t>B</a:t>
            </a:r>
          </a:p>
        </p:txBody>
      </p:sp>
      <p:sp>
        <p:nvSpPr>
          <p:cNvPr id="72" name="TextBox 71"/>
          <p:cNvSpPr txBox="1"/>
          <p:nvPr/>
        </p:nvSpPr>
        <p:spPr>
          <a:xfrm>
            <a:off x="5715000" y="2647890"/>
            <a:ext cx="1295400" cy="400110"/>
          </a:xfrm>
          <a:prstGeom prst="rect">
            <a:avLst/>
          </a:prstGeom>
          <a:noFill/>
        </p:spPr>
        <p:txBody>
          <a:bodyPr wrap="square" rtlCol="0">
            <a:spAutoFit/>
          </a:bodyPr>
          <a:lstStyle/>
          <a:p>
            <a:r>
              <a:rPr lang="en-US" sz="2000" dirty="0"/>
              <a:t>Pressure</a:t>
            </a:r>
          </a:p>
        </p:txBody>
      </p:sp>
      <p:sp>
        <p:nvSpPr>
          <p:cNvPr id="74" name="TextBox 73"/>
          <p:cNvSpPr txBox="1"/>
          <p:nvPr/>
        </p:nvSpPr>
        <p:spPr>
          <a:xfrm>
            <a:off x="7629345" y="224902"/>
            <a:ext cx="3733800" cy="1631216"/>
          </a:xfrm>
          <a:prstGeom prst="rect">
            <a:avLst/>
          </a:prstGeom>
          <a:noFill/>
          <a:ln>
            <a:solidFill>
              <a:schemeClr val="tx1"/>
            </a:solidFill>
          </a:ln>
        </p:spPr>
        <p:txBody>
          <a:bodyPr wrap="square" rtlCol="0">
            <a:spAutoFit/>
          </a:bodyPr>
          <a:lstStyle/>
          <a:p>
            <a:r>
              <a:rPr lang="en-US" sz="2000" dirty="0"/>
              <a:t>A = Aggregate Depth</a:t>
            </a:r>
          </a:p>
          <a:p>
            <a:r>
              <a:rPr lang="en-US" sz="2000" dirty="0"/>
              <a:t>B = Standing Liquid (varies)</a:t>
            </a:r>
          </a:p>
          <a:p>
            <a:r>
              <a:rPr lang="en-US" sz="2000" dirty="0"/>
              <a:t>C = Pipe Diameter (2 )</a:t>
            </a:r>
          </a:p>
          <a:p>
            <a:r>
              <a:rPr lang="en-US" sz="2000" dirty="0">
                <a:solidFill>
                  <a:srgbClr val="FFFF00"/>
                </a:solidFill>
              </a:rPr>
              <a:t>D = Dry Aggregate</a:t>
            </a:r>
          </a:p>
          <a:p>
            <a:r>
              <a:rPr lang="en-US" sz="2000" dirty="0"/>
              <a:t>K = 2 inches</a:t>
            </a:r>
          </a:p>
        </p:txBody>
      </p:sp>
      <p:sp>
        <p:nvSpPr>
          <p:cNvPr id="71" name="TextBox 70"/>
          <p:cNvSpPr txBox="1"/>
          <p:nvPr/>
        </p:nvSpPr>
        <p:spPr>
          <a:xfrm>
            <a:off x="2590800" y="3049370"/>
            <a:ext cx="738664" cy="2437030"/>
          </a:xfrm>
          <a:prstGeom prst="rect">
            <a:avLst/>
          </a:prstGeom>
          <a:noFill/>
          <a:ln>
            <a:solidFill>
              <a:schemeClr val="tx1"/>
            </a:solidFill>
          </a:ln>
        </p:spPr>
        <p:txBody>
          <a:bodyPr vert="vert" wrap="square" rtlCol="0">
            <a:spAutoFit/>
          </a:bodyPr>
          <a:lstStyle/>
          <a:p>
            <a:r>
              <a:rPr lang="en-US" dirty="0"/>
              <a:t>Aggregate</a:t>
            </a:r>
          </a:p>
        </p:txBody>
      </p:sp>
      <p:sp>
        <p:nvSpPr>
          <p:cNvPr id="14" name="TextBox 13"/>
          <p:cNvSpPr txBox="1"/>
          <p:nvPr/>
        </p:nvSpPr>
        <p:spPr>
          <a:xfrm>
            <a:off x="8153401" y="3810001"/>
            <a:ext cx="2362201" cy="646331"/>
          </a:xfrm>
          <a:prstGeom prst="rect">
            <a:avLst/>
          </a:prstGeom>
          <a:noFill/>
          <a:ln>
            <a:solidFill>
              <a:srgbClr val="FFFF00"/>
            </a:solidFill>
          </a:ln>
        </p:spPr>
        <p:txBody>
          <a:bodyPr wrap="square" rtlCol="0">
            <a:spAutoFit/>
          </a:bodyPr>
          <a:lstStyle/>
          <a:p>
            <a:r>
              <a:rPr lang="en-US" dirty="0"/>
              <a:t>Pressure</a:t>
            </a:r>
          </a:p>
        </p:txBody>
      </p:sp>
    </p:spTree>
    <p:extLst>
      <p:ext uri="{BB962C8B-B14F-4D97-AF65-F5344CB8AC3E}">
        <p14:creationId xmlns:p14="http://schemas.microsoft.com/office/powerpoint/2010/main" val="157864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24DD-CFF5-45E7-9B2B-FA7DE3C0726E}"/>
              </a:ext>
            </a:extLst>
          </p:cNvPr>
          <p:cNvSpPr>
            <a:spLocks noGrp="1"/>
          </p:cNvSpPr>
          <p:nvPr>
            <p:ph type="ctrTitle"/>
          </p:nvPr>
        </p:nvSpPr>
        <p:spPr>
          <a:xfrm>
            <a:off x="1981200" y="152402"/>
            <a:ext cx="8382000" cy="990599"/>
          </a:xfrm>
        </p:spPr>
        <p:txBody>
          <a:bodyPr/>
          <a:lstStyle/>
          <a:p>
            <a:r>
              <a:rPr lang="en-US" altLang="en-US" b="1" dirty="0">
                <a:latin typeface="Arial Rounded MT Bold" panose="020F0704030504030204" pitchFamily="34" charset="0"/>
              </a:rPr>
              <a:t>Individual Residential Spray Irrigation Systems (IRSIS)</a:t>
            </a:r>
            <a:endParaRPr lang="en-US" dirty="0"/>
          </a:p>
        </p:txBody>
      </p:sp>
      <p:sp>
        <p:nvSpPr>
          <p:cNvPr id="3" name="Subtitle 2">
            <a:extLst>
              <a:ext uri="{FF2B5EF4-FFF2-40B4-BE49-F238E27FC236}">
                <a16:creationId xmlns:a16="http://schemas.microsoft.com/office/drawing/2014/main" id="{81EB1165-DAA8-446D-B4FE-6BE36E4F6208}"/>
              </a:ext>
            </a:extLst>
          </p:cNvPr>
          <p:cNvSpPr>
            <a:spLocks noGrp="1"/>
          </p:cNvSpPr>
          <p:nvPr>
            <p:ph type="subTitle" idx="1"/>
          </p:nvPr>
        </p:nvSpPr>
        <p:spPr>
          <a:xfrm>
            <a:off x="1828800" y="4876800"/>
            <a:ext cx="8686800" cy="1752600"/>
          </a:xfrm>
        </p:spPr>
        <p:txBody>
          <a:bodyPr/>
          <a:lstStyle/>
          <a:p>
            <a:r>
              <a:rPr lang="en-US" altLang="en-US" sz="2800" b="1" dirty="0">
                <a:latin typeface="Arial-BoldMT" charset="0"/>
              </a:rPr>
              <a:t>If you are not familiar with these systems, seek assistance or training.  The maintenance provider must be interviewed along with recent maintenance records retrieved and reviewed.</a:t>
            </a:r>
            <a:endParaRPr lang="en-US" sz="2800" dirty="0"/>
          </a:p>
        </p:txBody>
      </p:sp>
      <p:pic>
        <p:nvPicPr>
          <p:cNvPr id="4" name="Picture 3">
            <a:extLst>
              <a:ext uri="{FF2B5EF4-FFF2-40B4-BE49-F238E27FC236}">
                <a16:creationId xmlns:a16="http://schemas.microsoft.com/office/drawing/2014/main" id="{8DA75F8B-8FB1-4A29-9FE9-7BA84F5769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417638"/>
            <a:ext cx="72390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5099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09800" y="228600"/>
            <a:ext cx="7772400" cy="1219200"/>
          </a:xfrm>
        </p:spPr>
        <p:txBody>
          <a:bodyPr/>
          <a:lstStyle/>
          <a:p>
            <a:pPr eaLnBrk="1" hangingPunct="1"/>
            <a:br>
              <a:rPr lang="en-US" altLang="en-US" sz="2800" b="1" dirty="0">
                <a:latin typeface="Arial-BoldItalicMT" charset="0"/>
              </a:rPr>
            </a:br>
            <a:r>
              <a:rPr lang="en-US" altLang="en-US" sz="4000" b="1" dirty="0">
                <a:latin typeface="Arial Rounded MT Bold" panose="020F0704030504030204" pitchFamily="34" charset="0"/>
              </a:rPr>
              <a:t>Individual Residential Spray Irrigation Systems (IRSIS)</a:t>
            </a:r>
            <a:br>
              <a:rPr lang="en-US" altLang="en-US" dirty="0">
                <a:latin typeface="Arial Rounded MT Bold" panose="020F0704030504030204" pitchFamily="34" charset="0"/>
              </a:rPr>
            </a:br>
            <a:endParaRPr lang="en-US" altLang="en-US" dirty="0">
              <a:latin typeface="Arial Rounded MT Bold" panose="020F0704030504030204" pitchFamily="34" charset="0"/>
            </a:endParaRPr>
          </a:p>
        </p:txBody>
      </p:sp>
      <p:sp>
        <p:nvSpPr>
          <p:cNvPr id="2" name="Content Placeholder 1"/>
          <p:cNvSpPr>
            <a:spLocks noGrp="1"/>
          </p:cNvSpPr>
          <p:nvPr>
            <p:ph idx="1"/>
          </p:nvPr>
        </p:nvSpPr>
        <p:spPr>
          <a:xfrm>
            <a:off x="2209800" y="1524000"/>
            <a:ext cx="7772400" cy="4495800"/>
          </a:xfrm>
        </p:spPr>
        <p:txBody>
          <a:bodyPr/>
          <a:lstStyle/>
          <a:p>
            <a:r>
              <a:rPr lang="en-US" sz="3000" dirty="0">
                <a:latin typeface="Arial Rounded MT Bold" panose="020F0704030504030204" pitchFamily="34" charset="0"/>
              </a:rPr>
              <a:t>Tanks and Pumps</a:t>
            </a:r>
          </a:p>
          <a:p>
            <a:pPr lvl="1"/>
            <a:r>
              <a:rPr lang="en-US" sz="2500" dirty="0">
                <a:latin typeface="Arial Rounded MT Bold" panose="020F0704030504030204" pitchFamily="34" charset="0"/>
              </a:rPr>
              <a:t>Inspect the tanks.</a:t>
            </a:r>
          </a:p>
          <a:p>
            <a:pPr lvl="1"/>
            <a:r>
              <a:rPr lang="en-US" sz="2500" dirty="0">
                <a:latin typeface="Arial Rounded MT Bold" panose="020F0704030504030204" pitchFamily="34" charset="0"/>
              </a:rPr>
              <a:t>Inspect the pump tank, pump, floats, &amp; alarms.</a:t>
            </a:r>
          </a:p>
          <a:p>
            <a:r>
              <a:rPr lang="en-US" sz="3000" dirty="0">
                <a:latin typeface="Arial Rounded MT Bold" panose="020F0704030504030204" pitchFamily="34" charset="0"/>
              </a:rPr>
              <a:t>Secondary Treatment Filters</a:t>
            </a:r>
          </a:p>
          <a:p>
            <a:pPr lvl="1"/>
            <a:r>
              <a:rPr lang="en-US" sz="2500" dirty="0">
                <a:latin typeface="Arial Rounded MT Bold" panose="020F0704030504030204" pitchFamily="34" charset="0"/>
              </a:rPr>
              <a:t>Inspect the secondary filter.</a:t>
            </a:r>
          </a:p>
          <a:p>
            <a:r>
              <a:rPr lang="en-US" sz="3000" dirty="0">
                <a:latin typeface="Arial Rounded MT Bold" panose="020F0704030504030204" pitchFamily="34" charset="0"/>
              </a:rPr>
              <a:t>Disinfection</a:t>
            </a:r>
          </a:p>
          <a:p>
            <a:pPr lvl="1"/>
            <a:r>
              <a:rPr lang="en-US" sz="2500" dirty="0">
                <a:latin typeface="Arial Rounded MT Bold" panose="020F0704030504030204" pitchFamily="34" charset="0"/>
              </a:rPr>
              <a:t>Inspect the disinfection unit.</a:t>
            </a:r>
          </a:p>
        </p:txBody>
      </p:sp>
    </p:spTree>
    <p:extLst>
      <p:ext uri="{BB962C8B-B14F-4D97-AF65-F5344CB8AC3E}">
        <p14:creationId xmlns:p14="http://schemas.microsoft.com/office/powerpoint/2010/main" val="18718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15226</TotalTime>
  <Words>14516</Words>
  <Application>Microsoft Office PowerPoint</Application>
  <PresentationFormat>Widescreen</PresentationFormat>
  <Paragraphs>1791</Paragraphs>
  <Slides>129</Slides>
  <Notes>126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129</vt:i4>
      </vt:variant>
    </vt:vector>
  </HeadingPairs>
  <TitlesOfParts>
    <vt:vector size="140" baseType="lpstr">
      <vt:lpstr>Arial</vt:lpstr>
      <vt:lpstr>Arial Rounded MT Bold</vt:lpstr>
      <vt:lpstr>Arial-BoldItalicMT</vt:lpstr>
      <vt:lpstr>Arial-BoldMT</vt:lpstr>
      <vt:lpstr>Calibri</vt:lpstr>
      <vt:lpstr>Cambria Math</vt:lpstr>
      <vt:lpstr>Times New Roman</vt:lpstr>
      <vt:lpstr>1_Default Design</vt:lpstr>
      <vt:lpstr>Acrobat Document</vt:lpstr>
      <vt:lpstr>Document</vt:lpstr>
      <vt:lpstr>Photo Editor Photo</vt:lpstr>
      <vt:lpstr>PowerPoint Presentation</vt:lpstr>
      <vt:lpstr>Inspection Procedures</vt:lpstr>
      <vt:lpstr>Sample Authorization Form</vt:lpstr>
      <vt:lpstr>Sample Authorization Form</vt:lpstr>
      <vt:lpstr>Sample Authorization Form</vt:lpstr>
      <vt:lpstr>Authorization Form</vt:lpstr>
      <vt:lpstr>Authorization Form</vt:lpstr>
      <vt:lpstr>Preliminary Information Form</vt:lpstr>
      <vt:lpstr>Preliminary Information Form</vt:lpstr>
      <vt:lpstr>System Design or Site Sketch</vt:lpstr>
      <vt:lpstr>PowerPoint Presentation</vt:lpstr>
      <vt:lpstr>Preliminary Information</vt:lpstr>
      <vt:lpstr>Preliminary Information</vt:lpstr>
      <vt:lpstr>Preliminary Information</vt:lpstr>
      <vt:lpstr>Preliminary Information</vt:lpstr>
      <vt:lpstr>Field Inspection Procedure</vt:lpstr>
      <vt:lpstr>Before You Start The Field Inspection</vt:lpstr>
      <vt:lpstr>PowerPoint Presentation</vt:lpstr>
      <vt:lpstr>Equipment Needed to Complete the Field Inspection</vt:lpstr>
      <vt:lpstr>Equipment Needed to Complete the Field Inspection</vt:lpstr>
      <vt:lpstr>Equipment Needed to Complete the Field Inspection</vt:lpstr>
      <vt:lpstr>General Field Procedure During the Site Visit:</vt:lpstr>
      <vt:lpstr>Here a tree is over a tank</vt:lpstr>
      <vt:lpstr>General Field Procedure During the Site Visit:</vt:lpstr>
      <vt:lpstr>Field Inspection Goals</vt:lpstr>
      <vt:lpstr>Field Inspection Checklist </vt:lpstr>
      <vt:lpstr>Field Inspection Checklist </vt:lpstr>
      <vt:lpstr>Field Inspection Checklist </vt:lpstr>
      <vt:lpstr>Field Inspection Checklist </vt:lpstr>
      <vt:lpstr>Field Inspection Checklist </vt:lpstr>
      <vt:lpstr>Field Inspection Checklist </vt:lpstr>
      <vt:lpstr>Field Inspection Checklist </vt:lpstr>
      <vt:lpstr>Building Sewer</vt:lpstr>
      <vt:lpstr>Inspecting Treatment Tanks</vt:lpstr>
      <vt:lpstr>Inspecting Treatment Tanks</vt:lpstr>
      <vt:lpstr>Inspecting Treatment Tanks</vt:lpstr>
      <vt:lpstr>Main Access Pics</vt:lpstr>
      <vt:lpstr>Inspecting Treatment Tanks</vt:lpstr>
      <vt:lpstr>Inspecting Treatment Tanks</vt:lpstr>
      <vt:lpstr>Inspecting Treatment Tanks</vt:lpstr>
      <vt:lpstr>Inspecting Treatment Tanks</vt:lpstr>
      <vt:lpstr>Inspecting Treatment Tanks</vt:lpstr>
      <vt:lpstr>Inspecting Treatment Tanks</vt:lpstr>
      <vt:lpstr>Inspecting Treatment Tanks</vt:lpstr>
      <vt:lpstr>Inspecting Treatment Tanks</vt:lpstr>
      <vt:lpstr>Inspecting Treatment Tanks</vt:lpstr>
      <vt:lpstr>Inspecting Treatment Tanks</vt:lpstr>
      <vt:lpstr>Inspecting Treatment Tanks</vt:lpstr>
      <vt:lpstr>Inspecting Holding Tanks</vt:lpstr>
      <vt:lpstr>PowerPoint Presentation</vt:lpstr>
      <vt:lpstr>Volume Calculations</vt:lpstr>
      <vt:lpstr>Volume Calculations</vt:lpstr>
      <vt:lpstr>Rectangular Volume Calculations</vt:lpstr>
      <vt:lpstr>Rectangular Volume Calculations</vt:lpstr>
      <vt:lpstr>Cylindrical Volume Calculation</vt:lpstr>
      <vt:lpstr>Cylindrical Volume Calculation</vt:lpstr>
      <vt:lpstr>Cylindrical Volume Calculation</vt:lpstr>
      <vt:lpstr>Septic Tank Outlet Filters</vt:lpstr>
      <vt:lpstr>Secondary Treatment Filters</vt:lpstr>
      <vt:lpstr>Secondary Treatment Filters</vt:lpstr>
      <vt:lpstr>Secondary Treatment Filters</vt:lpstr>
      <vt:lpstr>Secondary Treatment Filters</vt:lpstr>
      <vt:lpstr>Secondary Treatment Filters</vt:lpstr>
      <vt:lpstr>Disinfection Units</vt:lpstr>
      <vt:lpstr>Disinfection Units</vt:lpstr>
      <vt:lpstr>Disinfection Units</vt:lpstr>
      <vt:lpstr>Effluent Delivery &amp; Distribution Systems Gravity</vt:lpstr>
      <vt:lpstr>Effluent Delivery &amp; Distribution Systems Pump and Siphon Tanks</vt:lpstr>
      <vt:lpstr>Effluent Delivery &amp; Distribution Systems; Pump Tanks</vt:lpstr>
      <vt:lpstr>Effluent Delivery &amp; Distribution Systems; Pump Tanks</vt:lpstr>
      <vt:lpstr>Effluent Delivery &amp; Distribution Systems;  Siphon Tanks</vt:lpstr>
      <vt:lpstr> Absorption Areas </vt:lpstr>
      <vt:lpstr>Cesspools &amp; Seepage Pits</vt:lpstr>
      <vt:lpstr>Cesspool &amp; Seepage Pits</vt:lpstr>
      <vt:lpstr>Cesspool &amp; Seepage Pit</vt:lpstr>
      <vt:lpstr>Cesspools &amp; Seepage Pits</vt:lpstr>
      <vt:lpstr>General Probing</vt:lpstr>
      <vt:lpstr>General Probing</vt:lpstr>
      <vt:lpstr>General Probing</vt:lpstr>
      <vt:lpstr>In Ground Beds and Trenches</vt:lpstr>
      <vt:lpstr>In Ground Beds and Trenches</vt:lpstr>
      <vt:lpstr>In Ground Beds and Trenches</vt:lpstr>
      <vt:lpstr>Serial Distribution</vt:lpstr>
      <vt:lpstr>HLT Required if</vt:lpstr>
      <vt:lpstr>HLT Required if</vt:lpstr>
      <vt:lpstr>Green Dot Findings</vt:lpstr>
      <vt:lpstr>Elevated Sand Mound &amp; Trenches</vt:lpstr>
      <vt:lpstr>Elevated Sand Mound &amp; Trenches</vt:lpstr>
      <vt:lpstr>Elevated Sand Mound &amp; Trenches</vt:lpstr>
      <vt:lpstr>Dry Aggregate Rules Elevated Sand Mound</vt:lpstr>
      <vt:lpstr>At-Grade Systems</vt:lpstr>
      <vt:lpstr>HLT Required if</vt:lpstr>
      <vt:lpstr>PowerPoint Presentation</vt:lpstr>
      <vt:lpstr>PowerPoint Presentation</vt:lpstr>
      <vt:lpstr>Subsurface Sand Filter</vt:lpstr>
      <vt:lpstr>HLT Required if</vt:lpstr>
      <vt:lpstr>HLT Required if</vt:lpstr>
      <vt:lpstr>Individual Residential Spray Irrigation Systems (IRSIS)</vt:lpstr>
      <vt:lpstr> Individual Residential Spray Irrigation Systems (IRSIS) </vt:lpstr>
      <vt:lpstr>PowerPoint Presentation</vt:lpstr>
      <vt:lpstr>Spray Field</vt:lpstr>
      <vt:lpstr>Spray Field</vt:lpstr>
      <vt:lpstr>Drip Irrigation</vt:lpstr>
      <vt:lpstr>Chamber or Gravelless STA</vt:lpstr>
      <vt:lpstr>HLT Required if</vt:lpstr>
      <vt:lpstr>Evapotranspiration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E. Fox</dc:creator>
  <cp:lastModifiedBy>Kimberly Seipp</cp:lastModifiedBy>
  <cp:revision>586</cp:revision>
  <dcterms:created xsi:type="dcterms:W3CDTF">2004-02-24T16:09:51Z</dcterms:created>
  <dcterms:modified xsi:type="dcterms:W3CDTF">2025-06-20T15:34:26Z</dcterms:modified>
</cp:coreProperties>
</file>