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8"/>
  </p:notesMasterIdLst>
  <p:handoutMasterIdLst>
    <p:handoutMasterId r:id="rId29"/>
  </p:handoutMasterIdLst>
  <p:sldIdLst>
    <p:sldId id="325" r:id="rId2"/>
    <p:sldId id="262" r:id="rId3"/>
    <p:sldId id="261" r:id="rId4"/>
    <p:sldId id="315" r:id="rId5"/>
    <p:sldId id="362" r:id="rId6"/>
    <p:sldId id="329" r:id="rId7"/>
    <p:sldId id="367" r:id="rId8"/>
    <p:sldId id="363" r:id="rId9"/>
    <p:sldId id="364" r:id="rId10"/>
    <p:sldId id="360" r:id="rId11"/>
    <p:sldId id="358" r:id="rId12"/>
    <p:sldId id="356" r:id="rId13"/>
    <p:sldId id="357" r:id="rId14"/>
    <p:sldId id="365" r:id="rId15"/>
    <p:sldId id="366" r:id="rId16"/>
    <p:sldId id="359" r:id="rId17"/>
    <p:sldId id="328" r:id="rId18"/>
    <p:sldId id="361" r:id="rId19"/>
    <p:sldId id="355" r:id="rId20"/>
    <p:sldId id="368" r:id="rId21"/>
    <p:sldId id="369" r:id="rId22"/>
    <p:sldId id="370" r:id="rId23"/>
    <p:sldId id="371" r:id="rId24"/>
    <p:sldId id="372" r:id="rId25"/>
    <p:sldId id="373" r:id="rId26"/>
    <p:sldId id="374"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3300"/>
    <a:srgbClr val="1A5422"/>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6" autoAdjust="0"/>
    <p:restoredTop sz="65882" autoAdjust="0"/>
  </p:normalViewPr>
  <p:slideViewPr>
    <p:cSldViewPr>
      <p:cViewPr varScale="1">
        <p:scale>
          <a:sx n="46" d="100"/>
          <a:sy n="46" d="100"/>
        </p:scale>
        <p:origin x="1752"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478"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0275">
              <a:defRPr sz="1200" smtClean="0"/>
            </a:lvl1pPr>
          </a:lstStyle>
          <a:p>
            <a:pPr>
              <a:defRPr/>
            </a:pPr>
            <a:endParaRPr lang="en-US" altLang="en-US" dirty="0"/>
          </a:p>
        </p:txBody>
      </p:sp>
      <p:sp>
        <p:nvSpPr>
          <p:cNvPr id="18432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0275">
              <a:defRPr sz="1200" smtClean="0"/>
            </a:lvl1pPr>
          </a:lstStyle>
          <a:p>
            <a:pPr>
              <a:defRPr/>
            </a:pPr>
            <a:fld id="{D3966634-1713-42A1-9973-22FC93BEF060}" type="datetimeFigureOut">
              <a:rPr lang="en-US" altLang="en-US"/>
              <a:pPr>
                <a:defRPr/>
              </a:pPr>
              <a:t>6/22/2025</a:t>
            </a:fld>
            <a:endParaRPr lang="en-US" altLang="en-US" dirty="0"/>
          </a:p>
        </p:txBody>
      </p:sp>
      <p:sp>
        <p:nvSpPr>
          <p:cNvPr id="18432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0275">
              <a:defRPr sz="1200" smtClean="0"/>
            </a:lvl1pPr>
          </a:lstStyle>
          <a:p>
            <a:pPr>
              <a:defRPr/>
            </a:pPr>
            <a:endParaRPr lang="en-US" altLang="en-US" dirty="0"/>
          </a:p>
        </p:txBody>
      </p:sp>
      <p:sp>
        <p:nvSpPr>
          <p:cNvPr id="18432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0275">
              <a:defRPr sz="1200"/>
            </a:lvl1pPr>
          </a:lstStyle>
          <a:p>
            <a:pPr>
              <a:defRPr/>
            </a:pPr>
            <a:fld id="{40AB310B-D426-4FD1-9698-45B8BA9090C6}" type="slidenum">
              <a:rPr lang="en-US"/>
              <a:pPr>
                <a:defRPr/>
              </a:pPr>
              <a:t>‹#›</a:t>
            </a:fld>
            <a:endParaRPr lang="en-US" dirty="0"/>
          </a:p>
        </p:txBody>
      </p:sp>
    </p:spTree>
    <p:extLst>
      <p:ext uri="{BB962C8B-B14F-4D97-AF65-F5344CB8AC3E}">
        <p14:creationId xmlns:p14="http://schemas.microsoft.com/office/powerpoint/2010/main" val="2106083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0275">
              <a:defRPr sz="1200" smtClean="0"/>
            </a:lvl1pPr>
          </a:lstStyle>
          <a:p>
            <a:pPr>
              <a:defRPr/>
            </a:pPr>
            <a:endParaRPr lang="en-US" altLang="en-US" dirty="0"/>
          </a:p>
        </p:txBody>
      </p:sp>
      <p:sp>
        <p:nvSpPr>
          <p:cNvPr id="83971"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0275">
              <a:defRPr sz="1200" smtClean="0"/>
            </a:lvl1pPr>
          </a:lstStyle>
          <a:p>
            <a:pPr>
              <a:defRPr/>
            </a:pPr>
            <a:fld id="{5BBE8FC3-2399-43A1-9B56-BDFF5E09F6A8}" type="datetimeFigureOut">
              <a:rPr lang="en-US" altLang="en-US"/>
              <a:pPr>
                <a:defRPr/>
              </a:pPr>
              <a:t>6/22/2025</a:t>
            </a:fld>
            <a:endParaRPr lang="en-US" altLang="en-US" dirty="0"/>
          </a:p>
        </p:txBody>
      </p:sp>
      <p:sp>
        <p:nvSpPr>
          <p:cNvPr id="139268"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3974"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0275">
              <a:defRPr sz="1200" smtClean="0"/>
            </a:lvl1pPr>
          </a:lstStyle>
          <a:p>
            <a:pPr>
              <a:defRPr/>
            </a:pPr>
            <a:endParaRPr lang="en-US" altLang="en-US" dirty="0"/>
          </a:p>
        </p:txBody>
      </p:sp>
      <p:sp>
        <p:nvSpPr>
          <p:cNvPr id="83975"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0275">
              <a:defRPr sz="1200"/>
            </a:lvl1pPr>
          </a:lstStyle>
          <a:p>
            <a:pPr>
              <a:defRPr/>
            </a:pPr>
            <a:fld id="{7A28AEBB-9542-4155-9A3F-657CC17B8A16}" type="slidenum">
              <a:rPr lang="en-US"/>
              <a:pPr>
                <a:defRPr/>
              </a:pPr>
              <a:t>‹#›</a:t>
            </a:fld>
            <a:endParaRPr lang="en-US" dirty="0"/>
          </a:p>
        </p:txBody>
      </p:sp>
    </p:spTree>
    <p:extLst>
      <p:ext uri="{BB962C8B-B14F-4D97-AF65-F5344CB8AC3E}">
        <p14:creationId xmlns:p14="http://schemas.microsoft.com/office/powerpoint/2010/main" val="939658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63C6D8F1-193B-4E7D-AB0E-9DD8351F7436}" type="slidenum">
              <a:rPr lang="en-US" altLang="en-US" sz="1200" smtClean="0"/>
              <a:pPr eaLnBrk="1" hangingPunct="1"/>
              <a:t>1</a:t>
            </a:fld>
            <a:endParaRPr lang="en-US" altLang="en-US" sz="1200" dirty="0"/>
          </a:p>
        </p:txBody>
      </p:sp>
      <p:sp>
        <p:nvSpPr>
          <p:cNvPr id="14029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FBBDCA71-9425-4FE7-B69E-B82684DF2CAD}" type="slidenum">
              <a:rPr lang="en-US" altLang="en-US">
                <a:latin typeface="Arial Rounded MT Bold" pitchFamily="34" charset="0"/>
              </a:rPr>
              <a:pPr algn="r" eaLnBrk="1" hangingPunct="1">
                <a:spcBef>
                  <a:spcPct val="0"/>
                </a:spcBef>
              </a:pPr>
              <a:t>1</a:t>
            </a:fld>
            <a:endParaRPr lang="en-US" altLang="en-US" dirty="0">
              <a:latin typeface="Arial Rounded MT Bold" pitchFamily="34" charset="0"/>
            </a:endParaRPr>
          </a:p>
        </p:txBody>
      </p:sp>
      <p:sp>
        <p:nvSpPr>
          <p:cNvPr id="140292" name="Rectangle 2"/>
          <p:cNvSpPr>
            <a:spLocks noGrp="1" noRot="1" noChangeAspect="1" noChangeArrowheads="1" noTextEdit="1"/>
          </p:cNvSpPr>
          <p:nvPr>
            <p:ph type="sldImg"/>
          </p:nvPr>
        </p:nvSpPr>
        <p:spPr>
          <a:xfrm>
            <a:off x="406400" y="696913"/>
            <a:ext cx="6197600" cy="3486150"/>
          </a:xfrm>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Welcome to the NAWT OWTS Inspection Standards- Inspecting Onsite Wastewater Treatment Systems (OWTS)</a:t>
            </a:r>
          </a:p>
          <a:p>
            <a:pPr eaLnBrk="1" hangingPunct="1"/>
            <a:r>
              <a:rPr lang="en-US" altLang="en-US" dirty="0">
                <a:solidFill>
                  <a:srgbClr val="FF0000"/>
                </a:solidFill>
                <a:latin typeface="Arial" pitchFamily="34" charset="0"/>
              </a:rPr>
              <a:t>Each Trainer Introduces self if you have not done so to this point.</a:t>
            </a:r>
          </a:p>
          <a:p>
            <a:pPr eaLnBrk="1" hangingPunct="1"/>
            <a:r>
              <a:rPr lang="en-US" altLang="en-US" dirty="0">
                <a:solidFill>
                  <a:srgbClr val="FF0000"/>
                </a:solidFill>
                <a:latin typeface="Arial" pitchFamily="34" charset="0"/>
              </a:rPr>
              <a:t>Give your background - Pumper - Installer - SEO - Home Inspector</a:t>
            </a:r>
          </a:p>
          <a:p>
            <a:pPr eaLnBrk="1" hangingPunct="1"/>
            <a:r>
              <a:rPr lang="en-US" altLang="en-US" dirty="0">
                <a:latin typeface="Arial" pitchFamily="34" charset="0"/>
              </a:rPr>
              <a:t>Housekeeping &amp; Ground Rules – This is an informal Session</a:t>
            </a:r>
          </a:p>
          <a:p>
            <a:pPr eaLnBrk="1" hangingPunct="1"/>
            <a:r>
              <a:rPr lang="en-US" altLang="en-US" dirty="0">
                <a:latin typeface="Arial" pitchFamily="34" charset="0"/>
              </a:rPr>
              <a:t>Ask questions as you think of them. The greatest resource in this room is you, the trainees. If I get stumped, I’ll count on one of you for the answer!</a:t>
            </a:r>
          </a:p>
          <a:p>
            <a:pPr eaLnBrk="1" hangingPunct="1"/>
            <a:r>
              <a:rPr lang="en-US" altLang="en-US" dirty="0">
                <a:latin typeface="Arial" pitchFamily="34" charset="0"/>
              </a:rPr>
              <a:t>Pit stops as needed - </a:t>
            </a:r>
            <a:r>
              <a:rPr lang="en-US" altLang="en-US" dirty="0">
                <a:solidFill>
                  <a:srgbClr val="FF0000"/>
                </a:solidFill>
                <a:latin typeface="Arial" pitchFamily="34" charset="0"/>
              </a:rPr>
              <a:t>tell them where toilets are</a:t>
            </a:r>
          </a:p>
          <a:p>
            <a:pPr eaLnBrk="1" hangingPunct="1"/>
            <a:r>
              <a:rPr lang="en-US" altLang="en-US" dirty="0">
                <a:latin typeface="Arial" pitchFamily="34" charset="0"/>
              </a:rPr>
              <a:t>Cell Phones and pagers on silent or vibrate – If you need to take a call – leave the room…please!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r>
              <a:rPr lang="en-US" altLang="en-US" b="1" dirty="0">
                <a:latin typeface="Arial" pitchFamily="34" charset="0"/>
              </a:rPr>
              <a:t>Why have a set of Standards?</a:t>
            </a:r>
          </a:p>
          <a:p>
            <a:pPr eaLnBrk="1" hangingPunct="1"/>
            <a:r>
              <a:rPr lang="en-US" altLang="en-US" b="1" dirty="0">
                <a:solidFill>
                  <a:srgbClr val="FF0000"/>
                </a:solidFill>
                <a:latin typeface="Arial" pitchFamily="34" charset="0"/>
              </a:rPr>
              <a:t>LOOKING FOR:</a:t>
            </a:r>
            <a:r>
              <a:rPr lang="en-US" altLang="en-US" b="1" dirty="0">
                <a:latin typeface="Arial" pitchFamily="34" charset="0"/>
              </a:rPr>
              <a:t> So, every inspection is done the same way.</a:t>
            </a:r>
          </a:p>
          <a:p>
            <a:pPr eaLnBrk="1" hangingPunct="1"/>
            <a:r>
              <a:rPr lang="en-US" altLang="en-US" b="1" dirty="0">
                <a:latin typeface="Arial" pitchFamily="34" charset="0"/>
              </a:rPr>
              <a:t>Why is consistency important?</a:t>
            </a:r>
          </a:p>
          <a:p>
            <a:pPr eaLnBrk="1" hangingPunct="1"/>
            <a:r>
              <a:rPr lang="en-US" altLang="en-US" b="1" dirty="0">
                <a:solidFill>
                  <a:srgbClr val="FF0000"/>
                </a:solidFill>
                <a:latin typeface="Arial" pitchFamily="34" charset="0"/>
              </a:rPr>
              <a:t>LOOKING FOR:</a:t>
            </a:r>
            <a:r>
              <a:rPr lang="en-US" altLang="en-US" b="1" dirty="0">
                <a:latin typeface="Arial" pitchFamily="34" charset="0"/>
              </a:rPr>
              <a:t> So that when 2 people inspect the same system they reach the same conclusion...every time.</a:t>
            </a:r>
            <a:endParaRPr lang="en-US" altLang="en-US" dirty="0">
              <a:latin typeface="Arial" pitchFamily="34" charset="0"/>
            </a:endParaRPr>
          </a:p>
          <a:p>
            <a:pPr eaLnBrk="1" hangingPunct="1"/>
            <a:r>
              <a:rPr lang="en-US" altLang="en-US" dirty="0">
                <a:latin typeface="Arial" pitchFamily="34" charset="0"/>
              </a:rPr>
              <a:t>The inspection leads to a report.</a:t>
            </a:r>
          </a:p>
          <a:p>
            <a:pPr eaLnBrk="1" hangingPunct="1"/>
            <a:r>
              <a:rPr lang="en-US" altLang="en-US" dirty="0">
                <a:latin typeface="Arial" pitchFamily="34" charset="0"/>
              </a:rPr>
              <a:t>This report provides information about the type and condition of the system and provides</a:t>
            </a:r>
          </a:p>
          <a:p>
            <a:pPr eaLnBrk="1" hangingPunct="1"/>
            <a:r>
              <a:rPr lang="en-US" altLang="en-US" dirty="0">
                <a:latin typeface="Arial" pitchFamily="34" charset="0"/>
              </a:rPr>
              <a:t>suggestions for additional testing or corrective actions that may be needed.</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10</a:t>
            </a:fld>
            <a:endParaRPr lang="en-US" dirty="0"/>
          </a:p>
        </p:txBody>
      </p:sp>
    </p:spTree>
    <p:extLst>
      <p:ext uri="{BB962C8B-B14F-4D97-AF65-F5344CB8AC3E}">
        <p14:creationId xmlns:p14="http://schemas.microsoft.com/office/powerpoint/2010/main" val="222849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YOUR</a:t>
            </a:r>
            <a:r>
              <a:rPr lang="en-US" b="1" baseline="0" dirty="0"/>
              <a:t> INSPECTION GOAL: </a:t>
            </a:r>
            <a:r>
              <a:rPr lang="en-US" baseline="0" dirty="0"/>
              <a:t>to provide the client with as much information about the system as possible so that the client can draw informed conclusions.</a:t>
            </a:r>
          </a:p>
          <a:p>
            <a:r>
              <a:rPr lang="en-US" b="1" baseline="0" dirty="0"/>
              <a:t>In this document these processes are referred to as a “NAWT Inspection.”</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11</a:t>
            </a:fld>
            <a:endParaRPr lang="en-US" dirty="0"/>
          </a:p>
        </p:txBody>
      </p:sp>
    </p:spTree>
    <p:extLst>
      <p:ext uri="{BB962C8B-B14F-4D97-AF65-F5344CB8AC3E}">
        <p14:creationId xmlns:p14="http://schemas.microsoft.com/office/powerpoint/2010/main" val="636484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0" dirty="0"/>
              <a:t>A NAWT OWTS</a:t>
            </a:r>
            <a:r>
              <a:rPr lang="en-US" b="0" baseline="0" dirty="0"/>
              <a:t> Inspection is:</a:t>
            </a:r>
          </a:p>
          <a:p>
            <a:r>
              <a:rPr lang="en-US" b="0" baseline="0" dirty="0"/>
              <a:t>Objective – your only interest in the system at the time of inspection is a comprehensive inspection.</a:t>
            </a:r>
          </a:p>
          <a:p>
            <a:r>
              <a:rPr lang="en-US" b="0" baseline="0" dirty="0"/>
              <a:t>A description of every component in the system.</a:t>
            </a:r>
          </a:p>
          <a:p>
            <a:r>
              <a:rPr lang="en-US" b="0" baseline="0" dirty="0"/>
              <a:t>A conclusion about the components and system.</a:t>
            </a:r>
          </a:p>
          <a:p>
            <a:r>
              <a:rPr lang="en-US" b="0" baseline="0" dirty="0"/>
              <a:t>Includes a report that communicates the conclusions to the client in a manner that enables an understanding of the findings.</a:t>
            </a:r>
          </a:p>
          <a:p>
            <a:r>
              <a:rPr lang="en-US" b="0" baseline="0" dirty="0"/>
              <a:t>Report is written in clear, easy to understand language.</a:t>
            </a:r>
          </a:p>
          <a:p>
            <a:r>
              <a:rPr lang="en-US" b="0" baseline="0" dirty="0"/>
              <a:t>ASK: </a:t>
            </a:r>
            <a:r>
              <a:rPr lang="en-US" b="1" baseline="0" dirty="0"/>
              <a:t>Can you send the client a copy of the Field Observations Form as the final report?</a:t>
            </a:r>
          </a:p>
          <a:p>
            <a:r>
              <a:rPr lang="en-US" b="0" baseline="0" dirty="0"/>
              <a:t>LOOKING FOR: </a:t>
            </a:r>
            <a:r>
              <a:rPr lang="en-US" b="1" baseline="0" dirty="0"/>
              <a:t>NO!</a:t>
            </a:r>
            <a:endParaRPr lang="en-US" b="1"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12</a:t>
            </a:fld>
            <a:endParaRPr lang="en-US" dirty="0"/>
          </a:p>
        </p:txBody>
      </p:sp>
    </p:spTree>
    <p:extLst>
      <p:ext uri="{BB962C8B-B14F-4D97-AF65-F5344CB8AC3E}">
        <p14:creationId xmlns:p14="http://schemas.microsoft.com/office/powerpoint/2010/main" val="2870822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dirty="0"/>
              <a:t>A NAWT OWTS Inspection is not:</a:t>
            </a:r>
          </a:p>
          <a:p>
            <a:r>
              <a:rPr lang="en-US" b="1" dirty="0"/>
              <a:t>A warranty or guarantee.</a:t>
            </a:r>
          </a:p>
          <a:p>
            <a:r>
              <a:rPr lang="en-US" dirty="0"/>
              <a:t>It is not an assurance that</a:t>
            </a:r>
            <a:r>
              <a:rPr lang="en-US" baseline="0" dirty="0"/>
              <a:t> there is or will be adequate effluent treatment.</a:t>
            </a:r>
          </a:p>
          <a:p>
            <a:r>
              <a:rPr lang="en-US" baseline="0" dirty="0"/>
              <a:t>STRESS: </a:t>
            </a:r>
            <a:r>
              <a:rPr lang="en-US" b="1" baseline="0" dirty="0"/>
              <a:t>It is essential that these concepts be clearly stated in every report that is issued.</a:t>
            </a:r>
            <a:endParaRPr lang="en-US" b="1"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13</a:t>
            </a:fld>
            <a:endParaRPr lang="en-US" dirty="0"/>
          </a:p>
        </p:txBody>
      </p:sp>
    </p:spTree>
    <p:extLst>
      <p:ext uri="{BB962C8B-B14F-4D97-AF65-F5344CB8AC3E}">
        <p14:creationId xmlns:p14="http://schemas.microsoft.com/office/powerpoint/2010/main" val="1099080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r>
              <a:rPr lang="en-US" altLang="en-US" dirty="0">
                <a:latin typeface="Arial" pitchFamily="34" charset="0"/>
              </a:rPr>
              <a:t>This document does not include references to jurisdictional regulations. </a:t>
            </a:r>
          </a:p>
          <a:p>
            <a:pPr eaLnBrk="1" hangingPunct="1"/>
            <a:r>
              <a:rPr lang="en-US" altLang="en-US" b="1" dirty="0">
                <a:latin typeface="Arial" pitchFamily="34" charset="0"/>
              </a:rPr>
              <a:t>You are not doing a regulatory inspection.</a:t>
            </a:r>
          </a:p>
          <a:p>
            <a:pPr eaLnBrk="1" hangingPunct="1"/>
            <a:endParaRPr lang="en-US" altLang="en-US" b="1"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Arial" pitchFamily="34" charset="0"/>
              </a:rPr>
              <a:t>Particular state dimensions are used for illustrative purposes.</a:t>
            </a:r>
            <a:endParaRPr lang="en-US" sz="1200" b="1" i="1" u="sng"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In the various examples cited, CO regulations are used to illustrate dimensions, capacities and similar characteristics. Where precise dimensions, capacities and characteristics are stated, the inspector should consult the prevailing regulatory standards in the jurisdiction.</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14</a:t>
            </a:fld>
            <a:endParaRPr lang="en-US" dirty="0"/>
          </a:p>
        </p:txBody>
      </p:sp>
    </p:spTree>
    <p:extLst>
      <p:ext uri="{BB962C8B-B14F-4D97-AF65-F5344CB8AC3E}">
        <p14:creationId xmlns:p14="http://schemas.microsoft.com/office/powerpoint/2010/main" val="2557613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itchFamily="34" charset="0"/>
              </a:rPr>
              <a:t>Inspectors will encounter components, systems or site conditions that are not specifically described in these Standards.</a:t>
            </a:r>
            <a:endParaRPr lang="en-US" altLang="en-US" dirty="0">
              <a:latin typeface="Arial" pitchFamily="34" charset="0"/>
            </a:endParaRPr>
          </a:p>
          <a:p>
            <a:pPr eaLnBrk="1" hangingPunct="1"/>
            <a:endParaRPr lang="en-US" altLang="en-US" dirty="0">
              <a:latin typeface="Arial" pitchFamily="34" charset="0"/>
            </a:endParaRPr>
          </a:p>
          <a:p>
            <a:pPr eaLnBrk="1" hangingPunct="1"/>
            <a:r>
              <a:rPr lang="en-US" altLang="en-US" dirty="0">
                <a:latin typeface="Arial" pitchFamily="34" charset="0"/>
              </a:rPr>
              <a:t>In all cases, </a:t>
            </a:r>
            <a:r>
              <a:rPr lang="en-US" altLang="en-US" b="1" dirty="0">
                <a:latin typeface="Arial" pitchFamily="34" charset="0"/>
              </a:rPr>
              <a:t>professional judgment </a:t>
            </a:r>
            <a:r>
              <a:rPr lang="en-US" altLang="en-US" dirty="0">
                <a:latin typeface="Arial" pitchFamily="34" charset="0"/>
              </a:rPr>
              <a:t>consistent with the information provided herein and the goal of determining if the component is performing as intended should be the underlying principles employed by the inspector. When such conditions are encountered, they should be reported to the NAWT office to enable future Standards revisions address those items.</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15</a:t>
            </a:fld>
            <a:endParaRPr lang="en-US" dirty="0"/>
          </a:p>
        </p:txBody>
      </p:sp>
    </p:spTree>
    <p:extLst>
      <p:ext uri="{BB962C8B-B14F-4D97-AF65-F5344CB8AC3E}">
        <p14:creationId xmlns:p14="http://schemas.microsoft.com/office/powerpoint/2010/main" val="3842201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itchFamily="34" charset="0"/>
              </a:rPr>
              <a:t>Over the next two days we will cover . . .</a:t>
            </a:r>
          </a:p>
          <a:p>
            <a:pPr eaLnBrk="1" hangingPunct="1">
              <a:spcBef>
                <a:spcPct val="0"/>
              </a:spcBef>
            </a:pPr>
            <a:r>
              <a:rPr lang="en-US" altLang="en-US" dirty="0">
                <a:latin typeface="Arial" pitchFamily="34" charset="0"/>
              </a:rPr>
              <a:t>Inspector Qualifications</a:t>
            </a:r>
          </a:p>
          <a:p>
            <a:pPr eaLnBrk="1" hangingPunct="1">
              <a:spcBef>
                <a:spcPct val="0"/>
              </a:spcBef>
            </a:pPr>
            <a:r>
              <a:rPr lang="en-US" altLang="en-US" dirty="0">
                <a:latin typeface="Arial" pitchFamily="34" charset="0"/>
              </a:rPr>
              <a:t>Inspector Training</a:t>
            </a:r>
          </a:p>
          <a:p>
            <a:pPr eaLnBrk="1" hangingPunct="1">
              <a:spcBef>
                <a:spcPct val="0"/>
              </a:spcBef>
            </a:pPr>
            <a:r>
              <a:rPr lang="en-US" altLang="en-US" dirty="0">
                <a:latin typeface="Arial" pitchFamily="34" charset="0"/>
              </a:rPr>
              <a:t>How OWTS systems work</a:t>
            </a:r>
          </a:p>
          <a:p>
            <a:pPr eaLnBrk="1" hangingPunct="1">
              <a:spcBef>
                <a:spcPct val="0"/>
              </a:spcBef>
            </a:pPr>
            <a:r>
              <a:rPr lang="en-US" altLang="en-US" dirty="0">
                <a:latin typeface="Arial" pitchFamily="34" charset="0"/>
              </a:rPr>
              <a:t>Authorization to inspect</a:t>
            </a:r>
          </a:p>
          <a:p>
            <a:pPr eaLnBrk="1" hangingPunct="1">
              <a:spcBef>
                <a:spcPct val="0"/>
              </a:spcBef>
            </a:pPr>
            <a:r>
              <a:rPr lang="en-US" altLang="en-US" dirty="0">
                <a:latin typeface="Arial" pitchFamily="34" charset="0"/>
              </a:rPr>
              <a:t>Gathering preliminary information</a:t>
            </a:r>
          </a:p>
          <a:p>
            <a:pPr eaLnBrk="1" hangingPunct="1">
              <a:spcBef>
                <a:spcPct val="0"/>
              </a:spcBef>
            </a:pPr>
            <a:r>
              <a:rPr lang="en-US" altLang="en-US" dirty="0">
                <a:latin typeface="Arial" pitchFamily="34" charset="0"/>
              </a:rPr>
              <a:t>Field procedures</a:t>
            </a:r>
          </a:p>
          <a:p>
            <a:pPr eaLnBrk="1" hangingPunct="1">
              <a:spcBef>
                <a:spcPct val="0"/>
              </a:spcBef>
            </a:pPr>
            <a:r>
              <a:rPr lang="en-US" altLang="en-US" dirty="0">
                <a:latin typeface="Arial" pitchFamily="34" charset="0"/>
              </a:rPr>
              <a:t>Inspection reports</a:t>
            </a:r>
          </a:p>
          <a:p>
            <a:pPr eaLnBrk="1" hangingPunct="1">
              <a:spcBef>
                <a:spcPct val="0"/>
              </a:spcBef>
            </a:pPr>
            <a:r>
              <a:rPr lang="en-US" altLang="en-US" dirty="0">
                <a:latin typeface="Arial" pitchFamily="34" charset="0"/>
              </a:rPr>
              <a:t>Hydraulic load testing</a:t>
            </a:r>
          </a:p>
          <a:p>
            <a:pPr eaLnBrk="1" hangingPunct="1">
              <a:spcBef>
                <a:spcPct val="0"/>
              </a:spcBef>
            </a:pPr>
            <a:r>
              <a:rPr lang="en-US" altLang="en-US" dirty="0">
                <a:latin typeface="Arial" pitchFamily="34" charset="0"/>
              </a:rPr>
              <a:t>Resources</a:t>
            </a:r>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16</a:t>
            </a:fld>
            <a:endParaRPr lang="en-US" dirty="0"/>
          </a:p>
        </p:txBody>
      </p:sp>
    </p:spTree>
    <p:extLst>
      <p:ext uri="{BB962C8B-B14F-4D97-AF65-F5344CB8AC3E}">
        <p14:creationId xmlns:p14="http://schemas.microsoft.com/office/powerpoint/2010/main" val="2216557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9DC77A46-1148-4C83-9355-2B6E752B6518}" type="slidenum">
              <a:rPr lang="en-US" altLang="en-US" sz="1200" smtClean="0"/>
              <a:pPr eaLnBrk="1" hangingPunct="1"/>
              <a:t>17</a:t>
            </a:fld>
            <a:endParaRPr lang="en-US" altLang="en-US" sz="1200" dirty="0"/>
          </a:p>
        </p:txBody>
      </p:sp>
      <p:sp>
        <p:nvSpPr>
          <p:cNvPr id="15565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27216B4-DA10-4F46-B341-827EB3195ADD}" type="slidenum">
              <a:rPr lang="en-US" altLang="en-US">
                <a:latin typeface="Arial Rounded MT Bold" pitchFamily="34" charset="0"/>
              </a:rPr>
              <a:pPr algn="r" eaLnBrk="1" hangingPunct="1">
                <a:spcBef>
                  <a:spcPct val="0"/>
                </a:spcBef>
              </a:pPr>
              <a:t>17</a:t>
            </a:fld>
            <a:endParaRPr lang="en-US" altLang="en-US" dirty="0">
              <a:latin typeface="Arial Rounded MT Bold" pitchFamily="34" charset="0"/>
            </a:endParaRPr>
          </a:p>
        </p:txBody>
      </p:sp>
      <p:sp>
        <p:nvSpPr>
          <p:cNvPr id="155652" name="Rectangle 2"/>
          <p:cNvSpPr>
            <a:spLocks noGrp="1" noRot="1" noChangeAspect="1" noChangeArrowheads="1" noTextEdit="1"/>
          </p:cNvSpPr>
          <p:nvPr>
            <p:ph type="sldImg"/>
          </p:nvPr>
        </p:nvSpPr>
        <p:spPr>
          <a:xfrm>
            <a:off x="406400" y="696913"/>
            <a:ext cx="6197600" cy="3486150"/>
          </a:xfrm>
          <a:ln/>
        </p:spPr>
      </p:sp>
      <p:sp>
        <p:nvSpPr>
          <p:cNvPr id="155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itchFamily="34" charset="0"/>
              </a:rPr>
              <a:t>Your primary tasks…</a:t>
            </a:r>
            <a:r>
              <a:rPr lang="en-US" altLang="en-US" b="1" dirty="0">
                <a:solidFill>
                  <a:srgbClr val="FF0000"/>
                </a:solidFill>
                <a:latin typeface="Arial" pitchFamily="34" charset="0"/>
              </a:rPr>
              <a:t>(click twice to show blank lines in first row)</a:t>
            </a:r>
            <a:endParaRPr lang="en-US" altLang="en-US" b="1" dirty="0">
              <a:latin typeface="Arial" pitchFamily="34" charset="0"/>
            </a:endParaRPr>
          </a:p>
          <a:p>
            <a:pPr eaLnBrk="1" hangingPunct="1"/>
            <a:r>
              <a:rPr lang="en-US" altLang="en-US" b="1" dirty="0">
                <a:solidFill>
                  <a:srgbClr val="FF0000"/>
                </a:solidFill>
                <a:latin typeface="Arial" pitchFamily="34" charset="0"/>
              </a:rPr>
              <a:t>ASK</a:t>
            </a:r>
            <a:r>
              <a:rPr lang="en-US" altLang="en-US" b="1" dirty="0">
                <a:latin typeface="Arial" pitchFamily="34" charset="0"/>
              </a:rPr>
              <a:t> Who can fill in the blanks</a:t>
            </a:r>
          </a:p>
          <a:p>
            <a:pPr eaLnBrk="1" hangingPunct="1"/>
            <a:r>
              <a:rPr lang="en-US" altLang="en-US" b="1" dirty="0">
                <a:latin typeface="Arial" pitchFamily="34" charset="0"/>
              </a:rPr>
              <a:t>LOCATE </a:t>
            </a:r>
            <a:r>
              <a:rPr lang="en-US" altLang="en-US" b="1" dirty="0">
                <a:solidFill>
                  <a:srgbClr val="FF0000"/>
                </a:solidFill>
                <a:latin typeface="Arial" pitchFamily="34" charset="0"/>
              </a:rPr>
              <a:t>(click once to show answer then again to show next blank line – repeat for all)</a:t>
            </a:r>
            <a:endParaRPr lang="en-US" altLang="en-US" b="1" dirty="0">
              <a:latin typeface="Arial" pitchFamily="34" charset="0"/>
            </a:endParaRPr>
          </a:p>
          <a:p>
            <a:pPr eaLnBrk="1" hangingPunct="1"/>
            <a:endParaRPr lang="en-US" altLang="en-US" b="1" dirty="0">
              <a:latin typeface="Arial" pitchFamily="34" charset="0"/>
            </a:endParaRPr>
          </a:p>
          <a:p>
            <a:pPr eaLnBrk="1" hangingPunct="1"/>
            <a:r>
              <a:rPr lang="en-US" altLang="en-US" b="1" dirty="0">
                <a:latin typeface="Arial" pitchFamily="34" charset="0"/>
              </a:rPr>
              <a:t>IDENTIFY –EVALUATE- CONCLUDE- REPORT</a:t>
            </a:r>
            <a:endParaRPr lang="en-US" altLang="en-US" dirty="0">
              <a:latin typeface="Arial" pitchFamily="34" charset="0"/>
            </a:endParaRPr>
          </a:p>
          <a:p>
            <a:pPr eaLnBrk="1" hangingPunct="1"/>
            <a:endParaRPr lang="en-US" altLang="en-US" dirty="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r>
              <a:rPr lang="en-US" altLang="en-US" dirty="0">
                <a:latin typeface="Arial" pitchFamily="34" charset="0"/>
              </a:rPr>
              <a:t>Before performing a NAWT OWTS inspection or issuing (signing) an inspection report, you must be a currently-certified NAWT inspector.</a:t>
            </a:r>
          </a:p>
          <a:p>
            <a:pPr eaLnBrk="1" hangingPunct="1"/>
            <a:r>
              <a:rPr lang="en-US" altLang="en-US" dirty="0">
                <a:latin typeface="Arial" pitchFamily="34" charset="0"/>
              </a:rPr>
              <a:t>Training Required for Inspectors.</a:t>
            </a:r>
          </a:p>
          <a:p>
            <a:pPr eaLnBrk="1" hangingPunct="1"/>
            <a:r>
              <a:rPr lang="en-US" altLang="en-US" dirty="0">
                <a:latin typeface="Arial" pitchFamily="34" charset="0"/>
              </a:rPr>
              <a:t>Complete NAWT OWTS Training Course (minimum requirement), </a:t>
            </a:r>
            <a:r>
              <a:rPr lang="en-US" altLang="en-US" b="1" i="1" dirty="0">
                <a:latin typeface="Arial" pitchFamily="34" charset="0"/>
              </a:rPr>
              <a:t>Field instruction (would like to add this back to the curriculum)</a:t>
            </a:r>
            <a:r>
              <a:rPr lang="en-US" altLang="en-US" dirty="0">
                <a:latin typeface="Arial" pitchFamily="34" charset="0"/>
              </a:rPr>
              <a:t>, Score at least 70% on the post-course exam</a:t>
            </a:r>
          </a:p>
          <a:p>
            <a:pPr eaLnBrk="1" hangingPunct="1"/>
            <a:r>
              <a:rPr lang="en-US" altLang="en-US" dirty="0">
                <a:latin typeface="Arial" pitchFamily="34" charset="0"/>
              </a:rPr>
              <a:t>Trainees and their employers must sign an acknowledgment</a:t>
            </a:r>
          </a:p>
          <a:p>
            <a:pPr eaLnBrk="1" hangingPunct="1"/>
            <a:r>
              <a:rPr lang="en-US" altLang="en-US" dirty="0">
                <a:latin typeface="Arial" pitchFamily="34" charset="0"/>
              </a:rPr>
              <a:t>Advanced training - CE Cycle</a:t>
            </a:r>
          </a:p>
          <a:p>
            <a:pPr eaLnBrk="1" hangingPunct="1"/>
            <a:r>
              <a:rPr lang="en-US" altLang="en-US" b="1" dirty="0">
                <a:solidFill>
                  <a:srgbClr val="FF0000"/>
                </a:solidFill>
                <a:latin typeface="Arial" pitchFamily="34" charset="0"/>
              </a:rPr>
              <a:t>ASK:</a:t>
            </a:r>
            <a:r>
              <a:rPr lang="en-US" altLang="en-US" b="1" dirty="0">
                <a:latin typeface="Arial" pitchFamily="34" charset="0"/>
              </a:rPr>
              <a:t> What is the question every NAWT inspection must answer?</a:t>
            </a:r>
          </a:p>
          <a:p>
            <a:pPr eaLnBrk="1" hangingPunct="1"/>
            <a:r>
              <a:rPr lang="en-US" altLang="en-US" b="1" dirty="0">
                <a:solidFill>
                  <a:srgbClr val="FF0000"/>
                </a:solidFill>
                <a:latin typeface="Arial" pitchFamily="34" charset="0"/>
              </a:rPr>
              <a:t>LOOKING FOR:</a:t>
            </a:r>
            <a:r>
              <a:rPr lang="en-US" altLang="en-US" b="1" dirty="0">
                <a:latin typeface="Arial" pitchFamily="34" charset="0"/>
              </a:rPr>
              <a:t> Does the installed system and each component function as intended?</a:t>
            </a:r>
          </a:p>
          <a:p>
            <a:pPr eaLnBrk="1" hangingPunct="1"/>
            <a:r>
              <a:rPr lang="en-US" altLang="en-US" b="1" dirty="0">
                <a:solidFill>
                  <a:srgbClr val="FF0000"/>
                </a:solidFill>
                <a:latin typeface="Arial" pitchFamily="34" charset="0"/>
              </a:rPr>
              <a:t>ASK:</a:t>
            </a:r>
            <a:r>
              <a:rPr lang="en-US" altLang="en-US" b="1" dirty="0">
                <a:latin typeface="Arial" pitchFamily="34" charset="0"/>
              </a:rPr>
              <a:t> ANY QUESTIONS</a:t>
            </a:r>
          </a:p>
          <a:p>
            <a:pPr eaLnBrk="1" hangingPunct="1"/>
            <a:r>
              <a:rPr lang="en-US" altLang="en-US" b="1" dirty="0">
                <a:solidFill>
                  <a:srgbClr val="FF0000"/>
                </a:solidFill>
                <a:latin typeface="Arial" pitchFamily="34" charset="0"/>
              </a:rPr>
              <a:t>If it was covered, go over it...If it will be covered, say “we’ll get to it.”</a:t>
            </a:r>
            <a:endParaRPr lang="en-US" altLang="en-US" dirty="0">
              <a:solidFill>
                <a:srgbClr val="FF0000"/>
              </a:solidFill>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18</a:t>
            </a:fld>
            <a:endParaRPr lang="en-US" dirty="0"/>
          </a:p>
        </p:txBody>
      </p:sp>
    </p:spTree>
    <p:extLst>
      <p:ext uri="{BB962C8B-B14F-4D97-AF65-F5344CB8AC3E}">
        <p14:creationId xmlns:p14="http://schemas.microsoft.com/office/powerpoint/2010/main" val="2562969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Times New Roman" pitchFamily="18" charset="0"/>
                <a:ea typeface="+mn-ea"/>
                <a:cs typeface="+mn-cs"/>
              </a:rPr>
              <a:t>PART ONE SUMMARY</a:t>
            </a:r>
            <a:endParaRPr lang="en-US" sz="1200" kern="1200" dirty="0">
              <a:solidFill>
                <a:schemeClr val="tx1"/>
              </a:solidFill>
              <a:latin typeface="Times New Roman" pitchFamily="18" charset="0"/>
              <a:ea typeface="+mn-ea"/>
              <a:cs typeface="+mn-cs"/>
            </a:endParaRPr>
          </a:p>
          <a:p>
            <a:r>
              <a:rPr lang="en-US" sz="1200" b="1" kern="1200" dirty="0">
                <a:solidFill>
                  <a:schemeClr val="tx1"/>
                </a:solidFill>
                <a:latin typeface="Times New Roman" pitchFamily="18" charset="0"/>
                <a:ea typeface="+mn-ea"/>
                <a:cs typeface="+mn-cs"/>
              </a:rPr>
              <a:t>This Summary is designed to be a quick verbal exchange between the trainer and the participants.</a:t>
            </a:r>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 </a:t>
            </a:r>
          </a:p>
          <a:p>
            <a:r>
              <a:rPr lang="en-US" sz="1200" b="1" u="sng" kern="1200" dirty="0">
                <a:solidFill>
                  <a:schemeClr val="tx1"/>
                </a:solidFill>
                <a:latin typeface="Times New Roman" pitchFamily="18" charset="0"/>
                <a:ea typeface="+mn-ea"/>
                <a:cs typeface="+mn-cs"/>
              </a:rPr>
              <a:t>Trainees should be instructed to call out the answers, not wait to be called upon.</a:t>
            </a:r>
          </a:p>
          <a:p>
            <a:r>
              <a:rPr lang="en-US" sz="1200" b="1" u="sng" kern="1200" dirty="0">
                <a:solidFill>
                  <a:schemeClr val="tx1"/>
                </a:solidFill>
                <a:latin typeface="Times New Roman" pitchFamily="18" charset="0"/>
                <a:ea typeface="+mn-ea"/>
                <a:cs typeface="+mn-cs"/>
              </a:rPr>
              <a:t> </a:t>
            </a:r>
          </a:p>
          <a:p>
            <a:r>
              <a:rPr lang="en-US" sz="1200" b="1" u="sng" kern="1200" dirty="0">
                <a:solidFill>
                  <a:schemeClr val="tx1"/>
                </a:solidFill>
                <a:latin typeface="Times New Roman" pitchFamily="18" charset="0"/>
                <a:ea typeface="+mn-ea"/>
                <a:cs typeface="+mn-cs"/>
              </a:rPr>
              <a:t>If no one calls out an answer, the trainer should point to someone and ask for the answer.</a:t>
            </a:r>
          </a:p>
          <a:p>
            <a:r>
              <a:rPr lang="en-US" sz="1200" b="1" u="sng" kern="1200" dirty="0">
                <a:solidFill>
                  <a:schemeClr val="tx1"/>
                </a:solidFill>
                <a:latin typeface="Times New Roman" pitchFamily="18" charset="0"/>
                <a:ea typeface="+mn-ea"/>
                <a:cs typeface="+mn-cs"/>
              </a:rPr>
              <a:t> </a:t>
            </a:r>
          </a:p>
          <a:p>
            <a:r>
              <a:rPr lang="en-US" sz="1200" b="1" u="sng" kern="1200" dirty="0">
                <a:solidFill>
                  <a:schemeClr val="tx1"/>
                </a:solidFill>
                <a:latin typeface="Times New Roman" pitchFamily="18" charset="0"/>
                <a:ea typeface="+mn-ea"/>
                <a:cs typeface="+mn-cs"/>
              </a:rPr>
              <a:t>If wrong answers are presented, correct them before moving on.</a:t>
            </a:r>
          </a:p>
        </p:txBody>
      </p:sp>
      <p:sp>
        <p:nvSpPr>
          <p:cNvPr id="4" name="Slide Number Placeholder 3"/>
          <p:cNvSpPr>
            <a:spLocks noGrp="1"/>
          </p:cNvSpPr>
          <p:nvPr>
            <p:ph type="sldNum" sz="quarter" idx="5"/>
          </p:nvPr>
        </p:nvSpPr>
        <p:spPr/>
        <p:txBody>
          <a:bodyPr/>
          <a:lstStyle/>
          <a:p>
            <a:pPr>
              <a:defRPr/>
            </a:pPr>
            <a:fld id="{7A28AEBB-9542-4155-9A3F-657CC17B8A16}" type="slidenum">
              <a:rPr lang="en-US" smtClean="0"/>
              <a:pPr>
                <a:defRPr/>
              </a:pPr>
              <a:t>19</a:t>
            </a:fld>
            <a:endParaRPr lang="en-US" dirty="0"/>
          </a:p>
        </p:txBody>
      </p:sp>
    </p:spTree>
    <p:extLst>
      <p:ext uri="{BB962C8B-B14F-4D97-AF65-F5344CB8AC3E}">
        <p14:creationId xmlns:p14="http://schemas.microsoft.com/office/powerpoint/2010/main" val="423977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0C265108-143C-455D-BE5F-10D22B1B9587}" type="slidenum">
              <a:rPr lang="en-US" altLang="en-US" sz="1200" smtClean="0"/>
              <a:pPr eaLnBrk="1" hangingPunct="1"/>
              <a:t>2</a:t>
            </a:fld>
            <a:endParaRPr lang="en-US" altLang="en-US" sz="1200" dirty="0"/>
          </a:p>
        </p:txBody>
      </p:sp>
      <p:sp>
        <p:nvSpPr>
          <p:cNvPr id="14131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2716543-B126-4BC6-A02C-1339F5A86652}" type="slidenum">
              <a:rPr lang="en-US" altLang="en-US">
                <a:latin typeface="Arial Rounded MT Bold" pitchFamily="34" charset="0"/>
              </a:rPr>
              <a:pPr algn="r" eaLnBrk="1" hangingPunct="1">
                <a:spcBef>
                  <a:spcPct val="0"/>
                </a:spcBef>
              </a:pPr>
              <a:t>2</a:t>
            </a:fld>
            <a:endParaRPr lang="en-US" altLang="en-US" dirty="0">
              <a:latin typeface="Arial Rounded MT Bold" pitchFamily="34" charset="0"/>
            </a:endParaRPr>
          </a:p>
        </p:txBody>
      </p:sp>
      <p:sp>
        <p:nvSpPr>
          <p:cNvPr id="141316" name="Rectangle 2"/>
          <p:cNvSpPr>
            <a:spLocks noGrp="1" noRot="1" noChangeAspect="1" noChangeArrowheads="1" noTextEdit="1"/>
          </p:cNvSpPr>
          <p:nvPr>
            <p:ph type="sldImg"/>
          </p:nvPr>
        </p:nvSpPr>
        <p:spPr>
          <a:xfrm>
            <a:off x="406400" y="696913"/>
            <a:ext cx="6197600" cy="3486150"/>
          </a:xfrm>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FF0000"/>
                </a:solidFill>
                <a:latin typeface="Arial" pitchFamily="34" charset="0"/>
              </a:rPr>
              <a:t>Review agenda – NEED TO ADJUST AGENDA AFTER PRESENTATIONS HAVE BEEN UPDATED – REMOVE TIMES </a:t>
            </a:r>
          </a:p>
          <a:p>
            <a:pPr eaLnBrk="1" hangingPunct="1"/>
            <a:r>
              <a:rPr lang="en-US" altLang="en-US" dirty="0">
                <a:latin typeface="Arial" pitchFamily="34" charset="0"/>
              </a:rPr>
              <a:t>2-days - MUST attend both days </a:t>
            </a:r>
          </a:p>
          <a:p>
            <a:pPr eaLnBrk="1" hangingPunct="1"/>
            <a:r>
              <a:rPr lang="en-US" altLang="en-US" dirty="0">
                <a:latin typeface="Arial" pitchFamily="34" charset="0"/>
              </a:rPr>
              <a:t>first day - all classroom, mid-morning and afternoon breaks</a:t>
            </a:r>
          </a:p>
          <a:p>
            <a:pPr eaLnBrk="1" hangingPunct="1"/>
            <a:r>
              <a:rPr lang="en-US" altLang="en-US" dirty="0">
                <a:latin typeface="Arial" pitchFamily="34" charset="0"/>
              </a:rPr>
              <a:t>second day- AM meet in classroom; prepare for field sites in the field</a:t>
            </a:r>
          </a:p>
          <a:p>
            <a:pPr eaLnBrk="1" hangingPunct="1"/>
            <a:r>
              <a:rPr lang="en-US" altLang="en-US" dirty="0">
                <a:latin typeface="Arial" pitchFamily="34" charset="0"/>
              </a:rPr>
              <a:t>lunch</a:t>
            </a:r>
          </a:p>
          <a:p>
            <a:pPr eaLnBrk="1" hangingPunct="1"/>
            <a:r>
              <a:rPr lang="en-US" altLang="en-US" dirty="0">
                <a:latin typeface="Arial" pitchFamily="34" charset="0"/>
              </a:rPr>
              <a:t>discussion</a:t>
            </a:r>
          </a:p>
          <a:p>
            <a:pPr eaLnBrk="1" hangingPunct="1"/>
            <a:r>
              <a:rPr lang="en-US" altLang="en-US" dirty="0">
                <a:latin typeface="Arial" pitchFamily="34" charset="0"/>
              </a:rPr>
              <a:t>exam</a:t>
            </a:r>
          </a:p>
          <a:p>
            <a:pPr eaLnBrk="1" hangingPunct="1"/>
            <a:endParaRPr lang="en-US" altLang="en-US" dirty="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Times New Roman" pitchFamily="18" charset="0"/>
                <a:ea typeface="+mn-ea"/>
                <a:cs typeface="+mn-cs"/>
              </a:rPr>
              <a:t>Start out doing the first one yourself . . . NAWT’s GOALS are to:</a:t>
            </a:r>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Enable you to recognize all of the common onsite systems. </a:t>
            </a:r>
          </a:p>
          <a:p>
            <a:r>
              <a:rPr lang="en-US" sz="1200" kern="1200" dirty="0">
                <a:solidFill>
                  <a:schemeClr val="tx1"/>
                </a:solidFill>
                <a:latin typeface="Times New Roman" pitchFamily="18" charset="0"/>
                <a:ea typeface="+mn-ea"/>
                <a:cs typeface="+mn-cs"/>
              </a:rPr>
              <a:t>Present a systematic approach to identifying all system components. </a:t>
            </a:r>
          </a:p>
          <a:p>
            <a:r>
              <a:rPr lang="en-US" sz="1200" kern="1200" dirty="0">
                <a:solidFill>
                  <a:schemeClr val="tx1"/>
                </a:solidFill>
                <a:latin typeface="Times New Roman" pitchFamily="18" charset="0"/>
                <a:ea typeface="+mn-ea"/>
                <a:cs typeface="+mn-cs"/>
              </a:rPr>
              <a:t>Present data gathering techniques</a:t>
            </a:r>
          </a:p>
          <a:p>
            <a:r>
              <a:rPr lang="en-US" sz="1200" kern="1200" dirty="0">
                <a:solidFill>
                  <a:schemeClr val="tx1"/>
                </a:solidFill>
                <a:latin typeface="Times New Roman" pitchFamily="18" charset="0"/>
                <a:ea typeface="+mn-ea"/>
                <a:cs typeface="+mn-cs"/>
              </a:rPr>
              <a:t>Help you to understand the data gathered</a:t>
            </a:r>
          </a:p>
          <a:p>
            <a:r>
              <a:rPr lang="en-US" sz="1200" kern="1200" dirty="0">
                <a:solidFill>
                  <a:schemeClr val="tx1"/>
                </a:solidFill>
                <a:latin typeface="Times New Roman" pitchFamily="18" charset="0"/>
                <a:ea typeface="+mn-ea"/>
                <a:cs typeface="+mn-cs"/>
              </a:rPr>
              <a:t>Enable you to reach conclusions regarding system performance</a:t>
            </a:r>
          </a:p>
          <a:p>
            <a:r>
              <a:rPr lang="en-US" sz="1200" kern="1200" dirty="0">
                <a:solidFill>
                  <a:schemeClr val="tx1"/>
                </a:solidFill>
                <a:latin typeface="Times New Roman" pitchFamily="18" charset="0"/>
                <a:ea typeface="+mn-ea"/>
                <a:cs typeface="+mn-cs"/>
              </a:rPr>
              <a:t>Assure inspection process and results are consistent</a:t>
            </a:r>
          </a:p>
          <a:p>
            <a:endParaRPr lang="en-US" dirty="0"/>
          </a:p>
          <a:p>
            <a:r>
              <a:rPr lang="en-US" sz="1200" b="1" u="sng" kern="1200" dirty="0">
                <a:solidFill>
                  <a:schemeClr val="tx1"/>
                </a:solidFill>
                <a:latin typeface="Times New Roman" pitchFamily="18" charset="0"/>
                <a:ea typeface="+mn-ea"/>
                <a:cs typeface="+mn-cs"/>
              </a:rPr>
              <a:t>Trainees should be instructed to call out the answers, not wait to be called upon.</a:t>
            </a:r>
          </a:p>
          <a:p>
            <a:r>
              <a:rPr lang="en-US" sz="1200" b="1" u="sng" kern="1200" dirty="0">
                <a:solidFill>
                  <a:schemeClr val="tx1"/>
                </a:solidFill>
                <a:latin typeface="Times New Roman" pitchFamily="18" charset="0"/>
                <a:ea typeface="+mn-ea"/>
                <a:cs typeface="+mn-cs"/>
              </a:rPr>
              <a:t> </a:t>
            </a:r>
          </a:p>
          <a:p>
            <a:r>
              <a:rPr lang="en-US" sz="1200" b="1" u="sng" kern="1200" dirty="0">
                <a:solidFill>
                  <a:schemeClr val="tx1"/>
                </a:solidFill>
                <a:latin typeface="Times New Roman" pitchFamily="18" charset="0"/>
                <a:ea typeface="+mn-ea"/>
                <a:cs typeface="+mn-cs"/>
              </a:rPr>
              <a:t>If no one calls out an answer, the trainer should point to someone and ask for the answer.</a:t>
            </a:r>
          </a:p>
          <a:p>
            <a:r>
              <a:rPr lang="en-US" sz="1200" b="1" u="sng" kern="1200" dirty="0">
                <a:solidFill>
                  <a:schemeClr val="tx1"/>
                </a:solidFill>
                <a:latin typeface="Times New Roman" pitchFamily="18" charset="0"/>
                <a:ea typeface="+mn-ea"/>
                <a:cs typeface="+mn-cs"/>
              </a:rPr>
              <a:t> </a:t>
            </a:r>
          </a:p>
          <a:p>
            <a:r>
              <a:rPr lang="en-US" sz="1200" b="1" u="sng" kern="1200" dirty="0">
                <a:solidFill>
                  <a:schemeClr val="tx1"/>
                </a:solidFill>
                <a:latin typeface="Times New Roman" pitchFamily="18" charset="0"/>
                <a:ea typeface="+mn-ea"/>
                <a:cs typeface="+mn-cs"/>
              </a:rPr>
              <a:t>If wrong answers are presented, correct them before moving on.</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Times New Roman" pitchFamily="18" charset="0"/>
                <a:ea typeface="+mn-ea"/>
                <a:cs typeface="+mn-cs"/>
              </a:rPr>
              <a:t>ASK: What is your inspection goal?</a:t>
            </a:r>
          </a:p>
          <a:p>
            <a:endParaRPr lang="en-US" sz="1200" b="1" kern="1200" dirty="0">
              <a:solidFill>
                <a:schemeClr val="tx1"/>
              </a:solidFill>
              <a:latin typeface="Times New Roman" pitchFamily="18" charset="0"/>
              <a:ea typeface="+mn-ea"/>
              <a:cs typeface="+mn-cs"/>
            </a:endParaRPr>
          </a:p>
          <a:p>
            <a:r>
              <a:rPr lang="en-US" sz="1200" b="1" kern="1200" dirty="0">
                <a:solidFill>
                  <a:schemeClr val="tx1"/>
                </a:solidFill>
                <a:latin typeface="Times New Roman" pitchFamily="18" charset="0"/>
                <a:ea typeface="+mn-ea"/>
                <a:cs typeface="+mn-cs"/>
              </a:rPr>
              <a:t>WAIT for Answers from Class-</a:t>
            </a:r>
          </a:p>
          <a:p>
            <a:endParaRPr lang="en-US" sz="1200" b="1" kern="1200" dirty="0">
              <a:solidFill>
                <a:schemeClr val="tx1"/>
              </a:solidFill>
              <a:latin typeface="Times New Roman" pitchFamily="18" charset="0"/>
              <a:ea typeface="+mn-ea"/>
              <a:cs typeface="+mn-cs"/>
            </a:endParaRPr>
          </a:p>
          <a:p>
            <a:r>
              <a:rPr lang="en-US" sz="1200" b="1" kern="1200" dirty="0">
                <a:solidFill>
                  <a:schemeClr val="tx1"/>
                </a:solidFill>
                <a:latin typeface="Times New Roman" pitchFamily="18" charset="0"/>
                <a:ea typeface="+mn-ea"/>
                <a:cs typeface="+mn-cs"/>
              </a:rPr>
              <a:t>*CLICK*</a:t>
            </a: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Answer: To provide the client with as much information about the system as possible so that </a:t>
            </a:r>
          </a:p>
          <a:p>
            <a:r>
              <a:rPr lang="en-US" sz="1200" kern="1200" dirty="0">
                <a:solidFill>
                  <a:schemeClr val="tx1"/>
                </a:solidFill>
                <a:latin typeface="Times New Roman" pitchFamily="18" charset="0"/>
                <a:ea typeface="+mn-ea"/>
                <a:cs typeface="+mn-cs"/>
              </a:rPr>
              <a:t>the client can draw informed conclusions.</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Times New Roman" pitchFamily="18" charset="0"/>
                <a:ea typeface="+mn-ea"/>
                <a:cs typeface="+mn-cs"/>
              </a:rPr>
              <a:t>ASK: What is your end product – of the inspection?</a:t>
            </a: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Wait for it----</a:t>
            </a:r>
          </a:p>
          <a:p>
            <a:endParaRPr lang="en-US" sz="1200" kern="1200" dirty="0">
              <a:solidFill>
                <a:schemeClr val="tx1"/>
              </a:solidFill>
              <a:latin typeface="Times New Roman" pitchFamily="18" charset="0"/>
              <a:ea typeface="+mn-ea"/>
              <a:cs typeface="+mn-cs"/>
            </a:endParaRPr>
          </a:p>
          <a:p>
            <a:r>
              <a:rPr lang="en-US" sz="1200" b="1" kern="1200" dirty="0">
                <a:solidFill>
                  <a:schemeClr val="tx1"/>
                </a:solidFill>
                <a:latin typeface="Times New Roman" pitchFamily="18" charset="0"/>
                <a:ea typeface="+mn-ea"/>
                <a:cs typeface="+mn-cs"/>
              </a:rPr>
              <a:t>Answer-  report ...</a:t>
            </a:r>
          </a:p>
          <a:p>
            <a:r>
              <a:rPr lang="en-US" sz="1200" b="1" kern="1200" dirty="0">
                <a:solidFill>
                  <a:schemeClr val="tx1"/>
                </a:solidFill>
                <a:latin typeface="Times New Roman" pitchFamily="18" charset="0"/>
                <a:ea typeface="+mn-ea"/>
                <a:cs typeface="+mn-cs"/>
              </a:rPr>
              <a:t>..Ask-</a:t>
            </a:r>
            <a:r>
              <a:rPr lang="en-US" sz="1200" kern="1200" dirty="0">
                <a:solidFill>
                  <a:schemeClr val="tx1"/>
                </a:solidFill>
                <a:latin typeface="Times New Roman" pitchFamily="18" charset="0"/>
                <a:ea typeface="+mn-ea"/>
                <a:cs typeface="+mn-cs"/>
              </a:rPr>
              <a:t>that does what...describes the system, each component and its condition and presents a conclusion regarding the system’s condition</a:t>
            </a:r>
          </a:p>
          <a:p>
            <a:r>
              <a:rPr lang="en-US" sz="1200" kern="1200" dirty="0">
                <a:solidFill>
                  <a:schemeClr val="tx1"/>
                </a:solidFill>
                <a:latin typeface="Times New Roman" pitchFamily="18" charset="0"/>
                <a:ea typeface="+mn-ea"/>
                <a:cs typeface="+mn-cs"/>
              </a:rPr>
              <a:t>Acceptable</a:t>
            </a:r>
          </a:p>
          <a:p>
            <a:r>
              <a:rPr lang="en-US" sz="1200" kern="1200" dirty="0">
                <a:solidFill>
                  <a:schemeClr val="tx1"/>
                </a:solidFill>
                <a:latin typeface="Times New Roman" pitchFamily="18" charset="0"/>
                <a:ea typeface="+mn-ea"/>
                <a:cs typeface="+mn-cs"/>
              </a:rPr>
              <a:t>Acceptable with concerns</a:t>
            </a:r>
          </a:p>
          <a:p>
            <a:r>
              <a:rPr lang="en-US" sz="1200" kern="1200" dirty="0">
                <a:solidFill>
                  <a:schemeClr val="tx1"/>
                </a:solidFill>
                <a:latin typeface="Times New Roman" pitchFamily="18" charset="0"/>
                <a:ea typeface="+mn-ea"/>
                <a:cs typeface="+mn-cs"/>
              </a:rPr>
              <a:t>Unacceptable</a:t>
            </a:r>
          </a:p>
          <a:p>
            <a:r>
              <a:rPr lang="en-US" sz="1200" kern="1200" dirty="0">
                <a:solidFill>
                  <a:schemeClr val="tx1"/>
                </a:solidFill>
                <a:latin typeface="Times New Roman" pitchFamily="18" charset="0"/>
                <a:ea typeface="+mn-ea"/>
                <a:cs typeface="+mn-cs"/>
              </a:rPr>
              <a:t>More study /</a:t>
            </a:r>
            <a:r>
              <a:rPr lang="en-US" sz="1200" kern="1200" baseline="0" dirty="0">
                <a:solidFill>
                  <a:schemeClr val="tx1"/>
                </a:solidFill>
                <a:latin typeface="Times New Roman" pitchFamily="18" charset="0"/>
                <a:ea typeface="+mn-ea"/>
                <a:cs typeface="+mn-cs"/>
              </a:rPr>
              <a:t> </a:t>
            </a:r>
            <a:r>
              <a:rPr lang="en-US" sz="1200" kern="1200" dirty="0">
                <a:solidFill>
                  <a:schemeClr val="tx1"/>
                </a:solidFill>
                <a:latin typeface="Times New Roman" pitchFamily="18" charset="0"/>
                <a:ea typeface="+mn-ea"/>
                <a:cs typeface="+mn-cs"/>
              </a:rPr>
              <a:t>investigation needed</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mn-cs"/>
              </a:rPr>
              <a:t>that does what? </a:t>
            </a:r>
          </a:p>
          <a:p>
            <a:r>
              <a:rPr lang="en-US" sz="1200" kern="1200" dirty="0">
                <a:solidFill>
                  <a:schemeClr val="tx1"/>
                </a:solidFill>
                <a:latin typeface="Times New Roman" pitchFamily="18" charset="0"/>
                <a:ea typeface="+mn-ea"/>
                <a:cs typeface="+mn-cs"/>
              </a:rPr>
              <a:t>describes the system, each component and its condition and presents a conclusion regarding the system’s condition</a:t>
            </a:r>
          </a:p>
          <a:p>
            <a:r>
              <a:rPr lang="en-US" sz="1200" kern="1200" dirty="0">
                <a:solidFill>
                  <a:schemeClr val="tx1"/>
                </a:solidFill>
                <a:latin typeface="Times New Roman" pitchFamily="18" charset="0"/>
                <a:ea typeface="+mn-ea"/>
                <a:cs typeface="+mn-cs"/>
              </a:rPr>
              <a:t>Acceptable</a:t>
            </a:r>
          </a:p>
          <a:p>
            <a:r>
              <a:rPr lang="en-US" sz="1200" kern="1200" dirty="0">
                <a:solidFill>
                  <a:schemeClr val="tx1"/>
                </a:solidFill>
                <a:latin typeface="Times New Roman" pitchFamily="18" charset="0"/>
                <a:ea typeface="+mn-ea"/>
                <a:cs typeface="+mn-cs"/>
              </a:rPr>
              <a:t>Acceptable with concerns</a:t>
            </a:r>
          </a:p>
          <a:p>
            <a:r>
              <a:rPr lang="en-US" sz="1200" kern="1200" dirty="0">
                <a:solidFill>
                  <a:schemeClr val="tx1"/>
                </a:solidFill>
                <a:latin typeface="Times New Roman" pitchFamily="18" charset="0"/>
                <a:ea typeface="+mn-ea"/>
                <a:cs typeface="+mn-cs"/>
              </a:rPr>
              <a:t>Unacceptable</a:t>
            </a:r>
          </a:p>
          <a:p>
            <a:r>
              <a:rPr lang="en-US" sz="1200" kern="1200" dirty="0">
                <a:solidFill>
                  <a:schemeClr val="tx1"/>
                </a:solidFill>
                <a:latin typeface="Times New Roman" pitchFamily="18" charset="0"/>
                <a:ea typeface="+mn-ea"/>
                <a:cs typeface="+mn-cs"/>
              </a:rPr>
              <a:t>More study /</a:t>
            </a:r>
            <a:r>
              <a:rPr lang="en-US" sz="1200" kern="1200" baseline="0" dirty="0">
                <a:solidFill>
                  <a:schemeClr val="tx1"/>
                </a:solidFill>
                <a:latin typeface="Times New Roman" pitchFamily="18" charset="0"/>
                <a:ea typeface="+mn-ea"/>
                <a:cs typeface="+mn-cs"/>
              </a:rPr>
              <a:t> </a:t>
            </a:r>
            <a:r>
              <a:rPr lang="en-US" sz="1200" kern="1200" dirty="0">
                <a:solidFill>
                  <a:schemeClr val="tx1"/>
                </a:solidFill>
                <a:latin typeface="Times New Roman" pitchFamily="18" charset="0"/>
                <a:ea typeface="+mn-ea"/>
                <a:cs typeface="+mn-cs"/>
              </a:rPr>
              <a:t>investigation needed</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Times New Roman" pitchFamily="18" charset="0"/>
                <a:ea typeface="+mn-ea"/>
                <a:cs typeface="+mn-cs"/>
              </a:rPr>
              <a:t>ASK:  A REPORT IS NOT A   WHAT ?</a:t>
            </a:r>
          </a:p>
          <a:p>
            <a:endParaRPr lang="en-US" sz="1200" b="1" kern="1200" dirty="0">
              <a:solidFill>
                <a:schemeClr val="tx1"/>
              </a:solidFill>
              <a:latin typeface="Times New Roman" pitchFamily="18" charset="0"/>
              <a:ea typeface="+mn-ea"/>
              <a:cs typeface="+mn-cs"/>
            </a:endParaRP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Guarantee or a warranty</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Times New Roman" pitchFamily="18" charset="0"/>
                <a:ea typeface="+mn-ea"/>
                <a:cs typeface="+mn-cs"/>
              </a:rPr>
              <a:t>ASK   What are the 4 components of every system?</a:t>
            </a:r>
          </a:p>
          <a:p>
            <a:endParaRPr lang="en-US" sz="1200" b="1" kern="1200" dirty="0">
              <a:solidFill>
                <a:schemeClr val="tx1"/>
              </a:solidFill>
              <a:latin typeface="Times New Roman" pitchFamily="18" charset="0"/>
              <a:ea typeface="+mn-ea"/>
              <a:cs typeface="+mn-cs"/>
            </a:endParaRPr>
          </a:p>
          <a:p>
            <a:r>
              <a:rPr lang="en-US" sz="1200" b="1" kern="1200" dirty="0">
                <a:solidFill>
                  <a:schemeClr val="tx1"/>
                </a:solidFill>
                <a:latin typeface="Times New Roman" pitchFamily="18" charset="0"/>
                <a:ea typeface="+mn-ea"/>
                <a:cs typeface="+mn-cs"/>
              </a:rPr>
              <a:t>Answer:</a:t>
            </a:r>
          </a:p>
          <a:p>
            <a:endParaRPr lang="en-US" sz="1200" kern="1200" dirty="0">
              <a:solidFill>
                <a:schemeClr val="tx1"/>
              </a:solidFill>
              <a:latin typeface="Times New Roman" pitchFamily="18" charset="0"/>
              <a:ea typeface="+mn-ea"/>
              <a:cs typeface="+mn-cs"/>
            </a:endParaRPr>
          </a:p>
          <a:p>
            <a:r>
              <a:rPr lang="en-US" sz="1200" kern="1200" dirty="0">
                <a:solidFill>
                  <a:schemeClr val="tx1"/>
                </a:solidFill>
                <a:latin typeface="Times New Roman" pitchFamily="18" charset="0"/>
                <a:ea typeface="+mn-ea"/>
                <a:cs typeface="+mn-cs"/>
              </a:rPr>
              <a:t>Source – Initial and Advanced Treatment – Distribution components/system – Final Treatment / Soil Treatment Area (STA)</a:t>
            </a:r>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327026FF-C9E3-42B1-B93B-56736FA7E65F}" type="slidenum">
              <a:rPr lang="en-US" altLang="en-US" sz="1200" smtClean="0"/>
              <a:pPr eaLnBrk="1" hangingPunct="1"/>
              <a:t>3</a:t>
            </a:fld>
            <a:endParaRPr lang="en-US" altLang="en-US" sz="1200" dirty="0"/>
          </a:p>
        </p:txBody>
      </p:sp>
      <p:sp>
        <p:nvSpPr>
          <p:cNvPr id="142339"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D600D663-5296-4C1B-B542-05B4E13B3E7B}" type="slidenum">
              <a:rPr lang="en-US" altLang="en-US">
                <a:latin typeface="Arial Rounded MT Bold" pitchFamily="34" charset="0"/>
              </a:rPr>
              <a:pPr algn="r" eaLnBrk="1" hangingPunct="1">
                <a:spcBef>
                  <a:spcPct val="0"/>
                </a:spcBef>
              </a:pPr>
              <a:t>3</a:t>
            </a:fld>
            <a:endParaRPr lang="en-US" altLang="en-US" dirty="0">
              <a:latin typeface="Arial Rounded MT Bold" pitchFamily="34" charset="0"/>
            </a:endParaRPr>
          </a:p>
        </p:txBody>
      </p:sp>
      <p:sp>
        <p:nvSpPr>
          <p:cNvPr id="142340" name="Rectangle 2"/>
          <p:cNvSpPr>
            <a:spLocks noGrp="1" noRot="1" noChangeAspect="1" noChangeArrowheads="1" noTextEdit="1"/>
          </p:cNvSpPr>
          <p:nvPr>
            <p:ph type="sldImg"/>
          </p:nvPr>
        </p:nvSpPr>
        <p:spPr>
          <a:xfrm>
            <a:off x="406400" y="696913"/>
            <a:ext cx="6197600" cy="3486150"/>
          </a:xfrm>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itchFamily="34" charset="0"/>
              </a:rPr>
              <a:t>NAWT OVERVIEW</a:t>
            </a:r>
          </a:p>
          <a:p>
            <a:pPr eaLnBrk="1" hangingPunct="1"/>
            <a:r>
              <a:rPr lang="en-US" altLang="en-US" b="1" dirty="0">
                <a:solidFill>
                  <a:srgbClr val="FF0000"/>
                </a:solidFill>
                <a:latin typeface="Arial" pitchFamily="34" charset="0"/>
              </a:rPr>
              <a:t>ASK:</a:t>
            </a:r>
            <a:r>
              <a:rPr lang="en-US" altLang="en-US" b="1" dirty="0">
                <a:latin typeface="Arial" pitchFamily="34" charset="0"/>
              </a:rPr>
              <a:t> Raise your hand if you had heard of NAWT before registering for</a:t>
            </a:r>
          </a:p>
          <a:p>
            <a:pPr eaLnBrk="1" hangingPunct="1"/>
            <a:r>
              <a:rPr lang="en-US" altLang="en-US" b="1" dirty="0">
                <a:latin typeface="Arial" pitchFamily="34" charset="0"/>
              </a:rPr>
              <a:t>this course.</a:t>
            </a:r>
          </a:p>
          <a:p>
            <a:pPr eaLnBrk="1" hangingPunct="1"/>
            <a:endParaRPr lang="en-US" altLang="en-US" b="1" dirty="0">
              <a:latin typeface="Arial" pitchFamily="34" charset="0"/>
            </a:endParaRPr>
          </a:p>
          <a:p>
            <a:pPr eaLnBrk="1" hangingPunct="1"/>
            <a:r>
              <a:rPr lang="en-US" altLang="en-US" dirty="0">
                <a:latin typeface="Arial" pitchFamily="34" charset="0"/>
              </a:rPr>
              <a:t>NAWT is an organization of septic system professionals;</a:t>
            </a:r>
          </a:p>
          <a:p>
            <a:pPr eaLnBrk="1" hangingPunct="1"/>
            <a:r>
              <a:rPr lang="en-US" altLang="en-US" dirty="0">
                <a:latin typeface="Arial" pitchFamily="34" charset="0"/>
              </a:rPr>
              <a:t>members include:</a:t>
            </a:r>
          </a:p>
          <a:p>
            <a:pPr eaLnBrk="1" hangingPunct="1"/>
            <a:r>
              <a:rPr lang="en-US" altLang="en-US" dirty="0">
                <a:latin typeface="Arial" pitchFamily="34" charset="0"/>
              </a:rPr>
              <a:t>State Associations</a:t>
            </a:r>
          </a:p>
          <a:p>
            <a:pPr eaLnBrk="1" hangingPunct="1"/>
            <a:r>
              <a:rPr lang="en-US" altLang="en-US" dirty="0">
                <a:latin typeface="Arial" pitchFamily="34" charset="0"/>
              </a:rPr>
              <a:t>Pumpers</a:t>
            </a:r>
          </a:p>
          <a:p>
            <a:pPr eaLnBrk="1" hangingPunct="1"/>
            <a:r>
              <a:rPr lang="en-US" altLang="en-US" dirty="0">
                <a:latin typeface="Arial" pitchFamily="34" charset="0"/>
              </a:rPr>
              <a:t>Installers</a:t>
            </a:r>
          </a:p>
          <a:p>
            <a:pPr eaLnBrk="1" hangingPunct="1"/>
            <a:r>
              <a:rPr lang="en-US" altLang="en-US" dirty="0">
                <a:latin typeface="Arial" pitchFamily="34" charset="0"/>
              </a:rPr>
              <a:t>Maintenance Providers</a:t>
            </a:r>
          </a:p>
          <a:p>
            <a:pPr eaLnBrk="1" hangingPunct="1"/>
            <a:r>
              <a:rPr lang="en-US" altLang="en-US" dirty="0">
                <a:latin typeface="Arial" pitchFamily="34" charset="0"/>
              </a:rPr>
              <a:t>System Inspectors</a:t>
            </a:r>
          </a:p>
          <a:p>
            <a:pPr eaLnBrk="1" hangingPunct="1"/>
            <a:r>
              <a:rPr lang="en-US" altLang="en-US" dirty="0">
                <a:latin typeface="Arial" pitchFamily="34" charset="0"/>
              </a:rPr>
              <a:t>Portable Toilet Providers</a:t>
            </a:r>
          </a:p>
          <a:p>
            <a:pPr eaLnBrk="1" hangingPunct="1"/>
            <a:r>
              <a:rPr lang="en-US" altLang="en-US" dirty="0">
                <a:latin typeface="Arial" pitchFamily="34" charset="0"/>
              </a:rPr>
              <a:t>System Designers</a:t>
            </a:r>
          </a:p>
          <a:p>
            <a:pPr eaLnBrk="1" hangingPunct="1"/>
            <a:r>
              <a:rPr lang="en-US" altLang="en-US" dirty="0">
                <a:latin typeface="Arial" pitchFamily="34" charset="0"/>
              </a:rPr>
              <a:t>Anyone interested in or working in the OWTS Industry</a:t>
            </a:r>
          </a:p>
          <a:p>
            <a:pPr eaLnBrk="1" hangingPunct="1"/>
            <a:endParaRPr lang="en-US" altLang="en-US" dirty="0">
              <a:latin typeface="Arial" pitchFamily="34" charset="0"/>
            </a:endParaRPr>
          </a:p>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8E59E9E9-9070-4277-BB9A-1A564728826B}" type="slidenum">
              <a:rPr lang="en-US" altLang="en-US" sz="1200" smtClean="0"/>
              <a:pPr eaLnBrk="1" hangingPunct="1"/>
              <a:t>4</a:t>
            </a:fld>
            <a:endParaRPr lang="en-US" altLang="en-US" sz="1200" dirty="0"/>
          </a:p>
        </p:txBody>
      </p:sp>
      <p:sp>
        <p:nvSpPr>
          <p:cNvPr id="143363"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49BFFC29-76C3-45EB-AFE3-5FE823A59545}" type="slidenum">
              <a:rPr lang="en-US" altLang="en-US">
                <a:latin typeface="Arial Rounded MT Bold" pitchFamily="34" charset="0"/>
              </a:rPr>
              <a:pPr algn="r" eaLnBrk="1" hangingPunct="1">
                <a:spcBef>
                  <a:spcPct val="0"/>
                </a:spcBef>
              </a:pPr>
              <a:t>4</a:t>
            </a:fld>
            <a:endParaRPr lang="en-US" altLang="en-US" dirty="0">
              <a:latin typeface="Arial Rounded MT Bold" pitchFamily="34" charset="0"/>
            </a:endParaRPr>
          </a:p>
        </p:txBody>
      </p:sp>
      <p:sp>
        <p:nvSpPr>
          <p:cNvPr id="143364" name="Rectangle 2"/>
          <p:cNvSpPr>
            <a:spLocks noGrp="1" noRot="1" noChangeAspect="1" noChangeArrowheads="1" noTextEdit="1"/>
          </p:cNvSpPr>
          <p:nvPr>
            <p:ph type="sldImg"/>
          </p:nvPr>
        </p:nvSpPr>
        <p:spPr>
          <a:xfrm>
            <a:off x="406400" y="696913"/>
            <a:ext cx="6197600" cy="3486150"/>
          </a:xfrm>
          <a:ln/>
        </p:spPr>
      </p:sp>
      <p:sp>
        <p:nvSpPr>
          <p:cNvPr id="143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solidFill>
                  <a:srgbClr val="FF0000"/>
                </a:solidFill>
                <a:latin typeface="Arial" pitchFamily="34" charset="0"/>
              </a:rPr>
              <a:t>INTRODUCE</a:t>
            </a:r>
          </a:p>
          <a:p>
            <a:pPr eaLnBrk="1" hangingPunct="1"/>
            <a:r>
              <a:rPr lang="en-US" altLang="en-US" dirty="0">
                <a:latin typeface="Arial" pitchFamily="34" charset="0"/>
              </a:rPr>
              <a:t>NAWT &amp; CPOW</a:t>
            </a:r>
          </a:p>
          <a:p>
            <a:pPr eaLnBrk="1" hangingPunct="1"/>
            <a:r>
              <a:rPr lang="en-US" altLang="en-US" dirty="0">
                <a:latin typeface="Arial" pitchFamily="34" charset="0"/>
              </a:rPr>
              <a:t>NOF Research &amp; Education Foundation</a:t>
            </a:r>
          </a:p>
          <a:p>
            <a:pPr eaLnBrk="1" hangingPunct="1"/>
            <a:r>
              <a:rPr lang="en-US" altLang="en-US" dirty="0">
                <a:latin typeface="Arial" pitchFamily="34" charset="0"/>
              </a:rPr>
              <a:t>NO members</a:t>
            </a:r>
          </a:p>
          <a:p>
            <a:pPr eaLnBrk="1" hangingPunct="1"/>
            <a:r>
              <a:rPr lang="en-US" altLang="en-US" dirty="0">
                <a:latin typeface="Arial" pitchFamily="34" charset="0"/>
              </a:rPr>
              <a:t>National scope &amp; stature </a:t>
            </a:r>
          </a:p>
          <a:p>
            <a:pPr eaLnBrk="1" hangingPunct="1"/>
            <a:r>
              <a:rPr lang="en-US" altLang="en-US" dirty="0">
                <a:latin typeface="Arial" pitchFamily="34" charset="0"/>
              </a:rPr>
              <a:t>Nonprofit corporation capable of receiving tax deductible gifts</a:t>
            </a:r>
          </a:p>
          <a:p>
            <a:pPr eaLnBrk="1" hangingPunct="1"/>
            <a:r>
              <a:rPr lang="en-US" altLang="en-US" dirty="0">
                <a:latin typeface="Arial" pitchFamily="34" charset="0"/>
              </a:rPr>
              <a:t>Third party standards certification endorsement</a:t>
            </a:r>
          </a:p>
          <a:p>
            <a:pPr eaLnBrk="1" hangingPunct="1"/>
            <a:endParaRPr lang="en-US" altLang="en-US" dirty="0">
              <a:latin typeface="Arial" pitchFamily="34" charset="0"/>
            </a:endParaRPr>
          </a:p>
          <a:p>
            <a:pPr eaLnBrk="1" hangingPunct="1"/>
            <a:r>
              <a:rPr lang="en-US" altLang="en-US" dirty="0">
                <a:solidFill>
                  <a:srgbClr val="FF0000"/>
                </a:solidFill>
                <a:latin typeface="Arial" pitchFamily="34" charset="0"/>
              </a:rPr>
              <a:t>(click once) </a:t>
            </a:r>
            <a:r>
              <a:rPr lang="en-US" altLang="en-US" dirty="0">
                <a:latin typeface="Arial" pitchFamily="34" charset="0"/>
              </a:rPr>
              <a:t>Our Training Partners</a:t>
            </a:r>
          </a:p>
          <a:p>
            <a:pPr eaLnBrk="1" hangingPunct="1"/>
            <a:endParaRPr lang="en-US" altLang="en-US" dirty="0">
              <a:latin typeface="Arial" pitchFamily="34" charset="0"/>
            </a:endParaRPr>
          </a:p>
          <a:p>
            <a:pPr eaLnBrk="1" hangingPunct="1"/>
            <a:r>
              <a:rPr lang="en-US" altLang="en-US" dirty="0">
                <a:solidFill>
                  <a:srgbClr val="FF0000"/>
                </a:solidFill>
                <a:latin typeface="Arial" pitchFamily="34" charset="0"/>
              </a:rPr>
              <a:t>(click once) </a:t>
            </a:r>
            <a:r>
              <a:rPr lang="en-US" altLang="en-US" dirty="0">
                <a:latin typeface="Arial" pitchFamily="34" charset="0"/>
              </a:rPr>
              <a:t>And PSMA collaboration of the inspection</a:t>
            </a:r>
            <a:r>
              <a:rPr lang="en-US" altLang="en-US" baseline="0" dirty="0">
                <a:latin typeface="Arial" pitchFamily="34" charset="0"/>
              </a:rPr>
              <a:t> standards</a:t>
            </a:r>
            <a:endParaRPr lang="en-US" altLang="en-US" dirty="0">
              <a:latin typeface="Arial" pitchFamily="34" charset="0"/>
            </a:endParaRPr>
          </a:p>
          <a:p>
            <a:pPr eaLnBrk="1" hangingPunct="1"/>
            <a:endParaRPr lang="en-US" altLang="en-US" dirty="0">
              <a:solidFill>
                <a:srgbClr val="FF0000"/>
              </a:solidFill>
              <a:latin typeface="Arial" pitchFamily="34" charset="0"/>
            </a:endParaRPr>
          </a:p>
          <a:p>
            <a:pPr eaLnBrk="1" hangingPunct="1"/>
            <a:r>
              <a:rPr lang="en-US" altLang="en-US" b="1" dirty="0">
                <a:solidFill>
                  <a:srgbClr val="FF0000"/>
                </a:solidFill>
                <a:latin typeface="Arial" pitchFamily="34" charset="0"/>
              </a:rPr>
              <a:t>If you have not already done so - INTRODUCTIONS AROUND</a:t>
            </a:r>
          </a:p>
          <a:p>
            <a:pPr eaLnBrk="1" hangingPunct="1"/>
            <a:r>
              <a:rPr lang="en-US" altLang="en-US" dirty="0">
                <a:latin typeface="Arial" pitchFamily="34" charset="0"/>
              </a:rPr>
              <a:t>I would like each of you to  introduce yourself, home county &amp; current connection to onlot systems, and tell us one thing that is unusual about you . . .</a:t>
            </a:r>
          </a:p>
          <a:p>
            <a:pPr eaLnBrk="1" hangingPunct="1"/>
            <a:r>
              <a:rPr lang="en-US" altLang="en-US" dirty="0">
                <a:latin typeface="Arial" pitchFamily="34" charset="0"/>
              </a:rPr>
              <a:t>(used to be a gymnastics instructor)</a:t>
            </a:r>
          </a:p>
          <a:p>
            <a:pPr eaLnBrk="1" hangingPunct="1"/>
            <a:r>
              <a:rPr lang="en-US" altLang="en-US" dirty="0">
                <a:latin typeface="Arial" pitchFamily="34" charset="0"/>
              </a:rPr>
              <a:t>(have a pilot’s license)</a:t>
            </a:r>
          </a:p>
          <a:p>
            <a:pPr eaLnBrk="1" hangingPunct="1"/>
            <a:r>
              <a:rPr lang="en-US" altLang="en-US" dirty="0">
                <a:latin typeface="Arial" pitchFamily="34" charset="0"/>
              </a:rPr>
              <a:t>(race car driver)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r>
              <a:rPr lang="en-US" altLang="en-US" dirty="0">
                <a:latin typeface="Arial" pitchFamily="34" charset="0"/>
              </a:rPr>
              <a:t>NAWT’s GOALS</a:t>
            </a:r>
          </a:p>
          <a:p>
            <a:pPr eaLnBrk="1" hangingPunct="1"/>
            <a:r>
              <a:rPr lang="en-US" altLang="en-US" dirty="0">
                <a:latin typeface="Arial" pitchFamily="34" charset="0"/>
              </a:rPr>
              <a:t>Enable you to recognize all common OWTS in use (</a:t>
            </a:r>
            <a:r>
              <a:rPr lang="en-US" altLang="en-US" baseline="0" dirty="0">
                <a:latin typeface="Arial" pitchFamily="34" charset="0"/>
              </a:rPr>
              <a:t> covered on day one)</a:t>
            </a:r>
            <a:endParaRPr lang="en-US" altLang="en-US" dirty="0">
              <a:latin typeface="Arial" pitchFamily="34" charset="0"/>
            </a:endParaRPr>
          </a:p>
          <a:p>
            <a:pPr eaLnBrk="1" hangingPunct="1"/>
            <a:r>
              <a:rPr lang="en-US" altLang="en-US" dirty="0">
                <a:latin typeface="Arial" pitchFamily="34" charset="0"/>
              </a:rPr>
              <a:t>Present a systematic approach to identifying all components</a:t>
            </a:r>
          </a:p>
          <a:p>
            <a:pPr eaLnBrk="1" hangingPunct="1"/>
            <a:r>
              <a:rPr lang="en-US" altLang="en-US" dirty="0">
                <a:latin typeface="Arial" pitchFamily="34" charset="0"/>
              </a:rPr>
              <a:t>Present data gathering techniques</a:t>
            </a:r>
          </a:p>
          <a:p>
            <a:pPr eaLnBrk="1" hangingPunct="1"/>
            <a:r>
              <a:rPr lang="en-US" altLang="en-US" dirty="0">
                <a:latin typeface="Arial" pitchFamily="34" charset="0"/>
              </a:rPr>
              <a:t>Help you to understand the data gathered</a:t>
            </a:r>
          </a:p>
          <a:p>
            <a:pPr eaLnBrk="1" hangingPunct="1"/>
            <a:r>
              <a:rPr lang="en-US" altLang="en-US" b="1" dirty="0">
                <a:latin typeface="Arial" pitchFamily="34" charset="0"/>
              </a:rPr>
              <a:t>Enable you to reach conclusions </a:t>
            </a:r>
            <a:r>
              <a:rPr lang="en-US" altLang="en-US" dirty="0">
                <a:latin typeface="Arial" pitchFamily="34" charset="0"/>
              </a:rPr>
              <a:t>regarding the system</a:t>
            </a:r>
          </a:p>
          <a:p>
            <a:pPr eaLnBrk="1" hangingPunct="1"/>
            <a:r>
              <a:rPr lang="en-US" altLang="en-US" dirty="0">
                <a:latin typeface="Arial" pitchFamily="34" charset="0"/>
              </a:rPr>
              <a:t>Learn how to communicate your findings</a:t>
            </a:r>
          </a:p>
          <a:p>
            <a:pPr eaLnBrk="1" hangingPunct="1"/>
            <a:r>
              <a:rPr lang="en-US" altLang="en-US" dirty="0">
                <a:latin typeface="Arial" pitchFamily="34" charset="0"/>
              </a:rPr>
              <a:t>Assure inspection process and results are consistent</a:t>
            </a:r>
          </a:p>
          <a:p>
            <a:pPr eaLnBrk="1" hangingPunct="1"/>
            <a:r>
              <a:rPr lang="en-US" altLang="en-US" b="1" dirty="0">
                <a:solidFill>
                  <a:srgbClr val="FF0000"/>
                </a:solidFill>
                <a:latin typeface="Arial" pitchFamily="34" charset="0"/>
              </a:rPr>
              <a:t>ASK:</a:t>
            </a:r>
            <a:r>
              <a:rPr lang="en-US" altLang="en-US" b="1" dirty="0">
                <a:latin typeface="Arial" pitchFamily="34" charset="0"/>
              </a:rPr>
              <a:t> What specific goals do you have for this course?</a:t>
            </a:r>
          </a:p>
          <a:p>
            <a:pPr eaLnBrk="1" hangingPunct="1"/>
            <a:r>
              <a:rPr lang="en-US" altLang="en-US" b="1" i="1" dirty="0">
                <a:solidFill>
                  <a:srgbClr val="FF0000"/>
                </a:solidFill>
                <a:latin typeface="Arial" pitchFamily="34" charset="0"/>
              </a:rPr>
              <a:t>WRITE: Answers on Flip Chart, tape pages to wall in full view; as subject is covered, check off. Before each break revisit list; check off as needed before exam, be sure ALL have been covered</a:t>
            </a:r>
          </a:p>
          <a:p>
            <a:pPr eaLnBrk="1" hangingPunct="1"/>
            <a:r>
              <a:rPr lang="en-US" altLang="en-US" i="1" dirty="0">
                <a:latin typeface="Arial" pitchFamily="34" charset="0"/>
              </a:rPr>
              <a:t>Please get out your materials packet</a:t>
            </a:r>
          </a:p>
          <a:p>
            <a:pPr eaLnBrk="1" hangingPunct="1"/>
            <a:r>
              <a:rPr lang="en-US" altLang="en-US" i="1" dirty="0">
                <a:solidFill>
                  <a:srgbClr val="FF0000"/>
                </a:solidFill>
                <a:latin typeface="Arial" pitchFamily="34" charset="0"/>
              </a:rPr>
              <a:t>WORK THROUGH TRAINEE PACK - EXPLAIN EACH PIECE ** If doing a live class you could use the flip chart – zoom may be different </a:t>
            </a:r>
          </a:p>
          <a:p>
            <a:pPr eaLnBrk="1" hangingPunct="1"/>
            <a:r>
              <a:rPr lang="en-US" altLang="en-US" b="1" dirty="0">
                <a:solidFill>
                  <a:srgbClr val="FF0000"/>
                </a:solidFill>
                <a:latin typeface="Arial" pitchFamily="34" charset="0"/>
              </a:rPr>
              <a:t>Hold each up as you mention it</a:t>
            </a:r>
          </a:p>
          <a:p>
            <a:pPr eaLnBrk="1" hangingPunct="1"/>
            <a:r>
              <a:rPr lang="en-US" altLang="en-US" dirty="0">
                <a:latin typeface="Arial" pitchFamily="34" charset="0"/>
              </a:rPr>
              <a:t>Inspection Standards (in binder) Your Field Guide and Desk Resource for conducting inspections</a:t>
            </a:r>
          </a:p>
          <a:p>
            <a:pPr eaLnBrk="1" hangingPunct="1"/>
            <a:r>
              <a:rPr lang="en-US" altLang="en-US" dirty="0">
                <a:latin typeface="Arial" pitchFamily="34" charset="0"/>
              </a:rPr>
              <a:t>Preliminary Information Form, Field Observation Report Form, Pump Out Report Form</a:t>
            </a:r>
          </a:p>
          <a:p>
            <a:pPr eaLnBrk="1" hangingPunct="1"/>
            <a:r>
              <a:rPr lang="en-US" altLang="en-US" dirty="0">
                <a:latin typeface="Arial" pitchFamily="34" charset="0"/>
              </a:rPr>
              <a:t>Reference Materials</a:t>
            </a:r>
          </a:p>
          <a:p>
            <a:pPr eaLnBrk="1" hangingPunct="1"/>
            <a:r>
              <a:rPr lang="en-US" altLang="en-US" b="1" dirty="0">
                <a:solidFill>
                  <a:srgbClr val="FF0000"/>
                </a:solidFill>
                <a:latin typeface="Arial" pitchFamily="34" charset="0"/>
              </a:rPr>
              <a:t>ASK:</a:t>
            </a:r>
            <a:r>
              <a:rPr lang="en-US" altLang="en-US" b="1" dirty="0">
                <a:latin typeface="Arial" pitchFamily="34" charset="0"/>
              </a:rPr>
              <a:t> Any Questions???</a:t>
            </a:r>
          </a:p>
          <a:p>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5</a:t>
            </a:fld>
            <a:endParaRPr lang="en-US" dirty="0"/>
          </a:p>
        </p:txBody>
      </p:sp>
    </p:spTree>
    <p:extLst>
      <p:ext uri="{BB962C8B-B14F-4D97-AF65-F5344CB8AC3E}">
        <p14:creationId xmlns:p14="http://schemas.microsoft.com/office/powerpoint/2010/main" val="219563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E3567B59-8C29-4B0A-987F-E58FCF4891A7}" type="slidenum">
              <a:rPr lang="en-US" altLang="en-US" sz="1200" smtClean="0"/>
              <a:pPr eaLnBrk="1" hangingPunct="1"/>
              <a:t>6</a:t>
            </a:fld>
            <a:endParaRPr lang="en-US" altLang="en-US" sz="1200" dirty="0"/>
          </a:p>
        </p:txBody>
      </p:sp>
      <p:sp>
        <p:nvSpPr>
          <p:cNvPr id="14541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C046EADC-D703-4644-9BD2-6391B646F1AD}" type="slidenum">
              <a:rPr lang="en-US" altLang="en-US">
                <a:latin typeface="Arial Rounded MT Bold" pitchFamily="34" charset="0"/>
              </a:rPr>
              <a:pPr algn="r" eaLnBrk="1" hangingPunct="1">
                <a:spcBef>
                  <a:spcPct val="0"/>
                </a:spcBef>
              </a:pPr>
              <a:t>6</a:t>
            </a:fld>
            <a:endParaRPr lang="en-US" altLang="en-US" dirty="0">
              <a:latin typeface="Arial Rounded MT Bold" pitchFamily="34" charset="0"/>
            </a:endParaRPr>
          </a:p>
        </p:txBody>
      </p:sp>
      <p:sp>
        <p:nvSpPr>
          <p:cNvPr id="145412" name="Rectangle 2"/>
          <p:cNvSpPr>
            <a:spLocks noGrp="1" noRot="1" noChangeAspect="1" noChangeArrowheads="1" noTextEdit="1"/>
          </p:cNvSpPr>
          <p:nvPr>
            <p:ph type="sldImg"/>
          </p:nvPr>
        </p:nvSpPr>
        <p:spPr>
          <a:xfrm>
            <a:off x="406400" y="696913"/>
            <a:ext cx="6197600" cy="3486150"/>
          </a:xfrm>
          <a:ln/>
        </p:spPr>
      </p:sp>
      <p:sp>
        <p:nvSpPr>
          <p:cNvPr id="145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itchFamily="34" charset="0"/>
              </a:rPr>
              <a:t>THE NAWT STANDARDS</a:t>
            </a:r>
          </a:p>
          <a:p>
            <a:pPr eaLnBrk="1" hangingPunct="1"/>
            <a:r>
              <a:rPr lang="en-US" altLang="en-US" dirty="0">
                <a:solidFill>
                  <a:srgbClr val="FF0000"/>
                </a:solidFill>
                <a:latin typeface="Arial" pitchFamily="34" charset="0"/>
              </a:rPr>
              <a:t>HOLD UP THE INSPECTION STANDARDS</a:t>
            </a:r>
          </a:p>
          <a:p>
            <a:pPr eaLnBrk="1" hangingPunct="1"/>
            <a:r>
              <a:rPr lang="en-US" altLang="en-US" dirty="0">
                <a:latin typeface="Arial" pitchFamily="34" charset="0"/>
              </a:rPr>
              <a:t>This document is formatted to facilitate inspections. This document “flows” from structure to absorption system - i.e., DOWNSTREAM.</a:t>
            </a:r>
          </a:p>
          <a:p>
            <a:pPr eaLnBrk="1" hangingPunct="1"/>
            <a:endParaRPr lang="en-US" alt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SAY: </a:t>
            </a:r>
            <a:r>
              <a:rPr lang="en-US" dirty="0">
                <a:solidFill>
                  <a:schemeClr val="bg1"/>
                </a:solidFill>
              </a:rPr>
              <a:t>We want you to understand</a:t>
            </a:r>
            <a:r>
              <a:rPr lang="en-US" baseline="0" dirty="0">
                <a:solidFill>
                  <a:schemeClr val="bg1"/>
                </a:solidFill>
              </a:rPr>
              <a:t> how the STANDARDS themselves are formatted </a:t>
            </a:r>
          </a:p>
          <a:p>
            <a:r>
              <a:rPr lang="en-US" baseline="0" dirty="0">
                <a:solidFill>
                  <a:schemeClr val="bg1"/>
                </a:solidFill>
              </a:rPr>
              <a:t>        The Table of contents should HELP WITH THIS </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0" dirty="0"/>
              <a:t>- Understanding how the standards</a:t>
            </a:r>
            <a:r>
              <a:rPr lang="en-US" b="1" i="0" baseline="0" dirty="0"/>
              <a:t> are formatted</a:t>
            </a:r>
            <a:r>
              <a:rPr lang="en-US" baseline="0" dirty="0"/>
              <a:t>. </a:t>
            </a:r>
          </a:p>
          <a:p>
            <a:r>
              <a:rPr lang="en-US" baseline="0" dirty="0"/>
              <a:t>Say: Information in black boxes is of critical importance. </a:t>
            </a:r>
          </a:p>
          <a:p>
            <a:r>
              <a:rPr lang="en-US" baseline="0" dirty="0"/>
              <a:t>Hold up preliminary information and field forms – </a:t>
            </a:r>
            <a:r>
              <a:rPr lang="en-US" b="1" baseline="0" dirty="0"/>
              <a:t>Encourage them to follow along in their standards book   </a:t>
            </a:r>
          </a:p>
          <a:p>
            <a:endParaRPr lang="en-US" baseline="0" dirty="0"/>
          </a:p>
          <a:p>
            <a:r>
              <a:rPr lang="en-US" baseline="0" dirty="0"/>
              <a:t>(click) SAY: This form is found in APPENDIX A pages 64 &amp; 65 of the standards</a:t>
            </a:r>
          </a:p>
          <a:p>
            <a:r>
              <a:rPr lang="en-US" baseline="0" dirty="0"/>
              <a:t>	Trainer Explains form. </a:t>
            </a:r>
          </a:p>
          <a:p>
            <a:r>
              <a:rPr lang="en-US" baseline="0" dirty="0"/>
              <a:t>(click) SAY: This forms are found in APPENDIX A pages 69-75 of the standards</a:t>
            </a:r>
          </a:p>
          <a:p>
            <a:r>
              <a:rPr lang="en-US" baseline="0" dirty="0"/>
              <a:t>	Trainer Explains form. </a:t>
            </a:r>
          </a:p>
          <a:p>
            <a:endParaRPr lang="en-US" baseline="0" dirty="0"/>
          </a:p>
          <a:p>
            <a:r>
              <a:rPr lang="en-US" baseline="0" dirty="0"/>
              <a:t>These forms are used in conjunction with the standards. </a:t>
            </a:r>
          </a:p>
          <a:p>
            <a:r>
              <a:rPr lang="en-US" baseline="0" dirty="0"/>
              <a:t>Each provides space to document some aspect of the system under inspection. The combined data yields a comprehensive picture of the system. They are an important record, which you should maintain indefinitely.  </a:t>
            </a:r>
            <a:r>
              <a:rPr lang="en-US" b="1" i="0" baseline="0" dirty="0"/>
              <a:t>They are an excellent defense, should you ever need one.</a:t>
            </a:r>
            <a:r>
              <a:rPr lang="en-US" baseline="0" dirty="0"/>
              <a:t> As we move through the discussion, you will see how every piece of information comes into play.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8</a:t>
            </a:fld>
            <a:endParaRPr lang="en-US" dirty="0"/>
          </a:p>
        </p:txBody>
      </p:sp>
    </p:spTree>
    <p:extLst>
      <p:ext uri="{BB962C8B-B14F-4D97-AF65-F5344CB8AC3E}">
        <p14:creationId xmlns:p14="http://schemas.microsoft.com/office/powerpoint/2010/main" val="417621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eaLnBrk="1" hangingPunct="1"/>
            <a:r>
              <a:rPr lang="en-US" altLang="en-US" b="1" dirty="0">
                <a:solidFill>
                  <a:srgbClr val="FF0000"/>
                </a:solidFill>
                <a:latin typeface="Arial-BoldMT" charset="0"/>
              </a:rPr>
              <a:t>Read the following:</a:t>
            </a:r>
          </a:p>
          <a:p>
            <a:pPr eaLnBrk="1" hangingPunct="1"/>
            <a:r>
              <a:rPr lang="en-US" altLang="en-US" b="1" dirty="0">
                <a:latin typeface="Arial" pitchFamily="34" charset="0"/>
              </a:rPr>
              <a:t>Use of these Standards is restricted to persons who have successfully completed the NAWT sanctioned training associated with these Standards. Once trained, inspectors are required to complete a refresher course or participate in a continuing education cycle</a:t>
            </a:r>
            <a:r>
              <a:rPr lang="en-US" altLang="en-US" b="1" baseline="0" dirty="0">
                <a:latin typeface="Arial" pitchFamily="34" charset="0"/>
              </a:rPr>
              <a:t> ( Min. – Every 2 years).</a:t>
            </a:r>
            <a:endParaRPr lang="en-US" dirty="0"/>
          </a:p>
        </p:txBody>
      </p:sp>
      <p:sp>
        <p:nvSpPr>
          <p:cNvPr id="4" name="Slide Number Placeholder 3"/>
          <p:cNvSpPr>
            <a:spLocks noGrp="1"/>
          </p:cNvSpPr>
          <p:nvPr>
            <p:ph type="sldNum" sz="quarter" idx="10"/>
          </p:nvPr>
        </p:nvSpPr>
        <p:spPr/>
        <p:txBody>
          <a:bodyPr/>
          <a:lstStyle/>
          <a:p>
            <a:pPr>
              <a:defRPr/>
            </a:pPr>
            <a:fld id="{7A28AEBB-9542-4155-9A3F-657CC17B8A16}" type="slidenum">
              <a:rPr lang="en-US" smtClean="0"/>
              <a:pPr>
                <a:defRPr/>
              </a:pPr>
              <a:t>9</a:t>
            </a:fld>
            <a:endParaRPr lang="en-US" dirty="0"/>
          </a:p>
        </p:txBody>
      </p:sp>
    </p:spTree>
    <p:extLst>
      <p:ext uri="{BB962C8B-B14F-4D97-AF65-F5344CB8AC3E}">
        <p14:creationId xmlns:p14="http://schemas.microsoft.com/office/powerpoint/2010/main" val="57352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E323-DACD-CC3F-A825-66E920F0B9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115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47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876BF77-2606-4323-A9E0-BAF07D0C7BAA}" type="slidenum">
              <a:rPr lang="en-US"/>
              <a:pPr>
                <a:defRPr/>
              </a:pPr>
              <a:t>‹#›</a:t>
            </a:fld>
            <a:endParaRPr lang="en-US" dirty="0"/>
          </a:p>
        </p:txBody>
      </p:sp>
    </p:spTree>
    <p:extLst>
      <p:ext uri="{BB962C8B-B14F-4D97-AF65-F5344CB8AC3E}">
        <p14:creationId xmlns:p14="http://schemas.microsoft.com/office/powerpoint/2010/main" val="48968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9"/>
            <a:ext cx="10364451" cy="159617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78737" y="5883277"/>
            <a:ext cx="2743200" cy="365125"/>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913775" y="5883277"/>
            <a:ext cx="6672887"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10514013" y="5883277"/>
            <a:ext cx="764215" cy="365125"/>
          </a:xfrm>
          <a:prstGeom prst="rect">
            <a:avLst/>
          </a:prstGeom>
        </p:spPr>
        <p:txBody>
          <a:bodyPr/>
          <a:lstStyle/>
          <a:p>
            <a:pPr>
              <a:defRPr/>
            </a:pPr>
            <a:fld id="{3F82355D-D2E8-4E41-8879-B557F50DFF2C}" type="slidenum">
              <a:rPr lang="en-US" smtClean="0"/>
              <a:pPr>
                <a:defRPr/>
              </a:pPr>
              <a:t>‹#›</a:t>
            </a:fld>
            <a:endParaRPr lang="en-US" dirty="0"/>
          </a:p>
        </p:txBody>
      </p:sp>
    </p:spTree>
    <p:extLst>
      <p:ext uri="{BB962C8B-B14F-4D97-AF65-F5344CB8AC3E}">
        <p14:creationId xmlns:p14="http://schemas.microsoft.com/office/powerpoint/2010/main" val="263134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descr="A logo with a black background">
            <a:extLst>
              <a:ext uri="{FF2B5EF4-FFF2-40B4-BE49-F238E27FC236}">
                <a16:creationId xmlns:a16="http://schemas.microsoft.com/office/drawing/2014/main" id="{53F6C0DB-7D6C-796B-32FD-7F9040D6C4F9}"/>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artisticCrisscrossEtching trans="53000"/>
                    </a14:imgEffect>
                  </a14:imgLayer>
                </a14:imgProps>
              </a:ext>
              <a:ext uri="{28A0092B-C50C-407E-A947-70E740481C1C}">
                <a14:useLocalDpi xmlns:a14="http://schemas.microsoft.com/office/drawing/2010/main" val="0"/>
              </a:ext>
            </a:extLst>
          </a:blip>
          <a:stretch>
            <a:fillRect/>
          </a:stretch>
        </p:blipFill>
        <p:spPr>
          <a:xfrm>
            <a:off x="9937102" y="5967742"/>
            <a:ext cx="2024742" cy="808711"/>
          </a:xfrm>
          <a:prstGeom prst="rect">
            <a:avLst/>
          </a:prstGeom>
        </p:spPr>
      </p:pic>
      <p:pic>
        <p:nvPicPr>
          <p:cNvPr id="3" name="Picture 2" descr="A cartoon of a person holding a clipboard and a clipboard&#10;&#10;Description automatically generated">
            <a:extLst>
              <a:ext uri="{FF2B5EF4-FFF2-40B4-BE49-F238E27FC236}">
                <a16:creationId xmlns:a16="http://schemas.microsoft.com/office/drawing/2014/main" id="{725EC827-05E7-2BB4-B4C3-35FAA4AB959A}"/>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artisticCrisscrossEtching trans="55000"/>
                    </a14:imgEffect>
                  </a14:imgLayer>
                </a14:imgProps>
              </a:ext>
              <a:ext uri="{28A0092B-C50C-407E-A947-70E740481C1C}">
                <a14:useLocalDpi xmlns:a14="http://schemas.microsoft.com/office/drawing/2010/main" val="0"/>
              </a:ext>
            </a:extLst>
          </a:blip>
          <a:stretch>
            <a:fillRect/>
          </a:stretch>
        </p:blipFill>
        <p:spPr>
          <a:xfrm>
            <a:off x="134272" y="5781964"/>
            <a:ext cx="1004512" cy="994489"/>
          </a:xfrm>
          <a:prstGeom prst="rect">
            <a:avLst/>
          </a:prstGeom>
        </p:spPr>
      </p:pic>
    </p:spTree>
    <p:extLst>
      <p:ext uri="{BB962C8B-B14F-4D97-AF65-F5344CB8AC3E}">
        <p14:creationId xmlns:p14="http://schemas.microsoft.com/office/powerpoint/2010/main" val="1377392381"/>
      </p:ext>
    </p:extLst>
  </p:cSld>
  <p:clrMap bg1="dk2" tx1="lt1" bg2="dk1"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027"/>
          <p:cNvSpPr txBox="1">
            <a:spLocks noChangeArrowheads="1"/>
          </p:cNvSpPr>
          <p:nvPr/>
        </p:nvSpPr>
        <p:spPr bwMode="auto">
          <a:xfrm>
            <a:off x="457200" y="4495800"/>
            <a:ext cx="112776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5000" dirty="0">
                <a:solidFill>
                  <a:schemeClr val="tx2"/>
                </a:solidFill>
                <a:latin typeface="Arial Rounded MT Bold" pitchFamily="34" charset="0"/>
              </a:rPr>
              <a:t>NAWT OWTS Inspection Standards</a:t>
            </a:r>
          </a:p>
          <a:p>
            <a:pPr algn="ctr" eaLnBrk="1" hangingPunct="1">
              <a:spcBef>
                <a:spcPct val="0"/>
              </a:spcBef>
              <a:buFontTx/>
              <a:buNone/>
            </a:pPr>
            <a:r>
              <a:rPr lang="en-US" altLang="en-US" dirty="0">
                <a:solidFill>
                  <a:schemeClr val="tx2"/>
                </a:solidFill>
                <a:latin typeface="Arial Rounded MT Bold" pitchFamily="34" charset="0"/>
              </a:rPr>
              <a:t>	</a:t>
            </a:r>
          </a:p>
        </p:txBody>
      </p:sp>
      <p:pic>
        <p:nvPicPr>
          <p:cNvPr id="2" name="Picture 1">
            <a:extLst>
              <a:ext uri="{FF2B5EF4-FFF2-40B4-BE49-F238E27FC236}">
                <a16:creationId xmlns:a16="http://schemas.microsoft.com/office/drawing/2014/main" id="{2DCB5C44-83E1-4F13-596D-E96818556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81" y="375491"/>
            <a:ext cx="8803438" cy="35162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WHY???</a:t>
            </a:r>
          </a:p>
        </p:txBody>
      </p:sp>
      <p:sp>
        <p:nvSpPr>
          <p:cNvPr id="3" name="Content Placeholder 2"/>
          <p:cNvSpPr>
            <a:spLocks noGrp="1"/>
          </p:cNvSpPr>
          <p:nvPr>
            <p:ph idx="1"/>
          </p:nvPr>
        </p:nvSpPr>
        <p:spPr>
          <a:xfrm>
            <a:off x="2324100" y="2019300"/>
            <a:ext cx="7543800" cy="2819400"/>
          </a:xfrm>
        </p:spPr>
        <p:txBody>
          <a:bodyPr/>
          <a:lstStyle/>
          <a:p>
            <a:r>
              <a:rPr lang="en-US" sz="3600" dirty="0">
                <a:latin typeface="Arial Rounded MT Bold" panose="020F0704030504030204" pitchFamily="34" charset="0"/>
              </a:rPr>
              <a:t>Why have a set of standards?</a:t>
            </a:r>
          </a:p>
          <a:p>
            <a:endParaRPr lang="en-US" sz="3600" dirty="0">
              <a:latin typeface="Arial Rounded MT Bold" panose="020F0704030504030204" pitchFamily="34" charset="0"/>
            </a:endParaRPr>
          </a:p>
          <a:p>
            <a:endParaRPr lang="en-US" sz="3600" dirty="0">
              <a:latin typeface="Arial Rounded MT Bold" panose="020F0704030504030204" pitchFamily="34" charset="0"/>
            </a:endParaRPr>
          </a:p>
          <a:p>
            <a:r>
              <a:rPr lang="en-US" sz="3600" dirty="0">
                <a:latin typeface="Arial Rounded MT Bold" panose="020F0704030504030204" pitchFamily="34" charset="0"/>
              </a:rPr>
              <a:t>Why is consistency important?</a:t>
            </a:r>
          </a:p>
        </p:txBody>
      </p:sp>
    </p:spTree>
    <p:extLst>
      <p:ext uri="{BB962C8B-B14F-4D97-AF65-F5344CB8AC3E}">
        <p14:creationId xmlns:p14="http://schemas.microsoft.com/office/powerpoint/2010/main" val="41365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09600"/>
            <a:ext cx="8458200" cy="1143000"/>
          </a:xfrm>
        </p:spPr>
        <p:txBody>
          <a:bodyPr/>
          <a:lstStyle/>
          <a:p>
            <a:r>
              <a:rPr lang="en-US" sz="5000" dirty="0">
                <a:latin typeface="Arial Rounded MT Bold" panose="020F0704030504030204" pitchFamily="34" charset="0"/>
              </a:rPr>
              <a:t>Your Inspection Goals</a:t>
            </a:r>
          </a:p>
        </p:txBody>
      </p:sp>
      <p:sp>
        <p:nvSpPr>
          <p:cNvPr id="3" name="Content Placeholder 2"/>
          <p:cNvSpPr>
            <a:spLocks noGrp="1"/>
          </p:cNvSpPr>
          <p:nvPr>
            <p:ph idx="1"/>
          </p:nvPr>
        </p:nvSpPr>
        <p:spPr>
          <a:xfrm>
            <a:off x="2209800" y="1981200"/>
            <a:ext cx="7772400" cy="3733800"/>
          </a:xfrm>
        </p:spPr>
        <p:txBody>
          <a:bodyPr/>
          <a:lstStyle/>
          <a:p>
            <a:r>
              <a:rPr lang="en-US" sz="4000" dirty="0">
                <a:latin typeface="Arial Rounded MT Bold" panose="020F0704030504030204" pitchFamily="34" charset="0"/>
              </a:rPr>
              <a:t>Provide Maximum Amount of Information.</a:t>
            </a:r>
          </a:p>
          <a:p>
            <a:r>
              <a:rPr lang="en-US" sz="4000" dirty="0">
                <a:latin typeface="Arial Rounded MT Bold" panose="020F0704030504030204" pitchFamily="34" charset="0"/>
              </a:rPr>
              <a:t>Describe the current system.</a:t>
            </a:r>
          </a:p>
          <a:p>
            <a:r>
              <a:rPr lang="en-US" sz="4000" dirty="0">
                <a:latin typeface="Arial Rounded MT Bold" panose="020F0704030504030204" pitchFamily="34" charset="0"/>
              </a:rPr>
              <a:t>Enable the </a:t>
            </a:r>
            <a:r>
              <a:rPr lang="en-US" sz="4000" u="sng" dirty="0">
                <a:latin typeface="Arial Rounded MT Bold" panose="020F0704030504030204" pitchFamily="34" charset="0"/>
              </a:rPr>
              <a:t>CLIENT</a:t>
            </a:r>
            <a:r>
              <a:rPr lang="en-US" sz="4000" dirty="0">
                <a:latin typeface="Arial Rounded MT Bold" panose="020F0704030504030204" pitchFamily="34" charset="0"/>
              </a:rPr>
              <a:t> To draw conclusions.</a:t>
            </a:r>
          </a:p>
        </p:txBody>
      </p:sp>
    </p:spTree>
    <p:extLst>
      <p:ext uri="{BB962C8B-B14F-4D97-AF65-F5344CB8AC3E}">
        <p14:creationId xmlns:p14="http://schemas.microsoft.com/office/powerpoint/2010/main" val="20433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7772400" cy="990600"/>
          </a:xfrm>
        </p:spPr>
        <p:txBody>
          <a:bodyPr/>
          <a:lstStyle/>
          <a:p>
            <a:r>
              <a:rPr lang="en-US" b="1" dirty="0">
                <a:latin typeface="Arial Rounded MT Bold" panose="020F0704030504030204" pitchFamily="34" charset="0"/>
                <a:cs typeface="Arial" panose="020B0604020202020204" pitchFamily="34" charset="0"/>
              </a:rPr>
              <a:t>An Inspection is:</a:t>
            </a:r>
          </a:p>
        </p:txBody>
      </p:sp>
      <p:sp>
        <p:nvSpPr>
          <p:cNvPr id="3" name="Content Placeholder 2"/>
          <p:cNvSpPr>
            <a:spLocks noGrp="1"/>
          </p:cNvSpPr>
          <p:nvPr>
            <p:ph idx="1"/>
          </p:nvPr>
        </p:nvSpPr>
        <p:spPr>
          <a:xfrm>
            <a:off x="2209800" y="1447800"/>
            <a:ext cx="7772400" cy="4953000"/>
          </a:xfrm>
        </p:spPr>
        <p:txBody>
          <a:bodyPr/>
          <a:lstStyle/>
          <a:p>
            <a:r>
              <a:rPr lang="en-US" dirty="0">
                <a:latin typeface="Arial Rounded MT Bold" panose="020F0704030504030204" pitchFamily="34" charset="0"/>
                <a:cs typeface="Arial" panose="020B0604020202020204" pitchFamily="34" charset="0"/>
              </a:rPr>
              <a:t>Objective</a:t>
            </a:r>
          </a:p>
          <a:p>
            <a:r>
              <a:rPr lang="en-US" dirty="0">
                <a:latin typeface="Arial Rounded MT Bold" panose="020F0704030504030204" pitchFamily="34" charset="0"/>
                <a:cs typeface="Arial" panose="020B0604020202020204" pitchFamily="34" charset="0"/>
              </a:rPr>
              <a:t>Evaluation &amp; description of all components</a:t>
            </a:r>
          </a:p>
          <a:p>
            <a:r>
              <a:rPr lang="en-US" dirty="0">
                <a:latin typeface="Arial Rounded MT Bold" panose="020F0704030504030204" pitchFamily="34" charset="0"/>
                <a:cs typeface="Arial" panose="020B0604020202020204" pitchFamily="34" charset="0"/>
              </a:rPr>
              <a:t>Presents conclusions regarding the system:</a:t>
            </a:r>
          </a:p>
          <a:p>
            <a:pPr lvl="1"/>
            <a:r>
              <a:rPr lang="en-US" dirty="0">
                <a:latin typeface="Arial Rounded MT Bold" panose="020F0704030504030204" pitchFamily="34" charset="0"/>
                <a:cs typeface="Arial" panose="020B0604020202020204" pitchFamily="34" charset="0"/>
              </a:rPr>
              <a:t>Acceptable</a:t>
            </a:r>
          </a:p>
          <a:p>
            <a:pPr lvl="1"/>
            <a:r>
              <a:rPr lang="en-US" dirty="0">
                <a:solidFill>
                  <a:schemeClr val="accent2">
                    <a:lumMod val="60000"/>
                    <a:lumOff val="40000"/>
                  </a:schemeClr>
                </a:solidFill>
                <a:latin typeface="Arial Rounded MT Bold" panose="020F0704030504030204" pitchFamily="34" charset="0"/>
                <a:cs typeface="Arial" panose="020B0604020202020204" pitchFamily="34" charset="0"/>
              </a:rPr>
              <a:t>Acceptable w/Concerns</a:t>
            </a:r>
          </a:p>
          <a:p>
            <a:pPr lvl="1"/>
            <a:r>
              <a:rPr lang="en-US" dirty="0">
                <a:solidFill>
                  <a:srgbClr val="FF0000"/>
                </a:solidFill>
                <a:latin typeface="Arial Rounded MT Bold" panose="020F0704030504030204" pitchFamily="34" charset="0"/>
                <a:cs typeface="Arial" panose="020B0604020202020204" pitchFamily="34" charset="0"/>
              </a:rPr>
              <a:t>Unacceptable </a:t>
            </a:r>
            <a:endParaRPr lang="en-US" dirty="0">
              <a:latin typeface="Arial Rounded MT Bold" panose="020F0704030504030204" pitchFamily="34" charset="0"/>
              <a:cs typeface="Arial" panose="020B0604020202020204" pitchFamily="34" charset="0"/>
            </a:endParaRPr>
          </a:p>
          <a:p>
            <a:pPr lvl="1"/>
            <a:r>
              <a:rPr lang="en-US" dirty="0">
                <a:solidFill>
                  <a:schemeClr val="bg2"/>
                </a:solidFill>
                <a:latin typeface="Arial Rounded MT Bold" panose="020F0704030504030204" pitchFamily="34" charset="0"/>
                <a:cs typeface="Arial" panose="020B0604020202020204" pitchFamily="34" charset="0"/>
              </a:rPr>
              <a:t>More Investigation is Necessary</a:t>
            </a:r>
          </a:p>
          <a:p>
            <a:pPr lvl="1"/>
            <a:endParaRPr lang="en-US" dirty="0">
              <a:solidFill>
                <a:schemeClr val="accent2">
                  <a:lumMod val="60000"/>
                  <a:lumOff val="40000"/>
                </a:schemeClr>
              </a:solidFill>
              <a:latin typeface="Arial Rounded MT Bold" panose="020F07040305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3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1143000"/>
          </a:xfrm>
        </p:spPr>
        <p:txBody>
          <a:bodyPr/>
          <a:lstStyle/>
          <a:p>
            <a:r>
              <a:rPr lang="en-US" b="1" dirty="0">
                <a:latin typeface="Arial Rounded MT Bold" panose="020F0704030504030204" pitchFamily="34" charset="0"/>
                <a:cs typeface="Arial" panose="020B0604020202020204" pitchFamily="34" charset="0"/>
              </a:rPr>
              <a:t>An Inspection Is Not</a:t>
            </a:r>
          </a:p>
        </p:txBody>
      </p:sp>
      <p:sp>
        <p:nvSpPr>
          <p:cNvPr id="3" name="Content Placeholder 2"/>
          <p:cNvSpPr>
            <a:spLocks noGrp="1"/>
          </p:cNvSpPr>
          <p:nvPr>
            <p:ph idx="1"/>
          </p:nvPr>
        </p:nvSpPr>
        <p:spPr>
          <a:xfrm>
            <a:off x="2209800" y="1524000"/>
            <a:ext cx="7772400" cy="1905000"/>
          </a:xfrm>
        </p:spPr>
        <p:txBody>
          <a:bodyPr/>
          <a:lstStyle/>
          <a:p>
            <a:r>
              <a:rPr lang="en-US" dirty="0">
                <a:latin typeface="Arial Rounded MT Bold" panose="020F0704030504030204" pitchFamily="34" charset="0"/>
                <a:cs typeface="Arial" panose="020B0604020202020204" pitchFamily="34" charset="0"/>
              </a:rPr>
              <a:t>A warranty or guarantee</a:t>
            </a:r>
          </a:p>
          <a:p>
            <a:r>
              <a:rPr lang="en-US" dirty="0">
                <a:latin typeface="Arial Rounded MT Bold" panose="020F0704030504030204" pitchFamily="34" charset="0"/>
                <a:cs typeface="Arial" panose="020B0604020202020204" pitchFamily="34" charset="0"/>
              </a:rPr>
              <a:t>An assurance that there is or will be adequate effluent treatment.</a:t>
            </a:r>
          </a:p>
          <a:p>
            <a:endParaRPr lang="en-US" dirty="0">
              <a:latin typeface="Arial" panose="020B0604020202020204" pitchFamily="34" charset="0"/>
              <a:cs typeface="Arial" panose="020B0604020202020204" pitchFamily="34" charset="0"/>
            </a:endParaRPr>
          </a:p>
        </p:txBody>
      </p:sp>
      <p:sp>
        <p:nvSpPr>
          <p:cNvPr id="4" name="AutoShape 2" descr="data:image/jpeg;base64,/9j/4AAQSkZJRgABAQAAAQABAAD/2wCEAAkGBxQSEhUTExQVFhUXFxsaFxcYFxogIBwYHBcYGRgcGCAaHiggGh4lHBkXITIhJSkrLjAuHiA/ODMsNygtLisBCgoKDg0OGxAQGywkICQ0LC0sLC0sLCw0LCwsLywsLDQsNCwsLCwsLCwsLCwsLCwsLCwsLCwsLCwsLCwsLCwsLP/AABEIAMMBAgMBEQACEQEDEQH/xAAcAAEAAgIDAQAAAAAAAAAAAAAABgcEBQIDCAH/xABJEAABAwIEAwYDBQMJBQkBAAABAgMRAAQFEiExBgdBEyJRYXGBMpGhFEJSYrEjgsEXQ1Ryk7LR0vAWM5Ki4SU0NWNzdKPCxBX/xAAbAQEAAgMBAQAAAAAAAAAAAAAABAUCAwYBB//EADsRAAICAgAEAwUGBgAFBQAAAAABAgMEEQUSITETQVEGImFxgRQykaGx0SNCUsHh8BUWM0NTJDVygvH/2gAMAwEAAhEDEQA/ALxoBQCgFAKAUAoBQCgFAKAUB0XV420JcWhA8VKA/WvG0u5nCuc+kU2Rm+5jYe0Y7bOY/m0lQ+e1aXkVrzLGrg+XZ/Lr5mie5wMQctu8VdJKAPcgkj5VreXH0JsfZ27fWSNd/LGv+iJ/tj/krD7Z8CT/AMtr/wAn5f5Pn8sa/wCiJ/tj/kp9s+A/5bX/AJPy/wAmTZc4kkntrZSR0yLCj7hQTXqzF5o12ezk0vcnv5olNhzDw93+fCNtHAU7+oit8cit+ZV28Iy6/wCTfyJHa3jbgltaFjxSoH9K2pp9iBOuUOkk0d9emAoBQCgFAKAUAoBQCgFAKAUAoBQCgFAKAUAoBQCgFAabH+KLazEvOAK6IGqj6JGvudK1zsjDuyXjYV2Q9Vx+vkVZxLzSuHpRbDsEfi0KyPXZPtr51CsypPpHodNicBqr9658z9PIjuGcN319C0NuOJJ/3i1aT1MqOvqJrVGuyfUn25uJi+62k/REqwzlE+qC+822NZCAVGOmpgVvjiPzZWXe0Va/6cW/n0JFbcpLQJhbjyleIKU/SD+tbViQ8yBP2gyW/dSRtGeW2HJSAWSojqXFyfWFAfSs1j1+hFlxnMb3zfkjn/Jzh39H/wDkc/zV79nr9Dz/AIxmf1/oazEuVFm5JaU4yfI5h8la/WsJYsH26Emnj+TD72pEXv8AlFcJktPNOa6BUpMfUTWh4kvJlnV7RVP78WvzIze8M39mc5adQAfjbJI06yg6DzMVqdVkCxrzsPJ6bT+D/wAm0wLmZeW4CVkPo/8AMnN/xD+INZwyZx79SNk8Dx7esPdfw7FmcKce214AkkNO9W1kan8h+9+vlUuu+M/mc3m8KuxnvW4+q/uSyt5WCgFAKAUAoBQCgFAKAUAoBQCgFAKAUAoBQHW+8lCStZCUpEknYAbk143oyjFyel3Km4t5qFYU1ZApGxeVvH5B09T8qhW5XlE6jB4DrU7/AMP3IjgHCt3iCitAJBPedcJifU6qPpWiFU7HstsniGPhx5fP0RanDfLW1toU7+3cBBBUO6CPBO2/jNTa8aMe/U5fL41ff0j7q+BNURsI00gdP8KkFQ992R+24sQu/XYFtaVpSTmURCjCVQkD8pmfI1qVq5+QmywZrGWRtNN616H3j6+dYsXnWF5HEZSFQDpnSFaKBGxNLm1BtDhtdduTGFi2mZHB18p+yt3VqzLU2MytNVDQnTTcVlVLmgmzXm1KrInCPZM7+IcKN0wpkOrakg50biCDp8q9nHmWtmGNd4Ninyp/BlYM/wD9JvEFWFvfqcUhObM6JHwhUHNnPUCfOoa8RT5IyOjl9inirJtq1t60v9RZHC4vA0oXxbLgX3S3sUQNTtrOboKlw59e8c/l/Z+deBvXx9Th/tfY9oWvtLWeYgq0naM3w/WvPFhvWzL7Bk8nPyPRjY5wRZ3QOZpKFkaONgJMnrpor3BrydMJeRsx+J5NDWpbXoyqeJuXV1aStA7Zoa5kDvAfmTv7iag2Y8o9V1OoxOM0X+7P3X8Tu4P5jPWsNvS8zPUkrSPyknUeRr2rIcej6oxz+DV3+9X7svyZc+D4s1dNpdZWFJI6bjyUOh8qsIyUltHH30WUzcJrTM6sjSKAUAoBQCgFAKAUAoBQCgFAKAUAoDGxG+bYbU66oJQgSSf9anyryUlFbZsqqlbJQgttlG8dcduX37NALduDOWdVxsV+X5arbr3Poux2nDeEwxffn1l+hIuAuWyVJD96k6/AyTGnRS419vnW2nG85lfxPjTUvDx383+xNsd4qs8OSltZghIytNiSE7DTQJHqRUmdsK+jKbHwcjMblFfNsyuGuJWL9ClsFXdMLSoQpMjSemviCa9rsjNbRry8O3Fny2EL4CcNnid3YLJyrJW3J3I7w33JbVqfyVopfLZKDLXiMVfh15EV26P/AH5/qOaDRtbu0xFA+FQQ5HWJIHuguD2FMj3ZKaPeENX0WYsvNbX+/gS3jWHMNuSNQWFKB8gnMP0rdb1rZV4G4ZcN+pquWOJNpwxkOOISUlwd5QH86sjc+BrDHkvDWyVxemX2yfKm+36Ets71t0EtOIcAMEoUCAdDBjrqK3pp9irnXOD1JNfMrvl/+3xbELn8JKB6FcD6NCotPvWSkX3E/wCFhU1fX/fxJ3jkLacYS4lDzrSw3KgDJSUggb6EjapMuq0UtHuzVjW4prZUnCdnZrQ5h96x2V2FKCHFaEqPwpzdDtA+FQjedYNcYNck11OozbcmMllY8t19Nr0+n+6J/wAtLO6YtVM3aSlTbhS3JB/Z5UkQQTKZKo/6VJoUox1Io+K2UW3c9PZrr8yW1vKwgXGvLhq5l23CWn9yNkLPmB8J8x71Gtx1Lqu5d8P4zZR7lnWP5oq7B8VucLulaFKknK62rZQnb/BVQoTlVI6a/Hoz6d/gy+uHcdavWQ8ydDoUndJ6hQqzhNTW0cPlYtmNY4TNpWZGFAKAUAoBQCgFAKAUAoBQCgFAfFKgSdAKBdSguYHFK764LaDLCF5Wkp++dsx8STt5VWX2uctLsdzwvAhi1eJP7z7/AAJ1y/5epYSH7pAU8dQ2qCG9dD5q/SpNGOorcu5S8U4vK2Xh0vUfX1/wWJUooClWsUTYX92u8tVvPrcJZJiMsqgpmdCnKARMARprUDm5JtyW35HWuh5WLXGixRil73zM/wD2sxG2b7dNg0xa5pKchT8Stz3gZJPxZY1FZeLZFc3LpGlcPw7p+H4zlP8Ab/fUzuMLV142eL2SFLUlKSpAEqy7iQNTupBjXUVlam9WQNODZXWrMLIek+z+P+9THxq+vsYQi3bslMN5gpbjswInaUp09JJ8q8m53LlS0bMevG4dJ2ysUn5JFiHDm02otlq7nZBokkAkZMk69YqVyrl0yh8WTt8SK673+eyBnhXA2lFLj6CoaELuADPnlIqN4VC7v8y6+38UmuaMX9IkhwPEcKs0Fu3uLdCVKzEdvMqgCZUo9AK2wlVBaTRByKc7IlzWQk38jK4Sw6yYStVo4lSXVST2gXJE7GZ6mva1BfdNOZbkWNK5fdWu2jS8yMHfLttfW6O1VbmVN7kgKCgQNzsQY11EbVrvhLanHyJnC8ipQnj2vSn5kN414ibxQstMWrqbsLgkgTEHu6GSMxBkxEetaLbFZpJdS24fiSwuadlicNF0WaFJbQFmVBICj4qAEn51PXY5KbTk2ux3V6YigIpx3wai/bzJhL6B3F+P5V+I8+laLqVYviWfDeJTxJ6fWL7r9inMGxS5wu6OhStJyutq2UmZj/AioEZSqkddfRTn0evoy+uHcdavWQ80dDoUndKuoVVnCamto4fKxbMaxwmbSsyMKAUB8JoD4lYOxB9KHrTXc5UPBQCgFAKAUAoBQFW83eKwE/Y2VnMTLxSdk9EEjqTBI8B51DybenKjpeBcPcpePYunl+5rOVHCHbKTeu/AhR7NMfEofe9AfqPKsManfvsk8b4jyJ48O77v0JVx1xC4twYdZa3Lujigf92gjWSPhMak9B5kVvtsbfJDuVPD8SEY/asj7i7L1Zs7DE2LA2uHLdW48pMAwVEeGbqlJ1AHQDXQTWakoahvqR7KbMlTyYxSivp+BseKV3KbdRs0IW8Ngvw6lM6FXkSB+hys5uX3e5oxFS7Urm1H4EHvGMVxVKbd9lNqxILqo1VBnQEknXUDaY1qM1bb7rWkXNc8HBbtrk5y8vgb/GeKrTCmUMJOdbaQlLST3oAiVn7vjr8q2zthUtELHwMjOsc30T6t/sVzifNG9cKshQ0k6AJSCR+8rr51EllTfY6GrgONBLn22aNmwvr0Zgm4fTMycxTJ9dK1qNk/VkyV2HjPTcUzeWfKy/XOYNN/1l7/APADWxYs2Q58fxY/d2/oZC+Ut6ASF258s6tfmivfskzBe0OPv7rNNc8DYgwQr7OudwpshUR5pMisHRZHyJUOK4Vq05L6jBeNb2zXHaKUAe827J9d+8k0jdODF/DMXJjtJL4otHhrmNaXJAchh3Sc8ZSfyq/gYqZXkQl36M5rM4PkUdY+9H4fsTVKp1FSCna0faAUAoCH8xeEU3rJWhI+0NiUH8Q6oPj5eBrRfUprp3LXhXEJY1ijJ+6+/wC5XHKjFlsXyWdcr0pUnwUASDHQiCPeomNJxno6HjdELcbxF3XVMverI4k4lwAgEiTsJ1PjFD3T1sgvFPMtu0dUyllbi06EnupmOk6q+VRrMlQetF1hcFnkQU3JJfiyP8PY29iynWLpwttOkBvsjlKVpBVlG5UCmSc2mgrVXY7dqRNy8Svh6jZUttd9+aIxfi+wl9bCHXEzKk5TKVo1AVGoB8eoitMvEqekyzq+yZ9SnKK/Zlm8tuMjfIU27AfbEmNAtG2YDoRsfbxqZRdzrT7nOcW4b9lkpQ+6/wAibVIKcUAoBQCgFAafizGk2dq4+YkCEA9VnRI+f0mtdk+SLZKwsZ5F0a19fkUXwjgqsQvAhRMElx5Q/DMq9yTHvVbVDxJ9Tts7JWFjbj37I9CWFkhltLTacqECEgdBVrFJLSOCsslZJzk9tlacRcOXWGvrv7AlaVZi62qVEAnMonWVpnWZzD0k1EnXKuXPA6HFzKMypY2T012a6Hzl7iFq21cYjcPBdzJLub4kgnuhAO+bQSNNhpFKJRSc5PqOKU3yshi1R1Dy+Pxfy/yb7gW6u7px2+fWW7dwQywYjKDovXbrr96T0Ca2VOUm5Pt5Ig8RropjHHrW5L70vj6Ec485krDimLJQATIW9uSeoR0AH4vlWm7JaeollwzgsZRVl6+S/ch/C3CNxiKyU91Eyt1cwSSZj8apn+NaK6ZWMtsziNOHFLu/JIuThvgi1tEiG0uOR3nFiSfGAZCR5Cp9dMYHI5fE78iXV6XoiRoQAIAAA2ArcQG2+rOVDwUAoDScQcK216P2zYzRo4nRQ9D19DIrXOqM+5Lxc6/Ge65fTyKq4n5YXFvmWwe3bGsbLA9Nle3yqFZiyj1j1Oow+O1W6jb7r/I1/BnHL1iQg/tGCRmQZlPQ9nrp6bVhVfKHR9jfxDhVWUuaPSXr6/Mu/A8aZu2g6wvMnY9CD4EHUVYwmpraOMyMazHnyWLTNjWZoFAKAiHEPEOHWLpU4lBuN4bQCvUdT0keJrROyuD69y1xcTMyoai3y/F9DQWPH71+6u3YT9nC0w06e8UubjN0AICh5aVqje7HyroTbeEwxIK2x82u6+BrcV4exGzuGr5R+1qQe9lBMDKE6J3MiZIG9YyrshJT7m+nLw8iqWOlyJ9iX8xsFTd2JcgpcaSXUTAPwypKp8vqBW++CnDZWcKypY+So76N6ZSuD405bEZDpnQ5H5kKkEEa6gqSR1CjVdCbj2OxycSF6970a/EszmwUv2dvdtk5eikgffAgKOhCdFeOsaayJmT70FJHN8E3Vkzpl/uiE8trtbeIMlCSrMcigJ+FWhJjoND7VHx21YtF1xiuM8SW3rXVfM9C1aHBCgFAKAUAoCnOdWLFT7dsFHK2nOofnVt6wn9TUDLn1UTrfZ7HShK1rq+i+RJ+U2CC3s/tC4C3u+T4Nj4RPzV71uxocsd+pW8byndkeGu0en1NFccRYpedvd2agi1ZJypITK0pEk95JKjGpEiJga1rdlstyh2RLjh4OPy037c5flsmOBcZsOWjL9w60ytaTKVLA1SopJSCZgkSK3wui4pvoVWRw62F8q64uSXno0iuB7G/fTdsLHY5z2qEg5VqGvdOmXWJiQdYgya1+BCcuZdiWuKZWNU6LF73k33X++Rq+a/FuUfYLclMAB0p0GWNGxHlE+w8awybte5El8E4dzv7Rb19P3NLy74FVdlFy7lFulfwndzL0jbLOh8da10UOXvPsTOK8VjQnTX9719C72mwkBKQABsAIA9KsTjW23tnKh4KAUAoBQCgFAQTjnl81dBTzADb4BMADK4fBXgTtm+c1Gux1Pqu5dcN4vZjtQn1j+hH+UWE3TF072rTjbZaIOYEArCk5fUxmrVjQlGT2T+OZFF1MeRpvf5Fn4nirNunM86hsfmMT6Dc+1TJSUe5zdVFlr1XFsiZ5j27roYtpU4uUtqWCEdpCsoPWJCRP5h5xp+0Rb1Es/8Ag91cPEt6Jd/XRFuJsQxdp1u5fQtLKFhWRpQygDcLKfHXVWlabJWp8z7FliVcPsrdVb95+b/sSfjHA2sSsftLKU9qUB1C41ICZKSdzpI16gVttgrIbXcrsDKnh5Phzfu700Urht4pl1DiCApCgoTtIPWq+MnF7R2d1Uba3GXmWfxZxhkvrB0Z0oCApzU5Sl2AoQNykb+1TbLtTizmMLhynj3Qet76evT9y0F5VpgwUrG3iCPrpUvoznFzRe/NHnDi3CU2l06wnNCFaZvwnVMeOhAnyqpthyyaPoeBkO+iNj8yxOFLhu7wZy2dIBQ2rWRoAolB33BA38ql1tSq5Wc7mwnj8QVsPNr/ACRvlTgjrl6He8ltme0UDAKogIkaGdyPAelacaDc9+hY8byq44/J3cu37l6VZHFigFAKAUBxdXlBUdgCflRnsVt6PN7SF4jfxJl97c7hJP8A9U/pVT1ss+Z9Bbjh4n/xX5l4cW4a8qwXb2gTmKAiCY7mygOkkCNY3NWNkXyaicXh3VrJVl3be/qVhdcTvWtgrDXLYsLIy5zIBQpR7QkQZJBIlJI1O1Q3a4w5GtHSQwa78r7VCfMu+vj5Eq4b5eYa60lYdVc6DMoOQJjUQiCn0Jmt0Metr1KzK4xmwm4tcnw1+5veJ8RbwmwhhKUx3GUb94yZMmTGqjW2ySqh0IWHTPPyvfe99WyneFsDdxK7gkqBVnfWeiSZUfU6gf8ASoFcHZI67Nyq8Kjp8oo9D21ultCUISEpSISkCAB5VaJJLSOBnOU5OUnts7a9MRQCgFAKAUAoBQEa4j43tLMqSteZwfzaBKtpE9E+5rTO6EO5YYnDMjJ04rS9WRriDii+fs03NmgNt5VdrsXEQrQjplKdZANap2zcOaBYYuDi1ZDqyHt9NejOl7CE4xhqLmD9rQjIFEmCUK1ETHe11868cPGr5vMzjkPh2Y6v5G9/iVWw8plyQTKVawSJgz8pFQU+VnUzirYa9S4OK+M8tvZPtrCCspccaVuto91QiNdfOrCy7UU0chh8O5rbK5LetpP0fkT9hSVIBTGQgRG0EdIqStNFJJSjJ77nnXjXAlWd243EIJKmzI1QTI89NRr4VVXV8ktH0DhuUsmhS810fzJxyufavbZ6yugHAk505t8qvig7ghWsjxqTjtTi4yKTjMJ410b6nrfQwsf4haZxS0+zrztWwS13SSAkylYH4zBBnxHlWM7ErFy+RsxsOc8Kx2LTl1/b5G15g8K3F/eNlhlKUBsZnyoQqTI0Gpyjy61nfVKyS0vqR+F8QqxKJeJLb30ibPhblo1bZy84Xi4goUmIQUkg69SdBrIrOvGUe/UjZvGrL9KC5dPafmTSxsm2UBtpCUISICUiBUhJJaRUWWSslzTe2ZFemAoBQCgFARrmNf8AY4dcK6qT2Y1jVZy6eYBJ9q03y1BlhwurxcqC+v4Fa8mcP7S9U6Ro02TP5l90fTPUTEjuezo/aC7lx1D1f6F31YnGGLiOHNXCCh5tLiT0UAfceB8xWMoqS0zZVdOqXNBtP4EdwLgJizuvtDKnAMpHZkyATGs7kAToqd/KtcKIwltE/J4pbkU+HYl8/MrXmzjpuLwtJP7NjujzX98/on2PjUPJnzS16HR8DxVVR4j7y/Qsjllw/wDZLNJUIdd76/IEd1PsPqTUvHr5IHO8Xy/tGQ9dl0RLq3lWKAUAoBQCgFAQHG+YoS6La3aV2ql5EqeBSiZIEdTKoHQa1GnkafKkXePwjmr8WyXRLel1Zp+YLl2LqyQ48UNu9mFpbMJDgWO0Ou41BGadq13OfNHbJXDI47ptcY7a3rfp5Gk5tYF2N32wIyOpCtdysQlQGm8QfnWvJr1LZO4Hl89Phvuv0Mvk5jJFyu3WqUuN90Ez3kbAT+UnTyr3Fn73KzXx/FXhK2K6p9fqWjg2AM2qnCyFJDhkozHKk/kTsnUk6VNjBR7HMX5VlySn5efn9SjOYOCKtb10Qci1FaDBghXeImIkEkVW3w5Zs7fhWUr8ePqujJHy4DN+hyyu0hZSkKZVspCYCVBBG2yT56zNbqNWJxkVvFvExJxvpet9/j8zZcW4krCxY27dwspZ7yx95aAtICVZSISElcA7wKzsl4fKkyLhULN8W2UO/b4PR3c1bJN19nSwy67cKEoUgd3szqQtW3p4e9e5MVLWl1POC2yx3N2SSiu6fffwMfgjl4+0oOvLDeZK0ONgyVNLRESPhOaDpOwrGnHlHqzZxLi9Vq5K1vWmn8UTfh3hC1s0gNtgrEy4sArM+caDyECpMKow7FNlcQvyHuT6ei7G9ArYQj7QCgFAKAUAoBQFac77khhhsbKcKj+6nT+8aiZb91I6H2dgndKXojv5K4fktXHiBLrkA9cqBEH94q+de4kdR2Y+0F3Neoei/UsSpRQCgOLjgSComAAST4Ab0PUm3pHnLCEKu8SbmFF24zGdiM+dX/KDpVTH37Pqd/e1j4T8tR0ejxVsfPxQCgFAfJoD7QFT8ccW4myNWRatqUUoUIUqB1KtUpkHbfeNpqFdbYvLR0/DeH4Vr+9zPzXZESwXji5tyVZitRUkqKiTmQkQUmdNgO9E+ZrRC+US1yOE029NaWvzLBx+9axfDlOW8h9khaUR3krSJKR+KUzEeVSpyVsNx7ooMeqzAyuS37sum/LRvLFhjFbW2edBUUkL0MQ4kZVAx59PIVsSjbFNkOyduFdOEPPp9Dt4+wYXNk6kGFpSVIOvTUgx0MbenhXt0OaDRjw3J8DIjLyfc8+2d0tl1LiDC21SCD1B8RuPSqpNxe0d9ZXG2txl2Z6awq8DzLbqYhaEq0PiJq4i9pM+bXVuuyUH5MhPOGyZcYbUpzK8kq7JHVyQMyQJ/qmd+g1NR8qKcfiXPArrIWtJe6+79CIcvOG71L7dyhooSlcHtBllCgQspnUkDyitFFU0+YtuK52NKt1N7+XXqTnCeW7CXFvXSlXLillUr23MSJ7xiN9PKpMceO9y6lJdxi1wVdS5El5EyaZS2gJQAlKRCQNgANAK360ipbcpbfmUPwdjLhxVpx11XfdUlUqMHMFBI9MxFVtU34vVna52ND7A1CK6JMv2rM4gUAoBQCgFAKAUAoCoeeNye1t2/uhCle5MfoKg5j6pHV+zkFyzn59ETHlZalvDWZjvZliPBSiRW/HWq0VHGLFPLlry6EtreVYoDU8V3Qas7hZBIDStB5iP41hY9RbJOHW7L4RXqim+UduF4igkTkQtQ8jAAP1NV+Kt2HXcdm44ml5tF9VZnECgFAdV26UIUpKSsgEhIiVEDYTpJrx9EZQSlJJvRQ3F/Gz108laC6yGlEoRmjKQdCQB8XjM9RVbbe5Pp0O3wOF11VtS1Lm8y4+Dcb+2Wjbxy5yIWEmYUDB6aTvH61Pqnzx2clnY32e+Vfl5DjJparN3IlKylObItIUlaU6qQQfESJGopb916PMFxV8eZ6302vIqW74HNwwi8sdW1plTJJKm1DdKSASsfXbeoMqOZc0DqquK+DY6Mnuuz8mRe1unbZZTCkKBEgiFJIMymdUq8/OtKbgyzsrryI77r9S1+VnFYuFOW60JS5q5nSAO01AJUkaBe0kaGp2PbzdGctxnh/gasi+nbXp/gsVW2u1SigXwPO2L4Yq4unG7NrtUNqUAppOhBWVCSNNM2UeQqqnByk1FHfY2RGmiMr5ab8mWbwVYX1q2k3S2mbZltUtgAqO5JWrYRvoamVRnFe92RzfELcW+b8FNzk+/7G3wHiizxBwpbGZbQzDOjpIGZM7dKzhbCx9CLk4ORiRTn0T9GSatxXigFAedsgGLwBAF9AHgPtFVX/e+p322+Hbf9H9j0TVqcCKAUAoBQCgFAKAUBTvPBJ+0W5jTslCfPP8A9agZndHW+zj/AIc18SdctLoOYbbx91JQfVKiDUmh7rRR8WrcMue/PqSitxXCgNZxLhpubV5hJALiCkE+PSawnHmi0SMW5U3RsfkyG8tOEX7Bx5y4yJCkBIhU9ZM+FaMeqVbbkW/F+IVZcYxq30JNecYWiHkMB1K3VqyhKSDCo0CzsmTA9TW12xT1srYcPvlB2cukiu8f5i4i24pBYTbxGikFRAMxJOhnxjpUWeRYn20X+JwfDsgnz831Jhy74wN63leyB4EgQfjCQJMdCJHl+lb6Ludde5VcU4d9mnuH3f0JbeAltYSYVlMHwMGD863vsVUNcy32KN4pw9y4s2cQKQCJbuAI+NKyntDG2Y7+ZFV1sXKKn+J2eBfCm+WNvp3j8vQ13B3ErmHXEkHsyYdbOmnj/WG4rCq11yJXEMGGZV07+TPQFhetvtpdbUFoWJB8R/rpVmmpLaOEsrnVNwktNEO4ZWLPErmynuOxcNAxoVfGkR6f8taa/cscfqWmWnkYkL/OPuv+xs+MeEGrxC1BCBcFEIcI6jUSR7ifOsralNfE0YHELMaaW3y76orvgjhLEGL5C+zLSUEhxaoylPVI1706bbe1RaabIzL/AIlxHEuxmt7b7L4l11YHHnVb2yGxCEJQJmEgAT46V4kl2MpTlJ7k9ml48dCcPuiogS0oCfFQgD3JArC56gyXw6LllQS9StOSf/fXf/QP99FQ8T7zOk9ov+hH5/2LqqwOOFAKA87r/wDGD/7/AP8A0VVf976ner/27/6f2PRFWpwQoBQCgFAKAUAoBQFX88kHs7YxpnWJ8ykR+hqHmdkdJ7OP+JNfBG15N3QVYZBMtuqB94UI9jWeK9wIvHq3HK36pE7qSUph4ribVs2p15YQhO5P0A8SfCsZSUVtm2mmd01CC22dOAY4zeNB5lUpkgg6EEbhQ6GvITU1tGeTjWY8+SxdTW8Y8NC8RmLrqciFw2k9xRI0zpiVe1Y218yN+DmfZ5a5U9tdfNfI8/MXJQlSRoSUkGSCkpMyPOfGqtPR3sq1PT8i0uPcVTcYSw+cudwpSUnfOPiI1nQg+yqmXSUqkzmOGUSqzpVrekank83bh8uLeyv6oba0AUkgE7jUyNgelYYvLvbfUl8fdzr5Yx3Hu36F0KFWBx6Kq4XYu3rS6trdTU/aXkuKdE6HLtA3JKjMHbzqHWpOLivU6TLnRXdXbYn91NaIdxvwy5ZOALWtzNBLhGiiR0OYqJkK38B41GuqcGXXDc6OTF8q1ryNxy54tctoYbYcfClHMlJJiYylI2T96ZgHTXQ1sotcfdS2QuLcPha3bKajr/epM8b4Nub65U4++ltlJHYpaHfA8VGBCoJ6keVSJ0ynLbfQp8fiFONVy1x3J999iY4VYJYaQ0kqUECJWolR6kknet8Y6Wiqtsdk3N+foZdZGsUAoCC84r9CLAtH4nVpCR/VUFqPppHuKjZUkoa9S64FTKeUpLtHv+hH+RtuCu5cjUBCQfIlRUPomtWGu7J/tHN+5H5stqpxywoBQHnVLgVi4UkyDfAg+INxINVXe36nfNOPD9P+j+x6Kq1OBFAKAUAoBQCgFAKA1HFGAN3zBYcJSJCgpO4UOuvqRWFlanHTJWHlzxbfEiQy0xmywRtxhC3LhwuEqATsuAMpV8IIESNTrtUdThStdy2nj5PE5qySUVr8ie4NdreZQ440WlKElsmSPCT6a1Ji21tlJfXGuxxi9peZWXNVq4UpamnlLZQQHWwoQ0SlKkymJIMTmk7xp1iZKl5PodFwSdK0px1J9n6ke5ZcTIsrhQdJDTiQCZ0SoHuqI69RWnHtUJdSx4zgyyKk4d1+ZfKFAgEagiR6VZnENNPTKA5mYGm0vVBAhtwdokeE6KHzBPvVXkQ5Z9DuuDZTvx1zd10Npy2bZvUuWNyM0S6yZMpJGRyPbKdf4Vnj6muSRF4v4mNJZFXTyf8AYjfFOBO2FyUK7uuZpaZgpmUlMkkEbamQR71qsg65FlhZVeXTv6NFlcK8zmlthF0Sl0AAFKVHOfQDQnwqXXkpr3jnM3glkZ7q7foa7gleJ9u443bpSzcO9otTycsJKvuwQZy+RrGrxOZtLozdxD7F4UYynuUVpaJrivBtvc3Sbl/O5lSEpaURkEdYiT6TFSJUxlLmZUU8RtppdVelvz8zeWlm20kJbQlCRsEpAH0rYkl2Ic7Jze5Ns769MBQCgFAKApTnHjQduU26dmAcx/OqCR7AJ+tV+VPcuX0Ox9n8Zwqdr/m/QnnKrDyzh7ZKcqnCpZ8SCe4T+6E1Jx46gij4zd4mVLT2l0JfW8qhQGt4jv8A7PavPTGRtRHrEJ+pFYTlyxbN+LV4t0YerKQ5Y2Hb4i1MEIzOGeuUae+YpPtVdjx5rDtOMW+FhtLz6HoGrQ4QUAoBQCgFAKAx/tzfa9jnT2uXNkkZsu0xvFebW9Gfhz5OfXTtsgfE3MzsFONt2zoUklKVuJhJIMExuR8UH0qNZk8vRIu8PgvjJSlNafkjU8veJnrzESX31gZFFpoGEb7ECASE9Ykx5Vrotc59WSuK4FeNirw4rv1fmTPjjh5NxZvpabSHT3wQkAlaSDuNZIETUi2vmi9FRw/LdV8XJ9O30M7hDEvtFo0skFWXKuPxp7qt9dxWVcuaKNGbV4V8l5d18mRvFLNteLqYXJRdWcLQD1Sowo+EAaEdZrVJJ26fmiwpsnHBVke8JdH8ypeIsH+yOLaLiVqS4pMJM9wBJSo9Nc23Qg1BshyPR1eHlPIgpa0tfmWByo4xVpZvmQAS24TtqO4qfM6fKpWNd/Kyh43w1L+PX9V/c3HOPDG12fbkftGlJCVTHdUoBQ8+lZ5UU4bInAb5xyPDXZ9yseCS+i5Q8wyt5TZPdSDBJSQAo9Br18Kh08yltI6TiTpnS67JJbLRxvg13E12710oM5W4W0jvEEqkgK21EdNPOps6XY05HM43EYYUZwqW9vo2STCOGLW2SkNMoBSZCikFU+MxNbY1xj2RX35t9zbnJ9fI3FbCKKAUAoBQCgFAa7iDFU2tu4+vZCZA8VbJA9TArCclGLZvxqJX2xrj5lAYDZOYjfJSvvF1zO6fyzmX7RoPaqyCdkzusqyOHiPXktL5no5tASAAIAEAeQ2q2Pn7bb2zlQ8FAQfm/iPZWBbBhTy0p9h3lfpUfJlqGvUueB0+JlKX9PUj3I6z1uXtIhKB4zqo/wAK04ce7J/tHb9yHzZbNTjlxQCgFAKA1PE+PN2TCnnJMaJSN1KOwHhWFk1CO2SsTFnk2quP/wCEL4cv7vGGHVfaPsxbdGQtDplMpXrJGo18qj1ylbF9dFtl00cPtiuXm2uu/wCxo7rA73Db1u8dUq4bCh2jqZJyEQoKTM6JkjcaVrdc65qT6k2GVjZmNKiC5X5IlfNLBBd2YuG9VNDOIHxNkAqHyhXtW7Ihzw2is4NlfZ8jw5dn0+pT/DeJC2umXzMIWCY3y7Kj2JqBXLlkmddm0+PRKteaPS7DwWlK0mUqAIPiCJFW6e+p85lFxbi/IgnD1wbTF7m0Voi4/bN+BVEqjTciR+7UeD5bXH1LnJgr8GFy7x6M48ZNJGK2JVoHW3GlHNBywR7fGdfOlv8A1InuC28K1LyaaMfjjhaztMNeLY7MlSTmGpWrN3UGZhPXTwrG2qEa3oz4fnZF2XHme/7EK4c4JxBwpcbb7JJGi3CACk6HT4vp4VHrosfVF3mcUxIpxk9/BFoO4M2zY/8AaThugye1zKB0gQAADKv3pmamciUPf66OYWRKzI/9KuTm6aOfCHGttfLW22ktrSJyqygqTtIg6xpSq6M+iGdw2/GipTe1+hK63lYKAUAoBQCgFAKA4uLCQSSAAJJOwHnQ9SbekUXzK4x+2u9kyo/Z2zp+df4vQbD51W5F3O9Lsdrwfhv2eHiWL3n+SJtyn4XVbNKuHRDjwGUdUt7ifAk6+wqRjVcq2/MpeN56vsVcO0f1LAqUUYoBQFFc3cX7a+LYMoYSEx0znvLP90e1VuVPc9eh23Asfw8fnfeX6Focu8G+y2LSTOZY7RcjZSgDHsIFTKIcsEjmeKZPj5MpeS6L6ElrcV4oBQCgFAVZzwvoTbsZQZKl5pOhEJgdDIJqFly6JHTeztW5Ts38DW8mscS08u2Vp2xzJP5kjb1I/SsMWenykj2gxXOCuXl3JdxRzFtrcqbShT6kkpVA7gUN0lR0JHgAakWZEY9O5U4XCLr9S3yrv8Tr5e8YPYi6+FpbQhCU5UpmZUSNzuNPCvKLnY3sy4pw6vDjFxbbZUHElgWLt5pR1S4dfEE5gTHWCDUCyPLNo63DtVuPGa9C4eAeM7Z5H2fuslvKltKlRnEASJ6zPd16VPpujJa7HI8T4bdVLxH729t68jDQ+nEMZQpCF9nZpUlTmwLgOxncTIjc69K83z29PI2OLxcBqTW5+XwMvingRd/dF11/I0lKUtpQnvDqqSdJmdfTwrKyhzlts14fFI4lPJCO2++yVYPhDdswlhEqQn8ZzEkmSTPma3RgorRW3ZErbHY+jfp0NhWRoMTF8PTcMuMrnK4kpMb69R6b1jKPMtM202yqsVke6PP/ABNwxc4c6Cqcub9m8gxPhtqlXl+tVllUq2d1h51GbDXn5pk+4F5lBz9jeqShQgId1hXSF9AdtdjUmnJ30kUfEuCuHv0La816FmJUCJGoNTDnGtH2gFAKAUAoDBxfFmbVsuPLCEjxOpPgkbk+QrGUlFbZuoosuly1rbKT404+evSW25atzpk0zL/rkf3Rp61XW5Dn0XY7Hh/CK8Zc9nWXr6G75ccvyspurpMIBltoj4vzLB6eA61tox/5pEPi3F9bppfzf7FvARU45Q+0AoDTcXY4mytXHjGYCGwfvLPwj+PoDWu2fJHZLwsV5NyrX1+RR3BuDKxC9SlcqTmLjyvyzJn+sYHvVdVB2T6nacQyI4mN7vfsj0SBFWpwG9n2gFAKAUAoCBc2+HF3TCHWklS2SqUg7tkd6PEgpB+dRsmtyjteRd8EzY0WuE3pS/UpzC1LQ6HEGFtHtADO6CDH+vOq+O09nX38s63F9VLp+JbnHNuxeYai7QAEhSXFFIgwqEOTA1UJ6g/DU+5RnXzHJ8OnbjZjpl8V+xD+VS7hN5LDRW0TDhOyUnqToM0dPpUfG5ubouhbcbVTo/iS1Ly+JZnFHA9tfOIdXmStMZin76R91X+I1qZZRGb2znMPil2LFwj1X6GuwvldZsudoouOQqUpURAgyJygFXvWMcaCeyRdxzJshydF6nfzF4jcw9lCmEIzOOEFShoDEyQIkmKX2OtbRhwrDhl2ONjekjny+4yF+2UuZU3CPiSJgp6KTP6V7Rdzrr3POKcNeJPcesX5kvreVQoBQGNiNg2+2pp1IUhYgg/w8D515KKktM2VWyqmpwemineK+V7zErtSXm+qPvj5aL9tfI1AsxWusep1uFx2uz3bvdfr5GhwDjC8sVZErJQDBackgeQB1T7fKtULp19Cdk8Nxstc2uvqieYRzdaKT9pZWhXQtwoH5kEfWpMctfzIo7/Z61P+FLa+PQk9jx9h7uguUJMT+0BR7SoAE+lblfW/MrbOFZdfeD+nUzP9rbH+l2/9qj/GsvFh6o0/YMn/AMcvwZg3/MHD2pBuErIEw2CqfIFIyz71jK+teZvq4Tl2doa+fQh+J84CUkW9vCuinFSI8cqevlNaJZf9KLan2ce92z6fAgrjl1ilz1ddVsBoEgeHRKR/rWo252yLtLHwKfRL8WWpwRy5btYeuMrj4MpAnKjwifiPnUynHUesu5zHEeMzv9yrpH82T6pRRigFAfFKAEnQDc0CW+x595g8RqvrohBJaQcjSR11gqjqVH6RVXfY5y0ux3fCsOOLRzS7vqy1eXXCgsWJXq86AVmPhEaIHpr71Noq5I/E5jiue8q3p91dv3JdW8qxQCgFAKAUB8UmRB1BoCs+JuVfauKdtncpUSShySMx8FCSB5EGodmLt7izosPjzrgoWx3rzR38OcvrhDL1tc3ANu4kfs250XKVZklQ7sEREEGsq6JJOMn0NeXxaqdkbaoakvNk6wnC2rZpLTKAhCeg6nqSepPjUiMVFaRTXXzum5ze2ZlZGoUBreIMFbvGFMOjuq2I3SobKHmKwnBTWmSMbJnj2KyHdFB4zhNzhd0NSlSTmbcTICwCNR9JTVZOEqpHc4+RTn0v816F0cCcVpv2MxypeRo4gH5KA3g/rNWFNviL4nH8SwJYluv5X2ZJq3FcKAUAoDU4vw3a3Jl5hC1RGaIV8xrWEq4y7ok05l9P/Tk0QvEeULCpLL7jZJ0CgFJA8OhPzqPLEj5MuKfaG6P34p/kaC55RXQUQh1hSehUVJPyCVR861PEl5Mnw9oqWvei0zq/kkvfx2//ABr/AMlefZJ/Az/5hxv6Zfl+53WnKK6KoceZQnxTmUfkQn9a9WJLzZhP2ipS92Lf5EnwnlPaoT+3Ut5fiCUD2AM/Mmt0cWC79Ssv4/kTf8PUV+JNcNwpm3SEstIbH5UgfM7n3qRGKj2RT232Wvc5NmZWRqFAKAUBVHNzi7exZPh2ygfcN6fM/LxqFk3fyI6fgfDt/wDqLPp+5icqOD+1Um9dkIQr9kn8ShpmPkDt5iscanfvs3cb4lyp48O77lxVPOSFAKAUAoBQCgFAKAUAoBQCgFAaXi3h1u/tyyvRW6F/hX0Pp0I8K12VqcdMl4WZPFtU4/VeqKKUm6wq76ocQd/urTP/ADJP+tarfeqkdsnRxCj1T/JlzcIccW98AkHs3o1bUd/HIfvD61YVXxn8zkM7hd2K9vrH1/clNbitFAKAUAoBQCgFAKAUAoBQCgKz4+5jpbC7e0VLklK3Rsjocnirz2FRLshL3Y9zouGcGlY1bcvd8l6kL4G4OcxBzOvMlgGVrP3zOqUnqT1PSo1NLse32LjiXEoYkOSH3vJehfrDKUJCUgBKRAA6AVZpaOGlJye33OdengoBQCgFAKAUAoBQCgFAKAUAoBQGl4n4ZYv28jw1E5Fp+JJPh4jyOla7K4zWmS8PNtxZ80H816lIcVcLv4a6kkkpJlt5MjUdPyqHhVdZVKtnaYWfVnQa1180TThjmwO63eIjp2qB9Vp39x8qkV5XlIp8z2fa3Kh/R/2LOsrxt5AcaWlaFCQpJkVMTTW0c3ZXKuXLNaZ316YCgFAKAUAoBQCgFAYGNYyzaNlx9YQnp4k+CRuTWMpqK2zfRj2Xy5a1tlN8W8yX7kqQwSyyRHTOodZI+H0HzqvtyZS6R6I63B4JVSlK33pfkj7wJy/XdntbgLbYGwiFOek7J8/lXtOO5dZdhxLi8aFyVacv0LqsbJDLaW2khCEiAkDQVYJJLSOOsslZJym9tmRXpgKAUAoBQCgFAKAUAoBQCgFAKAUAoBQGPe2TbyC26hK0HdKgCPrXjSa0zOuydcuaD0ytOKuVKSC5ZGFblpZ0/cVuPQ/MVDsxV3gdFhcfkny39V6r+5ALe7vcMdIBcYX1SdlDzB7qh5ioyc6n6F7KvFzob6SRPsF5vDRN0yQdAVtmR5kpOo9iakwy1/MijyPZ2S60y+jJ7h3FFo+JbuGj0gqAM+EKg1KjZGXZlHbhZFT1KDNsDWZFPtAKAUBweeSgFSlBIG5JAA9Sa8b0exi5PSRGsa4+srcKl4OLH3G+8SfX4R6k1qnfCPmWGPwrJua1HS9WQDH+bD7gKbZAZH41QpUekZU/Wos8tv7vQvsX2frg+a57+HkRewwa9xBWdKHHZOrizoCd+8rT5VpUJ2dSysycTDXK2l8EWnwZy4atcrr8OvDUD7iD+UdT5mptWOo9X3OZ4hxmy/cK+kfzZPBUkpBQCgFAKAUAoBQCgFAKAUAoBQCgFAKAUAoBQCgMPFMLZuEFt5tLiT0UP0O4PmKxlFSWmbar7Kpc1b0yCY7ymYc1tlllU/CqVJjy+8PmajTxIv7vQu8b2guh0tXMvwZDL/ljft6pQh0THcWJjxhUVHeLYi4r45iT6SbXzRrGWsSYCkoTetgHUJDoGm50096x/ix9SRKWBbpvkf4HO346xBtISm6XA/EEqPzUkn60V9i8zGXC8KT24r8Tt/lBxH+kq/s2/wDJXv2i31Mf+EYP9P5v9zg9x5iC0lJulwfBKAfYpSCPavHfY/M9jwrCi9qK/F/udKMJxC8Mlu5dJGhXmgjpClwPrXnJZP1M3kYWMujivl/gkGHcp7teri2mhHiVH0IGn1rbHEk+5Bt9oKI/cTf5E5wbllZMQVpU8sdVnSf6o0+c1JhjQj8SkyON5NvRPlXwJk02EgJSAANgBAHyqRoqXJye2c6HgoBQCgFAKAUAoBQCgFAKAUAoBQCgFAKAUAoBQCgFAKAUAoDh2Y8B8qaPeZ+p97MeA+VNDmfqOzHgPlXmhzP1OVengoBQCgFAKAUAoBQCgFAKAUAoBQH/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data:image/jpeg;base64,/9j/4AAQSkZJRgABAQAAAQABAAD/2wCEAAkGBxQSEhUTExQVFhUXFxsaFxcYFxogIBwYHBcYGRgcGCAaHiggGh4lHBkXITIhJSkrLjAuHiA/ODMsNygtLisBCgoKDg0OGxAQGywkICQ0LC0sLC0sLCw0LCwsLywsLDQsNCwsLCwsLCwsLCwsLCwsLCwsLCwsLCwsLCwsLCwsLP/AABEIAMMBAgMBEQACEQEDEQH/xAAcAAEAAgIDAQAAAAAAAAAAAAAABgcEBQIDCAH/xABJEAABAwIEAwYDBQMJBQkBAAABAgMRAAQFEiExBgdBEyJRYXGBMpGhFEJSYrEjgsEXQ1Ryk7LR0vAWM5Ki4SU0NWNzdKPCxBX/xAAbAQEAAgMBAQAAAAAAAAAAAAAABAUCAwYBB//EADsRAAICAgAEAwUGBgAFBQAAAAABAgMEEQUSITETQVEGImFxgRQykaGx0SNCUsHh8BUWM0NTJDVygvH/2gAMAwEAAhEDEQA/ALxoBQCgFAKAUAoBQCgFAKAUB0XV420JcWhA8VKA/WvG0u5nCuc+kU2Rm+5jYe0Y7bOY/m0lQ+e1aXkVrzLGrg+XZ/Lr5mie5wMQctu8VdJKAPcgkj5VreXH0JsfZ27fWSNd/LGv+iJ/tj/krD7Z8CT/AMtr/wAn5f5Pn8sa/wCiJ/tj/kp9s+A/5bX/AJPy/wAmTZc4kkntrZSR0yLCj7hQTXqzF5o12ezk0vcnv5olNhzDw93+fCNtHAU7+oit8cit+ZV28Iy6/wCTfyJHa3jbgltaFjxSoH9K2pp9iBOuUOkk0d9emAoBQCgFAKAUAoBQCgFAKAUAoBQCgFAKAUAoBQCgFAabH+KLazEvOAK6IGqj6JGvudK1zsjDuyXjYV2Q9Vx+vkVZxLzSuHpRbDsEfi0KyPXZPtr51CsypPpHodNicBqr9658z9PIjuGcN319C0NuOJJ/3i1aT1MqOvqJrVGuyfUn25uJi+62k/REqwzlE+qC+822NZCAVGOmpgVvjiPzZWXe0Va/6cW/n0JFbcpLQJhbjyleIKU/SD+tbViQ8yBP2gyW/dSRtGeW2HJSAWSojqXFyfWFAfSs1j1+hFlxnMb3zfkjn/Jzh39H/wDkc/zV79nr9Dz/AIxmf1/oazEuVFm5JaU4yfI5h8la/WsJYsH26Emnj+TD72pEXv8AlFcJktPNOa6BUpMfUTWh4kvJlnV7RVP78WvzIze8M39mc5adQAfjbJI06yg6DzMVqdVkCxrzsPJ6bT+D/wAm0wLmZeW4CVkPo/8AMnN/xD+INZwyZx79SNk8Dx7esPdfw7FmcKce214AkkNO9W1kan8h+9+vlUuu+M/mc3m8KuxnvW4+q/uSyt5WCgFAKAUAoBQCgFAKAUAoBQCgFAKAUAoBQHW+8lCStZCUpEknYAbk143oyjFyel3Km4t5qFYU1ZApGxeVvH5B09T8qhW5XlE6jB4DrU7/AMP3IjgHCt3iCitAJBPedcJifU6qPpWiFU7HstsniGPhx5fP0RanDfLW1toU7+3cBBBUO6CPBO2/jNTa8aMe/U5fL41ff0j7q+BNURsI00gdP8KkFQ992R+24sQu/XYFtaVpSTmURCjCVQkD8pmfI1qVq5+QmywZrGWRtNN616H3j6+dYsXnWF5HEZSFQDpnSFaKBGxNLm1BtDhtdduTGFi2mZHB18p+yt3VqzLU2MytNVDQnTTcVlVLmgmzXm1KrInCPZM7+IcKN0wpkOrakg50biCDp8q9nHmWtmGNd4Ninyp/BlYM/wD9JvEFWFvfqcUhObM6JHwhUHNnPUCfOoa8RT5IyOjl9inirJtq1t60v9RZHC4vA0oXxbLgX3S3sUQNTtrOboKlw59e8c/l/Z+deBvXx9Th/tfY9oWvtLWeYgq0naM3w/WvPFhvWzL7Bk8nPyPRjY5wRZ3QOZpKFkaONgJMnrpor3BrydMJeRsx+J5NDWpbXoyqeJuXV1aStA7Zoa5kDvAfmTv7iag2Y8o9V1OoxOM0X+7P3X8Tu4P5jPWsNvS8zPUkrSPyknUeRr2rIcej6oxz+DV3+9X7svyZc+D4s1dNpdZWFJI6bjyUOh8qsIyUltHH30WUzcJrTM6sjSKAUAoBQCgFAKAUAoBQCgFAKAUAoDGxG+bYbU66oJQgSSf9anyryUlFbZsqqlbJQgttlG8dcduX37NALduDOWdVxsV+X5arbr3Poux2nDeEwxffn1l+hIuAuWyVJD96k6/AyTGnRS419vnW2nG85lfxPjTUvDx383+xNsd4qs8OSltZghIytNiSE7DTQJHqRUmdsK+jKbHwcjMblFfNsyuGuJWL9ClsFXdMLSoQpMjSemviCa9rsjNbRry8O3Fny2EL4CcNnid3YLJyrJW3J3I7w33JbVqfyVopfLZKDLXiMVfh15EV26P/AH5/qOaDRtbu0xFA+FQQ5HWJIHuguD2FMj3ZKaPeENX0WYsvNbX+/gS3jWHMNuSNQWFKB8gnMP0rdb1rZV4G4ZcN+pquWOJNpwxkOOISUlwd5QH86sjc+BrDHkvDWyVxemX2yfKm+36Ets71t0EtOIcAMEoUCAdDBjrqK3pp9irnXOD1JNfMrvl/+3xbELn8JKB6FcD6NCotPvWSkX3E/wCFhU1fX/fxJ3jkLacYS4lDzrSw3KgDJSUggb6EjapMuq0UtHuzVjW4prZUnCdnZrQ5h96x2V2FKCHFaEqPwpzdDtA+FQjedYNcYNck11OozbcmMllY8t19Nr0+n+6J/wAtLO6YtVM3aSlTbhS3JB/Z5UkQQTKZKo/6VJoUox1Io+K2UW3c9PZrr8yW1vKwgXGvLhq5l23CWn9yNkLPmB8J8x71Gtx1Lqu5d8P4zZR7lnWP5oq7B8VucLulaFKknK62rZQnb/BVQoTlVI6a/Hoz6d/gy+uHcdavWQ8ydDoUndJ6hQqzhNTW0cPlYtmNY4TNpWZGFAKAUAoBQCgFAKAUAoBQCgFAfFKgSdAKBdSguYHFK764LaDLCF5Wkp++dsx8STt5VWX2uctLsdzwvAhi1eJP7z7/AAJ1y/5epYSH7pAU8dQ2qCG9dD5q/SpNGOorcu5S8U4vK2Xh0vUfX1/wWJUooClWsUTYX92u8tVvPrcJZJiMsqgpmdCnKARMARprUDm5JtyW35HWuh5WLXGixRil73zM/wD2sxG2b7dNg0xa5pKchT8Stz3gZJPxZY1FZeLZFc3LpGlcPw7p+H4zlP8Ab/fUzuMLV142eL2SFLUlKSpAEqy7iQNTupBjXUVlam9WQNODZXWrMLIek+z+P+9THxq+vsYQi3bslMN5gpbjswInaUp09JJ8q8m53LlS0bMevG4dJ2ysUn5JFiHDm02otlq7nZBokkAkZMk69YqVyrl0yh8WTt8SK673+eyBnhXA2lFLj6CoaELuADPnlIqN4VC7v8y6+38UmuaMX9IkhwPEcKs0Fu3uLdCVKzEdvMqgCZUo9AK2wlVBaTRByKc7IlzWQk38jK4Sw6yYStVo4lSXVST2gXJE7GZ6mva1BfdNOZbkWNK5fdWu2jS8yMHfLttfW6O1VbmVN7kgKCgQNzsQY11EbVrvhLanHyJnC8ipQnj2vSn5kN414ibxQstMWrqbsLgkgTEHu6GSMxBkxEetaLbFZpJdS24fiSwuadlicNF0WaFJbQFmVBICj4qAEn51PXY5KbTk2ux3V6YigIpx3wai/bzJhL6B3F+P5V+I8+laLqVYviWfDeJTxJ6fWL7r9inMGxS5wu6OhStJyutq2UmZj/AioEZSqkddfRTn0evoy+uHcdavWQ80dDoUndKuoVVnCamto4fKxbMaxwmbSsyMKAUB8JoD4lYOxB9KHrTXc5UPBQCgFAKAUAoBQFW83eKwE/Y2VnMTLxSdk9EEjqTBI8B51DybenKjpeBcPcpePYunl+5rOVHCHbKTeu/AhR7NMfEofe9AfqPKsManfvsk8b4jyJ48O77v0JVx1xC4twYdZa3Lujigf92gjWSPhMak9B5kVvtsbfJDuVPD8SEY/asj7i7L1Zs7DE2LA2uHLdW48pMAwVEeGbqlJ1AHQDXQTWakoahvqR7KbMlTyYxSivp+BseKV3KbdRs0IW8Ngvw6lM6FXkSB+hys5uX3e5oxFS7Urm1H4EHvGMVxVKbd9lNqxILqo1VBnQEknXUDaY1qM1bb7rWkXNc8HBbtrk5y8vgb/GeKrTCmUMJOdbaQlLST3oAiVn7vjr8q2zthUtELHwMjOsc30T6t/sVzifNG9cKshQ0k6AJSCR+8rr51EllTfY6GrgONBLn22aNmwvr0Zgm4fTMycxTJ9dK1qNk/VkyV2HjPTcUzeWfKy/XOYNN/1l7/APADWxYs2Q58fxY/d2/oZC+Ut6ASF258s6tfmivfskzBe0OPv7rNNc8DYgwQr7OudwpshUR5pMisHRZHyJUOK4Vq05L6jBeNb2zXHaKUAe827J9d+8k0jdODF/DMXJjtJL4otHhrmNaXJAchh3Sc8ZSfyq/gYqZXkQl36M5rM4PkUdY+9H4fsTVKp1FSCna0faAUAoCH8xeEU3rJWhI+0NiUH8Q6oPj5eBrRfUprp3LXhXEJY1ijJ+6+/wC5XHKjFlsXyWdcr0pUnwUASDHQiCPeomNJxno6HjdELcbxF3XVMverI4k4lwAgEiTsJ1PjFD3T1sgvFPMtu0dUyllbi06EnupmOk6q+VRrMlQetF1hcFnkQU3JJfiyP8PY29iynWLpwttOkBvsjlKVpBVlG5UCmSc2mgrVXY7dqRNy8Svh6jZUttd9+aIxfi+wl9bCHXEzKk5TKVo1AVGoB8eoitMvEqekyzq+yZ9SnKK/Zlm8tuMjfIU27AfbEmNAtG2YDoRsfbxqZRdzrT7nOcW4b9lkpQ+6/wAibVIKcUAoBQCgFAafizGk2dq4+YkCEA9VnRI+f0mtdk+SLZKwsZ5F0a19fkUXwjgqsQvAhRMElx5Q/DMq9yTHvVbVDxJ9Tts7JWFjbj37I9CWFkhltLTacqECEgdBVrFJLSOCsslZJzk9tlacRcOXWGvrv7AlaVZi62qVEAnMonWVpnWZzD0k1EnXKuXPA6HFzKMypY2T012a6Hzl7iFq21cYjcPBdzJLub4kgnuhAO+bQSNNhpFKJRSc5PqOKU3yshi1R1Dy+Pxfy/yb7gW6u7px2+fWW7dwQywYjKDovXbrr96T0Ca2VOUm5Pt5Ig8RropjHHrW5L70vj6Ec485krDimLJQATIW9uSeoR0AH4vlWm7JaeollwzgsZRVl6+S/ch/C3CNxiKyU91Eyt1cwSSZj8apn+NaK6ZWMtsziNOHFLu/JIuThvgi1tEiG0uOR3nFiSfGAZCR5Cp9dMYHI5fE78iXV6XoiRoQAIAAA2ArcQG2+rOVDwUAoDScQcK216P2zYzRo4nRQ9D19DIrXOqM+5Lxc6/Ge65fTyKq4n5YXFvmWwe3bGsbLA9Nle3yqFZiyj1j1Oow+O1W6jb7r/I1/BnHL1iQg/tGCRmQZlPQ9nrp6bVhVfKHR9jfxDhVWUuaPSXr6/Mu/A8aZu2g6wvMnY9CD4EHUVYwmpraOMyMazHnyWLTNjWZoFAKAiHEPEOHWLpU4lBuN4bQCvUdT0keJrROyuD69y1xcTMyoai3y/F9DQWPH71+6u3YT9nC0w06e8UubjN0AICh5aVqje7HyroTbeEwxIK2x82u6+BrcV4exGzuGr5R+1qQe9lBMDKE6J3MiZIG9YyrshJT7m+nLw8iqWOlyJ9iX8xsFTd2JcgpcaSXUTAPwypKp8vqBW++CnDZWcKypY+So76N6ZSuD405bEZDpnQ5H5kKkEEa6gqSR1CjVdCbj2OxycSF6970a/EszmwUv2dvdtk5eikgffAgKOhCdFeOsaayJmT70FJHN8E3Vkzpl/uiE8trtbeIMlCSrMcigJ+FWhJjoND7VHx21YtF1xiuM8SW3rXVfM9C1aHBCgFAKAUAoCnOdWLFT7dsFHK2nOofnVt6wn9TUDLn1UTrfZ7HShK1rq+i+RJ+U2CC3s/tC4C3u+T4Nj4RPzV71uxocsd+pW8byndkeGu0en1NFccRYpedvd2agi1ZJypITK0pEk95JKjGpEiJga1rdlstyh2RLjh4OPy037c5flsmOBcZsOWjL9w60ytaTKVLA1SopJSCZgkSK3wui4pvoVWRw62F8q64uSXno0iuB7G/fTdsLHY5z2qEg5VqGvdOmXWJiQdYgya1+BCcuZdiWuKZWNU6LF73k33X++Rq+a/FuUfYLclMAB0p0GWNGxHlE+w8awybte5El8E4dzv7Rb19P3NLy74FVdlFy7lFulfwndzL0jbLOh8da10UOXvPsTOK8VjQnTX9719C72mwkBKQABsAIA9KsTjW23tnKh4KAUAoBQCgFAQTjnl81dBTzADb4BMADK4fBXgTtm+c1Gux1Pqu5dcN4vZjtQn1j+hH+UWE3TF072rTjbZaIOYEArCk5fUxmrVjQlGT2T+OZFF1MeRpvf5Fn4nirNunM86hsfmMT6Dc+1TJSUe5zdVFlr1XFsiZ5j27roYtpU4uUtqWCEdpCsoPWJCRP5h5xp+0Rb1Es/8Ag91cPEt6Jd/XRFuJsQxdp1u5fQtLKFhWRpQygDcLKfHXVWlabJWp8z7FliVcPsrdVb95+b/sSfjHA2sSsftLKU9qUB1C41ICZKSdzpI16gVttgrIbXcrsDKnh5Phzfu700Urht4pl1DiCApCgoTtIPWq+MnF7R2d1Uba3GXmWfxZxhkvrB0Z0oCApzU5Sl2AoQNykb+1TbLtTizmMLhynj3Qet76evT9y0F5VpgwUrG3iCPrpUvoznFzRe/NHnDi3CU2l06wnNCFaZvwnVMeOhAnyqpthyyaPoeBkO+iNj8yxOFLhu7wZy2dIBQ2rWRoAolB33BA38ql1tSq5Wc7mwnj8QVsPNr/ACRvlTgjrl6He8ltme0UDAKogIkaGdyPAelacaDc9+hY8byq44/J3cu37l6VZHFigFAKAUBxdXlBUdgCflRnsVt6PN7SF4jfxJl97c7hJP8A9U/pVT1ss+Z9Bbjh4n/xX5l4cW4a8qwXb2gTmKAiCY7mygOkkCNY3NWNkXyaicXh3VrJVl3be/qVhdcTvWtgrDXLYsLIy5zIBQpR7QkQZJBIlJI1O1Q3a4w5GtHSQwa78r7VCfMu+vj5Eq4b5eYa60lYdVc6DMoOQJjUQiCn0Jmt0Metr1KzK4xmwm4tcnw1+5veJ8RbwmwhhKUx3GUb94yZMmTGqjW2ySqh0IWHTPPyvfe99WyneFsDdxK7gkqBVnfWeiSZUfU6gf8ASoFcHZI67Nyq8Kjp8oo9D21ultCUISEpSISkCAB5VaJJLSOBnOU5OUnts7a9MRQCgFAKAUAoBQEa4j43tLMqSteZwfzaBKtpE9E+5rTO6EO5YYnDMjJ04rS9WRriDii+fs03NmgNt5VdrsXEQrQjplKdZANap2zcOaBYYuDi1ZDqyHt9NejOl7CE4xhqLmD9rQjIFEmCUK1ETHe11868cPGr5vMzjkPh2Y6v5G9/iVWw8plyQTKVawSJgz8pFQU+VnUzirYa9S4OK+M8tvZPtrCCspccaVuto91QiNdfOrCy7UU0chh8O5rbK5LetpP0fkT9hSVIBTGQgRG0EdIqStNFJJSjJ77nnXjXAlWd243EIJKmzI1QTI89NRr4VVXV8ktH0DhuUsmhS810fzJxyufavbZ6yugHAk505t8qvig7ghWsjxqTjtTi4yKTjMJ410b6nrfQwsf4haZxS0+zrztWwS13SSAkylYH4zBBnxHlWM7ErFy+RsxsOc8Kx2LTl1/b5G15g8K3F/eNlhlKUBsZnyoQqTI0Gpyjy61nfVKyS0vqR+F8QqxKJeJLb30ibPhblo1bZy84Xi4goUmIQUkg69SdBrIrOvGUe/UjZvGrL9KC5dPafmTSxsm2UBtpCUISICUiBUhJJaRUWWSslzTe2ZFemAoBQCgFARrmNf8AY4dcK6qT2Y1jVZy6eYBJ9q03y1BlhwurxcqC+v4Fa8mcP7S9U6Ro02TP5l90fTPUTEjuezo/aC7lx1D1f6F31YnGGLiOHNXCCh5tLiT0UAfceB8xWMoqS0zZVdOqXNBtP4EdwLgJizuvtDKnAMpHZkyATGs7kAToqd/KtcKIwltE/J4pbkU+HYl8/MrXmzjpuLwtJP7NjujzX98/on2PjUPJnzS16HR8DxVVR4j7y/Qsjllw/wDZLNJUIdd76/IEd1PsPqTUvHr5IHO8Xy/tGQ9dl0RLq3lWKAUAoBQCgFAQHG+YoS6La3aV2ql5EqeBSiZIEdTKoHQa1GnkafKkXePwjmr8WyXRLel1Zp+YLl2LqyQ48UNu9mFpbMJDgWO0Ou41BGadq13OfNHbJXDI47ptcY7a3rfp5Gk5tYF2N32wIyOpCtdysQlQGm8QfnWvJr1LZO4Hl89Phvuv0Mvk5jJFyu3WqUuN90Ez3kbAT+UnTyr3Fn73KzXx/FXhK2K6p9fqWjg2AM2qnCyFJDhkozHKk/kTsnUk6VNjBR7HMX5VlySn5efn9SjOYOCKtb10Qci1FaDBghXeImIkEkVW3w5Zs7fhWUr8ePqujJHy4DN+hyyu0hZSkKZVspCYCVBBG2yT56zNbqNWJxkVvFvExJxvpet9/j8zZcW4krCxY27dwspZ7yx95aAtICVZSISElcA7wKzsl4fKkyLhULN8W2UO/b4PR3c1bJN19nSwy67cKEoUgd3szqQtW3p4e9e5MVLWl1POC2yx3N2SSiu6fffwMfgjl4+0oOvLDeZK0ONgyVNLRESPhOaDpOwrGnHlHqzZxLi9Vq5K1vWmn8UTfh3hC1s0gNtgrEy4sArM+caDyECpMKow7FNlcQvyHuT6ei7G9ArYQj7QCgFAKAUAoBQFac77khhhsbKcKj+6nT+8aiZb91I6H2dgndKXojv5K4fktXHiBLrkA9cqBEH94q+de4kdR2Y+0F3Neoei/UsSpRQCgOLjgSComAAST4Ab0PUm3pHnLCEKu8SbmFF24zGdiM+dX/KDpVTH37Pqd/e1j4T8tR0ejxVsfPxQCgFAfJoD7QFT8ccW4myNWRatqUUoUIUqB1KtUpkHbfeNpqFdbYvLR0/DeH4Vr+9zPzXZESwXji5tyVZitRUkqKiTmQkQUmdNgO9E+ZrRC+US1yOE029NaWvzLBx+9axfDlOW8h9khaUR3krSJKR+KUzEeVSpyVsNx7ooMeqzAyuS37sum/LRvLFhjFbW2edBUUkL0MQ4kZVAx59PIVsSjbFNkOyduFdOEPPp9Dt4+wYXNk6kGFpSVIOvTUgx0MbenhXt0OaDRjw3J8DIjLyfc8+2d0tl1LiDC21SCD1B8RuPSqpNxe0d9ZXG2txl2Z6awq8DzLbqYhaEq0PiJq4i9pM+bXVuuyUH5MhPOGyZcYbUpzK8kq7JHVyQMyQJ/qmd+g1NR8qKcfiXPArrIWtJe6+79CIcvOG71L7dyhooSlcHtBllCgQspnUkDyitFFU0+YtuK52NKt1N7+XXqTnCeW7CXFvXSlXLillUr23MSJ7xiN9PKpMceO9y6lJdxi1wVdS5El5EyaZS2gJQAlKRCQNgANAK360ipbcpbfmUPwdjLhxVpx11XfdUlUqMHMFBI9MxFVtU34vVna52ND7A1CK6JMv2rM4gUAoBQCgFAKAUAoCoeeNye1t2/uhCle5MfoKg5j6pHV+zkFyzn59ETHlZalvDWZjvZliPBSiRW/HWq0VHGLFPLlry6EtreVYoDU8V3Qas7hZBIDStB5iP41hY9RbJOHW7L4RXqim+UduF4igkTkQtQ8jAAP1NV+Kt2HXcdm44ml5tF9VZnECgFAdV26UIUpKSsgEhIiVEDYTpJrx9EZQSlJJvRQ3F/Gz108laC6yGlEoRmjKQdCQB8XjM9RVbbe5Pp0O3wOF11VtS1Lm8y4+Dcb+2Wjbxy5yIWEmYUDB6aTvH61Pqnzx2clnY32e+Vfl5DjJparN3IlKylObItIUlaU6qQQfESJGopb916PMFxV8eZ6302vIqW74HNwwi8sdW1plTJJKm1DdKSASsfXbeoMqOZc0DqquK+DY6Mnuuz8mRe1unbZZTCkKBEgiFJIMymdUq8/OtKbgyzsrryI77r9S1+VnFYuFOW60JS5q5nSAO01AJUkaBe0kaGp2PbzdGctxnh/gasi+nbXp/gsVW2u1SigXwPO2L4Yq4unG7NrtUNqUAppOhBWVCSNNM2UeQqqnByk1FHfY2RGmiMr5ab8mWbwVYX1q2k3S2mbZltUtgAqO5JWrYRvoamVRnFe92RzfELcW+b8FNzk+/7G3wHiizxBwpbGZbQzDOjpIGZM7dKzhbCx9CLk4ORiRTn0T9GSatxXigFAedsgGLwBAF9AHgPtFVX/e+p322+Hbf9H9j0TVqcCKAUAoBQCgFAKAUBTvPBJ+0W5jTslCfPP8A9agZndHW+zj/AIc18SdctLoOYbbx91JQfVKiDUmh7rRR8WrcMue/PqSitxXCgNZxLhpubV5hJALiCkE+PSawnHmi0SMW5U3RsfkyG8tOEX7Bx5y4yJCkBIhU9ZM+FaMeqVbbkW/F+IVZcYxq30JNecYWiHkMB1K3VqyhKSDCo0CzsmTA9TW12xT1srYcPvlB2cukiu8f5i4i24pBYTbxGikFRAMxJOhnxjpUWeRYn20X+JwfDsgnz831Jhy74wN63leyB4EgQfjCQJMdCJHl+lb6Ludde5VcU4d9mnuH3f0JbeAltYSYVlMHwMGD863vsVUNcy32KN4pw9y4s2cQKQCJbuAI+NKyntDG2Y7+ZFV1sXKKn+J2eBfCm+WNvp3j8vQ13B3ErmHXEkHsyYdbOmnj/WG4rCq11yJXEMGGZV07+TPQFhetvtpdbUFoWJB8R/rpVmmpLaOEsrnVNwktNEO4ZWLPErmynuOxcNAxoVfGkR6f8taa/cscfqWmWnkYkL/OPuv+xs+MeEGrxC1BCBcFEIcI6jUSR7ifOsralNfE0YHELMaaW3y76orvgjhLEGL5C+zLSUEhxaoylPVI1706bbe1RaabIzL/AIlxHEuxmt7b7L4l11YHHnVb2yGxCEJQJmEgAT46V4kl2MpTlJ7k9ml48dCcPuiogS0oCfFQgD3JArC56gyXw6LllQS9StOSf/fXf/QP99FQ8T7zOk9ov+hH5/2LqqwOOFAKA87r/wDGD/7/AP8A0VVf976ner/27/6f2PRFWpwQoBQCgFAKAUAoBQFX88kHs7YxpnWJ8ykR+hqHmdkdJ7OP+JNfBG15N3QVYZBMtuqB94UI9jWeK9wIvHq3HK36pE7qSUph4ribVs2p15YQhO5P0A8SfCsZSUVtm2mmd01CC22dOAY4zeNB5lUpkgg6EEbhQ6GvITU1tGeTjWY8+SxdTW8Y8NC8RmLrqciFw2k9xRI0zpiVe1Y218yN+DmfZ5a5U9tdfNfI8/MXJQlSRoSUkGSCkpMyPOfGqtPR3sq1PT8i0uPcVTcYSw+cudwpSUnfOPiI1nQg+yqmXSUqkzmOGUSqzpVrekank83bh8uLeyv6oba0AUkgE7jUyNgelYYvLvbfUl8fdzr5Yx3Hu36F0KFWBx6Kq4XYu3rS6trdTU/aXkuKdE6HLtA3JKjMHbzqHWpOLivU6TLnRXdXbYn91NaIdxvwy5ZOALWtzNBLhGiiR0OYqJkK38B41GuqcGXXDc6OTF8q1ryNxy54tctoYbYcfClHMlJJiYylI2T96ZgHTXQ1sotcfdS2QuLcPha3bKajr/epM8b4Nub65U4++ltlJHYpaHfA8VGBCoJ6keVSJ0ynLbfQp8fiFONVy1x3J999iY4VYJYaQ0kqUECJWolR6kknet8Y6Wiqtsdk3N+foZdZGsUAoCC84r9CLAtH4nVpCR/VUFqPppHuKjZUkoa9S64FTKeUpLtHv+hH+RtuCu5cjUBCQfIlRUPomtWGu7J/tHN+5H5stqpxywoBQHnVLgVi4UkyDfAg+INxINVXe36nfNOPD9P+j+x6Kq1OBFAKAUAoBQCgFAKA1HFGAN3zBYcJSJCgpO4UOuvqRWFlanHTJWHlzxbfEiQy0xmywRtxhC3LhwuEqATsuAMpV8IIESNTrtUdThStdy2nj5PE5qySUVr8ie4NdreZQ440WlKElsmSPCT6a1Ji21tlJfXGuxxi9peZWXNVq4UpamnlLZQQHWwoQ0SlKkymJIMTmk7xp1iZKl5PodFwSdK0px1J9n6ke5ZcTIsrhQdJDTiQCZ0SoHuqI69RWnHtUJdSx4zgyyKk4d1+ZfKFAgEagiR6VZnENNPTKA5mYGm0vVBAhtwdokeE6KHzBPvVXkQ5Z9DuuDZTvx1zd10Npy2bZvUuWNyM0S6yZMpJGRyPbKdf4Vnj6muSRF4v4mNJZFXTyf8AYjfFOBO2FyUK7uuZpaZgpmUlMkkEbamQR71qsg65FlhZVeXTv6NFlcK8zmlthF0Sl0AAFKVHOfQDQnwqXXkpr3jnM3glkZ7q7foa7gleJ9u443bpSzcO9otTycsJKvuwQZy+RrGrxOZtLozdxD7F4UYynuUVpaJrivBtvc3Sbl/O5lSEpaURkEdYiT6TFSJUxlLmZUU8RtppdVelvz8zeWlm20kJbQlCRsEpAH0rYkl2Ic7Jze5Ns769MBQCgFAKApTnHjQduU26dmAcx/OqCR7AJ+tV+VPcuX0Ox9n8Zwqdr/m/QnnKrDyzh7ZKcqnCpZ8SCe4T+6E1Jx46gij4zd4mVLT2l0JfW8qhQGt4jv8A7PavPTGRtRHrEJ+pFYTlyxbN+LV4t0YerKQ5Y2Hb4i1MEIzOGeuUae+YpPtVdjx5rDtOMW+FhtLz6HoGrQ4QUAoBQCgFAKAx/tzfa9jnT2uXNkkZsu0xvFebW9Gfhz5OfXTtsgfE3MzsFONt2zoUklKVuJhJIMExuR8UH0qNZk8vRIu8PgvjJSlNafkjU8veJnrzESX31gZFFpoGEb7ECASE9Ykx5Vrotc59WSuK4FeNirw4rv1fmTPjjh5NxZvpabSHT3wQkAlaSDuNZIETUi2vmi9FRw/LdV8XJ9O30M7hDEvtFo0skFWXKuPxp7qt9dxWVcuaKNGbV4V8l5d18mRvFLNteLqYXJRdWcLQD1Sowo+EAaEdZrVJJ26fmiwpsnHBVke8JdH8ypeIsH+yOLaLiVqS4pMJM9wBJSo9Nc23Qg1BshyPR1eHlPIgpa0tfmWByo4xVpZvmQAS24TtqO4qfM6fKpWNd/Kyh43w1L+PX9V/c3HOPDG12fbkftGlJCVTHdUoBQ8+lZ5UU4bInAb5xyPDXZ9yseCS+i5Q8wyt5TZPdSDBJSQAo9Br18Kh08yltI6TiTpnS67JJbLRxvg13E12710oM5W4W0jvEEqkgK21EdNPOps6XY05HM43EYYUZwqW9vo2STCOGLW2SkNMoBSZCikFU+MxNbY1xj2RX35t9zbnJ9fI3FbCKKAUAoBQCgFAa7iDFU2tu4+vZCZA8VbJA9TArCclGLZvxqJX2xrj5lAYDZOYjfJSvvF1zO6fyzmX7RoPaqyCdkzusqyOHiPXktL5no5tASAAIAEAeQ2q2Pn7bb2zlQ8FAQfm/iPZWBbBhTy0p9h3lfpUfJlqGvUueB0+JlKX9PUj3I6z1uXtIhKB4zqo/wAK04ce7J/tHb9yHzZbNTjlxQCgFAKA1PE+PN2TCnnJMaJSN1KOwHhWFk1CO2SsTFnk2quP/wCEL4cv7vGGHVfaPsxbdGQtDplMpXrJGo18qj1ylbF9dFtl00cPtiuXm2uu/wCxo7rA73Db1u8dUq4bCh2jqZJyEQoKTM6JkjcaVrdc65qT6k2GVjZmNKiC5X5IlfNLBBd2YuG9VNDOIHxNkAqHyhXtW7Ihzw2is4NlfZ8jw5dn0+pT/DeJC2umXzMIWCY3y7Kj2JqBXLlkmddm0+PRKteaPS7DwWlK0mUqAIPiCJFW6e+p85lFxbi/IgnD1wbTF7m0Voi4/bN+BVEqjTciR+7UeD5bXH1LnJgr8GFy7x6M48ZNJGK2JVoHW3GlHNBywR7fGdfOlv8A1InuC28K1LyaaMfjjhaztMNeLY7MlSTmGpWrN3UGZhPXTwrG2qEa3oz4fnZF2XHme/7EK4c4JxBwpcbb7JJGi3CACk6HT4vp4VHrosfVF3mcUxIpxk9/BFoO4M2zY/8AaThugye1zKB0gQAADKv3pmamciUPf66OYWRKzI/9KuTm6aOfCHGttfLW22ktrSJyqygqTtIg6xpSq6M+iGdw2/GipTe1+hK63lYKAUAoBQCgFAKA4uLCQSSAAJJOwHnQ9SbekUXzK4x+2u9kyo/Z2zp+df4vQbD51W5F3O9Lsdrwfhv2eHiWL3n+SJtyn4XVbNKuHRDjwGUdUt7ifAk6+wqRjVcq2/MpeN56vsVcO0f1LAqUUYoBQFFc3cX7a+LYMoYSEx0znvLP90e1VuVPc9eh23Asfw8fnfeX6Focu8G+y2LSTOZY7RcjZSgDHsIFTKIcsEjmeKZPj5MpeS6L6ElrcV4oBQCgFAVZzwvoTbsZQZKl5pOhEJgdDIJqFly6JHTeztW5Ts38DW8mscS08u2Vp2xzJP5kjb1I/SsMWenykj2gxXOCuXl3JdxRzFtrcqbShT6kkpVA7gUN0lR0JHgAakWZEY9O5U4XCLr9S3yrv8Tr5e8YPYi6+FpbQhCU5UpmZUSNzuNPCvKLnY3sy4pw6vDjFxbbZUHElgWLt5pR1S4dfEE5gTHWCDUCyPLNo63DtVuPGa9C4eAeM7Z5H2fuslvKltKlRnEASJ6zPd16VPpujJa7HI8T4bdVLxH729t68jDQ+nEMZQpCF9nZpUlTmwLgOxncTIjc69K83z29PI2OLxcBqTW5+XwMvingRd/dF11/I0lKUtpQnvDqqSdJmdfTwrKyhzlts14fFI4lPJCO2++yVYPhDdswlhEqQn8ZzEkmSTPma3RgorRW3ZErbHY+jfp0NhWRoMTF8PTcMuMrnK4kpMb69R6b1jKPMtM202yqsVke6PP/ABNwxc4c6Cqcub9m8gxPhtqlXl+tVllUq2d1h51GbDXn5pk+4F5lBz9jeqShQgId1hXSF9AdtdjUmnJ30kUfEuCuHv0La816FmJUCJGoNTDnGtH2gFAKAUAoDBxfFmbVsuPLCEjxOpPgkbk+QrGUlFbZuoosuly1rbKT404+evSW25atzpk0zL/rkf3Rp61XW5Dn0XY7Hh/CK8Zc9nWXr6G75ccvyspurpMIBltoj4vzLB6eA61tox/5pEPi3F9bppfzf7FvARU45Q+0AoDTcXY4mytXHjGYCGwfvLPwj+PoDWu2fJHZLwsV5NyrX1+RR3BuDKxC9SlcqTmLjyvyzJn+sYHvVdVB2T6nacQyI4mN7vfsj0SBFWpwG9n2gFAKAUAoCBc2+HF3TCHWklS2SqUg7tkd6PEgpB+dRsmtyjteRd8EzY0WuE3pS/UpzC1LQ6HEGFtHtADO6CDH+vOq+O09nX38s63F9VLp+JbnHNuxeYai7QAEhSXFFIgwqEOTA1UJ6g/DU+5RnXzHJ8OnbjZjpl8V+xD+VS7hN5LDRW0TDhOyUnqToM0dPpUfG5ubouhbcbVTo/iS1Ly+JZnFHA9tfOIdXmStMZin76R91X+I1qZZRGb2znMPil2LFwj1X6GuwvldZsudoouOQqUpURAgyJygFXvWMcaCeyRdxzJshydF6nfzF4jcw9lCmEIzOOEFShoDEyQIkmKX2OtbRhwrDhl2ONjekjny+4yF+2UuZU3CPiSJgp6KTP6V7Rdzrr3POKcNeJPcesX5kvreVQoBQGNiNg2+2pp1IUhYgg/w8D515KKktM2VWyqmpwemineK+V7zErtSXm+qPvj5aL9tfI1AsxWusep1uFx2uz3bvdfr5GhwDjC8sVZErJQDBackgeQB1T7fKtULp19Cdk8Nxstc2uvqieYRzdaKT9pZWhXQtwoH5kEfWpMctfzIo7/Z61P+FLa+PQk9jx9h7uguUJMT+0BR7SoAE+lblfW/MrbOFZdfeD+nUzP9rbH+l2/9qj/GsvFh6o0/YMn/AMcvwZg3/MHD2pBuErIEw2CqfIFIyz71jK+teZvq4Tl2doa+fQh+J84CUkW9vCuinFSI8cqevlNaJZf9KLan2ce92z6fAgrjl1ilz1ddVsBoEgeHRKR/rWo252yLtLHwKfRL8WWpwRy5btYeuMrj4MpAnKjwifiPnUynHUesu5zHEeMzv9yrpH82T6pRRigFAfFKAEnQDc0CW+x595g8RqvrohBJaQcjSR11gqjqVH6RVXfY5y0ux3fCsOOLRzS7vqy1eXXCgsWJXq86AVmPhEaIHpr71Noq5I/E5jiue8q3p91dv3JdW8qxQCgFAKAUB8UmRB1BoCs+JuVfauKdtncpUSShySMx8FCSB5EGodmLt7izosPjzrgoWx3rzR38OcvrhDL1tc3ANu4kfs250XKVZklQ7sEREEGsq6JJOMn0NeXxaqdkbaoakvNk6wnC2rZpLTKAhCeg6nqSepPjUiMVFaRTXXzum5ze2ZlZGoUBreIMFbvGFMOjuq2I3SobKHmKwnBTWmSMbJnj2KyHdFB4zhNzhd0NSlSTmbcTICwCNR9JTVZOEqpHc4+RTn0v816F0cCcVpv2MxypeRo4gH5KA3g/rNWFNviL4nH8SwJYluv5X2ZJq3FcKAUAoDU4vw3a3Jl5hC1RGaIV8xrWEq4y7ok05l9P/Tk0QvEeULCpLL7jZJ0CgFJA8OhPzqPLEj5MuKfaG6P34p/kaC55RXQUQh1hSehUVJPyCVR861PEl5Mnw9oqWvei0zq/kkvfx2//ABr/AMlefZJ/Az/5hxv6Zfl+53WnKK6KoceZQnxTmUfkQn9a9WJLzZhP2ipS92Lf5EnwnlPaoT+3Ut5fiCUD2AM/Mmt0cWC79Ssv4/kTf8PUV+JNcNwpm3SEstIbH5UgfM7n3qRGKj2RT232Wvc5NmZWRqFAKAUBVHNzi7exZPh2ygfcN6fM/LxqFk3fyI6fgfDt/wDqLPp+5icqOD+1Um9dkIQr9kn8ShpmPkDt5iscanfvs3cb4lyp48O77lxVPOSFAKAUAoBQCgFAKAUAoBQCgFAaXi3h1u/tyyvRW6F/hX0Pp0I8K12VqcdMl4WZPFtU4/VeqKKUm6wq76ocQd/urTP/ADJP+tarfeqkdsnRxCj1T/JlzcIccW98AkHs3o1bUd/HIfvD61YVXxn8zkM7hd2K9vrH1/clNbitFAKAUAoBQCgFAKAUAoBQCgKz4+5jpbC7e0VLklK3Rsjocnirz2FRLshL3Y9zouGcGlY1bcvd8l6kL4G4OcxBzOvMlgGVrP3zOqUnqT1PSo1NLse32LjiXEoYkOSH3vJehfrDKUJCUgBKRAA6AVZpaOGlJye33OdengoBQCgFAKAUAoBQCgFAKAUAoBQGl4n4ZYv28jw1E5Fp+JJPh4jyOla7K4zWmS8PNtxZ80H816lIcVcLv4a6kkkpJlt5MjUdPyqHhVdZVKtnaYWfVnQa1180TThjmwO63eIjp2qB9Vp39x8qkV5XlIp8z2fa3Kh/R/2LOsrxt5AcaWlaFCQpJkVMTTW0c3ZXKuXLNaZ316YCgFAKAUAoBQCgFAYGNYyzaNlx9YQnp4k+CRuTWMpqK2zfRj2Xy5a1tlN8W8yX7kqQwSyyRHTOodZI+H0HzqvtyZS6R6I63B4JVSlK33pfkj7wJy/XdntbgLbYGwiFOek7J8/lXtOO5dZdhxLi8aFyVacv0LqsbJDLaW2khCEiAkDQVYJJLSOOsslZJym9tmRXpgKAUAoBQCgFAKAUAoBQCgFAKAUAoBQGPe2TbyC26hK0HdKgCPrXjSa0zOuydcuaD0ytOKuVKSC5ZGFblpZ0/cVuPQ/MVDsxV3gdFhcfkny39V6r+5ALe7vcMdIBcYX1SdlDzB7qh5ioyc6n6F7KvFzob6SRPsF5vDRN0yQdAVtmR5kpOo9iakwy1/MijyPZ2S60y+jJ7h3FFo+JbuGj0gqAM+EKg1KjZGXZlHbhZFT1KDNsDWZFPtAKAUBweeSgFSlBIG5JAA9Sa8b0exi5PSRGsa4+srcKl4OLH3G+8SfX4R6k1qnfCPmWGPwrJua1HS9WQDH+bD7gKbZAZH41QpUekZU/Wos8tv7vQvsX2frg+a57+HkRewwa9xBWdKHHZOrizoCd+8rT5VpUJ2dSysycTDXK2l8EWnwZy4atcrr8OvDUD7iD+UdT5mptWOo9X3OZ4hxmy/cK+kfzZPBUkpBQCgFAKAUAoBQCgFAKAUAoBQCgFAKAUAoBQCgMPFMLZuEFt5tLiT0UP0O4PmKxlFSWmbar7Kpc1b0yCY7ymYc1tlllU/CqVJjy+8PmajTxIv7vQu8b2guh0tXMvwZDL/ljft6pQh0THcWJjxhUVHeLYi4r45iT6SbXzRrGWsSYCkoTetgHUJDoGm50096x/ix9SRKWBbpvkf4HO346xBtISm6XA/EEqPzUkn60V9i8zGXC8KT24r8Tt/lBxH+kq/s2/wDJXv2i31Mf+EYP9P5v9zg9x5iC0lJulwfBKAfYpSCPavHfY/M9jwrCi9qK/F/udKMJxC8Mlu5dJGhXmgjpClwPrXnJZP1M3kYWMujivl/gkGHcp7teri2mhHiVH0IGn1rbHEk+5Bt9oKI/cTf5E5wbllZMQVpU8sdVnSf6o0+c1JhjQj8SkyON5NvRPlXwJk02EgJSAANgBAHyqRoqXJye2c6HgoBQCgFAKAUAoBQCgFAKAUAoBQCgFAKAUAoBQCgFAKAUAoDh2Y8B8qaPeZ+p97MeA+VNDmfqOzHgPlXmhzP1OVengoBQCgFAKAUAoBQCgFAKAUAoBQH/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C:\Users\Owner\Documents\My Documents\My Pictures\Als Work\OnLot\Misc\onlot treatmen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375" y="3581400"/>
            <a:ext cx="5295900" cy="2419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5" descr="C:\Users\Owner\Documents\My Documents\My Pictures\Als Work\OnLot\Misc\guarante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3577244"/>
            <a:ext cx="2990850" cy="2260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0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1000"/>
                                        <p:tgtEl>
                                          <p:spTgt spid="1030"/>
                                        </p:tgtEl>
                                      </p:cBhvr>
                                    </p:animEffect>
                                    <p:anim calcmode="lin" valueType="num">
                                      <p:cBhvr>
                                        <p:cTn id="29" dur="1000" fill="hold"/>
                                        <p:tgtEl>
                                          <p:spTgt spid="1030"/>
                                        </p:tgtEl>
                                        <p:attrNameLst>
                                          <p:attrName>ppt_x</p:attrName>
                                        </p:attrNameLst>
                                      </p:cBhvr>
                                      <p:tavLst>
                                        <p:tav tm="0">
                                          <p:val>
                                            <p:strVal val="#ppt_x"/>
                                          </p:val>
                                        </p:tav>
                                        <p:tav tm="100000">
                                          <p:val>
                                            <p:strVal val="#ppt_x"/>
                                          </p:val>
                                        </p:tav>
                                      </p:tavLst>
                                    </p:anim>
                                    <p:anim calcmode="lin" valueType="num">
                                      <p:cBhvr>
                                        <p:cTn id="3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839200" cy="1143000"/>
          </a:xfrm>
        </p:spPr>
        <p:txBody>
          <a:bodyPr/>
          <a:lstStyle/>
          <a:p>
            <a:r>
              <a:rPr lang="en-US" dirty="0">
                <a:latin typeface="Arial Rounded MT Bold" panose="020F0704030504030204" pitchFamily="34" charset="0"/>
              </a:rPr>
              <a:t>Regulatory Requirements</a:t>
            </a:r>
          </a:p>
        </p:txBody>
      </p:sp>
      <p:sp>
        <p:nvSpPr>
          <p:cNvPr id="4" name="Text Box 2"/>
          <p:cNvSpPr txBox="1">
            <a:spLocks noChangeArrowheads="1"/>
          </p:cNvSpPr>
          <p:nvPr/>
        </p:nvSpPr>
        <p:spPr bwMode="auto">
          <a:xfrm>
            <a:off x="2057400" y="1371601"/>
            <a:ext cx="8153400" cy="2554545"/>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000" b="1" dirty="0">
                <a:solidFill>
                  <a:schemeClr val="tx2"/>
                </a:solidFill>
                <a:latin typeface="Arial-BoldMT" charset="0"/>
              </a:rPr>
              <a:t>Inspectors are encouraged to become familiar with the regulatory requirements in their service territories.</a:t>
            </a:r>
            <a:endParaRPr lang="en-US" altLang="en-US" sz="4000" dirty="0">
              <a:solidFill>
                <a:schemeClr val="tx2"/>
              </a:solidFill>
              <a:latin typeface="Arial-BoldMT" charset="0"/>
            </a:endParaRPr>
          </a:p>
        </p:txBody>
      </p:sp>
      <p:pic>
        <p:nvPicPr>
          <p:cNvPr id="2050" name="Picture 2" descr="C:\Users\Owner\Documents\My Documents\My Pictures\Als Work\OnLot\Misc\regula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4395789"/>
            <a:ext cx="2371725" cy="19335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Owner\Documents\My Documents\My Pictures\Als Work\OnLot\Misc\regula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395788"/>
            <a:ext cx="2371725" cy="1933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Owner\Documents\My Documents\My Pictures\Als Work\OnLot\Misc\regula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4395789"/>
            <a:ext cx="2371725"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0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7772400" cy="914400"/>
          </a:xfrm>
        </p:spPr>
        <p:txBody>
          <a:bodyPr/>
          <a:lstStyle/>
          <a:p>
            <a:r>
              <a:rPr lang="en-US" dirty="0">
                <a:latin typeface="Arial Rounded MT Bold" panose="020F0704030504030204" pitchFamily="34" charset="0"/>
              </a:rPr>
              <a:t>Unusual Systems</a:t>
            </a:r>
          </a:p>
        </p:txBody>
      </p:sp>
      <p:sp>
        <p:nvSpPr>
          <p:cNvPr id="3" name="Text Box 4"/>
          <p:cNvSpPr txBox="1">
            <a:spLocks noChangeArrowheads="1"/>
          </p:cNvSpPr>
          <p:nvPr/>
        </p:nvSpPr>
        <p:spPr bwMode="auto">
          <a:xfrm>
            <a:off x="5334000" y="1471612"/>
            <a:ext cx="4953000" cy="3557588"/>
          </a:xfrm>
          <a:prstGeom prst="rect">
            <a:avLst/>
          </a:prstGeom>
          <a:noFill/>
          <a:ln w="539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b="1" dirty="0">
                <a:solidFill>
                  <a:schemeClr val="tx2"/>
                </a:solidFill>
                <a:latin typeface="Arial-BoldMT" charset="0"/>
              </a:rPr>
              <a:t>Inspectors will encounter components, systems or site conditions that are not specifically described in these Standards.</a:t>
            </a:r>
            <a:endParaRPr lang="en-US" altLang="en-US" dirty="0">
              <a:solidFill>
                <a:schemeClr val="tx2"/>
              </a:solidFill>
              <a:latin typeface="Arial-BoldMT" charset="0"/>
            </a:endParaRPr>
          </a:p>
          <a:p>
            <a:pPr eaLnBrk="1" hangingPunct="1">
              <a:spcBef>
                <a:spcPct val="0"/>
              </a:spcBef>
              <a:buFontTx/>
              <a:buNone/>
            </a:pPr>
            <a:endParaRPr lang="en-US" altLang="en-US" dirty="0">
              <a:latin typeface="Arial Rounded MT Bold" pitchFamily="34" charset="0"/>
            </a:endParaRP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447800"/>
            <a:ext cx="3196719"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95600" y="3327400"/>
            <a:ext cx="1447800" cy="400110"/>
          </a:xfrm>
          <a:prstGeom prst="rect">
            <a:avLst/>
          </a:prstGeom>
          <a:noFill/>
        </p:spPr>
        <p:txBody>
          <a:bodyPr wrap="square" rtlCol="0">
            <a:spAutoFit/>
          </a:bodyPr>
          <a:lstStyle/>
          <a:p>
            <a:r>
              <a:rPr lang="en-US" sz="2000" dirty="0">
                <a:solidFill>
                  <a:srgbClr val="FF0000"/>
                </a:solidFill>
              </a:rPr>
              <a:t>STRANGE</a:t>
            </a:r>
          </a:p>
        </p:txBody>
      </p:sp>
    </p:spTree>
    <p:extLst>
      <p:ext uri="{BB962C8B-B14F-4D97-AF65-F5344CB8AC3E}">
        <p14:creationId xmlns:p14="http://schemas.microsoft.com/office/powerpoint/2010/main" val="301563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838200"/>
          </a:xfrm>
        </p:spPr>
        <p:txBody>
          <a:bodyPr/>
          <a:lstStyle/>
          <a:p>
            <a:r>
              <a:rPr lang="en-US" dirty="0">
                <a:latin typeface="Arial Rounded MT Bold" panose="020F0704030504030204" pitchFamily="34" charset="0"/>
              </a:rPr>
              <a:t>What Will We Cover?</a:t>
            </a:r>
          </a:p>
        </p:txBody>
      </p:sp>
      <p:sp>
        <p:nvSpPr>
          <p:cNvPr id="3" name="Content Placeholder 2"/>
          <p:cNvSpPr>
            <a:spLocks noGrp="1"/>
          </p:cNvSpPr>
          <p:nvPr>
            <p:ph idx="1"/>
          </p:nvPr>
        </p:nvSpPr>
        <p:spPr>
          <a:xfrm>
            <a:off x="2209800" y="1066800"/>
            <a:ext cx="7772400" cy="5562600"/>
          </a:xfrm>
        </p:spPr>
        <p:txBody>
          <a:bodyPr/>
          <a:lstStyle/>
          <a:p>
            <a:r>
              <a:rPr lang="en-US" sz="2800" dirty="0">
                <a:latin typeface="Arial Rounded MT Bold" panose="020F0704030504030204" pitchFamily="34" charset="0"/>
              </a:rPr>
              <a:t>Inspector Qualifications.</a:t>
            </a:r>
          </a:p>
          <a:p>
            <a:r>
              <a:rPr lang="en-US" sz="2800" dirty="0">
                <a:latin typeface="Arial Rounded MT Bold" panose="020F0704030504030204" pitchFamily="34" charset="0"/>
              </a:rPr>
              <a:t>Inspector Training.</a:t>
            </a:r>
          </a:p>
          <a:p>
            <a:r>
              <a:rPr lang="en-US" sz="2800" dirty="0">
                <a:latin typeface="Arial Rounded MT Bold" panose="020F0704030504030204" pitchFamily="34" charset="0"/>
              </a:rPr>
              <a:t>How onsite wastewater treatment systems work.</a:t>
            </a:r>
          </a:p>
          <a:p>
            <a:r>
              <a:rPr lang="en-US" sz="2800" dirty="0">
                <a:latin typeface="Arial Rounded MT Bold" panose="020F0704030504030204" pitchFamily="34" charset="0"/>
              </a:rPr>
              <a:t>Authorization to inspect.</a:t>
            </a:r>
          </a:p>
          <a:p>
            <a:r>
              <a:rPr lang="en-US" sz="2800" dirty="0">
                <a:latin typeface="Arial Rounded MT Bold" panose="020F0704030504030204" pitchFamily="34" charset="0"/>
              </a:rPr>
              <a:t>Gathering preliminary information.</a:t>
            </a:r>
          </a:p>
          <a:p>
            <a:r>
              <a:rPr lang="en-US" sz="2800" dirty="0">
                <a:latin typeface="Arial Rounded MT Bold" panose="020F0704030504030204" pitchFamily="34" charset="0"/>
              </a:rPr>
              <a:t>Field procedures.</a:t>
            </a:r>
          </a:p>
          <a:p>
            <a:r>
              <a:rPr lang="en-US" sz="2800" dirty="0">
                <a:latin typeface="Arial Rounded MT Bold" panose="020F0704030504030204" pitchFamily="34" charset="0"/>
              </a:rPr>
              <a:t>Making Conclusions.</a:t>
            </a:r>
          </a:p>
          <a:p>
            <a:r>
              <a:rPr lang="en-US" sz="2800" dirty="0">
                <a:latin typeface="Arial Rounded MT Bold" panose="020F0704030504030204" pitchFamily="34" charset="0"/>
              </a:rPr>
              <a:t>Inspection reports.</a:t>
            </a:r>
          </a:p>
          <a:p>
            <a:r>
              <a:rPr lang="en-US" sz="2800" dirty="0">
                <a:latin typeface="Arial Rounded MT Bold" panose="020F0704030504030204" pitchFamily="34" charset="0"/>
              </a:rPr>
              <a:t>Hydraulic Load Testing.</a:t>
            </a:r>
          </a:p>
          <a:p>
            <a:r>
              <a:rPr lang="en-US" sz="2800" dirty="0">
                <a:latin typeface="Arial Rounded MT Bold" panose="020F0704030504030204" pitchFamily="34" charset="0"/>
              </a:rPr>
              <a:t>Resources.</a:t>
            </a:r>
          </a:p>
        </p:txBody>
      </p:sp>
    </p:spTree>
    <p:extLst>
      <p:ext uri="{BB962C8B-B14F-4D97-AF65-F5344CB8AC3E}">
        <p14:creationId xmlns:p14="http://schemas.microsoft.com/office/powerpoint/2010/main" val="12494309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026"/>
          <p:cNvSpPr txBox="1">
            <a:spLocks noChangeArrowheads="1"/>
          </p:cNvSpPr>
          <p:nvPr/>
        </p:nvSpPr>
        <p:spPr bwMode="auto">
          <a:xfrm>
            <a:off x="2971800" y="762001"/>
            <a:ext cx="560388"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latin typeface="Arial Rounded MT Bold" pitchFamily="34" charset="0"/>
              </a:rPr>
              <a:t>L</a:t>
            </a:r>
            <a:endParaRPr lang="en-US" altLang="en-US" sz="4000" dirty="0">
              <a:solidFill>
                <a:schemeClr val="tx2"/>
              </a:solidFill>
              <a:latin typeface="Arial Rounded MT Bold" pitchFamily="34" charset="0"/>
            </a:endParaRPr>
          </a:p>
          <a:p>
            <a:pPr eaLnBrk="1" hangingPunct="1">
              <a:spcBef>
                <a:spcPct val="0"/>
              </a:spcBef>
              <a:buFontTx/>
              <a:buNone/>
            </a:pPr>
            <a:endParaRPr lang="en-US" altLang="en-US" sz="4000" dirty="0">
              <a:solidFill>
                <a:schemeClr val="tx2"/>
              </a:solidFill>
              <a:latin typeface="Arial Rounded MT Bold" pitchFamily="34" charset="0"/>
            </a:endParaRPr>
          </a:p>
          <a:p>
            <a:pPr eaLnBrk="1" hangingPunct="1">
              <a:spcBef>
                <a:spcPct val="0"/>
              </a:spcBef>
              <a:buFontTx/>
              <a:buNone/>
            </a:pPr>
            <a:r>
              <a:rPr lang="en-US" altLang="en-US" sz="4000" dirty="0">
                <a:solidFill>
                  <a:schemeClr val="tx2"/>
                </a:solidFill>
                <a:latin typeface="Arial Rounded MT Bold" pitchFamily="34" charset="0"/>
              </a:rPr>
              <a:t>I </a:t>
            </a:r>
          </a:p>
          <a:p>
            <a:pPr eaLnBrk="1" hangingPunct="1">
              <a:spcBef>
                <a:spcPct val="0"/>
              </a:spcBef>
              <a:buFontTx/>
              <a:buNone/>
            </a:pPr>
            <a:endParaRPr lang="en-US" altLang="en-US" sz="4000" dirty="0">
              <a:solidFill>
                <a:schemeClr val="tx2"/>
              </a:solidFill>
              <a:latin typeface="Arial Rounded MT Bold" pitchFamily="34" charset="0"/>
            </a:endParaRPr>
          </a:p>
          <a:p>
            <a:pPr eaLnBrk="1" hangingPunct="1">
              <a:spcBef>
                <a:spcPct val="0"/>
              </a:spcBef>
              <a:buFontTx/>
              <a:buNone/>
            </a:pPr>
            <a:r>
              <a:rPr lang="en-US" altLang="en-US" sz="4000" dirty="0">
                <a:solidFill>
                  <a:schemeClr val="tx2"/>
                </a:solidFill>
                <a:latin typeface="Arial Rounded MT Bold" pitchFamily="34" charset="0"/>
              </a:rPr>
              <a:t>E</a:t>
            </a:r>
          </a:p>
          <a:p>
            <a:pPr eaLnBrk="1" hangingPunct="1">
              <a:spcBef>
                <a:spcPct val="0"/>
              </a:spcBef>
              <a:buFontTx/>
              <a:buNone/>
            </a:pPr>
            <a:endParaRPr lang="en-US" altLang="en-US" sz="4000" dirty="0">
              <a:solidFill>
                <a:schemeClr val="tx2"/>
              </a:solidFill>
              <a:latin typeface="Arial Rounded MT Bold" pitchFamily="34" charset="0"/>
            </a:endParaRPr>
          </a:p>
          <a:p>
            <a:pPr eaLnBrk="1" hangingPunct="1">
              <a:spcBef>
                <a:spcPct val="0"/>
              </a:spcBef>
              <a:buFontTx/>
              <a:buNone/>
            </a:pPr>
            <a:r>
              <a:rPr lang="en-US" altLang="en-US" sz="4000" dirty="0">
                <a:solidFill>
                  <a:schemeClr val="tx2"/>
                </a:solidFill>
                <a:latin typeface="Arial Rounded MT Bold" pitchFamily="34" charset="0"/>
              </a:rPr>
              <a:t>C</a:t>
            </a:r>
          </a:p>
          <a:p>
            <a:pPr eaLnBrk="1" hangingPunct="1">
              <a:spcBef>
                <a:spcPct val="0"/>
              </a:spcBef>
              <a:buFontTx/>
              <a:buNone/>
            </a:pPr>
            <a:endParaRPr lang="en-US" altLang="en-US" sz="4000" dirty="0">
              <a:solidFill>
                <a:schemeClr val="tx2"/>
              </a:solidFill>
              <a:latin typeface="Arial Rounded MT Bold" pitchFamily="34" charset="0"/>
            </a:endParaRPr>
          </a:p>
          <a:p>
            <a:pPr eaLnBrk="1" hangingPunct="1">
              <a:spcBef>
                <a:spcPct val="0"/>
              </a:spcBef>
              <a:buFontTx/>
              <a:buNone/>
            </a:pPr>
            <a:r>
              <a:rPr lang="en-US" altLang="en-US" sz="4000" dirty="0">
                <a:solidFill>
                  <a:schemeClr val="tx2"/>
                </a:solidFill>
                <a:latin typeface="Arial Rounded MT Bold" pitchFamily="34" charset="0"/>
              </a:rPr>
              <a:t>R</a:t>
            </a:r>
          </a:p>
        </p:txBody>
      </p:sp>
      <p:sp>
        <p:nvSpPr>
          <p:cNvPr id="80900" name="Text Box 1028"/>
          <p:cNvSpPr txBox="1">
            <a:spLocks noChangeArrowheads="1"/>
          </p:cNvSpPr>
          <p:nvPr/>
        </p:nvSpPr>
        <p:spPr bwMode="auto">
          <a:xfrm>
            <a:off x="3276600" y="762001"/>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latin typeface="Arial Rounded MT Bold" pitchFamily="34" charset="0"/>
              </a:rPr>
              <a:t>OCATE</a:t>
            </a:r>
          </a:p>
        </p:txBody>
      </p:sp>
      <p:sp>
        <p:nvSpPr>
          <p:cNvPr id="80901" name="Text Box 1029"/>
          <p:cNvSpPr txBox="1">
            <a:spLocks noChangeArrowheads="1"/>
          </p:cNvSpPr>
          <p:nvPr/>
        </p:nvSpPr>
        <p:spPr bwMode="auto">
          <a:xfrm>
            <a:off x="3149601" y="746126"/>
            <a:ext cx="6569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latin typeface="Arial Rounded MT Bold" pitchFamily="34" charset="0"/>
              </a:rPr>
              <a:t> _ _ _ _ _</a:t>
            </a:r>
          </a:p>
        </p:txBody>
      </p:sp>
      <p:sp>
        <p:nvSpPr>
          <p:cNvPr id="80902" name="Text Box 1030"/>
          <p:cNvSpPr txBox="1">
            <a:spLocks noChangeArrowheads="1"/>
          </p:cNvSpPr>
          <p:nvPr/>
        </p:nvSpPr>
        <p:spPr bwMode="auto">
          <a:xfrm>
            <a:off x="3124200" y="1981201"/>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latin typeface="Arial Rounded MT Bold" pitchFamily="34" charset="0"/>
              </a:rPr>
              <a:t>_ _ _ _ _ _ _</a:t>
            </a:r>
          </a:p>
        </p:txBody>
      </p:sp>
      <p:sp>
        <p:nvSpPr>
          <p:cNvPr id="80903" name="Text Box 1031"/>
          <p:cNvSpPr txBox="1">
            <a:spLocks noChangeArrowheads="1"/>
          </p:cNvSpPr>
          <p:nvPr/>
        </p:nvSpPr>
        <p:spPr bwMode="auto">
          <a:xfrm>
            <a:off x="3124200" y="1990726"/>
            <a:ext cx="601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solidFill>
                  <a:schemeClr val="tx2"/>
                </a:solidFill>
                <a:latin typeface="Arial Rounded MT Bold" pitchFamily="34" charset="0"/>
              </a:rPr>
              <a:t>DENTIFY</a:t>
            </a:r>
          </a:p>
        </p:txBody>
      </p:sp>
      <p:sp>
        <p:nvSpPr>
          <p:cNvPr id="80904" name="Text Box 1032"/>
          <p:cNvSpPr txBox="1">
            <a:spLocks noChangeArrowheads="1"/>
          </p:cNvSpPr>
          <p:nvPr/>
        </p:nvSpPr>
        <p:spPr bwMode="auto">
          <a:xfrm>
            <a:off x="3276600" y="3200401"/>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latin typeface="Arial Rounded MT Bold" pitchFamily="34" charset="0"/>
              </a:rPr>
              <a:t>_ _ _ _ _ _ _</a:t>
            </a:r>
          </a:p>
        </p:txBody>
      </p:sp>
      <p:sp>
        <p:nvSpPr>
          <p:cNvPr id="80905" name="Text Box 1033"/>
          <p:cNvSpPr txBox="1">
            <a:spLocks noChangeArrowheads="1"/>
          </p:cNvSpPr>
          <p:nvPr/>
        </p:nvSpPr>
        <p:spPr bwMode="auto">
          <a:xfrm>
            <a:off x="3327400" y="3209926"/>
            <a:ext cx="701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solidFill>
                  <a:schemeClr val="tx2"/>
                </a:solidFill>
                <a:latin typeface="Arial Rounded MT Bold" pitchFamily="34" charset="0"/>
              </a:rPr>
              <a:t>VALUATE</a:t>
            </a:r>
          </a:p>
        </p:txBody>
      </p:sp>
      <p:sp>
        <p:nvSpPr>
          <p:cNvPr id="80906" name="Text Box 1034"/>
          <p:cNvSpPr txBox="1">
            <a:spLocks noChangeArrowheads="1"/>
          </p:cNvSpPr>
          <p:nvPr/>
        </p:nvSpPr>
        <p:spPr bwMode="auto">
          <a:xfrm>
            <a:off x="3429000" y="4419600"/>
            <a:ext cx="27544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solidFill>
                  <a:schemeClr val="tx2"/>
                </a:solidFill>
                <a:latin typeface="Arial Rounded MT Bold" pitchFamily="34" charset="0"/>
              </a:rPr>
              <a:t>ONCLUDE</a:t>
            </a:r>
          </a:p>
        </p:txBody>
      </p:sp>
      <p:sp>
        <p:nvSpPr>
          <p:cNvPr id="80907" name="Text Box 1035"/>
          <p:cNvSpPr txBox="1">
            <a:spLocks noChangeArrowheads="1"/>
          </p:cNvSpPr>
          <p:nvPr/>
        </p:nvSpPr>
        <p:spPr bwMode="auto">
          <a:xfrm>
            <a:off x="3429000" y="4419600"/>
            <a:ext cx="31050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solidFill>
                  <a:schemeClr val="tx2"/>
                </a:solidFill>
                <a:latin typeface="Arial Rounded MT Bold" pitchFamily="34" charset="0"/>
              </a:rPr>
              <a:t>_ _ _ _ _ _ _</a:t>
            </a:r>
          </a:p>
        </p:txBody>
      </p:sp>
      <p:sp>
        <p:nvSpPr>
          <p:cNvPr id="80909" name="Text Box 1037"/>
          <p:cNvSpPr txBox="1">
            <a:spLocks noChangeArrowheads="1"/>
          </p:cNvSpPr>
          <p:nvPr/>
        </p:nvSpPr>
        <p:spPr bwMode="auto">
          <a:xfrm>
            <a:off x="3352800" y="5638801"/>
            <a:ext cx="396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solidFill>
                  <a:schemeClr val="tx2"/>
                </a:solidFill>
                <a:latin typeface="Arial Rounded MT Bold" pitchFamily="34" charset="0"/>
              </a:rPr>
              <a:t>EPORT</a:t>
            </a:r>
          </a:p>
        </p:txBody>
      </p:sp>
      <p:sp>
        <p:nvSpPr>
          <p:cNvPr id="80911" name="Text Box 1039"/>
          <p:cNvSpPr txBox="1">
            <a:spLocks noChangeArrowheads="1"/>
          </p:cNvSpPr>
          <p:nvPr/>
        </p:nvSpPr>
        <p:spPr bwMode="auto">
          <a:xfrm>
            <a:off x="3048000" y="5715000"/>
            <a:ext cx="266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latin typeface="Arial Rounded MT Bold" pitchFamily="34" charset="0"/>
              </a:rPr>
              <a:t> </a:t>
            </a:r>
            <a:r>
              <a:rPr lang="en-US" altLang="en-US" sz="4000" dirty="0">
                <a:solidFill>
                  <a:schemeClr val="tx2"/>
                </a:solidFill>
                <a:latin typeface="Arial Rounded MT Bold" pitchFamily="34" charset="0"/>
              </a:rPr>
              <a:t>__ _ _ _ _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0-#ppt_w/2"/>
                                          </p:val>
                                        </p:tav>
                                        <p:tav tm="100000">
                                          <p:val>
                                            <p:strVal val="#ppt_x"/>
                                          </p:val>
                                        </p:tav>
                                      </p:tavLst>
                                    </p:anim>
                                    <p:anim calcmode="lin" valueType="num">
                                      <p:cBhvr additive="base">
                                        <p:cTn id="8" dur="500" fill="hold"/>
                                        <p:tgtEl>
                                          <p:spTgt spid="808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80901"/>
                                        </p:tgtEl>
                                        <p:attrNameLst>
                                          <p:attrName>style.visibility</p:attrName>
                                        </p:attrNameLst>
                                      </p:cBhvr>
                                      <p:to>
                                        <p:strVal val="visible"/>
                                      </p:to>
                                    </p:set>
                                    <p:animEffect transition="in" filter="dissolve">
                                      <p:cBhvr>
                                        <p:cTn id="13" dur="500"/>
                                        <p:tgtEl>
                                          <p:spTgt spid="80901"/>
                                        </p:tgtEl>
                                      </p:cBhvr>
                                    </p:animEffect>
                                  </p:childTnLst>
                                  <p:subTnLst>
                                    <p:set>
                                      <p:cBhvr override="childStyle">
                                        <p:cTn dur="1" fill="hold" display="0" masterRel="nextClick" afterEffect="1"/>
                                        <p:tgtEl>
                                          <p:spTgt spid="80901"/>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0900"/>
                                        </p:tgtEl>
                                        <p:attrNameLst>
                                          <p:attrName>style.visibility</p:attrName>
                                        </p:attrNameLst>
                                      </p:cBhvr>
                                      <p:to>
                                        <p:strVal val="visible"/>
                                      </p:to>
                                    </p:set>
                                    <p:animEffect transition="in" filter="dissolve">
                                      <p:cBhvr>
                                        <p:cTn id="18" dur="500"/>
                                        <p:tgtEl>
                                          <p:spTgt spid="809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0902"/>
                                        </p:tgtEl>
                                        <p:attrNameLst>
                                          <p:attrName>style.visibility</p:attrName>
                                        </p:attrNameLst>
                                      </p:cBhvr>
                                      <p:to>
                                        <p:strVal val="visible"/>
                                      </p:to>
                                    </p:set>
                                    <p:animEffect transition="in" filter="dissolve">
                                      <p:cBhvr>
                                        <p:cTn id="23" dur="500"/>
                                        <p:tgtEl>
                                          <p:spTgt spid="80902"/>
                                        </p:tgtEl>
                                      </p:cBhvr>
                                    </p:animEffect>
                                  </p:childTnLst>
                                  <p:subTnLst>
                                    <p:set>
                                      <p:cBhvr override="childStyle">
                                        <p:cTn dur="1" fill="hold" display="0" masterRel="nextClick" afterEffect="1"/>
                                        <p:tgtEl>
                                          <p:spTgt spid="80902"/>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0903"/>
                                        </p:tgtEl>
                                        <p:attrNameLst>
                                          <p:attrName>style.visibility</p:attrName>
                                        </p:attrNameLst>
                                      </p:cBhvr>
                                      <p:to>
                                        <p:strVal val="visible"/>
                                      </p:to>
                                    </p:set>
                                    <p:animEffect transition="in" filter="dissolve">
                                      <p:cBhvr>
                                        <p:cTn id="28" dur="500"/>
                                        <p:tgtEl>
                                          <p:spTgt spid="809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0904"/>
                                        </p:tgtEl>
                                        <p:attrNameLst>
                                          <p:attrName>style.visibility</p:attrName>
                                        </p:attrNameLst>
                                      </p:cBhvr>
                                      <p:to>
                                        <p:strVal val="visible"/>
                                      </p:to>
                                    </p:set>
                                    <p:animEffect transition="in" filter="dissolve">
                                      <p:cBhvr>
                                        <p:cTn id="33" dur="500"/>
                                        <p:tgtEl>
                                          <p:spTgt spid="80904"/>
                                        </p:tgtEl>
                                      </p:cBhvr>
                                    </p:animEffect>
                                  </p:childTnLst>
                                  <p:subTnLst>
                                    <p:set>
                                      <p:cBhvr override="childStyle">
                                        <p:cTn dur="1" fill="hold" display="0" masterRel="nextClick" afterEffect="1"/>
                                        <p:tgtEl>
                                          <p:spTgt spid="80904"/>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0905"/>
                                        </p:tgtEl>
                                        <p:attrNameLst>
                                          <p:attrName>style.visibility</p:attrName>
                                        </p:attrNameLst>
                                      </p:cBhvr>
                                      <p:to>
                                        <p:strVal val="visible"/>
                                      </p:to>
                                    </p:set>
                                    <p:animEffect transition="in" filter="dissolve">
                                      <p:cBhvr>
                                        <p:cTn id="38" dur="500"/>
                                        <p:tgtEl>
                                          <p:spTgt spid="8090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0907"/>
                                        </p:tgtEl>
                                        <p:attrNameLst>
                                          <p:attrName>style.visibility</p:attrName>
                                        </p:attrNameLst>
                                      </p:cBhvr>
                                      <p:to>
                                        <p:strVal val="visible"/>
                                      </p:to>
                                    </p:set>
                                    <p:animEffect transition="in" filter="dissolve">
                                      <p:cBhvr>
                                        <p:cTn id="43" dur="500"/>
                                        <p:tgtEl>
                                          <p:spTgt spid="80907"/>
                                        </p:tgtEl>
                                      </p:cBhvr>
                                    </p:animEffect>
                                  </p:childTnLst>
                                  <p:subTnLst>
                                    <p:set>
                                      <p:cBhvr override="childStyle">
                                        <p:cTn dur="1" fill="hold" display="0" masterRel="nextClick" afterEffect="1"/>
                                        <p:tgtEl>
                                          <p:spTgt spid="80907"/>
                                        </p:tgtEl>
                                        <p:attrNameLst>
                                          <p:attrName>style.visibility</p:attrName>
                                        </p:attrNameLst>
                                      </p:cBhvr>
                                      <p:to>
                                        <p:strVal val="hidden"/>
                                      </p:to>
                                    </p:set>
                                  </p:sub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0906"/>
                                        </p:tgtEl>
                                        <p:attrNameLst>
                                          <p:attrName>style.visibility</p:attrName>
                                        </p:attrNameLst>
                                      </p:cBhvr>
                                      <p:to>
                                        <p:strVal val="visible"/>
                                      </p:to>
                                    </p:set>
                                    <p:animEffect transition="in" filter="dissolve">
                                      <p:cBhvr>
                                        <p:cTn id="48" dur="500"/>
                                        <p:tgtEl>
                                          <p:spTgt spid="8090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80911"/>
                                        </p:tgtEl>
                                        <p:attrNameLst>
                                          <p:attrName>style.visibility</p:attrName>
                                        </p:attrNameLst>
                                      </p:cBhvr>
                                      <p:to>
                                        <p:strVal val="visible"/>
                                      </p:to>
                                    </p:set>
                                    <p:animEffect transition="in" filter="dissolve">
                                      <p:cBhvr>
                                        <p:cTn id="53" dur="500"/>
                                        <p:tgtEl>
                                          <p:spTgt spid="80911"/>
                                        </p:tgtEl>
                                      </p:cBhvr>
                                    </p:animEffect>
                                  </p:childTnLst>
                                  <p:subTnLst>
                                    <p:set>
                                      <p:cBhvr override="childStyle">
                                        <p:cTn dur="1" fill="hold" display="0" masterRel="nextClick" afterEffect="1"/>
                                        <p:tgtEl>
                                          <p:spTgt spid="80911"/>
                                        </p:tgtEl>
                                        <p:attrNameLst>
                                          <p:attrName>style.visibility</p:attrName>
                                        </p:attrNameLst>
                                      </p:cBhvr>
                                      <p:to>
                                        <p:strVal val="hidden"/>
                                      </p:to>
                                    </p:set>
                                  </p:sub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80909"/>
                                        </p:tgtEl>
                                        <p:attrNameLst>
                                          <p:attrName>style.visibility</p:attrName>
                                        </p:attrNameLst>
                                      </p:cBhvr>
                                      <p:to>
                                        <p:strVal val="visible"/>
                                      </p:to>
                                    </p:set>
                                    <p:animEffect transition="in" filter="dissolve">
                                      <p:cBhvr>
                                        <p:cTn id="58" dur="500"/>
                                        <p:tgtEl>
                                          <p:spTgt spid="80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900" grpId="0" autoUpdateAnimBg="0"/>
      <p:bldP spid="80901" grpId="0" autoUpdateAnimBg="0"/>
      <p:bldP spid="80902" grpId="0" autoUpdateAnimBg="0"/>
      <p:bldP spid="80903" grpId="0" autoUpdateAnimBg="0"/>
      <p:bldP spid="80904" grpId="0" autoUpdateAnimBg="0"/>
      <p:bldP spid="80905" grpId="0" autoUpdateAnimBg="0"/>
      <p:bldP spid="80906" grpId="0" autoUpdateAnimBg="0"/>
      <p:bldP spid="80907" grpId="0" autoUpdateAnimBg="0"/>
      <p:bldP spid="80909" grpId="0" autoUpdateAnimBg="0"/>
      <p:bldP spid="8091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7772400" cy="838200"/>
          </a:xfrm>
        </p:spPr>
        <p:txBody>
          <a:bodyPr/>
          <a:lstStyle/>
          <a:p>
            <a:r>
              <a:rPr lang="en-US" dirty="0">
                <a:latin typeface="Arial Rounded MT Bold" panose="020F0704030504030204" pitchFamily="34" charset="0"/>
              </a:rPr>
              <a:t>Qualifications:</a:t>
            </a:r>
          </a:p>
        </p:txBody>
      </p:sp>
      <p:sp>
        <p:nvSpPr>
          <p:cNvPr id="3" name="Content Placeholder 2"/>
          <p:cNvSpPr>
            <a:spLocks noGrp="1"/>
          </p:cNvSpPr>
          <p:nvPr>
            <p:ph idx="1"/>
          </p:nvPr>
        </p:nvSpPr>
        <p:spPr>
          <a:xfrm>
            <a:off x="2209800" y="1447800"/>
            <a:ext cx="7772400" cy="2971800"/>
          </a:xfrm>
        </p:spPr>
        <p:txBody>
          <a:bodyPr/>
          <a:lstStyle/>
          <a:p>
            <a:r>
              <a:rPr lang="en-US" sz="3600" dirty="0">
                <a:latin typeface="Arial Rounded MT Bold" panose="020F0704030504030204" pitchFamily="34" charset="0"/>
              </a:rPr>
              <a:t>If you perform NAWT inspections or sign an inspection report, you MUST …</a:t>
            </a:r>
          </a:p>
          <a:p>
            <a:pPr lvl="1"/>
            <a:r>
              <a:rPr lang="en-US" dirty="0">
                <a:latin typeface="Arial Rounded MT Bold" panose="020F0704030504030204" pitchFamily="34" charset="0"/>
              </a:rPr>
              <a:t>Pass NAWT OWTS Inspection training course within the last 2 years or be in the continuing education cycle.</a:t>
            </a:r>
          </a:p>
        </p:txBody>
      </p:sp>
      <p:sp>
        <p:nvSpPr>
          <p:cNvPr id="4" name="TextBox 3"/>
          <p:cNvSpPr txBox="1"/>
          <p:nvPr/>
        </p:nvSpPr>
        <p:spPr>
          <a:xfrm>
            <a:off x="2438400" y="4768334"/>
            <a:ext cx="7696200" cy="1200329"/>
          </a:xfrm>
          <a:prstGeom prst="rect">
            <a:avLst/>
          </a:prstGeom>
          <a:noFill/>
          <a:ln w="38100">
            <a:solidFill>
              <a:schemeClr val="tx2"/>
            </a:solidFill>
          </a:ln>
        </p:spPr>
        <p:txBody>
          <a:bodyPr wrap="square" rtlCol="0">
            <a:spAutoFit/>
          </a:bodyPr>
          <a:lstStyle/>
          <a:p>
            <a:pPr algn="ctr"/>
            <a:r>
              <a:rPr lang="en-US" sz="3600" dirty="0">
                <a:solidFill>
                  <a:srgbClr val="FFFF00"/>
                </a:solidFill>
              </a:rPr>
              <a:t>Note: If the above does not apply you cannot use the Standards.</a:t>
            </a:r>
          </a:p>
        </p:txBody>
      </p:sp>
    </p:spTree>
    <p:extLst>
      <p:ext uri="{BB962C8B-B14F-4D97-AF65-F5344CB8AC3E}">
        <p14:creationId xmlns:p14="http://schemas.microsoft.com/office/powerpoint/2010/main" val="37659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mph" presetSubtype="0" grpId="0" nodeType="clickEffect">
                                  <p:stCondLst>
                                    <p:cond delay="0"/>
                                  </p:stCondLst>
                                  <p:iterate type="lt">
                                    <p:tmAbs val="25"/>
                                  </p:iterate>
                                  <p:childTnLst>
                                    <p:set>
                                      <p:cBhvr override="childStyle">
                                        <p:cTn id="19"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0"/>
            <a:ext cx="7772400" cy="1676400"/>
          </a:xfrm>
        </p:spPr>
        <p:txBody>
          <a:bodyPr/>
          <a:lstStyle/>
          <a:p>
            <a:r>
              <a:rPr lang="en-US" sz="4500" dirty="0">
                <a:latin typeface="Arial Rounded MT Bold" panose="020F0704030504030204" pitchFamily="34" charset="0"/>
              </a:rPr>
              <a:t>Review Questions</a:t>
            </a:r>
            <a:br>
              <a:rPr lang="en-US" sz="4500" dirty="0">
                <a:latin typeface="Arial Rounded MT Bold" panose="020F0704030504030204" pitchFamily="34" charset="0"/>
              </a:rPr>
            </a:br>
            <a:r>
              <a:rPr lang="en-US" sz="4500" dirty="0">
                <a:latin typeface="Arial Rounded MT Bold" panose="020F0704030504030204" pitchFamily="34" charset="0"/>
              </a:rPr>
              <a:t>Part 1</a:t>
            </a:r>
          </a:p>
        </p:txBody>
      </p:sp>
      <p:sp>
        <p:nvSpPr>
          <p:cNvPr id="3" name="TextBox 2"/>
          <p:cNvSpPr txBox="1"/>
          <p:nvPr/>
        </p:nvSpPr>
        <p:spPr>
          <a:xfrm>
            <a:off x="3810000" y="3124200"/>
            <a:ext cx="4572000" cy="1169551"/>
          </a:xfrm>
          <a:prstGeom prst="rect">
            <a:avLst/>
          </a:prstGeom>
          <a:noFill/>
        </p:spPr>
        <p:txBody>
          <a:bodyPr wrap="square" rtlCol="0">
            <a:spAutoFit/>
          </a:bodyPr>
          <a:lstStyle/>
          <a:p>
            <a:pPr algn="ctr"/>
            <a:r>
              <a:rPr lang="en-US" sz="3500" b="1" dirty="0">
                <a:solidFill>
                  <a:schemeClr val="tx2"/>
                </a:solidFill>
              </a:rPr>
              <a:t>PART 1 SUMMARY Verbal Exchange</a:t>
            </a:r>
          </a:p>
        </p:txBody>
      </p:sp>
    </p:spTree>
    <p:extLst>
      <p:ext uri="{BB962C8B-B14F-4D97-AF65-F5344CB8AC3E}">
        <p14:creationId xmlns:p14="http://schemas.microsoft.com/office/powerpoint/2010/main" val="340705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2041525" y="228600"/>
            <a:ext cx="8093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dirty="0">
                <a:latin typeface="Arial Rounded MT Bold" pitchFamily="34" charset="0"/>
              </a:rPr>
              <a:t>AGENDA</a:t>
            </a:r>
          </a:p>
        </p:txBody>
      </p:sp>
      <p:sp>
        <p:nvSpPr>
          <p:cNvPr id="3075" name="Text Box 7"/>
          <p:cNvSpPr txBox="1">
            <a:spLocks noChangeArrowheads="1"/>
          </p:cNvSpPr>
          <p:nvPr/>
        </p:nvSpPr>
        <p:spPr bwMode="auto">
          <a:xfrm>
            <a:off x="2193926" y="914401"/>
            <a:ext cx="746274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800" i="1" dirty="0">
                <a:solidFill>
                  <a:srgbClr val="FF0000"/>
                </a:solidFill>
                <a:latin typeface="Arial Rounded MT Bold" pitchFamily="34" charset="0"/>
              </a:rPr>
              <a:t>DAY 1</a:t>
            </a:r>
          </a:p>
          <a:p>
            <a:pPr eaLnBrk="1" hangingPunct="1">
              <a:spcBef>
                <a:spcPct val="0"/>
              </a:spcBef>
              <a:buFontTx/>
              <a:buNone/>
            </a:pPr>
            <a:r>
              <a:rPr lang="en-US" altLang="en-US" sz="1800" i="1" dirty="0">
                <a:solidFill>
                  <a:srgbClr val="FF0000"/>
                </a:solidFill>
                <a:latin typeface="Arial Rounded MT Bold" pitchFamily="34" charset="0"/>
              </a:rPr>
              <a:t>  8:00 AM Introduction (Section 1)</a:t>
            </a:r>
          </a:p>
          <a:p>
            <a:pPr eaLnBrk="1" hangingPunct="1">
              <a:spcBef>
                <a:spcPct val="0"/>
              </a:spcBef>
              <a:buFontTx/>
              <a:buNone/>
            </a:pPr>
            <a:r>
              <a:rPr lang="en-US" altLang="en-US" sz="1800" i="1" dirty="0">
                <a:solidFill>
                  <a:srgbClr val="FF0000"/>
                </a:solidFill>
                <a:latin typeface="Arial Rounded MT Bold" pitchFamily="34" charset="0"/>
              </a:rPr>
              <a:t>  8:30 AM Septic Systems: Components &amp; Equipment (Section 2)</a:t>
            </a:r>
          </a:p>
          <a:p>
            <a:pPr eaLnBrk="1" hangingPunct="1">
              <a:spcBef>
                <a:spcPct val="0"/>
              </a:spcBef>
              <a:buNone/>
            </a:pPr>
            <a:r>
              <a:rPr lang="en-US" altLang="en-US" sz="1800" i="1" dirty="0">
                <a:solidFill>
                  <a:srgbClr val="FF0000"/>
                </a:solidFill>
                <a:latin typeface="Arial Rounded MT Bold"/>
              </a:rPr>
              <a:t>  9:30 AM BREAK</a:t>
            </a:r>
          </a:p>
          <a:p>
            <a:pPr eaLnBrk="1" hangingPunct="1">
              <a:spcBef>
                <a:spcPct val="0"/>
              </a:spcBef>
              <a:buNone/>
            </a:pPr>
            <a:r>
              <a:rPr lang="en-US" altLang="en-US" sz="1800" i="1" dirty="0">
                <a:solidFill>
                  <a:srgbClr val="FF0000"/>
                </a:solidFill>
                <a:latin typeface="Arial Rounded MT Bold"/>
              </a:rPr>
              <a:t>  10:00 AM Inspector’s Toolbox (Section 3)</a:t>
            </a:r>
          </a:p>
          <a:p>
            <a:pPr eaLnBrk="1" hangingPunct="1">
              <a:spcBef>
                <a:spcPct val="0"/>
              </a:spcBef>
              <a:buNone/>
            </a:pPr>
            <a:r>
              <a:rPr lang="en-US" altLang="en-US" sz="1800" i="1" dirty="0">
                <a:solidFill>
                  <a:srgbClr val="FF0000"/>
                </a:solidFill>
                <a:latin typeface="Arial Rounded MT Bold"/>
              </a:rPr>
              <a:t>  12:00         LUNCH</a:t>
            </a:r>
          </a:p>
          <a:p>
            <a:pPr eaLnBrk="1" hangingPunct="1">
              <a:spcBef>
                <a:spcPct val="0"/>
              </a:spcBef>
              <a:buFontTx/>
              <a:buNone/>
            </a:pPr>
            <a:r>
              <a:rPr lang="en-US" altLang="en-US" sz="1800" i="1" dirty="0">
                <a:solidFill>
                  <a:srgbClr val="FF0000"/>
                </a:solidFill>
                <a:latin typeface="Arial Rounded MT Bold" pitchFamily="34" charset="0"/>
              </a:rPr>
              <a:t>  1:00 PM Inspector’s Toolbox (Section 3)</a:t>
            </a:r>
          </a:p>
          <a:p>
            <a:pPr eaLnBrk="1" hangingPunct="1">
              <a:spcBef>
                <a:spcPct val="0"/>
              </a:spcBef>
              <a:buFontTx/>
              <a:buNone/>
            </a:pPr>
            <a:r>
              <a:rPr lang="en-US" altLang="en-US" sz="1800" i="1" dirty="0">
                <a:solidFill>
                  <a:srgbClr val="FF0000"/>
                </a:solidFill>
                <a:latin typeface="Arial Rounded MT Bold" pitchFamily="34" charset="0"/>
              </a:rPr>
              <a:t>  1:30 PM Inspection Procedures (Section 4)</a:t>
            </a:r>
          </a:p>
          <a:p>
            <a:pPr eaLnBrk="1" hangingPunct="1">
              <a:spcBef>
                <a:spcPct val="0"/>
              </a:spcBef>
              <a:buFontTx/>
              <a:buNone/>
            </a:pPr>
            <a:r>
              <a:rPr lang="en-US" altLang="en-US" sz="1800" i="1" dirty="0">
                <a:solidFill>
                  <a:srgbClr val="FF0000"/>
                </a:solidFill>
                <a:latin typeface="Arial Rounded MT Bold" pitchFamily="34" charset="0"/>
              </a:rPr>
              <a:t>  2:30 PM BREAK</a:t>
            </a:r>
          </a:p>
          <a:p>
            <a:pPr eaLnBrk="1" hangingPunct="1">
              <a:spcBef>
                <a:spcPct val="0"/>
              </a:spcBef>
              <a:buNone/>
            </a:pPr>
            <a:r>
              <a:rPr lang="en-US" altLang="en-US" sz="1800" i="1" dirty="0">
                <a:solidFill>
                  <a:srgbClr val="FF0000"/>
                </a:solidFill>
                <a:latin typeface="Arial Rounded MT Bold"/>
              </a:rPr>
              <a:t>  3:00 PM Inspection Procedures (Section 4)&amp; Q+A</a:t>
            </a:r>
          </a:p>
          <a:p>
            <a:pPr eaLnBrk="1" hangingPunct="1">
              <a:spcBef>
                <a:spcPct val="0"/>
              </a:spcBef>
              <a:buFontTx/>
              <a:buNone/>
            </a:pPr>
            <a:r>
              <a:rPr lang="en-US" altLang="en-US" sz="1800" i="1" dirty="0">
                <a:solidFill>
                  <a:srgbClr val="FF0000"/>
                </a:solidFill>
                <a:latin typeface="Arial Rounded MT Bold" pitchFamily="34" charset="0"/>
              </a:rPr>
              <a:t>  5:00 PM DINNER (included)</a:t>
            </a:r>
          </a:p>
          <a:p>
            <a:pPr eaLnBrk="1" hangingPunct="1">
              <a:spcBef>
                <a:spcPct val="0"/>
              </a:spcBef>
              <a:buNone/>
            </a:pPr>
            <a:r>
              <a:rPr lang="en-US" altLang="en-US" sz="1800" i="1" dirty="0">
                <a:solidFill>
                  <a:srgbClr val="FF0000"/>
                </a:solidFill>
                <a:latin typeface="Arial Rounded MT Bold"/>
              </a:rPr>
              <a:t>  6:00 PM Drawing &amp; Reporting Conclusions (Section 5) (required)</a:t>
            </a:r>
          </a:p>
          <a:p>
            <a:pPr eaLnBrk="1" hangingPunct="1">
              <a:spcBef>
                <a:spcPct val="0"/>
              </a:spcBef>
              <a:buNone/>
            </a:pPr>
            <a:r>
              <a:rPr lang="en-US" altLang="en-US" sz="1800" i="1" dirty="0">
                <a:solidFill>
                  <a:srgbClr val="FF0000"/>
                </a:solidFill>
                <a:latin typeface="Arial Rounded MT Bold"/>
              </a:rPr>
              <a:t>  8:00 PM ADJOURN</a:t>
            </a:r>
          </a:p>
          <a:p>
            <a:pPr eaLnBrk="1" hangingPunct="1">
              <a:spcBef>
                <a:spcPct val="0"/>
              </a:spcBef>
              <a:buFontTx/>
              <a:buNone/>
            </a:pPr>
            <a:endParaRPr lang="en-US" altLang="en-US" sz="1800" i="1" dirty="0">
              <a:solidFill>
                <a:srgbClr val="FF0000"/>
              </a:solidFill>
              <a:latin typeface="Arial Rounded MT Bold" pitchFamily="34" charset="0"/>
            </a:endParaRPr>
          </a:p>
          <a:p>
            <a:pPr eaLnBrk="1" hangingPunct="1">
              <a:spcBef>
                <a:spcPct val="0"/>
              </a:spcBef>
              <a:buFontTx/>
              <a:buNone/>
            </a:pPr>
            <a:r>
              <a:rPr lang="en-US" altLang="en-US" sz="1800" i="1" dirty="0">
                <a:solidFill>
                  <a:srgbClr val="FF0000"/>
                </a:solidFill>
                <a:latin typeface="Arial Rounded MT Bold" pitchFamily="34" charset="0"/>
              </a:rPr>
              <a:t>DAY 2</a:t>
            </a:r>
          </a:p>
          <a:p>
            <a:pPr eaLnBrk="1" hangingPunct="1">
              <a:spcBef>
                <a:spcPct val="0"/>
              </a:spcBef>
              <a:buFontTx/>
              <a:buNone/>
            </a:pPr>
            <a:r>
              <a:rPr lang="en-US" altLang="en-US" sz="1800" i="1" dirty="0">
                <a:solidFill>
                  <a:srgbClr val="FF0000"/>
                </a:solidFill>
                <a:latin typeface="Arial Rounded MT Bold" pitchFamily="34" charset="0"/>
              </a:rPr>
              <a:t>  7:30 AM PREVIEW OF FIELD TRIP</a:t>
            </a:r>
          </a:p>
          <a:p>
            <a:pPr eaLnBrk="1" hangingPunct="1">
              <a:spcBef>
                <a:spcPct val="0"/>
              </a:spcBef>
              <a:buFontTx/>
              <a:buNone/>
            </a:pPr>
            <a:r>
              <a:rPr lang="en-US" altLang="en-US" sz="1800" i="1" dirty="0">
                <a:solidFill>
                  <a:srgbClr val="FF0000"/>
                </a:solidFill>
                <a:latin typeface="Arial Rounded MT Bold" pitchFamily="34" charset="0"/>
              </a:rPr>
              <a:t>  8:00 AM FIELD TRIP</a:t>
            </a:r>
          </a:p>
          <a:p>
            <a:pPr eaLnBrk="1" hangingPunct="1">
              <a:spcBef>
                <a:spcPct val="0"/>
              </a:spcBef>
              <a:buFontTx/>
              <a:buNone/>
            </a:pPr>
            <a:r>
              <a:rPr lang="en-US" altLang="en-US" sz="1800" i="1" dirty="0">
                <a:solidFill>
                  <a:srgbClr val="FF0000"/>
                </a:solidFill>
                <a:latin typeface="Arial Rounded MT Bold" pitchFamily="34" charset="0"/>
              </a:rPr>
              <a:t>12:45 PM LUNCH</a:t>
            </a:r>
          </a:p>
          <a:p>
            <a:pPr eaLnBrk="1" hangingPunct="1">
              <a:spcBef>
                <a:spcPct val="0"/>
              </a:spcBef>
              <a:buFontTx/>
              <a:buNone/>
            </a:pPr>
            <a:r>
              <a:rPr lang="en-US" altLang="en-US" sz="1800" i="1" dirty="0">
                <a:solidFill>
                  <a:srgbClr val="FF0000"/>
                </a:solidFill>
                <a:latin typeface="Arial Rounded MT Bold" pitchFamily="34" charset="0"/>
              </a:rPr>
              <a:t>  1:30 PM REVIEW FIELD INSPECTIONS &amp; DISCUSSION</a:t>
            </a:r>
          </a:p>
          <a:p>
            <a:pPr eaLnBrk="1" hangingPunct="1">
              <a:spcBef>
                <a:spcPct val="0"/>
              </a:spcBef>
              <a:buFontTx/>
              <a:buNone/>
            </a:pPr>
            <a:r>
              <a:rPr lang="en-US" altLang="en-US" sz="1800" i="1" dirty="0">
                <a:solidFill>
                  <a:srgbClr val="FF0000"/>
                </a:solidFill>
                <a:latin typeface="Arial Rounded MT Bold" pitchFamily="34" charset="0"/>
              </a:rPr>
              <a:t>  2:15 PM CERTIFICATION EXAM</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04761"/>
            <a:ext cx="10364451" cy="1143000"/>
          </a:xfrm>
        </p:spPr>
        <p:txBody>
          <a:bodyPr/>
          <a:lstStyle/>
          <a:p>
            <a:r>
              <a:rPr lang="en-US" b="1" kern="1200" dirty="0">
                <a:solidFill>
                  <a:srgbClr val="FFFF00"/>
                </a:solidFill>
              </a:rPr>
              <a:t>NAWT’s GOALS are to:</a:t>
            </a:r>
            <a:endParaRPr lang="en-US" dirty="0">
              <a:solidFill>
                <a:srgbClr val="FFFF00"/>
              </a:solidFill>
            </a:endParaRPr>
          </a:p>
        </p:txBody>
      </p:sp>
      <p:sp>
        <p:nvSpPr>
          <p:cNvPr id="3" name="TextBox 2"/>
          <p:cNvSpPr txBox="1"/>
          <p:nvPr/>
        </p:nvSpPr>
        <p:spPr>
          <a:xfrm>
            <a:off x="381000" y="1347761"/>
            <a:ext cx="11612294" cy="4524315"/>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tx2"/>
                </a:solidFill>
              </a:rPr>
              <a:t>Enable you to recognize all of the common onsite systems </a:t>
            </a:r>
          </a:p>
          <a:p>
            <a:pPr marL="457200" indent="-457200">
              <a:buFont typeface="Arial" panose="020B0604020202020204" pitchFamily="34" charset="0"/>
              <a:buChar char="•"/>
            </a:pPr>
            <a:r>
              <a:rPr lang="en-US" sz="3200" b="1" dirty="0">
                <a:solidFill>
                  <a:schemeClr val="tx2"/>
                </a:solidFill>
              </a:rPr>
              <a:t>Present a systematic approach to identifying all system components</a:t>
            </a:r>
            <a:r>
              <a:rPr lang="en-US" sz="3200" b="1" dirty="0"/>
              <a:t> </a:t>
            </a:r>
            <a:endParaRPr lang="en-US" sz="3200" b="1" dirty="0">
              <a:solidFill>
                <a:srgbClr val="FFFF00"/>
              </a:solidFill>
            </a:endParaRPr>
          </a:p>
          <a:p>
            <a:pPr marL="457200" indent="-457200">
              <a:buFont typeface="Arial" panose="020B0604020202020204" pitchFamily="34" charset="0"/>
              <a:buChar char="•"/>
            </a:pPr>
            <a:r>
              <a:rPr lang="en-US" sz="3200" b="1" dirty="0">
                <a:solidFill>
                  <a:srgbClr val="FFFF00"/>
                </a:solidFill>
              </a:rPr>
              <a:t>Present data gathering techniques</a:t>
            </a:r>
          </a:p>
          <a:p>
            <a:pPr marL="457200" indent="-457200">
              <a:buFont typeface="Arial" panose="020B0604020202020204" pitchFamily="34" charset="0"/>
              <a:buChar char="•"/>
            </a:pPr>
            <a:r>
              <a:rPr lang="en-US" sz="3200" b="1" dirty="0">
                <a:solidFill>
                  <a:srgbClr val="FFFF00"/>
                </a:solidFill>
              </a:rPr>
              <a:t>Help you to understand the data gathered</a:t>
            </a:r>
          </a:p>
          <a:p>
            <a:pPr marL="457200" indent="-457200">
              <a:buFont typeface="Arial" panose="020B0604020202020204" pitchFamily="34" charset="0"/>
              <a:buChar char="•"/>
            </a:pPr>
            <a:r>
              <a:rPr lang="en-US" sz="3200" b="1" dirty="0">
                <a:solidFill>
                  <a:srgbClr val="FFFF00"/>
                </a:solidFill>
              </a:rPr>
              <a:t>Enable you to reach conclusions regarding system performance</a:t>
            </a:r>
          </a:p>
          <a:p>
            <a:pPr marL="457200" indent="-457200">
              <a:buFont typeface="Arial" panose="020B0604020202020204" pitchFamily="34" charset="0"/>
              <a:buChar char="•"/>
            </a:pPr>
            <a:r>
              <a:rPr lang="en-US" sz="3200" b="1" dirty="0">
                <a:solidFill>
                  <a:srgbClr val="FFFF00"/>
                </a:solidFill>
              </a:rPr>
              <a:t>Assure inspection process and results are consistent</a:t>
            </a:r>
            <a:r>
              <a:rPr lang="en-US" sz="3200" dirty="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10364451" cy="1596177"/>
          </a:xfrm>
        </p:spPr>
        <p:txBody>
          <a:bodyPr/>
          <a:lstStyle/>
          <a:p>
            <a:r>
              <a:rPr lang="en-US" sz="4500" b="1" kern="1200" dirty="0">
                <a:solidFill>
                  <a:srgbClr val="FFFF00"/>
                </a:solidFill>
              </a:rPr>
              <a:t>What is your inspection goal?</a:t>
            </a:r>
            <a:endParaRPr lang="en-US" sz="4500" dirty="0">
              <a:solidFill>
                <a:srgbClr val="FFFF00"/>
              </a:solidFill>
            </a:endParaRPr>
          </a:p>
        </p:txBody>
      </p:sp>
      <p:sp>
        <p:nvSpPr>
          <p:cNvPr id="3" name="Rectangle 2"/>
          <p:cNvSpPr/>
          <p:nvPr/>
        </p:nvSpPr>
        <p:spPr>
          <a:xfrm>
            <a:off x="3086725" y="2571537"/>
            <a:ext cx="5867400" cy="2554545"/>
          </a:xfrm>
          <a:prstGeom prst="rect">
            <a:avLst/>
          </a:prstGeom>
        </p:spPr>
        <p:txBody>
          <a:bodyPr wrap="square">
            <a:spAutoFit/>
          </a:bodyPr>
          <a:lstStyle/>
          <a:p>
            <a:pPr algn="just"/>
            <a:r>
              <a:rPr lang="en-US" sz="3200" b="1" dirty="0">
                <a:solidFill>
                  <a:schemeClr val="tx2"/>
                </a:solidFill>
              </a:rPr>
              <a:t>To provide the client with as much information about the system as possible so that the client can draw informed conclusions.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73" y="618519"/>
            <a:ext cx="10364451" cy="1596177"/>
          </a:xfrm>
        </p:spPr>
        <p:txBody>
          <a:bodyPr/>
          <a:lstStyle/>
          <a:p>
            <a:r>
              <a:rPr lang="en-US" sz="5400" b="1" kern="1200" dirty="0">
                <a:solidFill>
                  <a:srgbClr val="FFFF00"/>
                </a:solidFill>
              </a:rPr>
              <a:t>What is your end product?</a:t>
            </a:r>
            <a:endParaRPr lang="en-US" sz="5400" dirty="0">
              <a:solidFill>
                <a:srgbClr val="FFFF00"/>
              </a:solidFill>
            </a:endParaRPr>
          </a:p>
        </p:txBody>
      </p:sp>
      <p:sp>
        <p:nvSpPr>
          <p:cNvPr id="3" name="Rectangle 2"/>
          <p:cNvSpPr/>
          <p:nvPr/>
        </p:nvSpPr>
        <p:spPr>
          <a:xfrm>
            <a:off x="4229098" y="2369806"/>
            <a:ext cx="3276599" cy="938719"/>
          </a:xfrm>
          <a:prstGeom prst="rect">
            <a:avLst/>
          </a:prstGeom>
        </p:spPr>
        <p:txBody>
          <a:bodyPr wrap="square">
            <a:spAutoFit/>
          </a:bodyPr>
          <a:lstStyle/>
          <a:p>
            <a:r>
              <a:rPr lang="en-US" sz="5500" b="1" dirty="0">
                <a:solidFill>
                  <a:schemeClr val="tx2"/>
                </a:solidFill>
              </a:rPr>
              <a:t>A Report</a:t>
            </a:r>
            <a:endParaRPr lang="en-US" sz="5500" dirty="0">
              <a:solidFill>
                <a:schemeClr val="tx2"/>
              </a:solidFill>
            </a:endParaRPr>
          </a:p>
        </p:txBody>
      </p:sp>
      <p:sp>
        <p:nvSpPr>
          <p:cNvPr id="4" name="Rectangle 3"/>
          <p:cNvSpPr/>
          <p:nvPr/>
        </p:nvSpPr>
        <p:spPr>
          <a:xfrm>
            <a:off x="3261715" y="3840017"/>
            <a:ext cx="5211363" cy="830997"/>
          </a:xfrm>
          <a:prstGeom prst="rect">
            <a:avLst/>
          </a:prstGeom>
        </p:spPr>
        <p:txBody>
          <a:bodyPr wrap="none">
            <a:spAutoFit/>
          </a:bodyPr>
          <a:lstStyle/>
          <a:p>
            <a:r>
              <a:rPr lang="en-US" sz="4800" b="1" dirty="0">
                <a:solidFill>
                  <a:srgbClr val="FFFF00"/>
                </a:solidFill>
              </a:rPr>
              <a:t>That does what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14400" y="457200"/>
            <a:ext cx="10363200" cy="2819400"/>
          </a:xfrm>
        </p:spPr>
        <p:txBody>
          <a:bodyPr/>
          <a:lstStyle/>
          <a:p>
            <a:r>
              <a:rPr lang="en-US" sz="4000" b="1" kern="1200" dirty="0"/>
              <a:t>That describes the system, each component, its condition, and presents a conclusion regarding the system’s condition </a:t>
            </a:r>
          </a:p>
          <a:p>
            <a:r>
              <a:rPr lang="en-US" sz="4000" b="1" kern="1200" dirty="0"/>
              <a:t>NAWT conclusions:</a:t>
            </a:r>
          </a:p>
          <a:p>
            <a:pPr lvl="1"/>
            <a:r>
              <a:rPr lang="en-US" sz="3600" b="1" kern="1200" dirty="0">
                <a:effectLst>
                  <a:outerShdw blurRad="38100" dist="38100" dir="2700000" algn="tl">
                    <a:srgbClr val="000000">
                      <a:alpha val="43137"/>
                    </a:srgbClr>
                  </a:outerShdw>
                </a:effectLst>
              </a:rPr>
              <a:t>Acceptable</a:t>
            </a:r>
          </a:p>
          <a:p>
            <a:pPr lvl="1"/>
            <a:r>
              <a:rPr lang="en-US" sz="3600" b="1" kern="1200" dirty="0">
                <a:effectLst>
                  <a:outerShdw blurRad="38100" dist="38100" dir="2700000" algn="tl">
                    <a:srgbClr val="000000">
                      <a:alpha val="43137"/>
                    </a:srgbClr>
                  </a:outerShdw>
                </a:effectLst>
              </a:rPr>
              <a:t>Acceptable with concerns</a:t>
            </a:r>
          </a:p>
          <a:p>
            <a:pPr lvl="1"/>
            <a:r>
              <a:rPr lang="en-US" sz="3600" b="1" kern="1200" dirty="0">
                <a:effectLst>
                  <a:outerShdw blurRad="38100" dist="38100" dir="2700000" algn="tl">
                    <a:srgbClr val="000000">
                      <a:alpha val="43137"/>
                    </a:srgbClr>
                  </a:outerShdw>
                </a:effectLst>
              </a:rPr>
              <a:t>Unacceptable</a:t>
            </a:r>
          </a:p>
          <a:p>
            <a:pPr lvl="1"/>
            <a:r>
              <a:rPr lang="en-US" sz="3600" b="1" kern="1200" dirty="0">
                <a:effectLst>
                  <a:outerShdw blurRad="38100" dist="38100" dir="2700000" algn="tl">
                    <a:srgbClr val="000000">
                      <a:alpha val="43137"/>
                    </a:srgbClr>
                  </a:outerShdw>
                </a:effectLst>
              </a:rPr>
              <a:t>More investigation needed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sz="4500" b="1" kern="1200" dirty="0">
                <a:solidFill>
                  <a:srgbClr val="FFFF00"/>
                </a:solidFill>
              </a:rPr>
              <a:t>A REPORT IS NOT: WHAT ?</a:t>
            </a:r>
            <a:endParaRPr lang="en-US" sz="4500" dirty="0">
              <a:solidFill>
                <a:srgbClr val="FFFF00"/>
              </a:solidFill>
            </a:endParaRPr>
          </a:p>
        </p:txBody>
      </p:sp>
      <p:sp>
        <p:nvSpPr>
          <p:cNvPr id="3" name="Content Placeholder 2"/>
          <p:cNvSpPr>
            <a:spLocks noGrp="1"/>
          </p:cNvSpPr>
          <p:nvPr>
            <p:ph idx="1"/>
          </p:nvPr>
        </p:nvSpPr>
        <p:spPr>
          <a:xfrm>
            <a:off x="4152900" y="2438400"/>
            <a:ext cx="3886200" cy="1295400"/>
          </a:xfrm>
        </p:spPr>
        <p:txBody>
          <a:bodyPr/>
          <a:lstStyle/>
          <a:p>
            <a:pPr algn="ctr"/>
            <a:r>
              <a:rPr lang="en-US" sz="4000" kern="1200" dirty="0">
                <a:solidFill>
                  <a:schemeClr val="tx2"/>
                </a:solidFill>
              </a:rPr>
              <a:t>Guarantee</a:t>
            </a:r>
          </a:p>
          <a:p>
            <a:pPr algn="ctr"/>
            <a:r>
              <a:rPr lang="en-US" sz="4000" kern="1200" dirty="0">
                <a:solidFill>
                  <a:schemeClr val="tx2"/>
                </a:solidFill>
              </a:rPr>
              <a:t>Warranty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1200" dirty="0">
                <a:solidFill>
                  <a:srgbClr val="FFFF00"/>
                </a:solidFill>
              </a:rPr>
              <a:t>What are the 4 components of every system?</a:t>
            </a:r>
            <a:endParaRPr lang="en-US" dirty="0">
              <a:solidFill>
                <a:srgbClr val="FFFF00"/>
              </a:solidFill>
            </a:endParaRPr>
          </a:p>
        </p:txBody>
      </p:sp>
      <p:sp>
        <p:nvSpPr>
          <p:cNvPr id="3" name="Content Placeholder 2"/>
          <p:cNvSpPr>
            <a:spLocks noGrp="1"/>
          </p:cNvSpPr>
          <p:nvPr>
            <p:ph idx="1"/>
          </p:nvPr>
        </p:nvSpPr>
        <p:spPr/>
        <p:txBody>
          <a:bodyPr/>
          <a:lstStyle/>
          <a:p>
            <a:r>
              <a:rPr lang="en-US" sz="4000" dirty="0"/>
              <a:t>Source</a:t>
            </a:r>
          </a:p>
          <a:p>
            <a:r>
              <a:rPr lang="en-US" sz="4000" dirty="0"/>
              <a:t>Initial and Advanced Treatment</a:t>
            </a:r>
          </a:p>
          <a:p>
            <a:r>
              <a:rPr lang="en-US" sz="4000" b="1" kern="1200" dirty="0">
                <a:solidFill>
                  <a:schemeClr val="tx2"/>
                </a:solidFill>
                <a:latin typeface="Times New Roman" pitchFamily="18" charset="0"/>
              </a:rPr>
              <a:t>Distribution system </a:t>
            </a:r>
          </a:p>
          <a:p>
            <a:r>
              <a:rPr lang="en-US" sz="4000" b="1" kern="1200" dirty="0">
                <a:solidFill>
                  <a:schemeClr val="tx2"/>
                </a:solidFill>
                <a:latin typeface="Times New Roman" pitchFamily="18" charset="0"/>
              </a:rPr>
              <a:t>Final Treatment / Soil Treatment Area (STA)</a:t>
            </a:r>
            <a:endParaRPr lang="en-US" sz="4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Conclusion</a:t>
            </a:r>
          </a:p>
        </p:txBody>
      </p:sp>
      <p:sp>
        <p:nvSpPr>
          <p:cNvPr id="3" name="Content Placeholder 2"/>
          <p:cNvSpPr>
            <a:spLocks noGrp="1"/>
          </p:cNvSpPr>
          <p:nvPr>
            <p:ph idx="1"/>
          </p:nvPr>
        </p:nvSpPr>
        <p:spPr>
          <a:xfrm>
            <a:off x="914400" y="2552700"/>
            <a:ext cx="10363200" cy="1143000"/>
          </a:xfrm>
        </p:spPr>
        <p:txBody>
          <a:bodyPr/>
          <a:lstStyle/>
          <a:p>
            <a:pPr algn="ctr"/>
            <a:r>
              <a:rPr lang="en-US" sz="5500" dirty="0"/>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343FBE-CD01-8588-5E07-BFEC665AE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956" y="1371600"/>
            <a:ext cx="10302088" cy="4114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1965325" y="152401"/>
            <a:ext cx="83216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400" dirty="0">
                <a:solidFill>
                  <a:schemeClr val="tx2"/>
                </a:solidFill>
                <a:latin typeface="Arial Rounded MT Bold" pitchFamily="34" charset="0"/>
              </a:rPr>
              <a:t>Training Partners</a:t>
            </a:r>
          </a:p>
        </p:txBody>
      </p:sp>
      <p:pic>
        <p:nvPicPr>
          <p:cNvPr id="512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59112"/>
            <a:ext cx="3137223" cy="194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1600" y="3059112"/>
            <a:ext cx="2590800" cy="2408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0C7E0E0-C4EA-D9E7-8EB4-E879ADB2E30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558880" y="1283796"/>
            <a:ext cx="5134563" cy="215680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159B2BE5-7AA7-0F1E-0E22-DF56402048A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36" b="5969"/>
          <a:stretch/>
        </p:blipFill>
        <p:spPr>
          <a:xfrm>
            <a:off x="3887571" y="4292326"/>
            <a:ext cx="4477180" cy="1943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additive="base">
                                        <p:cTn id="7" dur="500" fill="hold"/>
                                        <p:tgtEl>
                                          <p:spTgt spid="62469"/>
                                        </p:tgtEl>
                                        <p:attrNameLst>
                                          <p:attrName>ppt_x</p:attrName>
                                        </p:attrNameLst>
                                      </p:cBhvr>
                                      <p:tavLst>
                                        <p:tav tm="0">
                                          <p:val>
                                            <p:strVal val="0-#ppt_w/2"/>
                                          </p:val>
                                        </p:tav>
                                        <p:tav tm="100000">
                                          <p:val>
                                            <p:strVal val="#ppt_x"/>
                                          </p:val>
                                        </p:tav>
                                      </p:tavLst>
                                    </p:anim>
                                    <p:anim calcmode="lin" valueType="num">
                                      <p:cBhvr additive="base">
                                        <p:cTn id="8" dur="500" fill="hold"/>
                                        <p:tgtEl>
                                          <p:spTgt spid="624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2474"/>
                                        </p:tgtEl>
                                        <p:attrNameLst>
                                          <p:attrName>style.visibility</p:attrName>
                                        </p:attrNameLst>
                                      </p:cBhvr>
                                      <p:to>
                                        <p:strVal val="visible"/>
                                      </p:to>
                                    </p:set>
                                    <p:anim calcmode="lin" valueType="num">
                                      <p:cBhvr additive="base">
                                        <p:cTn id="13" dur="500" fill="hold"/>
                                        <p:tgtEl>
                                          <p:spTgt spid="62474"/>
                                        </p:tgtEl>
                                        <p:attrNameLst>
                                          <p:attrName>ppt_x</p:attrName>
                                        </p:attrNameLst>
                                      </p:cBhvr>
                                      <p:tavLst>
                                        <p:tav tm="0">
                                          <p:val>
                                            <p:strVal val="0-#ppt_w/2"/>
                                          </p:val>
                                        </p:tav>
                                        <p:tav tm="100000">
                                          <p:val>
                                            <p:strVal val="#ppt_x"/>
                                          </p:val>
                                        </p:tav>
                                      </p:tavLst>
                                    </p:anim>
                                    <p:anim calcmode="lin" valueType="num">
                                      <p:cBhvr additive="base">
                                        <p:cTn id="14" dur="500" fill="hold"/>
                                        <p:tgtEl>
                                          <p:spTgt spid="624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14300"/>
            <a:ext cx="7772400" cy="1143000"/>
          </a:xfrm>
        </p:spPr>
        <p:txBody>
          <a:bodyPr/>
          <a:lstStyle/>
          <a:p>
            <a:r>
              <a:rPr lang="en-US" dirty="0">
                <a:latin typeface="Arial Rounded MT Bold" panose="020F0704030504030204" pitchFamily="34" charset="0"/>
              </a:rPr>
              <a:t>Program Goals</a:t>
            </a:r>
          </a:p>
        </p:txBody>
      </p:sp>
      <p:sp>
        <p:nvSpPr>
          <p:cNvPr id="3" name="Content Placeholder 2"/>
          <p:cNvSpPr>
            <a:spLocks noGrp="1"/>
          </p:cNvSpPr>
          <p:nvPr>
            <p:ph idx="1"/>
          </p:nvPr>
        </p:nvSpPr>
        <p:spPr>
          <a:xfrm>
            <a:off x="1219200" y="1219200"/>
            <a:ext cx="9753600" cy="4914900"/>
          </a:xfrm>
        </p:spPr>
        <p:txBody>
          <a:bodyPr/>
          <a:lstStyle/>
          <a:p>
            <a:r>
              <a:rPr lang="en-US" dirty="0">
                <a:solidFill>
                  <a:schemeClr val="tx2"/>
                </a:solidFill>
                <a:latin typeface="Arial Rounded MT Bold" panose="020F0704030504030204" pitchFamily="34" charset="0"/>
              </a:rPr>
              <a:t>You Will:</a:t>
            </a:r>
          </a:p>
          <a:p>
            <a:pPr lvl="1"/>
            <a:r>
              <a:rPr lang="en-US" dirty="0">
                <a:solidFill>
                  <a:schemeClr val="tx2"/>
                </a:solidFill>
                <a:latin typeface="Arial Rounded MT Bold" panose="020F0704030504030204" pitchFamily="34" charset="0"/>
              </a:rPr>
              <a:t>Learn the </a:t>
            </a:r>
            <a:r>
              <a:rPr lang="en-US" b="1" dirty="0">
                <a:solidFill>
                  <a:schemeClr val="tx2"/>
                </a:solidFill>
                <a:effectLst>
                  <a:outerShdw blurRad="38100" dist="38100" dir="2700000" algn="tl">
                    <a:srgbClr val="000000">
                      <a:alpha val="43137"/>
                    </a:srgbClr>
                  </a:outerShdw>
                </a:effectLst>
                <a:latin typeface="Arial Rounded MT Bold" panose="020F0704030504030204" pitchFamily="34" charset="0"/>
              </a:rPr>
              <a:t>administrative foundation </a:t>
            </a:r>
            <a:r>
              <a:rPr lang="en-US" dirty="0">
                <a:solidFill>
                  <a:schemeClr val="tx2"/>
                </a:solidFill>
                <a:latin typeface="Arial Rounded MT Bold" panose="020F0704030504030204" pitchFamily="34" charset="0"/>
              </a:rPr>
              <a:t>for the Inspection Program.</a:t>
            </a:r>
          </a:p>
          <a:p>
            <a:pPr lvl="1"/>
            <a:r>
              <a:rPr lang="en-US" dirty="0">
                <a:solidFill>
                  <a:schemeClr val="tx2"/>
                </a:solidFill>
                <a:latin typeface="Arial Rounded MT Bold" panose="020F0704030504030204" pitchFamily="34" charset="0"/>
              </a:rPr>
              <a:t>Review </a:t>
            </a:r>
            <a:r>
              <a:rPr lang="en-US" dirty="0">
                <a:solidFill>
                  <a:schemeClr val="tx2"/>
                </a:solidFill>
                <a:effectLst>
                  <a:outerShdw blurRad="38100" dist="38100" dir="2700000" algn="tl">
                    <a:srgbClr val="000000">
                      <a:alpha val="43137"/>
                    </a:srgbClr>
                  </a:outerShdw>
                </a:effectLst>
                <a:latin typeface="Arial Rounded MT Bold" panose="020F0704030504030204" pitchFamily="34" charset="0"/>
              </a:rPr>
              <a:t>various </a:t>
            </a:r>
            <a:r>
              <a:rPr lang="en-US" b="1" dirty="0">
                <a:solidFill>
                  <a:schemeClr val="tx2"/>
                </a:solidFill>
                <a:effectLst>
                  <a:outerShdw blurRad="38100" dist="38100" dir="2700000" algn="tl">
                    <a:srgbClr val="000000">
                      <a:alpha val="43137"/>
                    </a:srgbClr>
                  </a:outerShdw>
                </a:effectLst>
                <a:latin typeface="Arial Rounded MT Bold" panose="020F0704030504030204" pitchFamily="34" charset="0"/>
              </a:rPr>
              <a:t>types of onsite wastewater treatment systems; their components and function</a:t>
            </a:r>
            <a:r>
              <a:rPr lang="en-US" dirty="0">
                <a:solidFill>
                  <a:schemeClr val="tx2"/>
                </a:solidFill>
                <a:latin typeface="Arial Rounded MT Bold" panose="020F0704030504030204" pitchFamily="34" charset="0"/>
              </a:rPr>
              <a:t>.</a:t>
            </a:r>
          </a:p>
          <a:p>
            <a:pPr lvl="1"/>
            <a:r>
              <a:rPr lang="en-US" b="1" dirty="0">
                <a:solidFill>
                  <a:schemeClr val="tx2"/>
                </a:solidFill>
                <a:effectLst>
                  <a:outerShdw blurRad="38100" dist="38100" dir="2700000" algn="tl">
                    <a:srgbClr val="000000">
                      <a:alpha val="43137"/>
                    </a:srgbClr>
                  </a:outerShdw>
                </a:effectLst>
                <a:latin typeface="Arial Rounded MT Bold" panose="020F0704030504030204" pitchFamily="34" charset="0"/>
              </a:rPr>
              <a:t>Develop the tools </a:t>
            </a:r>
            <a:r>
              <a:rPr lang="en-US" dirty="0">
                <a:solidFill>
                  <a:schemeClr val="tx2"/>
                </a:solidFill>
                <a:latin typeface="Arial Rounded MT Bold" panose="020F0704030504030204" pitchFamily="34" charset="0"/>
              </a:rPr>
              <a:t>needed to properly inspect each of these systems.</a:t>
            </a:r>
          </a:p>
          <a:p>
            <a:pPr lvl="1"/>
            <a:r>
              <a:rPr lang="en-US" dirty="0">
                <a:solidFill>
                  <a:schemeClr val="tx2"/>
                </a:solidFill>
                <a:latin typeface="Arial Rounded MT Bold" panose="020F0704030504030204" pitchFamily="34" charset="0"/>
              </a:rPr>
              <a:t>Learn how to </a:t>
            </a:r>
            <a:r>
              <a:rPr lang="en-US" b="1" dirty="0">
                <a:solidFill>
                  <a:schemeClr val="tx2"/>
                </a:solidFill>
                <a:effectLst>
                  <a:outerShdw blurRad="38100" dist="38100" dir="2700000" algn="tl">
                    <a:srgbClr val="000000">
                      <a:alpha val="43137"/>
                    </a:srgbClr>
                  </a:outerShdw>
                </a:effectLst>
                <a:latin typeface="Arial Rounded MT Bold" panose="020F0704030504030204" pitchFamily="34" charset="0"/>
              </a:rPr>
              <a:t>conduct a field inspection.</a:t>
            </a:r>
          </a:p>
          <a:p>
            <a:pPr lvl="1"/>
            <a:r>
              <a:rPr lang="en-US" dirty="0">
                <a:solidFill>
                  <a:schemeClr val="tx2"/>
                </a:solidFill>
                <a:latin typeface="Arial Rounded MT Bold" panose="020F0704030504030204" pitchFamily="34" charset="0"/>
              </a:rPr>
              <a:t>Learn how to </a:t>
            </a:r>
            <a:r>
              <a:rPr lang="en-US" b="1" dirty="0">
                <a:solidFill>
                  <a:schemeClr val="tx2"/>
                </a:solidFill>
                <a:effectLst>
                  <a:outerShdw blurRad="38100" dist="38100" dir="2700000" algn="tl">
                    <a:srgbClr val="000000">
                      <a:alpha val="43137"/>
                    </a:srgbClr>
                  </a:outerShdw>
                </a:effectLst>
                <a:latin typeface="Arial Rounded MT Bold" panose="020F0704030504030204" pitchFamily="34" charset="0"/>
              </a:rPr>
              <a:t>draw and report conclusions.</a:t>
            </a:r>
          </a:p>
        </p:txBody>
      </p:sp>
    </p:spTree>
    <p:extLst>
      <p:ext uri="{BB962C8B-B14F-4D97-AF65-F5344CB8AC3E}">
        <p14:creationId xmlns:p14="http://schemas.microsoft.com/office/powerpoint/2010/main" val="2877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idx="4294967295"/>
          </p:nvPr>
        </p:nvSpPr>
        <p:spPr>
          <a:xfrm>
            <a:off x="0" y="609600"/>
            <a:ext cx="4495800" cy="5791200"/>
          </a:xfrm>
          <a:prstGeom prst="rect">
            <a:avLst/>
          </a:prstGeom>
        </p:spPr>
        <p:txBody>
          <a:bodyPr/>
          <a:lstStyle/>
          <a:p>
            <a:pPr eaLnBrk="1" hangingPunct="1"/>
            <a:r>
              <a:rPr lang="en-US" altLang="en-US" dirty="0"/>
              <a:t>	</a:t>
            </a:r>
          </a:p>
        </p:txBody>
      </p:sp>
      <p:pic>
        <p:nvPicPr>
          <p:cNvPr id="2" name="Picture 1">
            <a:extLst>
              <a:ext uri="{FF2B5EF4-FFF2-40B4-BE49-F238E27FC236}">
                <a16:creationId xmlns:a16="http://schemas.microsoft.com/office/drawing/2014/main" id="{0F1CCF62-13BA-A31B-D858-A63F929335B7}"/>
              </a:ext>
            </a:extLst>
          </p:cNvPr>
          <p:cNvPicPr>
            <a:picLocks noChangeAspect="1"/>
          </p:cNvPicPr>
          <p:nvPr/>
        </p:nvPicPr>
        <p:blipFill>
          <a:blip r:embed="rId3"/>
          <a:stretch>
            <a:fillRect/>
          </a:stretch>
        </p:blipFill>
        <p:spPr>
          <a:xfrm>
            <a:off x="3422542" y="-41696"/>
            <a:ext cx="5346915" cy="6941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1" y="1371600"/>
            <a:ext cx="7094122" cy="341632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chemeClr val="tx2"/>
                </a:solidFill>
                <a:effectLst>
                  <a:outerShdw blurRad="25400" algn="tl" rotWithShape="0">
                    <a:srgbClr val="000000">
                      <a:alpha val="43000"/>
                    </a:srgbClr>
                  </a:outerShdw>
                </a:effectLst>
              </a:rPr>
              <a:t>OPEN YOUR BOOK </a:t>
            </a:r>
          </a:p>
          <a:p>
            <a:pPr algn="ctr"/>
            <a:r>
              <a:rPr lang="en-US" sz="5400" b="1" spc="150" dirty="0">
                <a:ln w="11430"/>
                <a:solidFill>
                  <a:schemeClr val="tx2"/>
                </a:solidFill>
                <a:effectLst>
                  <a:outerShdw blurRad="25400" algn="tl" rotWithShape="0">
                    <a:srgbClr val="000000">
                      <a:alpha val="43000"/>
                    </a:srgbClr>
                  </a:outerShdw>
                </a:effectLst>
              </a:rPr>
              <a:t>TO THE </a:t>
            </a:r>
          </a:p>
          <a:p>
            <a:pPr algn="ctr"/>
            <a:r>
              <a:rPr lang="en-US" sz="5400" dirty="0">
                <a:solidFill>
                  <a:schemeClr val="tx2"/>
                </a:solidFill>
              </a:rPr>
              <a:t>Table of Contents </a:t>
            </a:r>
          </a:p>
          <a:p>
            <a:pPr algn="ctr"/>
            <a:endParaRPr lang="en-US" sz="5400" b="1" spc="150" dirty="0">
              <a:ln w="11430"/>
              <a:solidFill>
                <a:srgbClr val="F8F8F8"/>
              </a:solidFill>
              <a:effectLst>
                <a:outerShdw blurRad="25400" algn="tl" rotWithShape="0">
                  <a:srgbClr val="000000">
                    <a:alpha val="43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rPr>
              <a:t>UNDERSTANDING THE STANDARDS</a:t>
            </a:r>
          </a:p>
        </p:txBody>
      </p:sp>
      <p:sp>
        <p:nvSpPr>
          <p:cNvPr id="3" name="Text Box 7"/>
          <p:cNvSpPr txBox="1">
            <a:spLocks noChangeArrowheads="1"/>
          </p:cNvSpPr>
          <p:nvPr/>
        </p:nvSpPr>
        <p:spPr bwMode="auto">
          <a:xfrm>
            <a:off x="2133600" y="2286001"/>
            <a:ext cx="8077200" cy="1089025"/>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b="1" dirty="0">
                <a:latin typeface="Arial-BoldMT" charset="0"/>
              </a:rPr>
              <a:t>Information in </a:t>
            </a:r>
            <a:r>
              <a:rPr lang="en-US" altLang="en-US" b="1" dirty="0">
                <a:solidFill>
                  <a:schemeClr val="bg2"/>
                </a:solidFill>
                <a:latin typeface="Arial-BoldMT" charset="0"/>
              </a:rPr>
              <a:t>black boxes </a:t>
            </a:r>
            <a:r>
              <a:rPr lang="en-US" altLang="en-US" b="1" dirty="0">
                <a:latin typeface="Arial-BoldMT" charset="0"/>
              </a:rPr>
              <a:t>is of </a:t>
            </a:r>
          </a:p>
          <a:p>
            <a:pPr algn="ctr" eaLnBrk="1" hangingPunct="1">
              <a:spcBef>
                <a:spcPct val="0"/>
              </a:spcBef>
              <a:buFontTx/>
              <a:buNone/>
            </a:pPr>
            <a:r>
              <a:rPr lang="en-US" altLang="en-US" b="1" dirty="0">
                <a:solidFill>
                  <a:schemeClr val="accent5">
                    <a:lumMod val="75000"/>
                  </a:schemeClr>
                </a:solidFill>
                <a:latin typeface="Arial-BoldMT" charset="0"/>
              </a:rPr>
              <a:t>critical importance.</a:t>
            </a:r>
            <a:endParaRPr lang="en-US" altLang="en-US" dirty="0">
              <a:solidFill>
                <a:schemeClr val="accent5">
                  <a:lumMod val="75000"/>
                </a:schemeClr>
              </a:solidFill>
              <a:latin typeface="Arial Rounded MT Bold" pitchFamily="34" charset="0"/>
            </a:endParaRPr>
          </a:p>
        </p:txBody>
      </p:sp>
      <p:sp>
        <p:nvSpPr>
          <p:cNvPr id="4" name="Rectangle 3"/>
          <p:cNvSpPr/>
          <p:nvPr/>
        </p:nvSpPr>
        <p:spPr>
          <a:xfrm>
            <a:off x="913776" y="4385699"/>
            <a:ext cx="9982824" cy="769441"/>
          </a:xfrm>
          <a:prstGeom prst="rect">
            <a:avLst/>
          </a:prstGeom>
          <a:noFill/>
        </p:spPr>
        <p:txBody>
          <a:bodyPr wrap="square" lIns="91440" tIns="45720" rIns="91440" bIns="45720">
            <a:spAutoFit/>
          </a:bodyPr>
          <a:lstStyle/>
          <a:p>
            <a:pPr algn="ctr"/>
            <a:r>
              <a:rPr lang="en-US" sz="4400"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rPr>
              <a:t>Preliminary Info – A – pages 64-65</a:t>
            </a:r>
          </a:p>
        </p:txBody>
      </p:sp>
      <p:sp>
        <p:nvSpPr>
          <p:cNvPr id="5" name="Rectangle 4"/>
          <p:cNvSpPr/>
          <p:nvPr/>
        </p:nvSpPr>
        <p:spPr>
          <a:xfrm>
            <a:off x="3657600" y="3657600"/>
            <a:ext cx="4572000" cy="646331"/>
          </a:xfrm>
          <a:prstGeom prst="rect">
            <a:avLst/>
          </a:prstGeom>
        </p:spPr>
        <p:txBody>
          <a:bodyPr>
            <a:spAutoFit/>
          </a:bodyPr>
          <a:lstStyle/>
          <a:p>
            <a:pPr algn="ctr"/>
            <a:r>
              <a:rPr lang="en-US" sz="3600"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rPr>
              <a:t>APPENDIX </a:t>
            </a:r>
          </a:p>
        </p:txBody>
      </p:sp>
      <p:sp>
        <p:nvSpPr>
          <p:cNvPr id="6" name="Rectangle 5"/>
          <p:cNvSpPr/>
          <p:nvPr/>
        </p:nvSpPr>
        <p:spPr>
          <a:xfrm>
            <a:off x="801590" y="5334000"/>
            <a:ext cx="11058926" cy="646331"/>
          </a:xfrm>
          <a:prstGeom prst="rect">
            <a:avLst/>
          </a:prstGeom>
        </p:spPr>
        <p:txBody>
          <a:bodyPr wrap="none">
            <a:spAutoFit/>
          </a:bodyPr>
          <a:lstStyle/>
          <a:p>
            <a:pPr algn="ctr"/>
            <a:r>
              <a:rPr lang="en-US" sz="3600"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rPr>
              <a:t>FIELD INSPECTION CHECKLIST- A pages 69-75</a:t>
            </a:r>
          </a:p>
        </p:txBody>
      </p:sp>
    </p:spTree>
    <p:extLst>
      <p:ext uri="{BB962C8B-B14F-4D97-AF65-F5344CB8AC3E}">
        <p14:creationId xmlns:p14="http://schemas.microsoft.com/office/powerpoint/2010/main" val="275500124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382000" cy="1143000"/>
          </a:xfrm>
        </p:spPr>
        <p:txBody>
          <a:bodyPr/>
          <a:lstStyle/>
          <a:p>
            <a:r>
              <a:rPr lang="en-US" dirty="0">
                <a:latin typeface="Arial Rounded MT Bold" panose="020F0704030504030204" pitchFamily="34" charset="0"/>
              </a:rPr>
              <a:t>STANDARD’S RESTRICTIONS</a:t>
            </a:r>
          </a:p>
        </p:txBody>
      </p:sp>
      <p:sp>
        <p:nvSpPr>
          <p:cNvPr id="4" name="Text Box 2"/>
          <p:cNvSpPr txBox="1">
            <a:spLocks noChangeArrowheads="1"/>
          </p:cNvSpPr>
          <p:nvPr/>
        </p:nvSpPr>
        <p:spPr bwMode="auto">
          <a:xfrm>
            <a:off x="2438400" y="1371601"/>
            <a:ext cx="7315200" cy="2554545"/>
          </a:xfrm>
          <a:prstGeom prst="rect">
            <a:avLst/>
          </a:prstGeom>
          <a:noFill/>
          <a:ln w="539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b="1" dirty="0">
                <a:solidFill>
                  <a:schemeClr val="tx2"/>
                </a:solidFill>
                <a:latin typeface="Arial Rounded MT Bold" panose="020F0704030504030204" pitchFamily="34" charset="0"/>
              </a:rPr>
              <a:t>Use of these Standards is restricted to persons who have successfully completed the NAWT sanctioned training associated with these Standards. </a:t>
            </a:r>
            <a:endParaRPr lang="en-US" altLang="en-US" dirty="0">
              <a:solidFill>
                <a:schemeClr val="tx2"/>
              </a:solidFill>
              <a:latin typeface="Arial Rounded MT Bold" panose="020F0704030504030204" pitchFamily="34" charset="0"/>
            </a:endParaRPr>
          </a:p>
        </p:txBody>
      </p:sp>
      <p:sp>
        <p:nvSpPr>
          <p:cNvPr id="3" name="TextBox 2"/>
          <p:cNvSpPr txBox="1"/>
          <p:nvPr/>
        </p:nvSpPr>
        <p:spPr>
          <a:xfrm>
            <a:off x="2438400" y="4191001"/>
            <a:ext cx="7315200" cy="2062103"/>
          </a:xfrm>
          <a:prstGeom prst="rect">
            <a:avLst/>
          </a:prstGeom>
          <a:noFill/>
          <a:ln w="57150">
            <a:solidFill>
              <a:schemeClr val="tx1"/>
            </a:solidFill>
          </a:ln>
        </p:spPr>
        <p:txBody>
          <a:bodyPr wrap="square" rtlCol="0">
            <a:spAutoFit/>
          </a:bodyPr>
          <a:lstStyle/>
          <a:p>
            <a:pPr algn="ctr"/>
            <a:r>
              <a:rPr lang="en-US" altLang="en-US" sz="3200" b="1" dirty="0">
                <a:solidFill>
                  <a:schemeClr val="tx2"/>
                </a:solidFill>
              </a:rPr>
              <a:t>Once trained, inspectors are required to complete a refresher course or participate in a continuing education cycle.</a:t>
            </a:r>
            <a:endParaRPr lang="en-US" altLang="en-US" sz="3200" dirty="0">
              <a:solidFill>
                <a:schemeClr val="tx2"/>
              </a:solidFill>
            </a:endParaRPr>
          </a:p>
        </p:txBody>
      </p:sp>
    </p:spTree>
    <p:extLst>
      <p:ext uri="{BB962C8B-B14F-4D97-AF65-F5344CB8AC3E}">
        <p14:creationId xmlns:p14="http://schemas.microsoft.com/office/powerpoint/2010/main" val="225654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13537</TotalTime>
  <Words>2457</Words>
  <Application>Microsoft Office PowerPoint</Application>
  <PresentationFormat>Widescreen</PresentationFormat>
  <Paragraphs>351</Paragraphs>
  <Slides>26</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Rounded MT Bold</vt:lpstr>
      <vt:lpstr>Arial-BoldMT</vt:lpstr>
      <vt:lpstr>Calibri</vt:lpstr>
      <vt:lpstr>Times New Roman</vt:lpstr>
      <vt:lpstr>1_Default Design</vt:lpstr>
      <vt:lpstr>PowerPoint Presentation</vt:lpstr>
      <vt:lpstr>PowerPoint Presentation</vt:lpstr>
      <vt:lpstr>PowerPoint Presentation</vt:lpstr>
      <vt:lpstr>PowerPoint Presentation</vt:lpstr>
      <vt:lpstr>Program Goals</vt:lpstr>
      <vt:lpstr> </vt:lpstr>
      <vt:lpstr>PowerPoint Presentation</vt:lpstr>
      <vt:lpstr>UNDERSTANDING THE STANDARDS</vt:lpstr>
      <vt:lpstr>STANDARD’S RESTRICTIONS</vt:lpstr>
      <vt:lpstr>WHY???</vt:lpstr>
      <vt:lpstr>Your Inspection Goals</vt:lpstr>
      <vt:lpstr>An Inspection is:</vt:lpstr>
      <vt:lpstr>An Inspection Is Not</vt:lpstr>
      <vt:lpstr>Regulatory Requirements</vt:lpstr>
      <vt:lpstr>Unusual Systems</vt:lpstr>
      <vt:lpstr>What Will We Cover?</vt:lpstr>
      <vt:lpstr>PowerPoint Presentation</vt:lpstr>
      <vt:lpstr>Qualifications:</vt:lpstr>
      <vt:lpstr>Review Questions Part 1</vt:lpstr>
      <vt:lpstr>NAWT’s GOALS are to:</vt:lpstr>
      <vt:lpstr>What is your inspection goal?</vt:lpstr>
      <vt:lpstr>What is your end product?</vt:lpstr>
      <vt:lpstr>PowerPoint Presentation</vt:lpstr>
      <vt:lpstr>A REPORT IS NOT: WHAT ?</vt:lpstr>
      <vt:lpstr>What are the 4 components of every system?</vt:lpstr>
      <vt:lpstr>PART 1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E. Fox</dc:creator>
  <cp:lastModifiedBy>Kimberly Seipp</cp:lastModifiedBy>
  <cp:revision>336</cp:revision>
  <dcterms:created xsi:type="dcterms:W3CDTF">2004-02-24T16:09:51Z</dcterms:created>
  <dcterms:modified xsi:type="dcterms:W3CDTF">2025-06-23T00:43:24Z</dcterms:modified>
</cp:coreProperties>
</file>