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4"/>
  </p:notesMasterIdLst>
  <p:sldIdLst>
    <p:sldId id="256" r:id="rId2"/>
    <p:sldId id="257" r:id="rId3"/>
    <p:sldId id="287" r:id="rId4"/>
    <p:sldId id="261" r:id="rId5"/>
    <p:sldId id="259" r:id="rId6"/>
    <p:sldId id="260" r:id="rId7"/>
    <p:sldId id="288" r:id="rId8"/>
    <p:sldId id="264" r:id="rId9"/>
    <p:sldId id="289" r:id="rId10"/>
    <p:sldId id="266" r:id="rId11"/>
    <p:sldId id="290" r:id="rId12"/>
    <p:sldId id="267" r:id="rId13"/>
    <p:sldId id="291" r:id="rId14"/>
    <p:sldId id="270" r:id="rId15"/>
    <p:sldId id="292"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593" r:id="rId29"/>
    <p:sldId id="559" r:id="rId30"/>
    <p:sldId id="293" r:id="rId31"/>
    <p:sldId id="284" r:id="rId32"/>
    <p:sldId id="28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420F"/>
    <a:srgbClr val="747662"/>
    <a:srgbClr val="9C9C95"/>
    <a:srgbClr val="343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5642" autoAdjust="0"/>
  </p:normalViewPr>
  <p:slideViewPr>
    <p:cSldViewPr snapToGrid="0">
      <p:cViewPr varScale="1">
        <p:scale>
          <a:sx n="98" d="100"/>
          <a:sy n="98" d="100"/>
        </p:scale>
        <p:origin x="510" y="31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9D003F-9BBD-4AED-85BF-1704D0F4B764}"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589D9D7-671A-4612-B12B-F7B6C8675047}">
      <dgm:prSet/>
      <dgm:spPr/>
      <dgm:t>
        <a:bodyPr/>
        <a:lstStyle/>
        <a:p>
          <a:r>
            <a:rPr lang="en-US" baseline="0"/>
            <a:t>Need to be done by someone with training</a:t>
          </a:r>
          <a:endParaRPr lang="en-US"/>
        </a:p>
      </dgm:t>
    </dgm:pt>
    <dgm:pt modelId="{AA65F9FB-BA50-493D-94E8-3589A8780F93}" type="parTrans" cxnId="{C4ADF62E-36D3-4451-BD42-62E89573EE3D}">
      <dgm:prSet/>
      <dgm:spPr/>
      <dgm:t>
        <a:bodyPr/>
        <a:lstStyle/>
        <a:p>
          <a:endParaRPr lang="en-US"/>
        </a:p>
      </dgm:t>
    </dgm:pt>
    <dgm:pt modelId="{48A2383D-5AF6-45A8-AD74-6CCCC60E5F79}" type="sibTrans" cxnId="{C4ADF62E-36D3-4451-BD42-62E89573EE3D}">
      <dgm:prSet/>
      <dgm:spPr/>
      <dgm:t>
        <a:bodyPr/>
        <a:lstStyle/>
        <a:p>
          <a:endParaRPr lang="en-US"/>
        </a:p>
      </dgm:t>
    </dgm:pt>
    <dgm:pt modelId="{1DEBABDE-409C-49C1-AC5C-F963C919B689}">
      <dgm:prSet/>
      <dgm:spPr/>
      <dgm:t>
        <a:bodyPr/>
        <a:lstStyle/>
        <a:p>
          <a:r>
            <a:rPr lang="en-US" baseline="0"/>
            <a:t>Take a site and soils class</a:t>
          </a:r>
          <a:endParaRPr lang="en-US"/>
        </a:p>
      </dgm:t>
    </dgm:pt>
    <dgm:pt modelId="{11ED689E-820D-4D77-AD49-F03BD476CE95}" type="parTrans" cxnId="{04446DF7-F3E2-48DF-9E5E-1B7D7FA461EC}">
      <dgm:prSet/>
      <dgm:spPr/>
      <dgm:t>
        <a:bodyPr/>
        <a:lstStyle/>
        <a:p>
          <a:endParaRPr lang="en-US"/>
        </a:p>
      </dgm:t>
    </dgm:pt>
    <dgm:pt modelId="{C3738C64-660C-4E5E-BD8A-5E28133208A0}" type="sibTrans" cxnId="{04446DF7-F3E2-48DF-9E5E-1B7D7FA461EC}">
      <dgm:prSet/>
      <dgm:spPr/>
      <dgm:t>
        <a:bodyPr/>
        <a:lstStyle/>
        <a:p>
          <a:endParaRPr lang="en-US"/>
        </a:p>
      </dgm:t>
    </dgm:pt>
    <dgm:pt modelId="{8064E6EA-76A0-46BC-A610-9C2E71FC5206}">
      <dgm:prSet/>
      <dgm:spPr/>
      <dgm:t>
        <a:bodyPr/>
        <a:lstStyle/>
        <a:p>
          <a:r>
            <a:rPr lang="en-US" baseline="0"/>
            <a:t>Why the move from perc tests??</a:t>
          </a:r>
          <a:endParaRPr lang="en-US"/>
        </a:p>
      </dgm:t>
    </dgm:pt>
    <dgm:pt modelId="{CE03E9B2-C921-4309-B4A7-F387868B3450}" type="parTrans" cxnId="{A5CF361E-39B1-421B-B32E-BA034633D092}">
      <dgm:prSet/>
      <dgm:spPr/>
      <dgm:t>
        <a:bodyPr/>
        <a:lstStyle/>
        <a:p>
          <a:endParaRPr lang="en-US"/>
        </a:p>
      </dgm:t>
    </dgm:pt>
    <dgm:pt modelId="{4FBF39D3-404A-4A35-A342-66F8EEF37C94}" type="sibTrans" cxnId="{A5CF361E-39B1-421B-B32E-BA034633D092}">
      <dgm:prSet/>
      <dgm:spPr/>
      <dgm:t>
        <a:bodyPr/>
        <a:lstStyle/>
        <a:p>
          <a:endParaRPr lang="en-US"/>
        </a:p>
      </dgm:t>
    </dgm:pt>
    <dgm:pt modelId="{5E384CF4-39B4-4A51-85A6-DFD69975AA26}" type="pres">
      <dgm:prSet presAssocID="{C89D003F-9BBD-4AED-85BF-1704D0F4B764}" presName="linear" presStyleCnt="0">
        <dgm:presLayoutVars>
          <dgm:animLvl val="lvl"/>
          <dgm:resizeHandles val="exact"/>
        </dgm:presLayoutVars>
      </dgm:prSet>
      <dgm:spPr/>
    </dgm:pt>
    <dgm:pt modelId="{53A9D568-090F-461A-B1D0-6FB678D6D9E2}" type="pres">
      <dgm:prSet presAssocID="{5589D9D7-671A-4612-B12B-F7B6C8675047}" presName="parentText" presStyleLbl="node1" presStyleIdx="0" presStyleCnt="3">
        <dgm:presLayoutVars>
          <dgm:chMax val="0"/>
          <dgm:bulletEnabled val="1"/>
        </dgm:presLayoutVars>
      </dgm:prSet>
      <dgm:spPr/>
    </dgm:pt>
    <dgm:pt modelId="{1BF76D58-937A-481D-AA9F-1E255BD040D1}" type="pres">
      <dgm:prSet presAssocID="{48A2383D-5AF6-45A8-AD74-6CCCC60E5F79}" presName="spacer" presStyleCnt="0"/>
      <dgm:spPr/>
    </dgm:pt>
    <dgm:pt modelId="{81A4A000-3A24-41FE-9928-586C8D79C034}" type="pres">
      <dgm:prSet presAssocID="{1DEBABDE-409C-49C1-AC5C-F963C919B689}" presName="parentText" presStyleLbl="node1" presStyleIdx="1" presStyleCnt="3">
        <dgm:presLayoutVars>
          <dgm:chMax val="0"/>
          <dgm:bulletEnabled val="1"/>
        </dgm:presLayoutVars>
      </dgm:prSet>
      <dgm:spPr/>
    </dgm:pt>
    <dgm:pt modelId="{6833FF0B-169B-42A9-A17F-26666E3FF1F6}" type="pres">
      <dgm:prSet presAssocID="{C3738C64-660C-4E5E-BD8A-5E28133208A0}" presName="spacer" presStyleCnt="0"/>
      <dgm:spPr/>
    </dgm:pt>
    <dgm:pt modelId="{ADF6A0A0-7E89-4563-864F-98B4AE72AA9C}" type="pres">
      <dgm:prSet presAssocID="{8064E6EA-76A0-46BC-A610-9C2E71FC5206}" presName="parentText" presStyleLbl="node1" presStyleIdx="2" presStyleCnt="3">
        <dgm:presLayoutVars>
          <dgm:chMax val="0"/>
          <dgm:bulletEnabled val="1"/>
        </dgm:presLayoutVars>
      </dgm:prSet>
      <dgm:spPr/>
    </dgm:pt>
  </dgm:ptLst>
  <dgm:cxnLst>
    <dgm:cxn modelId="{A5CF361E-39B1-421B-B32E-BA034633D092}" srcId="{C89D003F-9BBD-4AED-85BF-1704D0F4B764}" destId="{8064E6EA-76A0-46BC-A610-9C2E71FC5206}" srcOrd="2" destOrd="0" parTransId="{CE03E9B2-C921-4309-B4A7-F387868B3450}" sibTransId="{4FBF39D3-404A-4A35-A342-66F8EEF37C94}"/>
    <dgm:cxn modelId="{C4ADF62E-36D3-4451-BD42-62E89573EE3D}" srcId="{C89D003F-9BBD-4AED-85BF-1704D0F4B764}" destId="{5589D9D7-671A-4612-B12B-F7B6C8675047}" srcOrd="0" destOrd="0" parTransId="{AA65F9FB-BA50-493D-94E8-3589A8780F93}" sibTransId="{48A2383D-5AF6-45A8-AD74-6CCCC60E5F79}"/>
    <dgm:cxn modelId="{2BEFC947-649D-4893-85E4-EC92693A8BDD}" type="presOf" srcId="{5589D9D7-671A-4612-B12B-F7B6C8675047}" destId="{53A9D568-090F-461A-B1D0-6FB678D6D9E2}" srcOrd="0" destOrd="0" presId="urn:microsoft.com/office/officeart/2005/8/layout/vList2"/>
    <dgm:cxn modelId="{7D78B96F-3A28-461B-AB0F-B8CA7F19155D}" type="presOf" srcId="{8064E6EA-76A0-46BC-A610-9C2E71FC5206}" destId="{ADF6A0A0-7E89-4563-864F-98B4AE72AA9C}" srcOrd="0" destOrd="0" presId="urn:microsoft.com/office/officeart/2005/8/layout/vList2"/>
    <dgm:cxn modelId="{C6381052-24AA-46F6-9958-112D61EA4178}" type="presOf" srcId="{C89D003F-9BBD-4AED-85BF-1704D0F4B764}" destId="{5E384CF4-39B4-4A51-85A6-DFD69975AA26}" srcOrd="0" destOrd="0" presId="urn:microsoft.com/office/officeart/2005/8/layout/vList2"/>
    <dgm:cxn modelId="{725DEAE6-F4F8-4213-95E1-F451CE8699AE}" type="presOf" srcId="{1DEBABDE-409C-49C1-AC5C-F963C919B689}" destId="{81A4A000-3A24-41FE-9928-586C8D79C034}" srcOrd="0" destOrd="0" presId="urn:microsoft.com/office/officeart/2005/8/layout/vList2"/>
    <dgm:cxn modelId="{04446DF7-F3E2-48DF-9E5E-1B7D7FA461EC}" srcId="{C89D003F-9BBD-4AED-85BF-1704D0F4B764}" destId="{1DEBABDE-409C-49C1-AC5C-F963C919B689}" srcOrd="1" destOrd="0" parTransId="{11ED689E-820D-4D77-AD49-F03BD476CE95}" sibTransId="{C3738C64-660C-4E5E-BD8A-5E28133208A0}"/>
    <dgm:cxn modelId="{EC28EE2A-679C-4498-AB47-7B5B243CB80E}" type="presParOf" srcId="{5E384CF4-39B4-4A51-85A6-DFD69975AA26}" destId="{53A9D568-090F-461A-B1D0-6FB678D6D9E2}" srcOrd="0" destOrd="0" presId="urn:microsoft.com/office/officeart/2005/8/layout/vList2"/>
    <dgm:cxn modelId="{980BD5AA-2837-4A7D-83A8-D9EE952CE775}" type="presParOf" srcId="{5E384CF4-39B4-4A51-85A6-DFD69975AA26}" destId="{1BF76D58-937A-481D-AA9F-1E255BD040D1}" srcOrd="1" destOrd="0" presId="urn:microsoft.com/office/officeart/2005/8/layout/vList2"/>
    <dgm:cxn modelId="{7EAD1BD5-E7ED-4D47-97BA-DAAEFBC9091D}" type="presParOf" srcId="{5E384CF4-39B4-4A51-85A6-DFD69975AA26}" destId="{81A4A000-3A24-41FE-9928-586C8D79C034}" srcOrd="2" destOrd="0" presId="urn:microsoft.com/office/officeart/2005/8/layout/vList2"/>
    <dgm:cxn modelId="{7459BA63-C630-44EC-80FB-740719431800}" type="presParOf" srcId="{5E384CF4-39B4-4A51-85A6-DFD69975AA26}" destId="{6833FF0B-169B-42A9-A17F-26666E3FF1F6}" srcOrd="3" destOrd="0" presId="urn:microsoft.com/office/officeart/2005/8/layout/vList2"/>
    <dgm:cxn modelId="{81173394-D4A9-44AC-8C3A-52DEDB0313AC}" type="presParOf" srcId="{5E384CF4-39B4-4A51-85A6-DFD69975AA26}" destId="{ADF6A0A0-7E89-4563-864F-98B4AE72AA9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9D568-090F-461A-B1D0-6FB678D6D9E2}">
      <dsp:nvSpPr>
        <dsp:cNvPr id="0" name=""/>
        <dsp:cNvSpPr/>
      </dsp:nvSpPr>
      <dsp:spPr>
        <a:xfrm>
          <a:off x="0" y="54047"/>
          <a:ext cx="6683374" cy="142857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baseline="0"/>
            <a:t>Need to be done by someone with training</a:t>
          </a:r>
          <a:endParaRPr lang="en-US" sz="3700" kern="1200"/>
        </a:p>
      </dsp:txBody>
      <dsp:txXfrm>
        <a:off x="69737" y="123784"/>
        <a:ext cx="6543900" cy="1289096"/>
      </dsp:txXfrm>
    </dsp:sp>
    <dsp:sp modelId="{81A4A000-3A24-41FE-9928-586C8D79C034}">
      <dsp:nvSpPr>
        <dsp:cNvPr id="0" name=""/>
        <dsp:cNvSpPr/>
      </dsp:nvSpPr>
      <dsp:spPr>
        <a:xfrm>
          <a:off x="0" y="1589177"/>
          <a:ext cx="6683374" cy="1428570"/>
        </a:xfrm>
        <a:prstGeom prst="roundRect">
          <a:avLst/>
        </a:prstGeom>
        <a:gradFill rotWithShape="0">
          <a:gsLst>
            <a:gs pos="0">
              <a:schemeClr val="accent2">
                <a:hueOff val="1800000"/>
                <a:satOff val="0"/>
                <a:lumOff val="16666"/>
                <a:alphaOff val="0"/>
                <a:shade val="51000"/>
                <a:satMod val="130000"/>
              </a:schemeClr>
            </a:gs>
            <a:gs pos="80000">
              <a:schemeClr val="accent2">
                <a:hueOff val="1800000"/>
                <a:satOff val="0"/>
                <a:lumOff val="16666"/>
                <a:alphaOff val="0"/>
                <a:shade val="93000"/>
                <a:satMod val="130000"/>
              </a:schemeClr>
            </a:gs>
            <a:gs pos="100000">
              <a:schemeClr val="accent2">
                <a:hueOff val="1800000"/>
                <a:satOff val="0"/>
                <a:lumOff val="1666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baseline="0"/>
            <a:t>Take a site and soils class</a:t>
          </a:r>
          <a:endParaRPr lang="en-US" sz="3700" kern="1200"/>
        </a:p>
      </dsp:txBody>
      <dsp:txXfrm>
        <a:off x="69737" y="1658914"/>
        <a:ext cx="6543900" cy="1289096"/>
      </dsp:txXfrm>
    </dsp:sp>
    <dsp:sp modelId="{ADF6A0A0-7E89-4563-864F-98B4AE72AA9C}">
      <dsp:nvSpPr>
        <dsp:cNvPr id="0" name=""/>
        <dsp:cNvSpPr/>
      </dsp:nvSpPr>
      <dsp:spPr>
        <a:xfrm>
          <a:off x="0" y="3124307"/>
          <a:ext cx="6683374" cy="1428570"/>
        </a:xfrm>
        <a:prstGeom prst="roundRect">
          <a:avLst/>
        </a:prstGeom>
        <a:gradFill rotWithShape="0">
          <a:gsLst>
            <a:gs pos="0">
              <a:schemeClr val="accent2">
                <a:hueOff val="3600000"/>
                <a:satOff val="0"/>
                <a:lumOff val="33333"/>
                <a:alphaOff val="0"/>
                <a:shade val="51000"/>
                <a:satMod val="130000"/>
              </a:schemeClr>
            </a:gs>
            <a:gs pos="80000">
              <a:schemeClr val="accent2">
                <a:hueOff val="3600000"/>
                <a:satOff val="0"/>
                <a:lumOff val="33333"/>
                <a:alphaOff val="0"/>
                <a:shade val="93000"/>
                <a:satMod val="130000"/>
              </a:schemeClr>
            </a:gs>
            <a:gs pos="100000">
              <a:schemeClr val="accent2">
                <a:hueOff val="3600000"/>
                <a:satOff val="0"/>
                <a:lumOff val="3333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baseline="0"/>
            <a:t>Why the move from perc tests??</a:t>
          </a:r>
          <a:endParaRPr lang="en-US" sz="3700" kern="1200"/>
        </a:p>
      </dsp:txBody>
      <dsp:txXfrm>
        <a:off x="69737" y="3194044"/>
        <a:ext cx="6543900" cy="12890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DEFCF-C350-4AAD-9040-E5230FADF2AD}"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0FB75-3CB6-4E77-A3F1-65F6B50FBB98}" type="slidenum">
              <a:rPr lang="en-US" smtClean="0"/>
              <a:t>‹#›</a:t>
            </a:fld>
            <a:endParaRPr lang="en-US"/>
          </a:p>
        </p:txBody>
      </p:sp>
    </p:spTree>
    <p:extLst>
      <p:ext uri="{BB962C8B-B14F-4D97-AF65-F5344CB8AC3E}">
        <p14:creationId xmlns:p14="http://schemas.microsoft.com/office/powerpoint/2010/main" val="3566324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Soil Treatment Area is the final dispersal area for the wastewater</a:t>
            </a:r>
          </a:p>
          <a:p>
            <a:endParaRPr lang="en-US" dirty="0"/>
          </a:p>
          <a:p>
            <a:r>
              <a:rPr lang="en-US" dirty="0"/>
              <a:t>The soil in this area will determine what components are needed to treat the water enough for the soil to do its work</a:t>
            </a:r>
          </a:p>
          <a:p>
            <a:endParaRPr lang="en-US" dirty="0"/>
          </a:p>
          <a:p>
            <a:r>
              <a:rPr lang="en-US" dirty="0"/>
              <a:t>Gravity fed systems are the most basic without all the bells and whistles of the advanced treatment units</a:t>
            </a:r>
          </a:p>
          <a:p>
            <a:endParaRPr lang="en-US" dirty="0"/>
          </a:p>
          <a:p>
            <a:r>
              <a:rPr lang="en-US" dirty="0"/>
              <a:t>If the system is gravity fed, it should have the most idealistic soil to do the final treatment before the wastewater is retuned to the water cycle.</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2</a:t>
            </a:fld>
            <a:endParaRPr lang="en-US"/>
          </a:p>
        </p:txBody>
      </p:sp>
    </p:spTree>
    <p:extLst>
      <p:ext uri="{BB962C8B-B14F-4D97-AF65-F5344CB8AC3E}">
        <p14:creationId xmlns:p14="http://schemas.microsoft.com/office/powerpoint/2010/main" val="149425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boxes. This can give important clues to what may be the matter with the system. If solids have carried over from the tank, it will show up in the boxes.</a:t>
            </a:r>
          </a:p>
          <a:p>
            <a:endParaRPr lang="en-US" dirty="0"/>
          </a:p>
          <a:p>
            <a:r>
              <a:rPr lang="en-US" dirty="0"/>
              <a:t>All components to the system need to be accessible for maintenance and inspection</a:t>
            </a:r>
          </a:p>
          <a:p>
            <a:endParaRPr lang="en-US" dirty="0"/>
          </a:p>
          <a:p>
            <a:r>
              <a:rPr lang="en-US" dirty="0"/>
              <a:t>What would your observation of this distribution box be?</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11</a:t>
            </a:fld>
            <a:endParaRPr lang="en-US"/>
          </a:p>
        </p:txBody>
      </p:sp>
    </p:spTree>
    <p:extLst>
      <p:ext uri="{BB962C8B-B14F-4D97-AF65-F5344CB8AC3E}">
        <p14:creationId xmlns:p14="http://schemas.microsoft.com/office/powerpoint/2010/main" val="300943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struggle with these systems is that the first trench cannot be rested – there will always be effluent flowing over or through the trench – if would not be uncommon to find ponding in an inspection port located anywhere along the first trench in a serial distribution system – does this mean it has failed?</a:t>
            </a:r>
          </a:p>
          <a:p>
            <a:endParaRPr lang="en-US" dirty="0"/>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12</a:t>
            </a:fld>
            <a:endParaRPr lang="en-US"/>
          </a:p>
        </p:txBody>
      </p:sp>
    </p:spTree>
    <p:extLst>
      <p:ext uri="{BB962C8B-B14F-4D97-AF65-F5344CB8AC3E}">
        <p14:creationId xmlns:p14="http://schemas.microsoft.com/office/powerpoint/2010/main" val="552830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use pumps?  Pump to gravity occurs when the site has good/optimal soil, but the location of the field to the tank is challenging</a:t>
            </a:r>
          </a:p>
          <a:p>
            <a:endParaRPr lang="en-US" dirty="0"/>
          </a:p>
          <a:p>
            <a:r>
              <a:rPr lang="en-US" dirty="0"/>
              <a:t>Pumps are utilized on sites where the most optimal location for the STA is higher than the location of the tank(s)</a:t>
            </a:r>
          </a:p>
          <a:p>
            <a:endParaRPr lang="en-US" dirty="0"/>
          </a:p>
          <a:p>
            <a:r>
              <a:rPr lang="en-US" dirty="0"/>
              <a:t>If the soils is good for gravity distribution – nice, loamy soils – not much clay or too much sand to deal with, pump to gravity is an option</a:t>
            </a:r>
          </a:p>
          <a:p>
            <a:endParaRPr lang="en-US" dirty="0"/>
          </a:p>
          <a:p>
            <a:r>
              <a:rPr lang="en-US" dirty="0"/>
              <a:t>The effluent is pumped to the site and dumped into the proximal end and then gravity feeds the effluent across the field – same as any other gravity system</a:t>
            </a:r>
          </a:p>
          <a:p>
            <a:endParaRPr lang="en-US" dirty="0"/>
          </a:p>
          <a:p>
            <a:r>
              <a:rPr lang="en-US" dirty="0"/>
              <a:t>There are several factors that will come into play for a pressure distribution field, i.e. type of soil, size of field, coverage we are trying to achieve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13</a:t>
            </a:fld>
            <a:endParaRPr lang="en-US"/>
          </a:p>
        </p:txBody>
      </p:sp>
    </p:spTree>
    <p:extLst>
      <p:ext uri="{BB962C8B-B14F-4D97-AF65-F5344CB8AC3E}">
        <p14:creationId xmlns:p14="http://schemas.microsoft.com/office/powerpoint/2010/main" val="82893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Homeowner install of a “pump to gravity” </a:t>
            </a:r>
          </a:p>
          <a:p>
            <a:endParaRPr lang="en-US" dirty="0"/>
          </a:p>
          <a:p>
            <a:r>
              <a:rPr lang="en-US" dirty="0"/>
              <a:t>He did not understand the assignment</a:t>
            </a:r>
          </a:p>
        </p:txBody>
      </p:sp>
      <p:sp>
        <p:nvSpPr>
          <p:cNvPr id="4" name="Slide Number Placeholder 3"/>
          <p:cNvSpPr>
            <a:spLocks noGrp="1"/>
          </p:cNvSpPr>
          <p:nvPr>
            <p:ph type="sldNum" sz="quarter" idx="5"/>
          </p:nvPr>
        </p:nvSpPr>
        <p:spPr/>
        <p:txBody>
          <a:bodyPr/>
          <a:lstStyle/>
          <a:p>
            <a:fld id="{8D80FB75-3CB6-4E77-A3F1-65F6B50FBB98}" type="slidenum">
              <a:rPr lang="en-US" smtClean="0"/>
              <a:t>14</a:t>
            </a:fld>
            <a:endParaRPr lang="en-US"/>
          </a:p>
        </p:txBody>
      </p:sp>
    </p:spTree>
    <p:extLst>
      <p:ext uri="{BB962C8B-B14F-4D97-AF65-F5344CB8AC3E}">
        <p14:creationId xmlns:p14="http://schemas.microsoft.com/office/powerpoint/2010/main" val="154151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Lots of options today for distribution media. In the old days it was only aggregate or rock.</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15</a:t>
            </a:fld>
            <a:endParaRPr lang="en-US"/>
          </a:p>
        </p:txBody>
      </p:sp>
    </p:spTree>
    <p:extLst>
      <p:ext uri="{BB962C8B-B14F-4D97-AF65-F5344CB8AC3E}">
        <p14:creationId xmlns:p14="http://schemas.microsoft.com/office/powerpoint/2010/main" val="2767222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Spray irrigation in area with high water tables and high evaporations rates – TX OK</a:t>
            </a:r>
          </a:p>
          <a:p>
            <a:endParaRPr lang="en-US" dirty="0"/>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16</a:t>
            </a:fld>
            <a:endParaRPr lang="en-US"/>
          </a:p>
        </p:txBody>
      </p:sp>
    </p:spTree>
    <p:extLst>
      <p:ext uri="{BB962C8B-B14F-4D97-AF65-F5344CB8AC3E}">
        <p14:creationId xmlns:p14="http://schemas.microsoft.com/office/powerpoint/2010/main" val="3109636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design that and engineer, installer and regulator came up with to try to overcome the heavy clay soils on the eastern plains</a:t>
            </a:r>
          </a:p>
          <a:p>
            <a:endParaRPr lang="en-US" dirty="0"/>
          </a:p>
          <a:p>
            <a:r>
              <a:rPr lang="en-US" dirty="0"/>
              <a:t>Every area is going to have their “mouse trap” to combat regulations, soils, topography</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17</a:t>
            </a:fld>
            <a:endParaRPr lang="en-US"/>
          </a:p>
        </p:txBody>
      </p:sp>
    </p:spTree>
    <p:extLst>
      <p:ext uri="{BB962C8B-B14F-4D97-AF65-F5344CB8AC3E}">
        <p14:creationId xmlns:p14="http://schemas.microsoft.com/office/powerpoint/2010/main" val="89294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Inspection ports if properly installed can help with system inspection and management by being able to assess ponding depths in the trenches or beds.</a:t>
            </a:r>
          </a:p>
          <a:p>
            <a:endParaRPr lang="en-US" dirty="0"/>
          </a:p>
          <a:p>
            <a:r>
              <a:rPr lang="en-US" dirty="0"/>
              <a:t>In an NDDS system the observation/inspection port is part of the loop of piping.  Therefore, if it gets broken off it needs to be repaired as soon as possible to keep dirt and debris out of the laterals in the loop.</a:t>
            </a:r>
          </a:p>
          <a:p>
            <a:endParaRPr lang="en-US" dirty="0"/>
          </a:p>
          <a:p>
            <a:r>
              <a:rPr lang="en-US" dirty="0"/>
              <a:t>Inspection ports at the end of the trenches or in a bed go to the infiltrative surface and are there to measure ponding in the media.</a:t>
            </a:r>
          </a:p>
          <a:p>
            <a:endParaRPr lang="en-US" dirty="0"/>
          </a:p>
          <a:p>
            <a:r>
              <a:rPr lang="en-US" dirty="0"/>
              <a:t>Understanding the different, what would your assessment be of water in an observation port in an NDDS system? In a trench or bed system?</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18</a:t>
            </a:fld>
            <a:endParaRPr lang="en-US"/>
          </a:p>
        </p:txBody>
      </p:sp>
    </p:spTree>
    <p:extLst>
      <p:ext uri="{BB962C8B-B14F-4D97-AF65-F5344CB8AC3E}">
        <p14:creationId xmlns:p14="http://schemas.microsoft.com/office/powerpoint/2010/main" val="186072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soils are what dictate many things about the system</a:t>
            </a:r>
          </a:p>
          <a:p>
            <a:endParaRPr lang="en-US" dirty="0"/>
          </a:p>
          <a:p>
            <a:r>
              <a:rPr lang="en-US" dirty="0"/>
              <a:t>Location – level of treatment – size of system</a:t>
            </a:r>
          </a:p>
        </p:txBody>
      </p:sp>
      <p:sp>
        <p:nvSpPr>
          <p:cNvPr id="4" name="Slide Number Placeholder 3"/>
          <p:cNvSpPr>
            <a:spLocks noGrp="1"/>
          </p:cNvSpPr>
          <p:nvPr>
            <p:ph type="sldNum" sz="quarter" idx="5"/>
          </p:nvPr>
        </p:nvSpPr>
        <p:spPr/>
        <p:txBody>
          <a:bodyPr/>
          <a:lstStyle/>
          <a:p>
            <a:fld id="{8D80FB75-3CB6-4E77-A3F1-65F6B50FBB98}" type="slidenum">
              <a:rPr lang="en-US" smtClean="0"/>
              <a:t>19</a:t>
            </a:fld>
            <a:endParaRPr lang="en-US"/>
          </a:p>
        </p:txBody>
      </p:sp>
    </p:spTree>
    <p:extLst>
      <p:ext uri="{BB962C8B-B14F-4D97-AF65-F5344CB8AC3E}">
        <p14:creationId xmlns:p14="http://schemas.microsoft.com/office/powerpoint/2010/main" val="1979159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rPr>
              <a:t>If you need to check sizing relative to sewage flow you need to evaluate the soil. </a:t>
            </a:r>
          </a:p>
          <a:p>
            <a:endParaRPr lang="en-US" altLang="en-US" sz="800" b="1" dirty="0">
              <a:latin typeface="Arial" panose="020B0604020202020204" pitchFamily="34" charset="0"/>
            </a:endParaRPr>
          </a:p>
          <a:p>
            <a:r>
              <a:rPr lang="en-US" altLang="en-US" sz="1200" b="1" dirty="0">
                <a:latin typeface="Arial" panose="020B0604020202020204" pitchFamily="34" charset="0"/>
              </a:rPr>
              <a:t>The best way is by digging a soil pit.</a:t>
            </a:r>
          </a:p>
          <a:p>
            <a:endParaRPr lang="en-US" altLang="en-US" sz="1200" b="1" dirty="0">
              <a:latin typeface="Arial" panose="020B0604020202020204" pitchFamily="34" charset="0"/>
            </a:endParaRPr>
          </a:p>
          <a:p>
            <a:r>
              <a:rPr lang="en-US" altLang="en-US" sz="1200" b="1" dirty="0">
                <a:latin typeface="Arial" panose="020B0604020202020204" pitchFamily="34" charset="0"/>
              </a:rPr>
              <a:t>Having a basic understanding of this process can be very helpful in evaluating the functionality of a system </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20</a:t>
            </a:fld>
            <a:endParaRPr lang="en-US"/>
          </a:p>
        </p:txBody>
      </p:sp>
    </p:spTree>
    <p:extLst>
      <p:ext uri="{BB962C8B-B14F-4D97-AF65-F5344CB8AC3E}">
        <p14:creationId xmlns:p14="http://schemas.microsoft.com/office/powerpoint/2010/main" val="149769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Locating the STA is a critical skill – it can take years of practice to be able to walk a site and determine the location of an STA.</a:t>
            </a:r>
          </a:p>
          <a:p>
            <a:endParaRPr lang="en-US" dirty="0"/>
          </a:p>
          <a:p>
            <a:r>
              <a:rPr lang="en-US" dirty="0"/>
              <a:t>Look for obvious keys that the system is not installed level on contour or if there is evidence of other problems. Look at the discharge points in the landscape</a:t>
            </a:r>
          </a:p>
          <a:p>
            <a:endParaRPr lang="en-US" dirty="0"/>
          </a:p>
          <a:p>
            <a:r>
              <a:rPr lang="en-US" dirty="0"/>
              <a:t>Locating the STA in certain areas at certain times of the year can be very complicated process. There very well may be two trips for your inspections – you may find things on the second visit that didn’t present themselves the first visit – IT IS NOT YOUR FAULT if the system is not working – your job is to ensure that the system is properly and fairly evaluated – a system evaluated during the winter months in certain areas cannot be fully evaluated.</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3</a:t>
            </a:fld>
            <a:endParaRPr lang="en-US"/>
          </a:p>
        </p:txBody>
      </p:sp>
    </p:spTree>
    <p:extLst>
      <p:ext uri="{BB962C8B-B14F-4D97-AF65-F5344CB8AC3E}">
        <p14:creationId xmlns:p14="http://schemas.microsoft.com/office/powerpoint/2010/main" val="3887230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areas across the country are using this methodology to determine the type of soils that will be accepting the final effluent – the soils will drive what type of technology will have to precede the STA for the system to be successful.</a:t>
            </a:r>
          </a:p>
          <a:p>
            <a:endParaRPr lang="en-US" dirty="0"/>
          </a:p>
          <a:p>
            <a:r>
              <a:rPr lang="en-US" dirty="0"/>
              <a:t>Visual/tactile evaluation provides a complete view of the soil profile. ** click Also known as Soil Morphology - Much more able to see limiting layers,</a:t>
            </a:r>
            <a:r>
              <a:rPr lang="en-US" baseline="0" dirty="0"/>
              <a:t> such as water table (redox features), compacted soil, bedrock, etc.</a:t>
            </a:r>
          </a:p>
          <a:p>
            <a:endParaRPr lang="en-US" dirty="0"/>
          </a:p>
          <a:p>
            <a:r>
              <a:rPr lang="en-US" dirty="0"/>
              <a:t>To gain the credential of “Competent Technician” one would have to take and pass the CO Site and Soils class</a:t>
            </a:r>
          </a:p>
          <a:p>
            <a:endParaRPr lang="en-US" dirty="0"/>
          </a:p>
          <a:p>
            <a:r>
              <a:rPr lang="en-US" dirty="0"/>
              <a:t>Why have we moved away from Perc Tests to soils analysis?</a:t>
            </a:r>
          </a:p>
          <a:p>
            <a:endParaRPr lang="en-US" dirty="0"/>
          </a:p>
          <a:p>
            <a:r>
              <a:rPr lang="en-US" dirty="0"/>
              <a:t>Soil's analysis is a better indicator of the type of soils the site actually has.  </a:t>
            </a:r>
          </a:p>
          <a:p>
            <a:endParaRPr lang="en-US" dirty="0"/>
          </a:p>
          <a:p>
            <a:r>
              <a:rPr lang="en-US" dirty="0"/>
              <a:t>Perc Tests are good if they are done correctly and one of the big problems is that they seldom are run in accordance with their original intent.</a:t>
            </a:r>
          </a:p>
          <a:p>
            <a:endParaRPr lang="en-US" dirty="0"/>
          </a:p>
          <a:p>
            <a:r>
              <a:rPr lang="en-US" dirty="0"/>
              <a:t>Soil's analysis can be completed in a fraction of the time and the results are more accurate – because we know how effluent flows through certain types of soils – with a Perc Test clean water is used, which hardly mimics wastewater effluent.</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21</a:t>
            </a:fld>
            <a:endParaRPr lang="en-US"/>
          </a:p>
        </p:txBody>
      </p:sp>
    </p:spTree>
    <p:extLst>
      <p:ext uri="{BB962C8B-B14F-4D97-AF65-F5344CB8AC3E}">
        <p14:creationId xmlns:p14="http://schemas.microsoft.com/office/powerpoint/2010/main" val="1946243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0" dirty="0">
                <a:latin typeface="Arial" panose="020B0604020202020204" pitchFamily="34" charset="0"/>
              </a:rPr>
              <a:t>These soil characteristics relate to how well sewage effluent will move through the soil. </a:t>
            </a:r>
          </a:p>
          <a:p>
            <a:endParaRPr lang="en-US" altLang="en-US" sz="800" b="0" dirty="0">
              <a:latin typeface="Arial" panose="020B0604020202020204" pitchFamily="34" charset="0"/>
            </a:endParaRPr>
          </a:p>
          <a:p>
            <a:r>
              <a:rPr lang="en-US" altLang="en-US" sz="1200" b="0" dirty="0">
                <a:latin typeface="Arial" panose="020B0604020202020204" pitchFamily="34" charset="0"/>
              </a:rPr>
              <a:t>There are classes that look specifically at soils and these characteristics.</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22</a:t>
            </a:fld>
            <a:endParaRPr lang="en-US"/>
          </a:p>
        </p:txBody>
      </p:sp>
    </p:spTree>
    <p:extLst>
      <p:ext uri="{BB962C8B-B14F-4D97-AF65-F5344CB8AC3E}">
        <p14:creationId xmlns:p14="http://schemas.microsoft.com/office/powerpoint/2010/main" val="829587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Soils are made of three components – Sand, Silt and Clay and depending upon the % of the component will tell you what type of soils are on the site.</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23</a:t>
            </a:fld>
            <a:endParaRPr lang="en-US"/>
          </a:p>
        </p:txBody>
      </p:sp>
    </p:spTree>
    <p:extLst>
      <p:ext uri="{BB962C8B-B14F-4D97-AF65-F5344CB8AC3E}">
        <p14:creationId xmlns:p14="http://schemas.microsoft.com/office/powerpoint/2010/main" val="3165069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Soil color can help identify problems, such as fill soils or disturbed sites. Most often it is used to identify seasonal or periodic saturation.</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24</a:t>
            </a:fld>
            <a:endParaRPr lang="en-US"/>
          </a:p>
        </p:txBody>
      </p:sp>
    </p:spTree>
    <p:extLst>
      <p:ext uri="{BB962C8B-B14F-4D97-AF65-F5344CB8AC3E}">
        <p14:creationId xmlns:p14="http://schemas.microsoft.com/office/powerpoint/2010/main" val="4160266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of soil where water is at 6 feet today, but the color shows it can be within a foot of the surface.</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25</a:t>
            </a:fld>
            <a:endParaRPr lang="en-US"/>
          </a:p>
        </p:txBody>
      </p:sp>
    </p:spTree>
    <p:extLst>
      <p:ext uri="{BB962C8B-B14F-4D97-AF65-F5344CB8AC3E}">
        <p14:creationId xmlns:p14="http://schemas.microsoft.com/office/powerpoint/2010/main" val="4190473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Anytime we have rust color we know there is occasional water in the soil</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26</a:t>
            </a:fld>
            <a:endParaRPr lang="en-US"/>
          </a:p>
        </p:txBody>
      </p:sp>
    </p:spTree>
    <p:extLst>
      <p:ext uri="{BB962C8B-B14F-4D97-AF65-F5344CB8AC3E}">
        <p14:creationId xmlns:p14="http://schemas.microsoft.com/office/powerpoint/2010/main" val="4046787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determining factors for the type of STA that will be installed is the restrictive layer.  Science tells us we need X number of inches in a type of soil to get adequate treatment of the wastewater – the restrictive layer means the water can only go this far!  We need to have treatment before we reach that point.  </a:t>
            </a:r>
          </a:p>
          <a:p>
            <a:endParaRPr lang="en-US" dirty="0"/>
          </a:p>
          <a:p>
            <a:r>
              <a:rPr lang="en-US" dirty="0"/>
              <a:t>A restrictive layer most often is ground water but can be bedrock or other type of formation.</a:t>
            </a:r>
          </a:p>
          <a:p>
            <a:endParaRPr lang="en-US" dirty="0"/>
          </a:p>
          <a:p>
            <a:r>
              <a:rPr lang="en-US" dirty="0"/>
              <a:t>An example of how the system changes with depth to limiting soil layer.</a:t>
            </a:r>
          </a:p>
          <a:p>
            <a:r>
              <a:rPr lang="en-US" dirty="0"/>
              <a:t>Limiting = NO treatment</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27</a:t>
            </a:fld>
            <a:endParaRPr lang="en-US"/>
          </a:p>
        </p:txBody>
      </p:sp>
    </p:spTree>
    <p:extLst>
      <p:ext uri="{BB962C8B-B14F-4D97-AF65-F5344CB8AC3E}">
        <p14:creationId xmlns:p14="http://schemas.microsoft.com/office/powerpoint/2010/main" val="3563662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definition of a mound as</a:t>
            </a:r>
            <a:r>
              <a:rPr lang="en-US" baseline="0" dirty="0"/>
              <a:t> – many of the mound regulations refer to the Wisconsin Mound for definition and description of what a “mound” is and how it is created.</a:t>
            </a:r>
          </a:p>
          <a:p>
            <a:endParaRPr lang="en-US" baseline="0" dirty="0"/>
          </a:p>
          <a:p>
            <a:r>
              <a:rPr lang="en-US" baseline="0" dirty="0"/>
              <a:t>Note the Infiltrative surface</a:t>
            </a:r>
            <a:endParaRPr lang="en-US" dirty="0"/>
          </a:p>
        </p:txBody>
      </p:sp>
      <p:sp>
        <p:nvSpPr>
          <p:cNvPr id="4" name="Slide Number Placeholder 3"/>
          <p:cNvSpPr>
            <a:spLocks noGrp="1"/>
          </p:cNvSpPr>
          <p:nvPr>
            <p:ph type="sldNum" sz="quarter" idx="10"/>
          </p:nvPr>
        </p:nvSpPr>
        <p:spPr/>
        <p:txBody>
          <a:bodyPr/>
          <a:lstStyle/>
          <a:p>
            <a:pPr>
              <a:defRPr/>
            </a:pPr>
            <a:fld id="{84243B90-3FEB-45EF-BA79-8D0653A315E7}" type="slidenum">
              <a:rPr lang="en-US" smtClean="0"/>
              <a:pPr>
                <a:defRPr/>
              </a:pPr>
              <a:t>28</a:t>
            </a:fld>
            <a:endParaRPr lang="en-US" dirty="0"/>
          </a:p>
        </p:txBody>
      </p:sp>
    </p:spTree>
    <p:extLst>
      <p:ext uri="{BB962C8B-B14F-4D97-AF65-F5344CB8AC3E}">
        <p14:creationId xmlns:p14="http://schemas.microsoft.com/office/powerpoint/2010/main" val="2636481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mound artificially creates that “treatment” area for the wastewater.  It creates that separation distance so that the wastewater can be cleaned up before it is returned to the water cycle. ** 2 clicks</a:t>
            </a:r>
          </a:p>
        </p:txBody>
      </p:sp>
      <p:sp>
        <p:nvSpPr>
          <p:cNvPr id="4" name="Slide Number Placeholder 3"/>
          <p:cNvSpPr>
            <a:spLocks noGrp="1"/>
          </p:cNvSpPr>
          <p:nvPr>
            <p:ph type="sldNum" sz="quarter" idx="5"/>
          </p:nvPr>
        </p:nvSpPr>
        <p:spPr/>
        <p:txBody>
          <a:bodyPr/>
          <a:lstStyle/>
          <a:p>
            <a:pPr>
              <a:defRPr/>
            </a:pPr>
            <a:fld id="{84243B90-3FEB-45EF-BA79-8D0653A315E7}" type="slidenum">
              <a:rPr lang="en-US" smtClean="0"/>
              <a:pPr>
                <a:defRPr/>
              </a:pPr>
              <a:t>29</a:t>
            </a:fld>
            <a:endParaRPr lang="en-US"/>
          </a:p>
        </p:txBody>
      </p:sp>
    </p:spTree>
    <p:extLst>
      <p:ext uri="{BB962C8B-B14F-4D97-AF65-F5344CB8AC3E}">
        <p14:creationId xmlns:p14="http://schemas.microsoft.com/office/powerpoint/2010/main" val="2573446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Mound system or at grade systems creates that separation distance if we do not have adequate soils before the restrictive layer.</a:t>
            </a:r>
          </a:p>
          <a:p>
            <a:endParaRPr lang="en-US" dirty="0"/>
          </a:p>
          <a:p>
            <a:r>
              <a:rPr lang="en-US" dirty="0"/>
              <a:t>Cut away of a mound treatment system.</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30</a:t>
            </a:fld>
            <a:endParaRPr lang="en-US"/>
          </a:p>
        </p:txBody>
      </p:sp>
    </p:spTree>
    <p:extLst>
      <p:ext uri="{BB962C8B-B14F-4D97-AF65-F5344CB8AC3E}">
        <p14:creationId xmlns:p14="http://schemas.microsoft.com/office/powerpoint/2010/main" val="247623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STA distribution is will create the formation of a biomat.</a:t>
            </a:r>
          </a:p>
          <a:p>
            <a:endParaRPr lang="en-US" dirty="0"/>
          </a:p>
          <a:p>
            <a:r>
              <a:rPr lang="en-US" dirty="0"/>
              <a:t>Again, the</a:t>
            </a:r>
            <a:r>
              <a:rPr lang="en-US" baseline="0" dirty="0"/>
              <a:t> LTAR is different than the </a:t>
            </a:r>
            <a:r>
              <a:rPr lang="en-US" baseline="0" dirty="0" err="1"/>
              <a:t>Ksat</a:t>
            </a:r>
            <a:r>
              <a:rPr lang="en-US" baseline="0" dirty="0"/>
              <a:t>. It’s the rate the soil can accept sewage effluent long term; not just water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4</a:t>
            </a:fld>
            <a:endParaRPr lang="en-US"/>
          </a:p>
        </p:txBody>
      </p:sp>
    </p:spTree>
    <p:extLst>
      <p:ext uri="{BB962C8B-B14F-4D97-AF65-F5344CB8AC3E}">
        <p14:creationId xmlns:p14="http://schemas.microsoft.com/office/powerpoint/2010/main" val="88063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Segway into the next module on…. “mounds”!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Mound systems are tricky to install and very sensitive to errors – once in they are fairly easy to manage but need to be maintained and monitored.</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31</a:t>
            </a:fld>
            <a:endParaRPr lang="en-US"/>
          </a:p>
        </p:txBody>
      </p:sp>
    </p:spTree>
    <p:extLst>
      <p:ext uri="{BB962C8B-B14F-4D97-AF65-F5344CB8AC3E}">
        <p14:creationId xmlns:p14="http://schemas.microsoft.com/office/powerpoint/2010/main" val="1205932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Wastewater moving from the tank to the STA should not have solids and therefore the fall is not as critical, but it MUST BE POSITIVE FALL to the STA</a:t>
            </a:r>
          </a:p>
          <a:p>
            <a:endParaRPr lang="en-US" dirty="0"/>
          </a:p>
          <a:p>
            <a:r>
              <a:rPr lang="en-US" dirty="0"/>
              <a:t>** click  </a:t>
            </a:r>
          </a:p>
          <a:p>
            <a:endParaRPr lang="en-US" dirty="0"/>
          </a:p>
          <a:p>
            <a:r>
              <a:rPr lang="en-US" dirty="0"/>
              <a:t>If a pump is used to get the wastewater to its final destination fall is not of concern</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5</a:t>
            </a:fld>
            <a:endParaRPr lang="en-US"/>
          </a:p>
        </p:txBody>
      </p:sp>
    </p:spTree>
    <p:extLst>
      <p:ext uri="{BB962C8B-B14F-4D97-AF65-F5344CB8AC3E}">
        <p14:creationId xmlns:p14="http://schemas.microsoft.com/office/powerpoint/2010/main" val="381340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typical means for gravity distribution once the wastewater has been transported to the STA</a:t>
            </a:r>
          </a:p>
          <a:p>
            <a:endParaRPr lang="en-US" dirty="0"/>
          </a:p>
          <a:p>
            <a:r>
              <a:rPr lang="en-US" dirty="0"/>
              <a:t>Drop box distribution is sequential, not serial. Serial would involve continual flow through the trenches.</a:t>
            </a:r>
            <a:br>
              <a:rPr lang="en-US" dirty="0"/>
            </a:br>
            <a:br>
              <a:rPr lang="en-US" dirty="0"/>
            </a:br>
            <a:r>
              <a:rPr lang="en-US" dirty="0"/>
              <a:t>Parallel distribution is generally accomplished thru d-boxes.</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6</a:t>
            </a:fld>
            <a:endParaRPr lang="en-US"/>
          </a:p>
        </p:txBody>
      </p:sp>
    </p:spTree>
    <p:extLst>
      <p:ext uri="{BB962C8B-B14F-4D97-AF65-F5344CB8AC3E}">
        <p14:creationId xmlns:p14="http://schemas.microsoft.com/office/powerpoint/2010/main" val="695387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distribution with a distribution box. Problems with freezing due to water standing in pipes in areas of cold climate. If slope is too much there is the potential for effluent to only flow to the lowest line in the system, bypassing part of the system.</a:t>
            </a:r>
          </a:p>
          <a:p>
            <a:endParaRPr lang="en-US" dirty="0"/>
          </a:p>
          <a:p>
            <a:r>
              <a:rPr lang="en-US" dirty="0"/>
              <a:t>If freezing is not an issue, then no drop is needed between trenches to get effluent to move.</a:t>
            </a:r>
            <a:br>
              <a:rPr lang="en-US" dirty="0"/>
            </a:br>
            <a:br>
              <a:rPr lang="en-US" dirty="0"/>
            </a:br>
            <a:r>
              <a:rPr lang="en-US" dirty="0"/>
              <a:t>If there isn’t any slope, this method can be installed without excessive excavation.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system must be installed perfectly which is difficult to accomplish.  It is likely that the first bucket of backfill will change the orientation.</a:t>
            </a:r>
            <a:br>
              <a:rPr lang="en-US" dirty="0"/>
            </a:br>
            <a:br>
              <a:rPr lang="en-US" dirty="0"/>
            </a:br>
            <a:r>
              <a:rPr lang="en-US" dirty="0"/>
              <a:t>With management, you can cap off exit ports to rest portions of the system (if there is a riser in the D-box).  </a:t>
            </a:r>
          </a:p>
          <a:p>
            <a:endParaRPr lang="en-US" dirty="0"/>
          </a:p>
          <a:p>
            <a:r>
              <a:rPr lang="en-US" dirty="0"/>
              <a:t>With access to the D-box the flow can be managed, and these make very functional systems</a:t>
            </a:r>
          </a:p>
          <a:p>
            <a:endParaRPr lang="en-US" dirty="0"/>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7</a:t>
            </a:fld>
            <a:endParaRPr lang="en-US"/>
          </a:p>
        </p:txBody>
      </p:sp>
    </p:spTree>
    <p:extLst>
      <p:ext uri="{BB962C8B-B14F-4D97-AF65-F5344CB8AC3E}">
        <p14:creationId xmlns:p14="http://schemas.microsoft.com/office/powerpoint/2010/main" val="131898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of the devices that can be used to help equalize flow into the trenches of a gravity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8</a:t>
            </a:fld>
            <a:endParaRPr lang="en-US"/>
          </a:p>
        </p:txBody>
      </p:sp>
    </p:spTree>
    <p:extLst>
      <p:ext uri="{BB962C8B-B14F-4D97-AF65-F5344CB8AC3E}">
        <p14:creationId xmlns:p14="http://schemas.microsoft.com/office/powerpoint/2010/main" val="10515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distribution with a header pipe/manifold. Problems with freezing due to water standing in pipes in areas of cold climate. If slope is too much there is the potential for effluent to only flow to the lowest line in the system, bypassing part of the system.</a:t>
            </a:r>
          </a:p>
          <a:p>
            <a:endParaRPr lang="en-US" dirty="0"/>
          </a:p>
          <a:p>
            <a:r>
              <a:rPr lang="en-US" dirty="0"/>
              <a:t>If freezing is not an issue, then no drop is needed between trenches to get effluent to move.</a:t>
            </a:r>
            <a:br>
              <a:rPr lang="en-US" dirty="0"/>
            </a:br>
            <a:br>
              <a:rPr lang="en-US" dirty="0"/>
            </a:br>
            <a:r>
              <a:rPr lang="en-US" dirty="0"/>
              <a:t>If there isn’t any slope, this method can be installed without excessive excavation. </a:t>
            </a:r>
          </a:p>
          <a:p>
            <a:endParaRPr lang="en-US" dirty="0"/>
          </a:p>
          <a:p>
            <a:r>
              <a:rPr lang="en-US" dirty="0"/>
              <a:t>There is NO access with a manifold and therefore cannot be managed.</a:t>
            </a:r>
          </a:p>
          <a:p>
            <a:endParaRPr lang="en-US" dirty="0"/>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9</a:t>
            </a:fld>
            <a:endParaRPr lang="en-US"/>
          </a:p>
        </p:txBody>
      </p:sp>
    </p:spTree>
    <p:extLst>
      <p:ext uri="{BB962C8B-B14F-4D97-AF65-F5344CB8AC3E}">
        <p14:creationId xmlns:p14="http://schemas.microsoft.com/office/powerpoint/2010/main" val="1754343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picture of sequential distribution through drop boxes set-up. It is preferable to a continual distribution.</a:t>
            </a:r>
          </a:p>
          <a:p>
            <a:endParaRPr lang="en-US" dirty="0"/>
          </a:p>
          <a:p>
            <a:pPr>
              <a:buFontTx/>
              <a:buChar char="•"/>
            </a:pPr>
            <a:r>
              <a:rPr lang="en-US" dirty="0"/>
              <a:t>It is good for very sloping sites</a:t>
            </a:r>
          </a:p>
          <a:p>
            <a:pPr>
              <a:buFontTx/>
              <a:buChar char="•"/>
            </a:pPr>
            <a:endParaRPr lang="en-US" dirty="0"/>
          </a:p>
          <a:p>
            <a:pPr>
              <a:buFontTx/>
              <a:buChar char="•"/>
            </a:pPr>
            <a:r>
              <a:rPr lang="en-US" dirty="0"/>
              <a:t>Can use Speedy Levelers or valves to rest the initial trench(es)</a:t>
            </a:r>
          </a:p>
          <a:p>
            <a:br>
              <a:rPr lang="en-US" dirty="0"/>
            </a:br>
            <a:r>
              <a:rPr lang="en-US" dirty="0"/>
              <a:t>To have a drop box system function correctly, you need a minimum of  2-in drop:  1” between the drop box and the pipe entry and 1” between individual drop boxes.</a:t>
            </a:r>
          </a:p>
          <a:p>
            <a:endParaRPr lang="en-US" dirty="0"/>
          </a:p>
          <a:p>
            <a:r>
              <a:rPr lang="en-US" dirty="0"/>
              <a:t>Drop boxes are made of concrete (weighs ~ 45 </a:t>
            </a:r>
            <a:r>
              <a:rPr lang="en-US" dirty="0" err="1"/>
              <a:t>lbs</a:t>
            </a:r>
            <a:r>
              <a:rPr lang="en-US" dirty="0"/>
              <a:t>), fiberglass (weighs 5-6 </a:t>
            </a:r>
            <a:r>
              <a:rPr lang="en-US" dirty="0" err="1"/>
              <a:t>lbs</a:t>
            </a:r>
            <a:r>
              <a:rPr lang="en-US" dirty="0"/>
              <a:t>), and plastic.</a:t>
            </a:r>
          </a:p>
          <a:p>
            <a:endParaRPr lang="en-US" dirty="0"/>
          </a:p>
          <a:p>
            <a:r>
              <a:rPr lang="en-US" dirty="0"/>
              <a:t>Compare to Continual distribution .</a:t>
            </a:r>
          </a:p>
          <a:p>
            <a:r>
              <a:rPr lang="en-US" dirty="0"/>
              <a:t>The first trench will take a real beating because all the septic-tank effluent goes through it.  Will have all the solids moving into it.</a:t>
            </a:r>
          </a:p>
          <a:p>
            <a:endParaRPr lang="en-US" dirty="0"/>
          </a:p>
        </p:txBody>
      </p:sp>
      <p:sp>
        <p:nvSpPr>
          <p:cNvPr id="4" name="Slide Number Placeholder 3"/>
          <p:cNvSpPr>
            <a:spLocks noGrp="1"/>
          </p:cNvSpPr>
          <p:nvPr>
            <p:ph type="sldNum" sz="quarter" idx="5"/>
          </p:nvPr>
        </p:nvSpPr>
        <p:spPr/>
        <p:txBody>
          <a:bodyPr/>
          <a:lstStyle/>
          <a:p>
            <a:fld id="{8D80FB75-3CB6-4E77-A3F1-65F6B50FBB98}" type="slidenum">
              <a:rPr lang="en-US" smtClean="0"/>
              <a:t>10</a:t>
            </a:fld>
            <a:endParaRPr lang="en-US"/>
          </a:p>
        </p:txBody>
      </p:sp>
    </p:spTree>
    <p:extLst>
      <p:ext uri="{BB962C8B-B14F-4D97-AF65-F5344CB8AC3E}">
        <p14:creationId xmlns:p14="http://schemas.microsoft.com/office/powerpoint/2010/main" val="1043672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591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825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B72C6D-27F6-40B2-B482-23770EC2839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A3460-EAD7-4449-9E72-FF4964A6C1F7}" type="slidenum">
              <a:rPr lang="en-US" smtClean="0"/>
              <a:t>‹#›</a:t>
            </a:fld>
            <a:endParaRPr lang="en-US"/>
          </a:p>
        </p:txBody>
      </p:sp>
    </p:spTree>
    <p:extLst>
      <p:ext uri="{BB962C8B-B14F-4D97-AF65-F5344CB8AC3E}">
        <p14:creationId xmlns:p14="http://schemas.microsoft.com/office/powerpoint/2010/main" val="245038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B72C6D-27F6-40B2-B482-23770EC28392}"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A3460-EAD7-4449-9E72-FF4964A6C1F7}" type="slidenum">
              <a:rPr lang="en-US" smtClean="0"/>
              <a:t>‹#›</a:t>
            </a:fld>
            <a:endParaRPr lang="en-US"/>
          </a:p>
        </p:txBody>
      </p:sp>
    </p:spTree>
    <p:extLst>
      <p:ext uri="{BB962C8B-B14F-4D97-AF65-F5344CB8AC3E}">
        <p14:creationId xmlns:p14="http://schemas.microsoft.com/office/powerpoint/2010/main" val="392183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59617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678737" y="5883275"/>
            <a:ext cx="2743200" cy="365125"/>
          </a:xfrm>
          <a:prstGeom prst="rect">
            <a:avLst/>
          </a:prstGeom>
        </p:spPr>
        <p:txBody>
          <a:bodyPr/>
          <a:lstStyle/>
          <a:p>
            <a:fld id="{17B72C6D-27F6-40B2-B482-23770EC28392}" type="datetimeFigureOut">
              <a:rPr lang="en-US" smtClean="0"/>
              <a:t>3/31/2025</a:t>
            </a:fld>
            <a:endParaRPr lang="en-US"/>
          </a:p>
        </p:txBody>
      </p:sp>
      <p:sp>
        <p:nvSpPr>
          <p:cNvPr id="4" name="Footer Placeholder 3"/>
          <p:cNvSpPr>
            <a:spLocks noGrp="1"/>
          </p:cNvSpPr>
          <p:nvPr>
            <p:ph type="ftr" sz="quarter" idx="11"/>
          </p:nvPr>
        </p:nvSpPr>
        <p:spPr>
          <a:xfrm>
            <a:off x="913774" y="5883275"/>
            <a:ext cx="6672887"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514011" y="5883275"/>
            <a:ext cx="764215" cy="365125"/>
          </a:xfrm>
          <a:prstGeom prst="rect">
            <a:avLst/>
          </a:prstGeom>
        </p:spPr>
        <p:txBody>
          <a:bodyPr/>
          <a:lstStyle/>
          <a:p>
            <a:fld id="{09BA3460-EAD7-4449-9E72-FF4964A6C1F7}" type="slidenum">
              <a:rPr lang="en-US" smtClean="0"/>
              <a:t>‹#›</a:t>
            </a:fld>
            <a:endParaRPr lang="en-US"/>
          </a:p>
        </p:txBody>
      </p:sp>
    </p:spTree>
    <p:extLst>
      <p:ext uri="{BB962C8B-B14F-4D97-AF65-F5344CB8AC3E}">
        <p14:creationId xmlns:p14="http://schemas.microsoft.com/office/powerpoint/2010/main" val="426894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4" y="609599"/>
            <a:ext cx="10364452" cy="3427245"/>
          </a:xfrm>
          <a:prstGeom prst="rect">
            <a:avLst/>
          </a:prstGeo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a:prstGeom prst="rect">
            <a:avLst/>
          </a:prstGeo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7" y="5883275"/>
            <a:ext cx="2743200" cy="365125"/>
          </a:xfrm>
          <a:prstGeom prst="rect">
            <a:avLst/>
          </a:prstGeom>
        </p:spPr>
        <p:txBody>
          <a:bodyPr/>
          <a:lstStyle/>
          <a:p>
            <a:fld id="{17B72C6D-27F6-40B2-B482-23770EC28392}" type="datetimeFigureOut">
              <a:rPr lang="en-US" smtClean="0"/>
              <a:t>3/31/2025</a:t>
            </a:fld>
            <a:endParaRPr lang="en-US"/>
          </a:p>
        </p:txBody>
      </p:sp>
      <p:sp>
        <p:nvSpPr>
          <p:cNvPr id="6" name="Footer Placeholder 5"/>
          <p:cNvSpPr>
            <a:spLocks noGrp="1"/>
          </p:cNvSpPr>
          <p:nvPr>
            <p:ph type="ftr" sz="quarter" idx="11"/>
          </p:nvPr>
        </p:nvSpPr>
        <p:spPr>
          <a:xfrm>
            <a:off x="913774" y="5883275"/>
            <a:ext cx="6672887"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514011" y="5883275"/>
            <a:ext cx="764215" cy="365125"/>
          </a:xfrm>
          <a:prstGeom prst="rect">
            <a:avLst/>
          </a:prstGeom>
        </p:spPr>
        <p:txBody>
          <a:bodyPr/>
          <a:lstStyle/>
          <a:p>
            <a:fld id="{09BA3460-EAD7-4449-9E72-FF4964A6C1F7}" type="slidenum">
              <a:rPr lang="en-US" smtClean="0"/>
              <a:t>‹#›</a:t>
            </a:fld>
            <a:endParaRPr lang="en-US"/>
          </a:p>
        </p:txBody>
      </p:sp>
    </p:spTree>
    <p:extLst>
      <p:ext uri="{BB962C8B-B14F-4D97-AF65-F5344CB8AC3E}">
        <p14:creationId xmlns:p14="http://schemas.microsoft.com/office/powerpoint/2010/main" val="1446682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B9FAB8-43CF-49EF-A1EA-291BC5ABA3A6}" type="slidenum">
              <a:rPr lang="en-US" smtClean="0"/>
              <a:pPr>
                <a:defRPr/>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308340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userDrawn="1"/>
        </p:nvPicPr>
        <p:blipFill>
          <a:blip r:embed="rId9">
            <a:extLst>
              <a:ext uri="{BEBA8EAE-BF5A-486C-A8C5-ECC9F3942E4B}">
                <a14:imgProps xmlns:a14="http://schemas.microsoft.com/office/drawing/2010/main">
                  <a14:imgLayer r:embed="rId10">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userDrawn="1"/>
        </p:nvPicPr>
        <p:blipFill>
          <a:blip r:embed="rId11">
            <a:extLst>
              <a:ext uri="{BEBA8EAE-BF5A-486C-A8C5-ECC9F3942E4B}">
                <a14:imgProps xmlns:a14="http://schemas.microsoft.com/office/drawing/2010/main">
                  <a14:imgLayer r:embed="rId12">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1497416431"/>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C75C-9E81-756E-56EB-575D820DA4D1}"/>
              </a:ext>
            </a:extLst>
          </p:cNvPr>
          <p:cNvSpPr>
            <a:spLocks noGrp="1"/>
          </p:cNvSpPr>
          <p:nvPr>
            <p:ph type="ctrTitle"/>
          </p:nvPr>
        </p:nvSpPr>
        <p:spPr>
          <a:xfrm>
            <a:off x="1751012" y="3243532"/>
            <a:ext cx="8689976" cy="1653394"/>
          </a:xfrm>
        </p:spPr>
        <p:txBody>
          <a:bodyPr/>
          <a:lstStyle/>
          <a:p>
            <a:r>
              <a:rPr lang="en-US" dirty="0"/>
              <a:t>Final Treatment</a:t>
            </a:r>
            <a:br>
              <a:rPr lang="en-US" dirty="0"/>
            </a:br>
            <a:r>
              <a:rPr lang="en-US" dirty="0"/>
              <a:t>aka: Soil Treatment Area</a:t>
            </a:r>
          </a:p>
        </p:txBody>
      </p:sp>
      <p:sp>
        <p:nvSpPr>
          <p:cNvPr id="3" name="Subtitle 2">
            <a:extLst>
              <a:ext uri="{FF2B5EF4-FFF2-40B4-BE49-F238E27FC236}">
                <a16:creationId xmlns:a16="http://schemas.microsoft.com/office/drawing/2014/main" id="{119A1D63-4E3D-C203-65F9-57667A151A84}"/>
              </a:ext>
            </a:extLst>
          </p:cNvPr>
          <p:cNvSpPr>
            <a:spLocks noGrp="1"/>
          </p:cNvSpPr>
          <p:nvPr>
            <p:ph type="subTitle" idx="1"/>
          </p:nvPr>
        </p:nvSpPr>
        <p:spPr>
          <a:xfrm>
            <a:off x="446182" y="5050766"/>
            <a:ext cx="11144815" cy="616789"/>
          </a:xfrm>
        </p:spPr>
        <p:txBody>
          <a:bodyPr>
            <a:normAutofit lnSpcReduction="10000"/>
          </a:bodyPr>
          <a:lstStyle/>
          <a:p>
            <a:r>
              <a:rPr lang="en-US" sz="3500" dirty="0">
                <a:solidFill>
                  <a:schemeClr val="tx2"/>
                </a:solidFill>
              </a:rPr>
              <a:t>IN-GROUND </a:t>
            </a:r>
            <a:r>
              <a:rPr lang="en-US" sz="2500" dirty="0">
                <a:solidFill>
                  <a:schemeClr val="tx2"/>
                </a:solidFill>
              </a:rPr>
              <a:t>[TRENCHES] </a:t>
            </a:r>
            <a:r>
              <a:rPr lang="en-US" sz="3500" dirty="0">
                <a:solidFill>
                  <a:schemeClr val="tx2"/>
                </a:solidFill>
              </a:rPr>
              <a:t> &amp; ABOVE GROUND</a:t>
            </a:r>
            <a:r>
              <a:rPr lang="en-US" sz="2500" dirty="0">
                <a:solidFill>
                  <a:schemeClr val="tx2"/>
                </a:solidFill>
              </a:rPr>
              <a:t> [MOUNDS]</a:t>
            </a:r>
          </a:p>
        </p:txBody>
      </p:sp>
      <p:pic>
        <p:nvPicPr>
          <p:cNvPr id="4" name="Picture 3">
            <a:extLst>
              <a:ext uri="{FF2B5EF4-FFF2-40B4-BE49-F238E27FC236}">
                <a16:creationId xmlns:a16="http://schemas.microsoft.com/office/drawing/2014/main" id="{AEE59EA9-A7D6-12BF-5A09-845741FD2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625" y="531544"/>
            <a:ext cx="6404749" cy="2558148"/>
          </a:xfrm>
          <a:prstGeom prst="rect">
            <a:avLst/>
          </a:prstGeom>
        </p:spPr>
      </p:pic>
    </p:spTree>
    <p:extLst>
      <p:ext uri="{BB962C8B-B14F-4D97-AF65-F5344CB8AC3E}">
        <p14:creationId xmlns:p14="http://schemas.microsoft.com/office/powerpoint/2010/main" val="391642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3FD6-9E39-D298-A0EC-6484A7985C05}"/>
              </a:ext>
            </a:extLst>
          </p:cNvPr>
          <p:cNvSpPr>
            <a:spLocks noGrp="1"/>
          </p:cNvSpPr>
          <p:nvPr>
            <p:ph type="title"/>
          </p:nvPr>
        </p:nvSpPr>
        <p:spPr>
          <a:xfrm>
            <a:off x="5362944" y="307037"/>
            <a:ext cx="5915282" cy="1014593"/>
          </a:xfrm>
        </p:spPr>
        <p:txBody>
          <a:bodyPr>
            <a:normAutofit/>
          </a:bodyPr>
          <a:lstStyle/>
          <a:p>
            <a:r>
              <a:rPr lang="en-US" sz="4500" dirty="0"/>
              <a:t>Gravity flow</a:t>
            </a:r>
          </a:p>
        </p:txBody>
      </p:sp>
      <p:sp>
        <p:nvSpPr>
          <p:cNvPr id="3" name="Content Placeholder 2">
            <a:extLst>
              <a:ext uri="{FF2B5EF4-FFF2-40B4-BE49-F238E27FC236}">
                <a16:creationId xmlns:a16="http://schemas.microsoft.com/office/drawing/2014/main" id="{480DEAB9-631E-6541-3507-84864D501F20}"/>
              </a:ext>
            </a:extLst>
          </p:cNvPr>
          <p:cNvSpPr>
            <a:spLocks noGrp="1"/>
          </p:cNvSpPr>
          <p:nvPr>
            <p:ph sz="quarter" idx="13"/>
          </p:nvPr>
        </p:nvSpPr>
        <p:spPr>
          <a:xfrm>
            <a:off x="5495498" y="1550673"/>
            <a:ext cx="6537904" cy="4068134"/>
          </a:xfrm>
        </p:spPr>
        <p:txBody>
          <a:bodyPr>
            <a:normAutofit/>
          </a:bodyPr>
          <a:lstStyle/>
          <a:p>
            <a:r>
              <a:rPr lang="en-US" sz="3000" dirty="0"/>
              <a:t>Sequential distribution</a:t>
            </a:r>
          </a:p>
          <a:p>
            <a:pPr lvl="1"/>
            <a:r>
              <a:rPr lang="en-US" sz="2800" b="1" i="1" dirty="0"/>
              <a:t>Drop box</a:t>
            </a:r>
          </a:p>
          <a:p>
            <a:pPr lvl="2"/>
            <a:r>
              <a:rPr lang="en-US" sz="2600" dirty="0"/>
              <a:t>Two or more outlets</a:t>
            </a:r>
          </a:p>
          <a:p>
            <a:pPr lvl="2"/>
            <a:r>
              <a:rPr lang="en-US" sz="2600" dirty="0"/>
              <a:t>Objective – equal flows</a:t>
            </a:r>
          </a:p>
          <a:p>
            <a:pPr lvl="2"/>
            <a:r>
              <a:rPr lang="en-US" sz="2600" dirty="0"/>
              <a:t>Good for sloping sites with minimum 2” drop</a:t>
            </a:r>
          </a:p>
          <a:p>
            <a:pPr lvl="2"/>
            <a:r>
              <a:rPr lang="en-US" sz="2600" dirty="0"/>
              <a:t>Installed on the contours</a:t>
            </a:r>
          </a:p>
          <a:p>
            <a:pPr lvl="2"/>
            <a:r>
              <a:rPr lang="en-US" sz="2600" dirty="0"/>
              <a:t>Allows for management</a:t>
            </a:r>
          </a:p>
        </p:txBody>
      </p:sp>
      <p:pic>
        <p:nvPicPr>
          <p:cNvPr id="6146" name="Picture 2" descr="Rights vs. Regulations: When it comes to septic system codes, property  rights remain a big barrier | Great Lakes Now">
            <a:extLst>
              <a:ext uri="{FF2B5EF4-FFF2-40B4-BE49-F238E27FC236}">
                <a16:creationId xmlns:a16="http://schemas.microsoft.com/office/drawing/2014/main" id="{CB7591E6-A8E7-FA91-7D1B-B606B12FA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98" y="1633110"/>
            <a:ext cx="5204346" cy="39032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605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7D4D-FA00-14F6-E0ED-0D2759A0887D}"/>
              </a:ext>
            </a:extLst>
          </p:cNvPr>
          <p:cNvSpPr>
            <a:spLocks noGrp="1"/>
          </p:cNvSpPr>
          <p:nvPr>
            <p:ph type="title"/>
          </p:nvPr>
        </p:nvSpPr>
        <p:spPr>
          <a:xfrm>
            <a:off x="913774" y="338299"/>
            <a:ext cx="10364451" cy="1050486"/>
          </a:xfrm>
        </p:spPr>
        <p:txBody>
          <a:bodyPr/>
          <a:lstStyle/>
          <a:p>
            <a:r>
              <a:rPr lang="en-US" dirty="0"/>
              <a:t>Gravity flow management</a:t>
            </a:r>
          </a:p>
        </p:txBody>
      </p:sp>
      <p:sp>
        <p:nvSpPr>
          <p:cNvPr id="3" name="Content Placeholder 2">
            <a:extLst>
              <a:ext uri="{FF2B5EF4-FFF2-40B4-BE49-F238E27FC236}">
                <a16:creationId xmlns:a16="http://schemas.microsoft.com/office/drawing/2014/main" id="{55704B16-5744-767D-80A2-F0B9DF563BF0}"/>
              </a:ext>
            </a:extLst>
          </p:cNvPr>
          <p:cNvSpPr txBox="1">
            <a:spLocks/>
          </p:cNvSpPr>
          <p:nvPr/>
        </p:nvSpPr>
        <p:spPr>
          <a:xfrm>
            <a:off x="913774" y="1806034"/>
            <a:ext cx="4995707" cy="3872391"/>
          </a:xfr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If drop box or d-box is accessible</a:t>
            </a:r>
          </a:p>
          <a:p>
            <a:pPr lvl="1"/>
            <a:r>
              <a:rPr lang="en-US" sz="2800" dirty="0">
                <a:solidFill>
                  <a:schemeClr val="tx2"/>
                </a:solidFill>
              </a:rPr>
              <a:t>Can be opened</a:t>
            </a:r>
          </a:p>
          <a:p>
            <a:pPr lvl="1"/>
            <a:r>
              <a:rPr lang="en-US" sz="2800" dirty="0">
                <a:solidFill>
                  <a:schemeClr val="tx2"/>
                </a:solidFill>
              </a:rPr>
              <a:t>Verify flows</a:t>
            </a:r>
          </a:p>
          <a:p>
            <a:pPr lvl="1"/>
            <a:r>
              <a:rPr lang="en-US" sz="2800" dirty="0">
                <a:solidFill>
                  <a:schemeClr val="tx2"/>
                </a:solidFill>
              </a:rPr>
              <a:t>Periodic cleaning</a:t>
            </a:r>
          </a:p>
          <a:p>
            <a:pPr lvl="1"/>
            <a:r>
              <a:rPr lang="en-US" sz="2800" dirty="0">
                <a:solidFill>
                  <a:schemeClr val="tx2"/>
                </a:solidFill>
              </a:rPr>
              <a:t>Inspection tool!</a:t>
            </a:r>
          </a:p>
        </p:txBody>
      </p:sp>
      <p:pic>
        <p:nvPicPr>
          <p:cNvPr id="4" name="Picture 5">
            <a:extLst>
              <a:ext uri="{FF2B5EF4-FFF2-40B4-BE49-F238E27FC236}">
                <a16:creationId xmlns:a16="http://schemas.microsoft.com/office/drawing/2014/main" id="{7F2777B0-9C02-5E90-A24A-9A2B7CAB4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69003"/>
            <a:ext cx="5182225" cy="4146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505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7CEEDA-E4EF-8316-07AA-76D464A77192}"/>
              </a:ext>
            </a:extLst>
          </p:cNvPr>
          <p:cNvSpPr/>
          <p:nvPr/>
        </p:nvSpPr>
        <p:spPr>
          <a:xfrm>
            <a:off x="9942737" y="5953669"/>
            <a:ext cx="2121444" cy="875466"/>
          </a:xfrm>
          <a:prstGeom prst="rect">
            <a:avLst/>
          </a:prstGeom>
          <a:solidFill>
            <a:srgbClr val="3434FF"/>
          </a:solidFill>
          <a:ln>
            <a:solidFill>
              <a:srgbClr val="343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F63FD6-9E39-D298-A0EC-6484A7985C05}"/>
              </a:ext>
            </a:extLst>
          </p:cNvPr>
          <p:cNvSpPr>
            <a:spLocks noGrp="1"/>
          </p:cNvSpPr>
          <p:nvPr>
            <p:ph type="title"/>
          </p:nvPr>
        </p:nvSpPr>
        <p:spPr>
          <a:xfrm>
            <a:off x="913776" y="618518"/>
            <a:ext cx="5991992" cy="1180786"/>
          </a:xfrm>
        </p:spPr>
        <p:txBody>
          <a:bodyPr>
            <a:normAutofit/>
          </a:bodyPr>
          <a:lstStyle/>
          <a:p>
            <a:r>
              <a:rPr lang="en-US" sz="4500" dirty="0"/>
              <a:t>Gravity flow</a:t>
            </a:r>
          </a:p>
        </p:txBody>
      </p:sp>
      <p:sp>
        <p:nvSpPr>
          <p:cNvPr id="3" name="Content Placeholder 2">
            <a:extLst>
              <a:ext uri="{FF2B5EF4-FFF2-40B4-BE49-F238E27FC236}">
                <a16:creationId xmlns:a16="http://schemas.microsoft.com/office/drawing/2014/main" id="{480DEAB9-631E-6541-3507-84864D501F20}"/>
              </a:ext>
            </a:extLst>
          </p:cNvPr>
          <p:cNvSpPr>
            <a:spLocks noGrp="1"/>
          </p:cNvSpPr>
          <p:nvPr>
            <p:ph sz="quarter" idx="13"/>
          </p:nvPr>
        </p:nvSpPr>
        <p:spPr>
          <a:xfrm>
            <a:off x="367863" y="1924334"/>
            <a:ext cx="6537904" cy="4519865"/>
          </a:xfrm>
        </p:spPr>
        <p:txBody>
          <a:bodyPr>
            <a:normAutofit/>
          </a:bodyPr>
          <a:lstStyle/>
          <a:p>
            <a:r>
              <a:rPr lang="en-US" sz="3000" dirty="0"/>
              <a:t>Serial distribution</a:t>
            </a:r>
          </a:p>
          <a:p>
            <a:pPr lvl="1"/>
            <a:r>
              <a:rPr lang="en-US" sz="2800" b="1" i="1" dirty="0"/>
              <a:t>Continual flow</a:t>
            </a:r>
          </a:p>
          <a:p>
            <a:pPr lvl="2"/>
            <a:r>
              <a:rPr lang="en-US" sz="2600" dirty="0"/>
              <a:t>Forces liquid to pone to predetermined level in lateral before flowing to the next lateral</a:t>
            </a:r>
          </a:p>
          <a:p>
            <a:pPr lvl="2"/>
            <a:r>
              <a:rPr lang="en-US" sz="2600" dirty="0"/>
              <a:t>Good for seasonal home where </a:t>
            </a:r>
            <a:r>
              <a:rPr lang="en-US" sz="2600" dirty="0" err="1"/>
              <a:t>sta</a:t>
            </a:r>
            <a:r>
              <a:rPr lang="en-US" sz="2600" dirty="0"/>
              <a:t> is allowed to rest</a:t>
            </a:r>
          </a:p>
          <a:p>
            <a:pPr lvl="2"/>
            <a:r>
              <a:rPr lang="en-US" sz="3200" b="1" i="1" dirty="0">
                <a:effectLst>
                  <a:outerShdw blurRad="38100" dist="38100" dir="2700000" algn="tl">
                    <a:srgbClr val="000000">
                      <a:alpha val="43137"/>
                    </a:srgbClr>
                  </a:outerShdw>
                </a:effectLst>
              </a:rPr>
              <a:t>no</a:t>
            </a:r>
            <a:r>
              <a:rPr lang="en-US" sz="2600" dirty="0"/>
              <a:t> management capabilities</a:t>
            </a:r>
          </a:p>
        </p:txBody>
      </p:sp>
      <p:pic>
        <p:nvPicPr>
          <p:cNvPr id="7170" name="Picture 2" descr="Sewage Disposal Systems - Garrett County Health Department">
            <a:extLst>
              <a:ext uri="{FF2B5EF4-FFF2-40B4-BE49-F238E27FC236}">
                <a16:creationId xmlns:a16="http://schemas.microsoft.com/office/drawing/2014/main" id="{A6B1D00B-A045-608D-6855-83F5AE66313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7231668" y="227114"/>
            <a:ext cx="4272963" cy="57554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54EEC51-E481-A9E6-DEAD-0B1FDC7401A5}"/>
              </a:ext>
            </a:extLst>
          </p:cNvPr>
          <p:cNvSpPr/>
          <p:nvPr/>
        </p:nvSpPr>
        <p:spPr>
          <a:xfrm>
            <a:off x="6434398" y="5944170"/>
            <a:ext cx="5757602"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chemeClr val="tx2"/>
                </a:solidFill>
                <a:effectLst/>
              </a:rPr>
              <a:t>NO Management</a:t>
            </a:r>
          </a:p>
        </p:txBody>
      </p:sp>
    </p:spTree>
    <p:extLst>
      <p:ext uri="{BB962C8B-B14F-4D97-AF65-F5344CB8AC3E}">
        <p14:creationId xmlns:p14="http://schemas.microsoft.com/office/powerpoint/2010/main" val="6426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44DB5A-42C0-1891-1C7D-59E4E0250D50}"/>
              </a:ext>
            </a:extLst>
          </p:cNvPr>
          <p:cNvPicPr>
            <a:picLocks noChangeAspect="1"/>
          </p:cNvPicPr>
          <p:nvPr/>
        </p:nvPicPr>
        <p:blipFill rotWithShape="1">
          <a:blip r:embed="rId3">
            <a:alphaModFix amt="35000"/>
          </a:blip>
          <a:srcRect t="9323" b="15900"/>
          <a:stretch/>
        </p:blipFill>
        <p:spPr>
          <a:xfrm>
            <a:off x="-73741" y="-156948"/>
            <a:ext cx="12471019" cy="7014948"/>
          </a:xfrm>
          <a:prstGeom prst="rect">
            <a:avLst/>
          </a:prstGeom>
        </p:spPr>
      </p:pic>
      <p:sp>
        <p:nvSpPr>
          <p:cNvPr id="2" name="Title 1">
            <a:extLst>
              <a:ext uri="{FF2B5EF4-FFF2-40B4-BE49-F238E27FC236}">
                <a16:creationId xmlns:a16="http://schemas.microsoft.com/office/drawing/2014/main" id="{B7002571-33CF-98A1-8197-C46A807BA6E9}"/>
              </a:ext>
            </a:extLst>
          </p:cNvPr>
          <p:cNvSpPr>
            <a:spLocks noGrp="1"/>
          </p:cNvSpPr>
          <p:nvPr>
            <p:ph type="title"/>
          </p:nvPr>
        </p:nvSpPr>
        <p:spPr>
          <a:xfrm>
            <a:off x="-546316" y="0"/>
            <a:ext cx="10364451" cy="1119696"/>
          </a:xfrm>
        </p:spPr>
        <p:txBody>
          <a:bodyPr/>
          <a:lstStyle/>
          <a:p>
            <a:r>
              <a:rPr lang="en-US" dirty="0"/>
              <a:t>Pressure distribution flow</a:t>
            </a:r>
          </a:p>
        </p:txBody>
      </p:sp>
      <p:pic>
        <p:nvPicPr>
          <p:cNvPr id="7" name="Picture 6">
            <a:extLst>
              <a:ext uri="{FF2B5EF4-FFF2-40B4-BE49-F238E27FC236}">
                <a16:creationId xmlns:a16="http://schemas.microsoft.com/office/drawing/2014/main" id="{BAAC6366-7811-6A06-96FB-EB55B0D67AEC}"/>
              </a:ext>
            </a:extLst>
          </p:cNvPr>
          <p:cNvPicPr>
            <a:picLocks noChangeAspect="1"/>
          </p:cNvPicPr>
          <p:nvPr/>
        </p:nvPicPr>
        <p:blipFill>
          <a:blip r:embed="rId4">
            <a:alphaModFix amt="70000"/>
          </a:blip>
          <a:stretch>
            <a:fillRect/>
          </a:stretch>
        </p:blipFill>
        <p:spPr>
          <a:xfrm>
            <a:off x="8702635" y="0"/>
            <a:ext cx="3488739" cy="2988860"/>
          </a:xfrm>
          <a:prstGeom prst="rect">
            <a:avLst/>
          </a:prstGeom>
          <a:ln>
            <a:noFill/>
          </a:ln>
          <a:effectLst>
            <a:softEdge rad="112500"/>
          </a:effectLst>
        </p:spPr>
      </p:pic>
      <p:sp>
        <p:nvSpPr>
          <p:cNvPr id="3" name="Content Placeholder 2">
            <a:extLst>
              <a:ext uri="{FF2B5EF4-FFF2-40B4-BE49-F238E27FC236}">
                <a16:creationId xmlns:a16="http://schemas.microsoft.com/office/drawing/2014/main" id="{14D23432-0F54-592D-B9A2-53CCBC954FA7}"/>
              </a:ext>
            </a:extLst>
          </p:cNvPr>
          <p:cNvSpPr txBox="1">
            <a:spLocks/>
          </p:cNvSpPr>
          <p:nvPr/>
        </p:nvSpPr>
        <p:spPr>
          <a:xfrm>
            <a:off x="913149" y="1738213"/>
            <a:ext cx="10363826" cy="4804012"/>
          </a:xfrm>
        </p:spPr>
        <p:txBody>
          <a:bodyPr>
            <a:normAutofit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When do we use pumps?</a:t>
            </a:r>
          </a:p>
          <a:p>
            <a:pPr lvl="1"/>
            <a:r>
              <a:rPr lang="en-US" sz="2800" dirty="0">
                <a:solidFill>
                  <a:schemeClr val="tx2"/>
                </a:solidFill>
              </a:rPr>
              <a:t>Elevation/distance issues/type of soil</a:t>
            </a:r>
          </a:p>
          <a:p>
            <a:r>
              <a:rPr lang="en-US" sz="3000" dirty="0">
                <a:solidFill>
                  <a:schemeClr val="tx2"/>
                </a:solidFill>
              </a:rPr>
              <a:t>Advantages of pump systems</a:t>
            </a:r>
          </a:p>
          <a:p>
            <a:pPr lvl="1"/>
            <a:r>
              <a:rPr lang="en-US" sz="3200" dirty="0">
                <a:solidFill>
                  <a:schemeClr val="tx2"/>
                </a:solidFill>
              </a:rPr>
              <a:t>Access to entire lot</a:t>
            </a:r>
          </a:p>
          <a:p>
            <a:pPr lvl="1"/>
            <a:r>
              <a:rPr lang="en-US" sz="3200" dirty="0">
                <a:solidFill>
                  <a:schemeClr val="tx2"/>
                </a:solidFill>
              </a:rPr>
              <a:t>Pressured dosing utilizes entire </a:t>
            </a:r>
            <a:r>
              <a:rPr lang="en-US" sz="3200" dirty="0" err="1">
                <a:solidFill>
                  <a:schemeClr val="tx2"/>
                </a:solidFill>
              </a:rPr>
              <a:t>sta</a:t>
            </a:r>
            <a:endParaRPr lang="en-US" sz="3200" dirty="0">
              <a:solidFill>
                <a:schemeClr val="tx2"/>
              </a:solidFill>
            </a:endParaRPr>
          </a:p>
          <a:p>
            <a:r>
              <a:rPr lang="en-US" sz="3000" dirty="0">
                <a:solidFill>
                  <a:schemeClr val="tx2"/>
                </a:solidFill>
              </a:rPr>
              <a:t>Disadvantages of pump system</a:t>
            </a:r>
          </a:p>
          <a:p>
            <a:pPr lvl="1"/>
            <a:r>
              <a:rPr lang="en-US" sz="2800" dirty="0">
                <a:solidFill>
                  <a:schemeClr val="tx2"/>
                </a:solidFill>
              </a:rPr>
              <a:t>Electrical components</a:t>
            </a:r>
          </a:p>
          <a:p>
            <a:pPr lvl="1"/>
            <a:r>
              <a:rPr lang="en-US" sz="2800" dirty="0">
                <a:solidFill>
                  <a:schemeClr val="tx2"/>
                </a:solidFill>
              </a:rPr>
              <a:t>maintenance</a:t>
            </a:r>
          </a:p>
          <a:p>
            <a:endParaRPr lang="en-US" sz="3000" dirty="0"/>
          </a:p>
        </p:txBody>
      </p:sp>
    </p:spTree>
    <p:extLst>
      <p:ext uri="{BB962C8B-B14F-4D97-AF65-F5344CB8AC3E}">
        <p14:creationId xmlns:p14="http://schemas.microsoft.com/office/powerpoint/2010/main" val="1287156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015.JPG">
            <a:extLst>
              <a:ext uri="{FF2B5EF4-FFF2-40B4-BE49-F238E27FC236}">
                <a16:creationId xmlns:a16="http://schemas.microsoft.com/office/drawing/2014/main" id="{E7C2E146-5757-6FF7-4560-944E1D927654}"/>
              </a:ext>
            </a:extLst>
          </p:cNvPr>
          <p:cNvPicPr>
            <a:picLocks noChangeAspect="1" noChangeArrowheads="1"/>
          </p:cNvPicPr>
          <p:nvPr/>
        </p:nvPicPr>
        <p:blipFill>
          <a:blip r:embed="rId3" cstate="print"/>
          <a:srcRect/>
          <a:stretch>
            <a:fillRect/>
          </a:stretch>
        </p:blipFill>
        <p:spPr bwMode="auto">
          <a:xfrm>
            <a:off x="0" y="19050"/>
            <a:ext cx="6067816" cy="3409950"/>
          </a:xfrm>
          <a:prstGeom prst="rect">
            <a:avLst/>
          </a:prstGeom>
          <a:noFill/>
        </p:spPr>
      </p:pic>
      <p:pic>
        <p:nvPicPr>
          <p:cNvPr id="3" name="Picture 2" descr="F:\014.JPG">
            <a:extLst>
              <a:ext uri="{FF2B5EF4-FFF2-40B4-BE49-F238E27FC236}">
                <a16:creationId xmlns:a16="http://schemas.microsoft.com/office/drawing/2014/main" id="{C6266352-64AC-E4D9-40C2-7A77CE8B1FDE}"/>
              </a:ext>
            </a:extLst>
          </p:cNvPr>
          <p:cNvPicPr>
            <a:picLocks noChangeAspect="1" noChangeArrowheads="1"/>
          </p:cNvPicPr>
          <p:nvPr/>
        </p:nvPicPr>
        <p:blipFill>
          <a:blip r:embed="rId4" cstate="print"/>
          <a:srcRect/>
          <a:stretch>
            <a:fillRect/>
          </a:stretch>
        </p:blipFill>
        <p:spPr bwMode="auto">
          <a:xfrm>
            <a:off x="6067816" y="3276600"/>
            <a:ext cx="6097230" cy="3562350"/>
          </a:xfrm>
          <a:prstGeom prst="rect">
            <a:avLst/>
          </a:prstGeom>
          <a:noFill/>
        </p:spPr>
      </p:pic>
      <p:sp>
        <p:nvSpPr>
          <p:cNvPr id="4" name="Rectangle 3">
            <a:extLst>
              <a:ext uri="{FF2B5EF4-FFF2-40B4-BE49-F238E27FC236}">
                <a16:creationId xmlns:a16="http://schemas.microsoft.com/office/drawing/2014/main" id="{587E8C0F-8F6F-AC64-BE9F-CBD8653ABF25}"/>
              </a:ext>
            </a:extLst>
          </p:cNvPr>
          <p:cNvSpPr/>
          <p:nvPr/>
        </p:nvSpPr>
        <p:spPr>
          <a:xfrm>
            <a:off x="6350289" y="1262360"/>
            <a:ext cx="553228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Pump to Gravity</a:t>
            </a:r>
            <a:endParaRPr lang="en-US" sz="5400" b="1" cap="none" spc="0"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endParaRPr>
          </a:p>
        </p:txBody>
      </p:sp>
      <p:sp>
        <p:nvSpPr>
          <p:cNvPr id="5" name="Rectangle 4">
            <a:extLst>
              <a:ext uri="{FF2B5EF4-FFF2-40B4-BE49-F238E27FC236}">
                <a16:creationId xmlns:a16="http://schemas.microsoft.com/office/drawing/2014/main" id="{33C63E96-44F2-A76A-A039-E5C7B50724F9}"/>
              </a:ext>
            </a:extLst>
          </p:cNvPr>
          <p:cNvSpPr/>
          <p:nvPr/>
        </p:nvSpPr>
        <p:spPr>
          <a:xfrm>
            <a:off x="900151" y="4180612"/>
            <a:ext cx="4267515"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Homeowner</a:t>
            </a:r>
          </a:p>
          <a:p>
            <a:pPr algn="ctr"/>
            <a:r>
              <a:rPr lang="en-US" sz="5400" b="1"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rPr>
              <a:t>Install</a:t>
            </a:r>
            <a:endParaRPr lang="en-US" sz="5400" b="1" cap="none" spc="0" dirty="0">
              <a:ln w="9525">
                <a:solidFill>
                  <a:schemeClr val="bg1"/>
                </a:solidFill>
                <a:prstDash val="solid"/>
              </a:ln>
              <a:solidFill>
                <a:schemeClr val="tx2"/>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2815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81FA-9775-0BD6-6B03-1A1A452845C3}"/>
              </a:ext>
            </a:extLst>
          </p:cNvPr>
          <p:cNvSpPr>
            <a:spLocks noGrp="1"/>
          </p:cNvSpPr>
          <p:nvPr>
            <p:ph type="title"/>
          </p:nvPr>
        </p:nvSpPr>
        <p:spPr/>
        <p:txBody>
          <a:bodyPr/>
          <a:lstStyle/>
          <a:p>
            <a:r>
              <a:rPr lang="en-US" dirty="0"/>
              <a:t>Media in the STA</a:t>
            </a:r>
          </a:p>
        </p:txBody>
      </p:sp>
      <p:sp>
        <p:nvSpPr>
          <p:cNvPr id="3" name="Content Placeholder 2">
            <a:extLst>
              <a:ext uri="{FF2B5EF4-FFF2-40B4-BE49-F238E27FC236}">
                <a16:creationId xmlns:a16="http://schemas.microsoft.com/office/drawing/2014/main" id="{C8ADC69F-7F01-46E8-A4E2-6C09D28DF2BA}"/>
              </a:ext>
            </a:extLst>
          </p:cNvPr>
          <p:cNvSpPr txBox="1">
            <a:spLocks/>
          </p:cNvSpPr>
          <p:nvPr/>
        </p:nvSpPr>
        <p:spPr>
          <a:xfrm>
            <a:off x="913774" y="1739212"/>
            <a:ext cx="4954763" cy="4599295"/>
          </a:xfr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Purpose</a:t>
            </a:r>
          </a:p>
          <a:p>
            <a:pPr lvl="1"/>
            <a:r>
              <a:rPr lang="en-US" sz="2800" dirty="0">
                <a:solidFill>
                  <a:schemeClr val="tx2"/>
                </a:solidFill>
              </a:rPr>
              <a:t>Void space</a:t>
            </a:r>
          </a:p>
          <a:p>
            <a:r>
              <a:rPr lang="en-US" sz="3000" dirty="0">
                <a:solidFill>
                  <a:schemeClr val="tx2"/>
                </a:solidFill>
              </a:rPr>
              <a:t>Materials</a:t>
            </a:r>
          </a:p>
          <a:p>
            <a:pPr lvl="1"/>
            <a:r>
              <a:rPr lang="en-US" sz="2800" dirty="0">
                <a:solidFill>
                  <a:schemeClr val="tx2"/>
                </a:solidFill>
              </a:rPr>
              <a:t>Rocks</a:t>
            </a:r>
          </a:p>
          <a:p>
            <a:pPr lvl="1"/>
            <a:r>
              <a:rPr lang="en-US" sz="2800" dirty="0">
                <a:solidFill>
                  <a:schemeClr val="tx2"/>
                </a:solidFill>
              </a:rPr>
              <a:t>Chambers</a:t>
            </a:r>
          </a:p>
          <a:p>
            <a:pPr lvl="1"/>
            <a:r>
              <a:rPr lang="en-US" sz="2800" dirty="0">
                <a:solidFill>
                  <a:schemeClr val="tx2"/>
                </a:solidFill>
              </a:rPr>
              <a:t>Gravelless pipe</a:t>
            </a:r>
          </a:p>
          <a:p>
            <a:pPr lvl="1"/>
            <a:r>
              <a:rPr lang="en-US" sz="2800" dirty="0">
                <a:solidFill>
                  <a:schemeClr val="tx2"/>
                </a:solidFill>
              </a:rPr>
              <a:t>Synthetic material</a:t>
            </a:r>
          </a:p>
          <a:p>
            <a:endParaRPr lang="en-US" sz="3000" dirty="0"/>
          </a:p>
          <a:p>
            <a:pPr marL="0" indent="0">
              <a:buFont typeface="Arial" panose="020B0604020202020204" pitchFamily="34" charset="0"/>
              <a:buNone/>
            </a:pPr>
            <a:endParaRPr lang="en-US" sz="3000" dirty="0"/>
          </a:p>
        </p:txBody>
      </p:sp>
      <p:pic>
        <p:nvPicPr>
          <p:cNvPr id="4" name="Picture 3" descr="Gravelless alternatives">
            <a:extLst>
              <a:ext uri="{FF2B5EF4-FFF2-40B4-BE49-F238E27FC236}">
                <a16:creationId xmlns:a16="http://schemas.microsoft.com/office/drawing/2014/main" id="{BC25B868-26BD-9593-4014-C4BF6C8BA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537" y="2037718"/>
            <a:ext cx="5676900" cy="3784600"/>
          </a:xfrm>
          <a:prstGeom prst="rect">
            <a:avLst/>
          </a:prstGeom>
          <a:noFill/>
          <a:ln w="38100">
            <a:solidFill>
              <a:srgbClr val="00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228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pray Irrigation of Reclaimed Wastewater for Rural Homes | Ohioline">
            <a:extLst>
              <a:ext uri="{FF2B5EF4-FFF2-40B4-BE49-F238E27FC236}">
                <a16:creationId xmlns:a16="http://schemas.microsoft.com/office/drawing/2014/main" id="{40BB81A1-D755-D114-1480-744C7800E9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45" b="-2"/>
          <a:stretch/>
        </p:blipFill>
        <p:spPr bwMode="auto">
          <a:xfrm>
            <a:off x="20" y="10"/>
            <a:ext cx="4024741" cy="34289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oil Trt Troubleshoot, Slide 22a-Over-ex">
            <a:extLst>
              <a:ext uri="{FF2B5EF4-FFF2-40B4-BE49-F238E27FC236}">
                <a16:creationId xmlns:a16="http://schemas.microsoft.com/office/drawing/2014/main" id="{D1D18248-152E-4FAD-8869-9C1C622A20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36102"/>
          <a:stretch/>
        </p:blipFill>
        <p:spPr bwMode="auto">
          <a:xfrm>
            <a:off x="-3177" y="3428998"/>
            <a:ext cx="4024761" cy="3429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6132419-F937-883A-5E7C-7BC01411F717}"/>
              </a:ext>
            </a:extLst>
          </p:cNvPr>
          <p:cNvSpPr>
            <a:spLocks noGrp="1"/>
          </p:cNvSpPr>
          <p:nvPr>
            <p:ph type="title"/>
          </p:nvPr>
        </p:nvSpPr>
        <p:spPr>
          <a:xfrm>
            <a:off x="4244453" y="618517"/>
            <a:ext cx="7411307" cy="1596177"/>
          </a:xfrm>
        </p:spPr>
        <p:txBody>
          <a:bodyPr>
            <a:normAutofit/>
          </a:bodyPr>
          <a:lstStyle/>
          <a:p>
            <a:r>
              <a:rPr lang="en-US" sz="4500" dirty="0"/>
              <a:t>Local Specific Systems</a:t>
            </a:r>
          </a:p>
        </p:txBody>
      </p:sp>
      <p:sp>
        <p:nvSpPr>
          <p:cNvPr id="3" name="Content Placeholder 2">
            <a:extLst>
              <a:ext uri="{FF2B5EF4-FFF2-40B4-BE49-F238E27FC236}">
                <a16:creationId xmlns:a16="http://schemas.microsoft.com/office/drawing/2014/main" id="{1B2486B0-2D74-3BF3-2ADB-AF962FB9372E}"/>
              </a:ext>
            </a:extLst>
          </p:cNvPr>
          <p:cNvSpPr>
            <a:spLocks noGrp="1"/>
          </p:cNvSpPr>
          <p:nvPr>
            <p:ph sz="quarter" idx="13"/>
          </p:nvPr>
        </p:nvSpPr>
        <p:spPr>
          <a:xfrm>
            <a:off x="4534596" y="2367092"/>
            <a:ext cx="6672887" cy="3424107"/>
          </a:xfrm>
        </p:spPr>
        <p:txBody>
          <a:bodyPr>
            <a:normAutofit/>
          </a:bodyPr>
          <a:lstStyle/>
          <a:p>
            <a:r>
              <a:rPr lang="en-US" sz="3000" dirty="0"/>
              <a:t>Systems unique to a geographical area</a:t>
            </a:r>
          </a:p>
          <a:p>
            <a:pPr lvl="1"/>
            <a:r>
              <a:rPr lang="en-US" sz="2500" dirty="0"/>
              <a:t>Designed to meet local constraints</a:t>
            </a:r>
          </a:p>
          <a:p>
            <a:pPr lvl="1"/>
            <a:r>
              <a:rPr lang="en-US" sz="2500" dirty="0"/>
              <a:t>Soils</a:t>
            </a:r>
          </a:p>
          <a:p>
            <a:r>
              <a:rPr lang="en-US" sz="3000" dirty="0"/>
              <a:t>Regulations</a:t>
            </a:r>
          </a:p>
          <a:p>
            <a:endParaRPr lang="en-US" dirty="0"/>
          </a:p>
        </p:txBody>
      </p:sp>
    </p:spTree>
    <p:extLst>
      <p:ext uri="{BB962C8B-B14F-4D97-AF65-F5344CB8AC3E}">
        <p14:creationId xmlns:p14="http://schemas.microsoft.com/office/powerpoint/2010/main" val="378908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oil Trt Trouble, Slide 22b-LPD">
            <a:extLst>
              <a:ext uri="{FF2B5EF4-FFF2-40B4-BE49-F238E27FC236}">
                <a16:creationId xmlns:a16="http://schemas.microsoft.com/office/drawing/2014/main" id="{7FB0FE30-06DA-F6FA-9A6F-984A4CCC19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97" r="2" b="8798"/>
          <a:stretch/>
        </p:blipFill>
        <p:spPr bwMode="auto">
          <a:xfrm>
            <a:off x="7357274" y="-1"/>
            <a:ext cx="4834726" cy="42678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Soil Trt Trouble, Silde 22c-LPD">
            <a:extLst>
              <a:ext uri="{FF2B5EF4-FFF2-40B4-BE49-F238E27FC236}">
                <a16:creationId xmlns:a16="http://schemas.microsoft.com/office/drawing/2014/main" id="{9DE9FCA2-6933-3B55-0B20-CD50EEC86A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03" r="2" b="16765"/>
          <a:stretch/>
        </p:blipFill>
        <p:spPr bwMode="auto">
          <a:xfrm>
            <a:off x="7357271" y="4267832"/>
            <a:ext cx="4834726" cy="25901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5A113C-81BF-471F-2FC2-2C418421F77C}"/>
              </a:ext>
            </a:extLst>
          </p:cNvPr>
          <p:cNvSpPr>
            <a:spLocks noGrp="1"/>
          </p:cNvSpPr>
          <p:nvPr>
            <p:ph type="title"/>
          </p:nvPr>
        </p:nvSpPr>
        <p:spPr>
          <a:xfrm>
            <a:off x="1023874" y="2063751"/>
            <a:ext cx="5280026" cy="2730498"/>
          </a:xfrm>
        </p:spPr>
        <p:txBody>
          <a:bodyPr vert="horz" lIns="91440" tIns="45720" rIns="91440" bIns="45720" rtlCol="0" anchor="b">
            <a:normAutofit/>
          </a:bodyPr>
          <a:lstStyle/>
          <a:p>
            <a:r>
              <a:rPr lang="en-US" sz="3700" dirty="0"/>
              <a:t>Colorado special</a:t>
            </a:r>
            <a:br>
              <a:rPr lang="en-US" sz="3700" dirty="0"/>
            </a:br>
            <a:r>
              <a:rPr lang="en-US" sz="3700" dirty="0"/>
              <a:t>NDDS</a:t>
            </a:r>
            <a:br>
              <a:rPr lang="en-US" sz="3700" dirty="0"/>
            </a:br>
            <a:r>
              <a:rPr lang="en-US" sz="3700" dirty="0"/>
              <a:t>(Non-pressurized Drip Dispersal System)</a:t>
            </a:r>
          </a:p>
        </p:txBody>
      </p:sp>
    </p:spTree>
    <p:extLst>
      <p:ext uri="{BB962C8B-B14F-4D97-AF65-F5344CB8AC3E}">
        <p14:creationId xmlns:p14="http://schemas.microsoft.com/office/powerpoint/2010/main" val="2386964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B82B-5D35-B2BC-DEB2-3D64E97A04BC}"/>
              </a:ext>
            </a:extLst>
          </p:cNvPr>
          <p:cNvSpPr>
            <a:spLocks noGrp="1"/>
          </p:cNvSpPr>
          <p:nvPr>
            <p:ph type="title"/>
          </p:nvPr>
        </p:nvSpPr>
        <p:spPr>
          <a:xfrm>
            <a:off x="4653887" y="618517"/>
            <a:ext cx="6624339" cy="1596177"/>
          </a:xfrm>
        </p:spPr>
        <p:txBody>
          <a:bodyPr>
            <a:normAutofit/>
          </a:bodyPr>
          <a:lstStyle/>
          <a:p>
            <a:r>
              <a:rPr lang="en-US" sz="4500" dirty="0"/>
              <a:t>Accessibility for the STA for evaluation</a:t>
            </a:r>
          </a:p>
        </p:txBody>
      </p:sp>
      <p:sp>
        <p:nvSpPr>
          <p:cNvPr id="3" name="Content Placeholder 2">
            <a:extLst>
              <a:ext uri="{FF2B5EF4-FFF2-40B4-BE49-F238E27FC236}">
                <a16:creationId xmlns:a16="http://schemas.microsoft.com/office/drawing/2014/main" id="{DB0CA127-4F47-C3CE-3744-24C4C48836BD}"/>
              </a:ext>
            </a:extLst>
          </p:cNvPr>
          <p:cNvSpPr>
            <a:spLocks noGrp="1"/>
          </p:cNvSpPr>
          <p:nvPr>
            <p:ph sz="quarter" idx="13"/>
          </p:nvPr>
        </p:nvSpPr>
        <p:spPr>
          <a:xfrm>
            <a:off x="6745633" y="2585456"/>
            <a:ext cx="5182226" cy="3424107"/>
          </a:xfrm>
        </p:spPr>
        <p:txBody>
          <a:bodyPr>
            <a:normAutofit/>
          </a:bodyPr>
          <a:lstStyle/>
          <a:p>
            <a:pPr marL="0" indent="0">
              <a:buNone/>
            </a:pPr>
            <a:r>
              <a:rPr lang="en-US" sz="3000" dirty="0"/>
              <a:t>Inspection ports</a:t>
            </a:r>
          </a:p>
          <a:p>
            <a:r>
              <a:rPr lang="en-US" dirty="0"/>
              <a:t>Located at the end or corners of the system</a:t>
            </a:r>
          </a:p>
          <a:p>
            <a:r>
              <a:rPr lang="en-US" dirty="0"/>
              <a:t>Used for checking for ponding</a:t>
            </a:r>
          </a:p>
        </p:txBody>
      </p:sp>
      <p:pic>
        <p:nvPicPr>
          <p:cNvPr id="4" name="Picture 3">
            <a:extLst>
              <a:ext uri="{FF2B5EF4-FFF2-40B4-BE49-F238E27FC236}">
                <a16:creationId xmlns:a16="http://schemas.microsoft.com/office/drawing/2014/main" id="{AF35C1AD-0048-0651-0E00-2DBE062EE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83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7">
            <a:extLst>
              <a:ext uri="{FF2B5EF4-FFF2-40B4-BE49-F238E27FC236}">
                <a16:creationId xmlns:a16="http://schemas.microsoft.com/office/drawing/2014/main" id="{8D5560EE-35EA-98ED-5391-ECC64312485B}"/>
              </a:ext>
            </a:extLst>
          </p:cNvPr>
          <p:cNvSpPr/>
          <p:nvPr/>
        </p:nvSpPr>
        <p:spPr>
          <a:xfrm>
            <a:off x="1127741" y="4830170"/>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descr="Soil Trt Unit Trouble, Slide 23">
            <a:extLst>
              <a:ext uri="{FF2B5EF4-FFF2-40B4-BE49-F238E27FC236}">
                <a16:creationId xmlns:a16="http://schemas.microsoft.com/office/drawing/2014/main" id="{4536EC18-2A43-21C0-B2CA-9E5E7AC2A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7169" y="2288312"/>
            <a:ext cx="2884616" cy="384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07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w Soil Impacts your Septic System - Septic Maxx">
            <a:extLst>
              <a:ext uri="{FF2B5EF4-FFF2-40B4-BE49-F238E27FC236}">
                <a16:creationId xmlns:a16="http://schemas.microsoft.com/office/drawing/2014/main" id="{140DF180-C82C-A18C-65A8-096004C5AEF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2239" b="825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9B5DDE-9427-993C-3C46-4BB569332A28}"/>
              </a:ext>
            </a:extLst>
          </p:cNvPr>
          <p:cNvSpPr>
            <a:spLocks noGrp="1"/>
          </p:cNvSpPr>
          <p:nvPr>
            <p:ph type="title"/>
          </p:nvPr>
        </p:nvSpPr>
        <p:spPr>
          <a:xfrm>
            <a:off x="1751012" y="1300786"/>
            <a:ext cx="8689976" cy="1943860"/>
          </a:xfrm>
        </p:spPr>
        <p:txBody>
          <a:bodyPr vert="horz" lIns="91440" tIns="45720" rIns="91440" bIns="45720" rtlCol="0" anchor="b">
            <a:normAutofit/>
          </a:bodyPr>
          <a:lstStyle/>
          <a:p>
            <a:r>
              <a:rPr lang="en-US" sz="6500" dirty="0"/>
              <a:t>Soils</a:t>
            </a:r>
          </a:p>
        </p:txBody>
      </p:sp>
      <p:sp>
        <p:nvSpPr>
          <p:cNvPr id="3" name="Text Placeholder 2">
            <a:extLst>
              <a:ext uri="{FF2B5EF4-FFF2-40B4-BE49-F238E27FC236}">
                <a16:creationId xmlns:a16="http://schemas.microsoft.com/office/drawing/2014/main" id="{3681E8C8-6937-708B-2B38-809DD8EAF123}"/>
              </a:ext>
            </a:extLst>
          </p:cNvPr>
          <p:cNvSpPr>
            <a:spLocks noGrp="1"/>
          </p:cNvSpPr>
          <p:nvPr>
            <p:ph type="body" sz="half" idx="2"/>
          </p:nvPr>
        </p:nvSpPr>
        <p:spPr>
          <a:xfrm>
            <a:off x="1751012" y="3886200"/>
            <a:ext cx="8689976" cy="1371599"/>
          </a:xfrm>
        </p:spPr>
        <p:txBody>
          <a:bodyPr vert="horz" lIns="91440" tIns="45720" rIns="91440" bIns="45720" rtlCol="0">
            <a:normAutofit/>
          </a:bodyPr>
          <a:lstStyle/>
          <a:p>
            <a:r>
              <a:rPr lang="en-US" sz="4500" dirty="0">
                <a:solidFill>
                  <a:srgbClr val="FF0000"/>
                </a:solidFill>
              </a:rPr>
              <a:t>Heart</a:t>
            </a:r>
            <a:r>
              <a:rPr lang="en-US" sz="4500" dirty="0">
                <a:solidFill>
                  <a:schemeClr val="tx1">
                    <a:lumMod val="65000"/>
                    <a:lumOff val="35000"/>
                  </a:schemeClr>
                </a:solidFill>
              </a:rPr>
              <a:t> </a:t>
            </a:r>
            <a:r>
              <a:rPr lang="en-US" sz="4500" dirty="0">
                <a:solidFill>
                  <a:schemeClr val="tx2"/>
                </a:solidFill>
              </a:rPr>
              <a:t>of the STA</a:t>
            </a:r>
          </a:p>
        </p:txBody>
      </p:sp>
    </p:spTree>
    <p:extLst>
      <p:ext uri="{BB962C8B-B14F-4D97-AF65-F5344CB8AC3E}">
        <p14:creationId xmlns:p14="http://schemas.microsoft.com/office/powerpoint/2010/main" val="240372799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59358-CA6B-E9F6-1387-D5266DC6DCA1}"/>
              </a:ext>
            </a:extLst>
          </p:cNvPr>
          <p:cNvPicPr>
            <a:picLocks noChangeAspect="1"/>
          </p:cNvPicPr>
          <p:nvPr/>
        </p:nvPicPr>
        <p:blipFill rotWithShape="1">
          <a:blip r:embed="rId3"/>
          <a:srcRect l="10512" r="6590" b="-1"/>
          <a:stretch/>
        </p:blipFill>
        <p:spPr>
          <a:xfrm>
            <a:off x="20" y="-4679"/>
            <a:ext cx="4634663" cy="4187739"/>
          </a:xfrm>
          <a:prstGeom prst="rect">
            <a:avLst/>
          </a:prstGeom>
        </p:spPr>
      </p:pic>
      <p:pic>
        <p:nvPicPr>
          <p:cNvPr id="4" name="Content Placeholder 5">
            <a:extLst>
              <a:ext uri="{FF2B5EF4-FFF2-40B4-BE49-F238E27FC236}">
                <a16:creationId xmlns:a16="http://schemas.microsoft.com/office/drawing/2014/main" id="{381BB91B-446A-2DCC-3DC7-C3A5D37655C8}"/>
              </a:ext>
            </a:extLst>
          </p:cNvPr>
          <p:cNvPicPr>
            <a:picLocks noChangeAspect="1"/>
          </p:cNvPicPr>
          <p:nvPr/>
        </p:nvPicPr>
        <p:blipFill rotWithShape="1">
          <a:blip r:embed="rId4">
            <a:extLst>
              <a:ext uri="{28A0092B-C50C-407E-A947-70E740481C1C}">
                <a14:useLocalDpi xmlns:a14="http://schemas.microsoft.com/office/drawing/2010/main" val="0"/>
              </a:ext>
            </a:extLst>
          </a:blip>
          <a:srcRect r="-2" b="7644"/>
          <a:stretch/>
        </p:blipFill>
        <p:spPr>
          <a:xfrm>
            <a:off x="4634683" y="-4679"/>
            <a:ext cx="7557317" cy="4187739"/>
          </a:xfrm>
          <a:prstGeom prst="rect">
            <a:avLst/>
          </a:prstGeom>
        </p:spPr>
      </p:pic>
      <p:sp>
        <p:nvSpPr>
          <p:cNvPr id="2" name="Title 1">
            <a:extLst>
              <a:ext uri="{FF2B5EF4-FFF2-40B4-BE49-F238E27FC236}">
                <a16:creationId xmlns:a16="http://schemas.microsoft.com/office/drawing/2014/main" id="{87880CE7-C9DA-AF07-3E9A-5DCE374549CA}"/>
              </a:ext>
            </a:extLst>
          </p:cNvPr>
          <p:cNvSpPr>
            <a:spLocks noGrp="1"/>
          </p:cNvSpPr>
          <p:nvPr>
            <p:ph type="title"/>
          </p:nvPr>
        </p:nvSpPr>
        <p:spPr>
          <a:xfrm>
            <a:off x="1146048" y="4776407"/>
            <a:ext cx="9899904" cy="1116711"/>
          </a:xfrm>
        </p:spPr>
        <p:txBody>
          <a:bodyPr vert="horz" lIns="91440" tIns="45720" rIns="91440" bIns="45720" rtlCol="0" anchor="b">
            <a:normAutofit fontScale="90000"/>
          </a:bodyPr>
          <a:lstStyle/>
          <a:p>
            <a:r>
              <a:rPr lang="en-US" sz="4800" dirty="0"/>
              <a:t>Soil Treatment Area (STA)</a:t>
            </a:r>
            <a:br>
              <a:rPr lang="en-US" sz="4800" dirty="0"/>
            </a:br>
            <a:r>
              <a:rPr lang="en-US" sz="3500" dirty="0"/>
              <a:t>Final Dispersal</a:t>
            </a:r>
            <a:endParaRPr lang="en-US" sz="4800" dirty="0"/>
          </a:p>
        </p:txBody>
      </p:sp>
      <p:sp>
        <p:nvSpPr>
          <p:cNvPr id="6" name="Oval 5">
            <a:extLst>
              <a:ext uri="{FF2B5EF4-FFF2-40B4-BE49-F238E27FC236}">
                <a16:creationId xmlns:a16="http://schemas.microsoft.com/office/drawing/2014/main" id="{AE96C239-8ECC-F327-8234-1FEA770A0EF4}"/>
              </a:ext>
            </a:extLst>
          </p:cNvPr>
          <p:cNvSpPr/>
          <p:nvPr/>
        </p:nvSpPr>
        <p:spPr>
          <a:xfrm>
            <a:off x="9083998" y="1723708"/>
            <a:ext cx="3066834" cy="2296605"/>
          </a:xfrm>
          <a:prstGeom prst="ellipse">
            <a:avLst/>
          </a:prstGeom>
          <a:no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625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arrison Septic Service Inc - Septic tank installation Wisconsin Rapids, WI">
            <a:extLst>
              <a:ext uri="{FF2B5EF4-FFF2-40B4-BE49-F238E27FC236}">
                <a16:creationId xmlns:a16="http://schemas.microsoft.com/office/drawing/2014/main" id="{B750A472-001E-F232-EC1E-DFA64C6FF4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98" r="30090" b="2"/>
          <a:stretch/>
        </p:blipFill>
        <p:spPr bwMode="auto">
          <a:xfrm>
            <a:off x="7357274" y="10"/>
            <a:ext cx="483472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6A99AA-5F68-8CA9-5107-358077EDBAD6}"/>
              </a:ext>
            </a:extLst>
          </p:cNvPr>
          <p:cNvSpPr>
            <a:spLocks noGrp="1"/>
          </p:cNvSpPr>
          <p:nvPr>
            <p:ph type="title"/>
          </p:nvPr>
        </p:nvSpPr>
        <p:spPr>
          <a:xfrm>
            <a:off x="981075" y="1358901"/>
            <a:ext cx="5280026" cy="2730498"/>
          </a:xfrm>
        </p:spPr>
        <p:txBody>
          <a:bodyPr vert="horz" lIns="91440" tIns="45720" rIns="91440" bIns="45720" rtlCol="0" anchor="b">
            <a:normAutofit/>
          </a:bodyPr>
          <a:lstStyle/>
          <a:p>
            <a:r>
              <a:rPr lang="en-US" sz="4800"/>
              <a:t>Soils evaluation</a:t>
            </a:r>
          </a:p>
        </p:txBody>
      </p:sp>
    </p:spTree>
    <p:extLst>
      <p:ext uri="{BB962C8B-B14F-4D97-AF65-F5344CB8AC3E}">
        <p14:creationId xmlns:p14="http://schemas.microsoft.com/office/powerpoint/2010/main" val="221408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5F23-927E-7364-8514-7CE9394FDB41}"/>
              </a:ext>
            </a:extLst>
          </p:cNvPr>
          <p:cNvSpPr>
            <a:spLocks noGrp="1"/>
          </p:cNvSpPr>
          <p:nvPr>
            <p:ph type="title"/>
          </p:nvPr>
        </p:nvSpPr>
        <p:spPr>
          <a:xfrm>
            <a:off x="641074" y="1314450"/>
            <a:ext cx="2844002" cy="3680244"/>
          </a:xfrm>
        </p:spPr>
        <p:txBody>
          <a:bodyPr>
            <a:normAutofit/>
          </a:bodyPr>
          <a:lstStyle/>
          <a:p>
            <a:r>
              <a:rPr lang="en-US" sz="4100" dirty="0"/>
              <a:t>Visual</a:t>
            </a:r>
            <a:br>
              <a:rPr lang="en-US" sz="4100" dirty="0"/>
            </a:br>
            <a:r>
              <a:rPr lang="en-US" sz="4100" dirty="0"/>
              <a:t> &amp; </a:t>
            </a:r>
            <a:br>
              <a:rPr lang="en-US" sz="4100" dirty="0"/>
            </a:br>
            <a:r>
              <a:rPr lang="en-US" sz="4100" dirty="0"/>
              <a:t>Tactile Soils Analysis</a:t>
            </a:r>
          </a:p>
        </p:txBody>
      </p:sp>
      <p:graphicFrame>
        <p:nvGraphicFramePr>
          <p:cNvPr id="5" name="Content Placeholder 2">
            <a:extLst>
              <a:ext uri="{FF2B5EF4-FFF2-40B4-BE49-F238E27FC236}">
                <a16:creationId xmlns:a16="http://schemas.microsoft.com/office/drawing/2014/main" id="{E660F57D-DA2D-9BDB-08E5-DE27F0C82B37}"/>
              </a:ext>
            </a:extLst>
          </p:cNvPr>
          <p:cNvGraphicFramePr>
            <a:graphicFrameLocks noGrp="1"/>
          </p:cNvGraphicFramePr>
          <p:nvPr>
            <p:ph sz="quarter" idx="13"/>
            <p:extLst>
              <p:ext uri="{D42A27DB-BD31-4B8C-83A1-F6EECF244321}">
                <p14:modId xmlns:p14="http://schemas.microsoft.com/office/powerpoint/2010/main" val="3047525190"/>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2FD13BB7-8B71-9BD1-123A-E72CAF2B46C6}"/>
              </a:ext>
            </a:extLst>
          </p:cNvPr>
          <p:cNvSpPr/>
          <p:nvPr/>
        </p:nvSpPr>
        <p:spPr>
          <a:xfrm>
            <a:off x="2963944" y="5543550"/>
            <a:ext cx="558569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Soil Morphology</a:t>
            </a:r>
          </a:p>
        </p:txBody>
      </p:sp>
    </p:spTree>
    <p:extLst>
      <p:ext uri="{BB962C8B-B14F-4D97-AF65-F5344CB8AC3E}">
        <p14:creationId xmlns:p14="http://schemas.microsoft.com/office/powerpoint/2010/main" val="19013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A2855-815B-72FF-2037-DFA8A94AA067}"/>
              </a:ext>
            </a:extLst>
          </p:cNvPr>
          <p:cNvSpPr>
            <a:spLocks noGrp="1"/>
          </p:cNvSpPr>
          <p:nvPr>
            <p:ph type="title"/>
          </p:nvPr>
        </p:nvSpPr>
        <p:spPr/>
        <p:txBody>
          <a:bodyPr>
            <a:normAutofit/>
          </a:bodyPr>
          <a:lstStyle/>
          <a:p>
            <a:r>
              <a:rPr lang="en-US" sz="4500" dirty="0"/>
              <a:t>Soil evaluation</a:t>
            </a:r>
            <a:br>
              <a:rPr lang="en-US" sz="4500" dirty="0"/>
            </a:br>
            <a:r>
              <a:rPr lang="en-US" sz="4500" dirty="0"/>
              <a:t>Texture, Structure, Consistence</a:t>
            </a:r>
          </a:p>
        </p:txBody>
      </p:sp>
      <p:pic>
        <p:nvPicPr>
          <p:cNvPr id="3" name="Picture 1">
            <a:extLst>
              <a:ext uri="{FF2B5EF4-FFF2-40B4-BE49-F238E27FC236}">
                <a16:creationId xmlns:a16="http://schemas.microsoft.com/office/drawing/2014/main" id="{F169F024-8A91-AAB3-9A39-0FA5D71FC78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1201002" y="2538282"/>
            <a:ext cx="9865979" cy="29071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86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009F0-56B0-983B-2A29-82BB23277E59}"/>
              </a:ext>
            </a:extLst>
          </p:cNvPr>
          <p:cNvSpPr>
            <a:spLocks noGrp="1"/>
          </p:cNvSpPr>
          <p:nvPr>
            <p:ph type="title"/>
          </p:nvPr>
        </p:nvSpPr>
        <p:spPr>
          <a:xfrm>
            <a:off x="6002115" y="632165"/>
            <a:ext cx="6023838" cy="1596177"/>
          </a:xfrm>
        </p:spPr>
        <p:txBody>
          <a:bodyPr>
            <a:normAutofit/>
          </a:bodyPr>
          <a:lstStyle/>
          <a:p>
            <a:r>
              <a:rPr lang="en-US" sz="4500" dirty="0"/>
              <a:t>Soils evaluation</a:t>
            </a:r>
            <a:br>
              <a:rPr lang="en-US" sz="4500" dirty="0"/>
            </a:br>
            <a:r>
              <a:rPr lang="en-US" sz="4500" dirty="0"/>
              <a:t>sizing the STA</a:t>
            </a:r>
          </a:p>
        </p:txBody>
      </p:sp>
      <p:sp>
        <p:nvSpPr>
          <p:cNvPr id="3" name="Content Placeholder 2">
            <a:extLst>
              <a:ext uri="{FF2B5EF4-FFF2-40B4-BE49-F238E27FC236}">
                <a16:creationId xmlns:a16="http://schemas.microsoft.com/office/drawing/2014/main" id="{175A21C2-FAF8-1622-CB78-A6530406D205}"/>
              </a:ext>
            </a:extLst>
          </p:cNvPr>
          <p:cNvSpPr>
            <a:spLocks noGrp="1"/>
          </p:cNvSpPr>
          <p:nvPr>
            <p:ph sz="quarter" idx="13"/>
          </p:nvPr>
        </p:nvSpPr>
        <p:spPr>
          <a:xfrm>
            <a:off x="6604891" y="2421683"/>
            <a:ext cx="4818286" cy="3424107"/>
          </a:xfrm>
        </p:spPr>
        <p:txBody>
          <a:bodyPr>
            <a:normAutofit/>
          </a:bodyPr>
          <a:lstStyle/>
          <a:p>
            <a:r>
              <a:rPr lang="en-US" sz="3000" dirty="0"/>
              <a:t>USDA soil triangle</a:t>
            </a:r>
          </a:p>
        </p:txBody>
      </p:sp>
      <p:pic>
        <p:nvPicPr>
          <p:cNvPr id="4" name="Picture 6">
            <a:extLst>
              <a:ext uri="{FF2B5EF4-FFF2-40B4-BE49-F238E27FC236}">
                <a16:creationId xmlns:a16="http://schemas.microsoft.com/office/drawing/2014/main" id="{A2CBBA7A-1663-3402-5B27-C01F792A3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915" y="705634"/>
            <a:ext cx="5410200" cy="4756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416416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F846-BE5D-15D1-2CDE-1CDA2173975D}"/>
              </a:ext>
            </a:extLst>
          </p:cNvPr>
          <p:cNvSpPr>
            <a:spLocks noGrp="1"/>
          </p:cNvSpPr>
          <p:nvPr>
            <p:ph type="title"/>
          </p:nvPr>
        </p:nvSpPr>
        <p:spPr>
          <a:xfrm>
            <a:off x="913775" y="618517"/>
            <a:ext cx="5923753" cy="1596177"/>
          </a:xfrm>
        </p:spPr>
        <p:txBody>
          <a:bodyPr>
            <a:normAutofit/>
          </a:bodyPr>
          <a:lstStyle/>
          <a:p>
            <a:r>
              <a:rPr lang="en-US" sz="4500" dirty="0"/>
              <a:t>Soils evaluation</a:t>
            </a:r>
            <a:br>
              <a:rPr lang="en-US" sz="4500" dirty="0"/>
            </a:br>
            <a:r>
              <a:rPr lang="en-US" sz="4500" dirty="0"/>
              <a:t>color</a:t>
            </a:r>
          </a:p>
        </p:txBody>
      </p:sp>
      <p:sp>
        <p:nvSpPr>
          <p:cNvPr id="3" name="Content Placeholder 2">
            <a:extLst>
              <a:ext uri="{FF2B5EF4-FFF2-40B4-BE49-F238E27FC236}">
                <a16:creationId xmlns:a16="http://schemas.microsoft.com/office/drawing/2014/main" id="{DE14366C-AFC4-7F4B-F212-E6EF6512F241}"/>
              </a:ext>
            </a:extLst>
          </p:cNvPr>
          <p:cNvSpPr>
            <a:spLocks noGrp="1"/>
          </p:cNvSpPr>
          <p:nvPr>
            <p:ph sz="quarter" idx="13"/>
          </p:nvPr>
        </p:nvSpPr>
        <p:spPr>
          <a:xfrm>
            <a:off x="913774" y="2115403"/>
            <a:ext cx="5182226" cy="4490113"/>
          </a:xfrm>
        </p:spPr>
        <p:txBody>
          <a:bodyPr>
            <a:normAutofit/>
          </a:bodyPr>
          <a:lstStyle/>
          <a:p>
            <a:r>
              <a:rPr lang="en-US" sz="3000" dirty="0"/>
              <a:t>Munsell notation</a:t>
            </a:r>
          </a:p>
          <a:p>
            <a:pPr lvl="1"/>
            <a:r>
              <a:rPr lang="en-US" sz="2800" dirty="0"/>
              <a:t>Page: 10 YR</a:t>
            </a:r>
          </a:p>
          <a:p>
            <a:pPr lvl="1"/>
            <a:r>
              <a:rPr lang="en-US" sz="2800" dirty="0"/>
              <a:t>Value: 5</a:t>
            </a:r>
          </a:p>
          <a:p>
            <a:pPr lvl="1"/>
            <a:r>
              <a:rPr lang="en-US" sz="2800" dirty="0"/>
              <a:t>Chroma: 4</a:t>
            </a:r>
          </a:p>
          <a:p>
            <a:pPr lvl="1"/>
            <a:r>
              <a:rPr lang="en-US" sz="2800" dirty="0"/>
              <a:t>10 </a:t>
            </a:r>
            <a:r>
              <a:rPr lang="en-US" sz="2800" dirty="0" err="1"/>
              <a:t>yr</a:t>
            </a:r>
            <a:r>
              <a:rPr lang="en-US" sz="2800" dirty="0"/>
              <a:t> 5/4</a:t>
            </a:r>
          </a:p>
          <a:p>
            <a:pPr lvl="1"/>
            <a:r>
              <a:rPr lang="en-US" sz="2800" dirty="0"/>
              <a:t>Brown – wet</a:t>
            </a:r>
          </a:p>
          <a:p>
            <a:pPr lvl="1"/>
            <a:r>
              <a:rPr lang="en-US" sz="2800" dirty="0"/>
              <a:t>Gray – wet</a:t>
            </a:r>
          </a:p>
          <a:p>
            <a:pPr lvl="2"/>
            <a:r>
              <a:rPr lang="en-US" sz="2600" dirty="0"/>
              <a:t>Chroma &lt;2</a:t>
            </a:r>
          </a:p>
        </p:txBody>
      </p:sp>
      <p:pic>
        <p:nvPicPr>
          <p:cNvPr id="4" name="Picture 4">
            <a:extLst>
              <a:ext uri="{FF2B5EF4-FFF2-40B4-BE49-F238E27FC236}">
                <a16:creationId xmlns:a16="http://schemas.microsoft.com/office/drawing/2014/main" id="{CDA5C675-0956-2FB1-2D0D-36243204D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771" y="1416605"/>
            <a:ext cx="57150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CB820814-11D8-6DB5-5562-33B9F392009C}"/>
              </a:ext>
            </a:extLst>
          </p:cNvPr>
          <p:cNvSpPr/>
          <p:nvPr/>
        </p:nvSpPr>
        <p:spPr>
          <a:xfrm>
            <a:off x="10662416" y="1590964"/>
            <a:ext cx="578380" cy="419324"/>
          </a:xfrm>
          <a:prstGeom prst="ellipse">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EE8F8BBF-4204-6F7D-545C-B1C393ED6A99}"/>
              </a:ext>
            </a:extLst>
          </p:cNvPr>
          <p:cNvSpPr/>
          <p:nvPr/>
        </p:nvSpPr>
        <p:spPr>
          <a:xfrm>
            <a:off x="8513585" y="3581685"/>
            <a:ext cx="609600" cy="457200"/>
          </a:xfrm>
          <a:prstGeom prst="ellipse">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24B484FD-85B5-A1C5-4CA6-942C1520D34F}"/>
              </a:ext>
            </a:extLst>
          </p:cNvPr>
          <p:cNvSpPr/>
          <p:nvPr/>
        </p:nvSpPr>
        <p:spPr>
          <a:xfrm>
            <a:off x="9840865" y="3429000"/>
            <a:ext cx="609600" cy="762000"/>
          </a:xfrm>
          <a:prstGeom prst="ellipse">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9CD0499F-959D-3CF9-E597-311EC84C2BF3}"/>
              </a:ext>
            </a:extLst>
          </p:cNvPr>
          <p:cNvSpPr/>
          <p:nvPr/>
        </p:nvSpPr>
        <p:spPr>
          <a:xfrm>
            <a:off x="9970261" y="5598080"/>
            <a:ext cx="609600" cy="457200"/>
          </a:xfrm>
          <a:prstGeom prst="ellipse">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0136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8" presetClass="entr" presetSubtype="0" accel="5000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7"/>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7"/>
                                        </p:tgtEl>
                                        <p:attrNameLst>
                                          <p:attrName>ppt_y</p:attrName>
                                        </p:attrNameLst>
                                      </p:cBhvr>
                                      <p:tavLst>
                                        <p:tav tm="0">
                                          <p:val>
                                            <p:strVal val="#ppt_y"/>
                                          </p:val>
                                        </p:tav>
                                        <p:tav tm="100000">
                                          <p:val>
                                            <p:strVal val="#ppt_y"/>
                                          </p:val>
                                        </p:tav>
                                      </p:tavLst>
                                    </p:anim>
                                    <p:animEffect transition="in" filter="fade">
                                      <p:cBhvr>
                                        <p:cTn id="20" dur="1000"/>
                                        <p:tgtEl>
                                          <p:spTgt spid="7"/>
                                        </p:tgtEl>
                                      </p:cBhvr>
                                    </p:animEffect>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1C94-A799-C7D3-689E-5593E654346D}"/>
              </a:ext>
            </a:extLst>
          </p:cNvPr>
          <p:cNvSpPr>
            <a:spLocks noGrp="1"/>
          </p:cNvSpPr>
          <p:nvPr>
            <p:ph type="title"/>
          </p:nvPr>
        </p:nvSpPr>
        <p:spPr>
          <a:xfrm>
            <a:off x="367238" y="572413"/>
            <a:ext cx="6469664" cy="1596177"/>
          </a:xfrm>
        </p:spPr>
        <p:txBody>
          <a:bodyPr>
            <a:normAutofit/>
          </a:bodyPr>
          <a:lstStyle/>
          <a:p>
            <a:r>
              <a:rPr lang="en-US" sz="4500" dirty="0"/>
              <a:t>Soils evaluation</a:t>
            </a:r>
            <a:br>
              <a:rPr lang="en-US" sz="4500" dirty="0"/>
            </a:br>
            <a:r>
              <a:rPr lang="en-US" sz="4500" dirty="0"/>
              <a:t>season saturation</a:t>
            </a:r>
          </a:p>
        </p:txBody>
      </p:sp>
      <p:sp>
        <p:nvSpPr>
          <p:cNvPr id="3" name="Content Placeholder 2">
            <a:extLst>
              <a:ext uri="{FF2B5EF4-FFF2-40B4-BE49-F238E27FC236}">
                <a16:creationId xmlns:a16="http://schemas.microsoft.com/office/drawing/2014/main" id="{D3416CBE-CAE8-3972-DC6D-D3242EC58637}"/>
              </a:ext>
            </a:extLst>
          </p:cNvPr>
          <p:cNvSpPr>
            <a:spLocks noGrp="1"/>
          </p:cNvSpPr>
          <p:nvPr>
            <p:ph sz="quarter" idx="13"/>
          </p:nvPr>
        </p:nvSpPr>
        <p:spPr>
          <a:xfrm>
            <a:off x="6836902" y="4373312"/>
            <a:ext cx="4640865" cy="1596177"/>
          </a:xfrm>
        </p:spPr>
        <p:txBody>
          <a:bodyPr>
            <a:normAutofit/>
          </a:bodyPr>
          <a:lstStyle/>
          <a:p>
            <a:r>
              <a:rPr lang="en-US" sz="3500" dirty="0"/>
              <a:t>Redoximorphic features</a:t>
            </a:r>
          </a:p>
        </p:txBody>
      </p:sp>
      <p:pic>
        <p:nvPicPr>
          <p:cNvPr id="4" name="Picture 3">
            <a:extLst>
              <a:ext uri="{FF2B5EF4-FFF2-40B4-BE49-F238E27FC236}">
                <a16:creationId xmlns:a16="http://schemas.microsoft.com/office/drawing/2014/main" id="{6FDCA59B-AEA6-C1B8-D1B1-F7AEE771F5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02" y="2214694"/>
            <a:ext cx="6745000"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SCN0155.JPG">
            <a:extLst>
              <a:ext uri="{FF2B5EF4-FFF2-40B4-BE49-F238E27FC236}">
                <a16:creationId xmlns:a16="http://schemas.microsoft.com/office/drawing/2014/main" id="{F0418683-5F38-5B96-5935-9AE6970995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7098" y="125105"/>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934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mg014">
            <a:extLst>
              <a:ext uri="{FF2B5EF4-FFF2-40B4-BE49-F238E27FC236}">
                <a16:creationId xmlns:a16="http://schemas.microsoft.com/office/drawing/2014/main" id="{EE12C635-E6FA-ADBD-0F69-F208788DAE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318301" y="0"/>
            <a:ext cx="9291638"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7">
            <a:extLst>
              <a:ext uri="{FF2B5EF4-FFF2-40B4-BE49-F238E27FC236}">
                <a16:creationId xmlns:a16="http://schemas.microsoft.com/office/drawing/2014/main" id="{604AABBE-FA56-04CE-337A-F96B481CFFD5}"/>
              </a:ext>
            </a:extLst>
          </p:cNvPr>
          <p:cNvSpPr/>
          <p:nvPr/>
        </p:nvSpPr>
        <p:spPr>
          <a:xfrm>
            <a:off x="1986318" y="4889368"/>
            <a:ext cx="5280420" cy="1754326"/>
          </a:xfrm>
          <a:prstGeom prst="rect">
            <a:avLst/>
          </a:prstGeom>
          <a:solidFill>
            <a:srgbClr val="63420F"/>
          </a:solidFill>
          <a:effectLst>
            <a:glow rad="139700">
              <a:schemeClr val="accent5">
                <a:satMod val="175000"/>
                <a:alpha val="40000"/>
              </a:schemeClr>
            </a:glow>
          </a:effectLst>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Iron Masses, &amp;</a:t>
            </a: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Iron Depletions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6" name="Straight Arrow Connector 5">
            <a:extLst>
              <a:ext uri="{FF2B5EF4-FFF2-40B4-BE49-F238E27FC236}">
                <a16:creationId xmlns:a16="http://schemas.microsoft.com/office/drawing/2014/main" id="{84AAAD73-5F72-DC84-DF65-9C762F8F97F3}"/>
              </a:ext>
            </a:extLst>
          </p:cNvPr>
          <p:cNvCxnSpPr/>
          <p:nvPr/>
        </p:nvCxnSpPr>
        <p:spPr bwMode="auto">
          <a:xfrm flipH="1" flipV="1">
            <a:off x="2995246" y="2981910"/>
            <a:ext cx="587477" cy="1907458"/>
          </a:xfrm>
          <a:prstGeom prst="straightConnector1">
            <a:avLst/>
          </a:prstGeom>
          <a:solidFill>
            <a:schemeClr val="accent1"/>
          </a:solidFill>
          <a:ln w="571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B6A54EAB-FFA7-A75D-2FF9-47EF19B3199F}"/>
              </a:ext>
            </a:extLst>
          </p:cNvPr>
          <p:cNvCxnSpPr/>
          <p:nvPr/>
        </p:nvCxnSpPr>
        <p:spPr bwMode="auto">
          <a:xfrm flipV="1">
            <a:off x="7206558" y="3552937"/>
            <a:ext cx="1456393" cy="2404844"/>
          </a:xfrm>
          <a:prstGeom prst="straightConnector1">
            <a:avLst/>
          </a:prstGeom>
          <a:solidFill>
            <a:schemeClr val="accent1"/>
          </a:solidFill>
          <a:ln w="57150"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06023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ystem select">
            <a:extLst>
              <a:ext uri="{FF2B5EF4-FFF2-40B4-BE49-F238E27FC236}">
                <a16:creationId xmlns:a16="http://schemas.microsoft.com/office/drawing/2014/main" id="{EFE64F3A-6B21-7FC5-FB13-B38B474121FF}"/>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1386385" y="30364"/>
            <a:ext cx="9102768" cy="6827636"/>
          </a:xfrm>
          <a:prstGeom prst="rect">
            <a:avLst/>
          </a:prstGeom>
          <a:noFill/>
          <a:ln w="38100">
            <a:noFill/>
            <a:miter lim="800000"/>
            <a:headEnd/>
            <a:tailEnd/>
          </a:ln>
        </p:spPr>
      </p:pic>
      <p:sp>
        <p:nvSpPr>
          <p:cNvPr id="2" name="Title 1">
            <a:extLst>
              <a:ext uri="{FF2B5EF4-FFF2-40B4-BE49-F238E27FC236}">
                <a16:creationId xmlns:a16="http://schemas.microsoft.com/office/drawing/2014/main" id="{DFA36C97-353C-2677-E188-3CCF376F8841}"/>
              </a:ext>
            </a:extLst>
          </p:cNvPr>
          <p:cNvSpPr>
            <a:spLocks noGrp="1"/>
          </p:cNvSpPr>
          <p:nvPr>
            <p:ph type="title"/>
          </p:nvPr>
        </p:nvSpPr>
        <p:spPr>
          <a:xfrm>
            <a:off x="913774" y="290971"/>
            <a:ext cx="10364451" cy="1596177"/>
          </a:xfrm>
        </p:spPr>
        <p:txBody>
          <a:bodyPr>
            <a:normAutofit/>
          </a:bodyPr>
          <a:lstStyle/>
          <a:p>
            <a:r>
              <a:rPr lang="en-US" sz="4500" dirty="0"/>
              <a:t>Limiting layer</a:t>
            </a:r>
          </a:p>
        </p:txBody>
      </p:sp>
      <p:sp>
        <p:nvSpPr>
          <p:cNvPr id="4" name="Line 7">
            <a:extLst>
              <a:ext uri="{FF2B5EF4-FFF2-40B4-BE49-F238E27FC236}">
                <a16:creationId xmlns:a16="http://schemas.microsoft.com/office/drawing/2014/main" id="{70C38098-F5F5-4F45-3366-89C979B3B693}"/>
              </a:ext>
            </a:extLst>
          </p:cNvPr>
          <p:cNvSpPr>
            <a:spLocks noChangeShapeType="1"/>
          </p:cNvSpPr>
          <p:nvPr/>
        </p:nvSpPr>
        <p:spPr bwMode="auto">
          <a:xfrm flipH="1">
            <a:off x="5581933" y="3131898"/>
            <a:ext cx="1743" cy="1596177"/>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5" name="Text Box 4">
            <a:extLst>
              <a:ext uri="{FF2B5EF4-FFF2-40B4-BE49-F238E27FC236}">
                <a16:creationId xmlns:a16="http://schemas.microsoft.com/office/drawing/2014/main" id="{972629C6-36DC-AF98-9FE6-6F25B95EE47A}"/>
              </a:ext>
            </a:extLst>
          </p:cNvPr>
          <p:cNvSpPr txBox="1">
            <a:spLocks noChangeArrowheads="1"/>
          </p:cNvSpPr>
          <p:nvPr/>
        </p:nvSpPr>
        <p:spPr bwMode="auto">
          <a:xfrm>
            <a:off x="2684059" y="5617191"/>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400" b="1" dirty="0">
                <a:solidFill>
                  <a:schemeClr val="tx2"/>
                </a:solidFill>
              </a:rPr>
              <a:t>Restrictive layer</a:t>
            </a:r>
          </a:p>
        </p:txBody>
      </p:sp>
      <p:sp>
        <p:nvSpPr>
          <p:cNvPr id="6" name="Line 5">
            <a:extLst>
              <a:ext uri="{FF2B5EF4-FFF2-40B4-BE49-F238E27FC236}">
                <a16:creationId xmlns:a16="http://schemas.microsoft.com/office/drawing/2014/main" id="{3ED80F25-D9D7-F53A-9844-2B085FEC653D}"/>
              </a:ext>
            </a:extLst>
          </p:cNvPr>
          <p:cNvSpPr>
            <a:spLocks noChangeShapeType="1"/>
          </p:cNvSpPr>
          <p:nvPr/>
        </p:nvSpPr>
        <p:spPr bwMode="auto">
          <a:xfrm flipV="1">
            <a:off x="5224817" y="5117910"/>
            <a:ext cx="2404281" cy="804081"/>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1132617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3400"/>
            <a:ext cx="8229600" cy="990600"/>
          </a:xfrm>
        </p:spPr>
        <p:txBody>
          <a:bodyPr>
            <a:normAutofit fontScale="90000"/>
          </a:bodyPr>
          <a:lstStyle/>
          <a:p>
            <a:pPr algn="l"/>
            <a:r>
              <a:rPr lang="en-US" sz="4000" u="sng" dirty="0"/>
              <a:t>What is a Mound?</a:t>
            </a:r>
            <a:br>
              <a:rPr lang="en-US" sz="4000" u="sng" dirty="0"/>
            </a:br>
            <a:r>
              <a:rPr lang="en-US" sz="4000" u="sng" dirty="0"/>
              <a:t>Definition of a “MOUND”:</a:t>
            </a:r>
          </a:p>
        </p:txBody>
      </p:sp>
      <p:sp>
        <p:nvSpPr>
          <p:cNvPr id="8" name="TextBox 7"/>
          <p:cNvSpPr txBox="1"/>
          <p:nvPr/>
        </p:nvSpPr>
        <p:spPr>
          <a:xfrm>
            <a:off x="2133600" y="2209801"/>
            <a:ext cx="8153400" cy="1384995"/>
          </a:xfrm>
          <a:prstGeom prst="rect">
            <a:avLst/>
          </a:prstGeom>
          <a:noFill/>
        </p:spPr>
        <p:txBody>
          <a:bodyPr wrap="square" rtlCol="0">
            <a:spAutoFit/>
          </a:bodyPr>
          <a:lstStyle/>
          <a:p>
            <a:r>
              <a:rPr lang="en-US" sz="2800" dirty="0">
                <a:solidFill>
                  <a:schemeClr val="tx2"/>
                </a:solidFill>
              </a:rPr>
              <a:t>Mound: a soil treatment area whereby the infiltrative surface is </a:t>
            </a:r>
            <a:r>
              <a:rPr lang="en-US" sz="2800" b="1" i="1" dirty="0">
                <a:solidFill>
                  <a:schemeClr val="tx2"/>
                </a:solidFill>
                <a:effectLst>
                  <a:outerShdw blurRad="38100" dist="38100" dir="2700000" algn="tl">
                    <a:srgbClr val="000000">
                      <a:alpha val="43137"/>
                    </a:srgbClr>
                  </a:outerShdw>
                </a:effectLst>
              </a:rPr>
              <a:t>at</a:t>
            </a:r>
            <a:r>
              <a:rPr lang="en-US" sz="2800" dirty="0">
                <a:solidFill>
                  <a:schemeClr val="tx2"/>
                </a:solidFill>
              </a:rPr>
              <a:t> or </a:t>
            </a:r>
            <a:r>
              <a:rPr lang="en-US" sz="2800" b="1" i="1" dirty="0">
                <a:solidFill>
                  <a:schemeClr val="tx2"/>
                </a:solidFill>
                <a:effectLst>
                  <a:outerShdw blurRad="38100" dist="38100" dir="2700000" algn="tl">
                    <a:srgbClr val="000000">
                      <a:alpha val="43137"/>
                    </a:srgbClr>
                  </a:outerShdw>
                </a:effectLst>
              </a:rPr>
              <a:t>above</a:t>
            </a:r>
            <a:r>
              <a:rPr lang="en-US" sz="2800" dirty="0">
                <a:solidFill>
                  <a:schemeClr val="tx2"/>
                </a:solidFill>
              </a:rPr>
              <a:t> original grade </a:t>
            </a:r>
            <a:r>
              <a:rPr lang="en-US" sz="2800" i="1" dirty="0">
                <a:solidFill>
                  <a:schemeClr val="tx2"/>
                </a:solidFill>
              </a:rPr>
              <a:t>at any point</a:t>
            </a:r>
            <a:r>
              <a:rPr lang="en-US" sz="2800" dirty="0">
                <a:solidFill>
                  <a:schemeClr val="tx2"/>
                </a:solidFill>
              </a:rPr>
              <a:t>.</a:t>
            </a:r>
          </a:p>
        </p:txBody>
      </p:sp>
      <p:sp>
        <p:nvSpPr>
          <p:cNvPr id="13" name="TextBox 12"/>
          <p:cNvSpPr txBox="1"/>
          <p:nvPr/>
        </p:nvSpPr>
        <p:spPr>
          <a:xfrm>
            <a:off x="8638972" y="5356326"/>
            <a:ext cx="1447800" cy="646331"/>
          </a:xfrm>
          <a:prstGeom prst="rect">
            <a:avLst/>
          </a:prstGeom>
          <a:noFill/>
        </p:spPr>
        <p:txBody>
          <a:bodyPr wrap="square" rtlCol="0">
            <a:spAutoFit/>
          </a:bodyPr>
          <a:lstStyle/>
          <a:p>
            <a:r>
              <a:rPr lang="en-US" dirty="0">
                <a:solidFill>
                  <a:schemeClr val="tx2"/>
                </a:solidFill>
              </a:rPr>
              <a:t>Existing Grade</a:t>
            </a:r>
          </a:p>
        </p:txBody>
      </p:sp>
      <p:sp>
        <p:nvSpPr>
          <p:cNvPr id="23" name="TextBox 22"/>
          <p:cNvSpPr txBox="1"/>
          <p:nvPr/>
        </p:nvSpPr>
        <p:spPr>
          <a:xfrm>
            <a:off x="7924800" y="4343401"/>
            <a:ext cx="1447800" cy="646331"/>
          </a:xfrm>
          <a:prstGeom prst="rect">
            <a:avLst/>
          </a:prstGeom>
          <a:noFill/>
        </p:spPr>
        <p:txBody>
          <a:bodyPr wrap="square" rtlCol="0">
            <a:spAutoFit/>
          </a:bodyPr>
          <a:lstStyle/>
          <a:p>
            <a:r>
              <a:rPr lang="en-US" dirty="0">
                <a:solidFill>
                  <a:schemeClr val="tx2"/>
                </a:solidFill>
              </a:rPr>
              <a:t>Infiltrative Surface</a:t>
            </a:r>
          </a:p>
        </p:txBody>
      </p:sp>
      <p:grpSp>
        <p:nvGrpSpPr>
          <p:cNvPr id="40" name="Group 39"/>
          <p:cNvGrpSpPr/>
          <p:nvPr/>
        </p:nvGrpSpPr>
        <p:grpSpPr>
          <a:xfrm>
            <a:off x="2667000" y="4066161"/>
            <a:ext cx="6248400" cy="1645919"/>
            <a:chOff x="609600" y="4724400"/>
            <a:chExt cx="6248400" cy="1645919"/>
          </a:xfrm>
        </p:grpSpPr>
        <p:sp>
          <p:nvSpPr>
            <p:cNvPr id="9" name="Rectangle 8"/>
            <p:cNvSpPr/>
            <p:nvPr/>
          </p:nvSpPr>
          <p:spPr bwMode="auto">
            <a:xfrm>
              <a:off x="609600" y="6324600"/>
              <a:ext cx="6248400" cy="4571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Tahoma" charset="0"/>
              </a:endParaRPr>
            </a:p>
          </p:txBody>
        </p:sp>
        <p:sp>
          <p:nvSpPr>
            <p:cNvPr id="10" name="Rectangle 9"/>
            <p:cNvSpPr/>
            <p:nvPr/>
          </p:nvSpPr>
          <p:spPr bwMode="auto">
            <a:xfrm>
              <a:off x="2209799" y="5791200"/>
              <a:ext cx="2971799" cy="533400"/>
            </a:xfrm>
            <a:prstGeom prst="rect">
              <a:avLst/>
            </a:prstGeom>
            <a:blipFill>
              <a:blip r:embed="rId3" cstate="print">
                <a:extLst>
                  <a:ext uri="{28A0092B-C50C-407E-A947-70E740481C1C}">
                    <a14:useLocalDpi xmlns:a14="http://schemas.microsoft.com/office/drawing/2010/main"/>
                  </a:ext>
                </a:extLst>
              </a:blip>
              <a:tile tx="0" ty="0" sx="100000" sy="100000" flip="none" algn="tl"/>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Tahoma" charset="0"/>
              </a:endParaRPr>
            </a:p>
          </p:txBody>
        </p:sp>
        <p:sp>
          <p:nvSpPr>
            <p:cNvPr id="11" name="Rectangle 10"/>
            <p:cNvSpPr/>
            <p:nvPr/>
          </p:nvSpPr>
          <p:spPr bwMode="auto">
            <a:xfrm>
              <a:off x="2667000" y="5257800"/>
              <a:ext cx="2057400" cy="533400"/>
            </a:xfrm>
            <a:prstGeom prst="rect">
              <a:avLst/>
            </a:prstGeom>
            <a:blipFill>
              <a:blip r:embed="rId4" cstate="print">
                <a:extLst>
                  <a:ext uri="{28A0092B-C50C-407E-A947-70E740481C1C}">
                    <a14:useLocalDpi xmlns:a14="http://schemas.microsoft.com/office/drawing/2010/main"/>
                  </a:ext>
                </a:extLst>
              </a:blip>
              <a:tile tx="0" ty="0" sx="100000" sy="100000" flip="none" algn="tl"/>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Tahoma" charset="0"/>
              </a:endParaRPr>
            </a:p>
          </p:txBody>
        </p:sp>
        <p:sp>
          <p:nvSpPr>
            <p:cNvPr id="14" name="Oval 13"/>
            <p:cNvSpPr/>
            <p:nvPr/>
          </p:nvSpPr>
          <p:spPr bwMode="auto">
            <a:xfrm>
              <a:off x="2895600" y="5410200"/>
              <a:ext cx="152400" cy="152400"/>
            </a:xfrm>
            <a:prstGeom prst="ellipse">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Tahoma" charset="0"/>
              </a:endParaRPr>
            </a:p>
          </p:txBody>
        </p:sp>
        <p:sp>
          <p:nvSpPr>
            <p:cNvPr id="15" name="Oval 14"/>
            <p:cNvSpPr/>
            <p:nvPr/>
          </p:nvSpPr>
          <p:spPr bwMode="auto">
            <a:xfrm>
              <a:off x="3352800" y="5410200"/>
              <a:ext cx="152400" cy="152400"/>
            </a:xfrm>
            <a:prstGeom prst="ellipse">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Tahoma" charset="0"/>
              </a:endParaRPr>
            </a:p>
          </p:txBody>
        </p:sp>
        <p:sp>
          <p:nvSpPr>
            <p:cNvPr id="16" name="Oval 15"/>
            <p:cNvSpPr/>
            <p:nvPr/>
          </p:nvSpPr>
          <p:spPr bwMode="auto">
            <a:xfrm>
              <a:off x="3886200" y="5410200"/>
              <a:ext cx="152400" cy="152400"/>
            </a:xfrm>
            <a:prstGeom prst="ellipse">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Tahoma" charset="0"/>
              </a:endParaRPr>
            </a:p>
          </p:txBody>
        </p:sp>
        <p:sp>
          <p:nvSpPr>
            <p:cNvPr id="17" name="Oval 16"/>
            <p:cNvSpPr/>
            <p:nvPr/>
          </p:nvSpPr>
          <p:spPr bwMode="auto">
            <a:xfrm>
              <a:off x="4419600" y="5410200"/>
              <a:ext cx="152400" cy="152400"/>
            </a:xfrm>
            <a:prstGeom prst="ellipse">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dirty="0">
                <a:latin typeface="Tahoma" charset="0"/>
              </a:endParaRPr>
            </a:p>
          </p:txBody>
        </p:sp>
        <p:cxnSp>
          <p:nvCxnSpPr>
            <p:cNvPr id="22" name="Straight Connector 21"/>
            <p:cNvCxnSpPr/>
            <p:nvPr/>
          </p:nvCxnSpPr>
          <p:spPr bwMode="auto">
            <a:xfrm flipV="1">
              <a:off x="762000" y="4724400"/>
              <a:ext cx="1447800" cy="16002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2209800" y="4724400"/>
              <a:ext cx="297180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5181600" y="4724400"/>
              <a:ext cx="1295400" cy="16002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Curved Connector 28"/>
            <p:cNvCxnSpPr/>
            <p:nvPr/>
          </p:nvCxnSpPr>
          <p:spPr>
            <a:xfrm rot="10800000" flipV="1">
              <a:off x="4724400" y="5410200"/>
              <a:ext cx="1066800" cy="381000"/>
            </a:xfrm>
            <a:prstGeom prst="curvedConnector3">
              <a:avLst>
                <a:gd name="adj1" fmla="val 50000"/>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981200" y="3886201"/>
            <a:ext cx="1600200" cy="646331"/>
          </a:xfrm>
          <a:prstGeom prst="rect">
            <a:avLst/>
          </a:prstGeom>
          <a:noFill/>
        </p:spPr>
        <p:txBody>
          <a:bodyPr wrap="square" rtlCol="0">
            <a:spAutoFit/>
          </a:bodyPr>
          <a:lstStyle/>
          <a:p>
            <a:r>
              <a:rPr lang="en-US" dirty="0">
                <a:solidFill>
                  <a:schemeClr val="tx2"/>
                </a:solidFill>
              </a:rPr>
              <a:t>Distribution Media</a:t>
            </a:r>
          </a:p>
        </p:txBody>
      </p:sp>
      <p:sp>
        <p:nvSpPr>
          <p:cNvPr id="21" name="TextBox 20"/>
          <p:cNvSpPr txBox="1"/>
          <p:nvPr/>
        </p:nvSpPr>
        <p:spPr>
          <a:xfrm>
            <a:off x="1963977" y="4700263"/>
            <a:ext cx="1447800" cy="646331"/>
          </a:xfrm>
          <a:prstGeom prst="rect">
            <a:avLst/>
          </a:prstGeom>
          <a:noFill/>
        </p:spPr>
        <p:txBody>
          <a:bodyPr wrap="square" rtlCol="0">
            <a:spAutoFit/>
          </a:bodyPr>
          <a:lstStyle/>
          <a:p>
            <a:r>
              <a:rPr lang="en-US" dirty="0">
                <a:solidFill>
                  <a:schemeClr val="tx2"/>
                </a:solidFill>
              </a:rPr>
              <a:t>Treatment Sand</a:t>
            </a:r>
          </a:p>
        </p:txBody>
      </p:sp>
      <p:cxnSp>
        <p:nvCxnSpPr>
          <p:cNvPr id="33" name="Curved Connector 32"/>
          <p:cNvCxnSpPr>
            <a:endCxn id="11" idx="1"/>
          </p:cNvCxnSpPr>
          <p:nvPr/>
        </p:nvCxnSpPr>
        <p:spPr>
          <a:xfrm>
            <a:off x="2895600" y="4370960"/>
            <a:ext cx="1828800" cy="495300"/>
          </a:xfrm>
          <a:prstGeom prst="curvedConnector3">
            <a:avLst>
              <a:gd name="adj1" fmla="val 50000"/>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86400" y="3733800"/>
            <a:ext cx="914400" cy="646331"/>
          </a:xfrm>
          <a:prstGeom prst="rect">
            <a:avLst/>
          </a:prstGeom>
          <a:noFill/>
        </p:spPr>
        <p:txBody>
          <a:bodyPr wrap="square" rtlCol="0">
            <a:spAutoFit/>
          </a:bodyPr>
          <a:lstStyle/>
          <a:p>
            <a:pPr algn="ctr"/>
            <a:r>
              <a:rPr lang="en-US" dirty="0">
                <a:solidFill>
                  <a:schemeClr val="tx2"/>
                </a:solidFill>
              </a:rPr>
              <a:t>Final Grade</a:t>
            </a:r>
          </a:p>
        </p:txBody>
      </p:sp>
      <p:sp>
        <p:nvSpPr>
          <p:cNvPr id="28" name="Right Triangle 27"/>
          <p:cNvSpPr/>
          <p:nvPr/>
        </p:nvSpPr>
        <p:spPr>
          <a:xfrm>
            <a:off x="7239002" y="5181599"/>
            <a:ext cx="609599" cy="533400"/>
          </a:xfrm>
          <a:prstGeom prst="rtTriangle">
            <a:avLst/>
          </a:prstGeom>
          <a:blipFill>
            <a:blip r:embed="rId3"/>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0"/>
          <p:cNvSpPr/>
          <p:nvPr/>
        </p:nvSpPr>
        <p:spPr>
          <a:xfrm rot="16200000">
            <a:off x="3660182" y="5102819"/>
            <a:ext cx="528237" cy="685797"/>
          </a:xfrm>
          <a:prstGeom prst="rtTriangle">
            <a:avLst/>
          </a:prstGeom>
          <a:blipFill>
            <a:blip r:embed="rId3"/>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urved Connector 29"/>
          <p:cNvCxnSpPr/>
          <p:nvPr/>
        </p:nvCxnSpPr>
        <p:spPr>
          <a:xfrm>
            <a:off x="2667000" y="5143500"/>
            <a:ext cx="2057400" cy="342900"/>
          </a:xfrm>
          <a:prstGeom prst="curvedConnector3">
            <a:avLst>
              <a:gd name="adj1" fmla="val 50000"/>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338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295400"/>
            <a:ext cx="7315200" cy="4832092"/>
          </a:xfrm>
          <a:prstGeom prst="rect">
            <a:avLst/>
          </a:prstGeom>
        </p:spPr>
        <p:txBody>
          <a:bodyPr wrap="square">
            <a:spAutoFit/>
          </a:bodyPr>
          <a:lstStyle/>
          <a:p>
            <a:pPr lvl="0"/>
            <a:endParaRPr lang="en-US" sz="2800" dirty="0">
              <a:latin typeface="Tahoma" pitchFamily="34" charset="0"/>
              <a:ea typeface="Tahoma" pitchFamily="34" charset="0"/>
              <a:cs typeface="Tahoma" pitchFamily="34" charset="0"/>
            </a:endParaRPr>
          </a:p>
          <a:p>
            <a:pPr marL="457200" indent="-457200">
              <a:buFont typeface="Arial" panose="020B0604020202020204" pitchFamily="34" charset="0"/>
              <a:buChar char="•"/>
            </a:pPr>
            <a:r>
              <a:rPr lang="en-US" sz="2800" dirty="0">
                <a:solidFill>
                  <a:schemeClr val="tx2"/>
                </a:solidFill>
                <a:ea typeface="Tahoma" pitchFamily="34" charset="0"/>
                <a:cs typeface="Tahoma" pitchFamily="34" charset="0"/>
              </a:rPr>
              <a:t>Elevate the infiltrative surface above the limiting layer to ensure aerobic treatment of the effluent prior to contacting the limiting layer</a:t>
            </a:r>
          </a:p>
          <a:p>
            <a:pPr marL="457200" indent="-457200">
              <a:buFont typeface="Arial" panose="020B0604020202020204" pitchFamily="34" charset="0"/>
              <a:buChar char="•"/>
            </a:pPr>
            <a:endParaRPr lang="en-US" sz="2800" dirty="0">
              <a:solidFill>
                <a:schemeClr val="tx2"/>
              </a:solidFill>
              <a:ea typeface="Tahoma" pitchFamily="34" charset="0"/>
              <a:cs typeface="Tahoma" pitchFamily="34" charset="0"/>
            </a:endParaRPr>
          </a:p>
          <a:p>
            <a:pPr marL="457200" indent="-457200">
              <a:buFont typeface="Arial" panose="020B0604020202020204" pitchFamily="34" charset="0"/>
              <a:buChar char="•"/>
            </a:pPr>
            <a:r>
              <a:rPr lang="en-US" sz="2800" dirty="0">
                <a:solidFill>
                  <a:schemeClr val="tx2"/>
                </a:solidFill>
                <a:ea typeface="Tahoma" pitchFamily="34" charset="0"/>
                <a:cs typeface="Tahoma" pitchFamily="34" charset="0"/>
              </a:rPr>
              <a:t>The system must be properly designed to ensure that the effluent will move into the in-situ soils at an application rate that it can readily accept</a:t>
            </a:r>
          </a:p>
          <a:p>
            <a:pPr lvl="1"/>
            <a:endParaRPr lang="en-US" sz="2800" dirty="0">
              <a:latin typeface="Baskerville Old Face" pitchFamily="18" charset="0"/>
            </a:endParaRPr>
          </a:p>
        </p:txBody>
      </p:sp>
      <p:sp>
        <p:nvSpPr>
          <p:cNvPr id="3" name="Title 1"/>
          <p:cNvSpPr txBox="1">
            <a:spLocks/>
          </p:cNvSpPr>
          <p:nvPr/>
        </p:nvSpPr>
        <p:spPr>
          <a:xfrm>
            <a:off x="1905000" y="609600"/>
            <a:ext cx="8534400" cy="914400"/>
          </a:xfrm>
          <a:prstGeom prst="rect">
            <a:avLst/>
          </a:prstGeom>
        </p:spPr>
        <p:txBody>
          <a:bodyPr vert="horz" lIns="0" rIns="18288">
            <a:normAutofit fontScale="85000" lnSpcReduction="10000"/>
          </a:bodyPr>
          <a:lstStyle/>
          <a:p>
            <a:pPr marR="45720" algn="ctr">
              <a:spcBef>
                <a:spcPct val="20000"/>
              </a:spcBef>
              <a:buClr>
                <a:schemeClr val="accent3"/>
              </a:buClr>
              <a:buSzPct val="95000"/>
              <a:defRPr/>
            </a:pPr>
            <a:r>
              <a:rPr lang="en-US" sz="4400" dirty="0">
                <a:solidFill>
                  <a:schemeClr val="tx2"/>
                </a:solidFill>
                <a:latin typeface="+mj-lt"/>
              </a:rPr>
              <a:t>Basic Principals of a Mound System</a:t>
            </a:r>
            <a:endParaRPr lang="en-US" sz="4400" u="sng" dirty="0">
              <a:solidFill>
                <a:schemeClr val="tx2"/>
              </a:solidFill>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7DD07-9EE6-4C05-AC16-FE88D91EFE8C}"/>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107952" y="-9891"/>
            <a:ext cx="12299952" cy="6867891"/>
          </a:xfrm>
          <a:prstGeom prst="rect">
            <a:avLst/>
          </a:prstGeom>
        </p:spPr>
      </p:pic>
      <p:sp>
        <p:nvSpPr>
          <p:cNvPr id="2" name="Title 1">
            <a:extLst>
              <a:ext uri="{FF2B5EF4-FFF2-40B4-BE49-F238E27FC236}">
                <a16:creationId xmlns:a16="http://schemas.microsoft.com/office/drawing/2014/main" id="{3112CDF8-F1E2-B06E-48A0-F9CA7A34FAA5}"/>
              </a:ext>
            </a:extLst>
          </p:cNvPr>
          <p:cNvSpPr>
            <a:spLocks noGrp="1"/>
          </p:cNvSpPr>
          <p:nvPr>
            <p:ph type="title"/>
          </p:nvPr>
        </p:nvSpPr>
        <p:spPr/>
        <p:txBody>
          <a:bodyPr/>
          <a:lstStyle/>
          <a:p>
            <a:r>
              <a:rPr lang="en-US" dirty="0"/>
              <a:t>Locating the STA</a:t>
            </a:r>
          </a:p>
        </p:txBody>
      </p:sp>
      <p:sp>
        <p:nvSpPr>
          <p:cNvPr id="3" name="Content Placeholder 2">
            <a:extLst>
              <a:ext uri="{FF2B5EF4-FFF2-40B4-BE49-F238E27FC236}">
                <a16:creationId xmlns:a16="http://schemas.microsoft.com/office/drawing/2014/main" id="{6AF0A4C5-D21C-D8B8-4B08-45C27A80D7A7}"/>
              </a:ext>
            </a:extLst>
          </p:cNvPr>
          <p:cNvSpPr txBox="1">
            <a:spLocks/>
          </p:cNvSpPr>
          <p:nvPr/>
        </p:nvSpPr>
        <p:spPr>
          <a:xfrm>
            <a:off x="913774" y="2367092"/>
            <a:ext cx="3644578" cy="3424107"/>
          </a:xfr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Critical skill</a:t>
            </a:r>
          </a:p>
          <a:p>
            <a:r>
              <a:rPr lang="en-US" sz="3000" dirty="0">
                <a:solidFill>
                  <a:schemeClr val="tx2"/>
                </a:solidFill>
              </a:rPr>
              <a:t>Obvious keys</a:t>
            </a:r>
          </a:p>
          <a:p>
            <a:pPr lvl="1"/>
            <a:r>
              <a:rPr lang="en-US" sz="2800" dirty="0">
                <a:solidFill>
                  <a:schemeClr val="tx2"/>
                </a:solidFill>
              </a:rPr>
              <a:t>Topography</a:t>
            </a:r>
          </a:p>
          <a:p>
            <a:pPr lvl="1"/>
            <a:r>
              <a:rPr lang="en-US" sz="2800" dirty="0">
                <a:solidFill>
                  <a:schemeClr val="tx2"/>
                </a:solidFill>
              </a:rPr>
              <a:t>vegetation</a:t>
            </a:r>
          </a:p>
          <a:p>
            <a:endParaRPr lang="en-US" sz="3000" dirty="0"/>
          </a:p>
        </p:txBody>
      </p:sp>
      <p:pic>
        <p:nvPicPr>
          <p:cNvPr id="5" name="Picture 5">
            <a:extLst>
              <a:ext uri="{FF2B5EF4-FFF2-40B4-BE49-F238E27FC236}">
                <a16:creationId xmlns:a16="http://schemas.microsoft.com/office/drawing/2014/main" id="{03BE3745-64D0-E4DC-D053-061A7A9D9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489" y="3072604"/>
            <a:ext cx="5486400" cy="3594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037B4403-DFD3-554A-2F1A-9C11BA726F8C}"/>
              </a:ext>
            </a:extLst>
          </p:cNvPr>
          <p:cNvSpPr/>
          <p:nvPr/>
        </p:nvSpPr>
        <p:spPr>
          <a:xfrm>
            <a:off x="9207689" y="3621945"/>
            <a:ext cx="1524000" cy="914400"/>
          </a:xfrm>
          <a:prstGeom prst="ellipse">
            <a:avLst/>
          </a:prstGeom>
          <a:solidFill>
            <a:schemeClr val="accent4">
              <a:lumMod val="20000"/>
              <a:lumOff val="80000"/>
              <a:alpha val="31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693323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7E31-04CF-96ED-D8DA-3D79DFCC3E2E}"/>
              </a:ext>
            </a:extLst>
          </p:cNvPr>
          <p:cNvSpPr>
            <a:spLocks noGrp="1"/>
          </p:cNvSpPr>
          <p:nvPr>
            <p:ph type="title"/>
          </p:nvPr>
        </p:nvSpPr>
        <p:spPr/>
        <p:txBody>
          <a:bodyPr/>
          <a:lstStyle/>
          <a:p>
            <a:r>
              <a:rPr lang="en-US" dirty="0"/>
              <a:t>Above ground systems</a:t>
            </a:r>
            <a:br>
              <a:rPr lang="en-US" dirty="0"/>
            </a:br>
            <a:r>
              <a:rPr lang="en-US" dirty="0"/>
              <a:t>at-grade and mound systems</a:t>
            </a:r>
          </a:p>
        </p:txBody>
      </p:sp>
      <p:sp>
        <p:nvSpPr>
          <p:cNvPr id="3" name="Content Placeholder 2">
            <a:extLst>
              <a:ext uri="{FF2B5EF4-FFF2-40B4-BE49-F238E27FC236}">
                <a16:creationId xmlns:a16="http://schemas.microsoft.com/office/drawing/2014/main" id="{B41E1C98-DDA1-9657-277F-339E0C866D81}"/>
              </a:ext>
            </a:extLst>
          </p:cNvPr>
          <p:cNvSpPr txBox="1">
            <a:spLocks/>
          </p:cNvSpPr>
          <p:nvPr/>
        </p:nvSpPr>
        <p:spPr>
          <a:xfrm>
            <a:off x="913774" y="2367092"/>
            <a:ext cx="5923754" cy="3424107"/>
          </a:xfr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To create separation</a:t>
            </a:r>
          </a:p>
          <a:p>
            <a:r>
              <a:rPr lang="en-US" sz="3000" dirty="0">
                <a:solidFill>
                  <a:schemeClr val="tx2"/>
                </a:solidFill>
              </a:rPr>
              <a:t>To allow for treatment</a:t>
            </a:r>
          </a:p>
          <a:p>
            <a:r>
              <a:rPr lang="en-US" sz="3000" dirty="0">
                <a:solidFill>
                  <a:schemeClr val="tx2"/>
                </a:solidFill>
              </a:rPr>
              <a:t>To allow for construction – make a site “buildable”</a:t>
            </a:r>
          </a:p>
        </p:txBody>
      </p:sp>
      <p:pic>
        <p:nvPicPr>
          <p:cNvPr id="4" name="Picture 4">
            <a:extLst>
              <a:ext uri="{FF2B5EF4-FFF2-40B4-BE49-F238E27FC236}">
                <a16:creationId xmlns:a16="http://schemas.microsoft.com/office/drawing/2014/main" id="{DCF5A277-5A9A-98D0-D95D-F0070A0A5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056" y="2362199"/>
            <a:ext cx="5131398"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194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584936-B12C-BB40-42A3-B42DF767C3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49" t="8549"/>
          <a:stretch/>
        </p:blipFill>
        <p:spPr>
          <a:xfrm>
            <a:off x="5666509" y="1963882"/>
            <a:ext cx="6525491" cy="4894118"/>
          </a:xfrm>
          <a:prstGeom prst="rect">
            <a:avLst/>
          </a:prstGeom>
        </p:spPr>
      </p:pic>
      <p:sp>
        <p:nvSpPr>
          <p:cNvPr id="2" name="Title 1">
            <a:extLst>
              <a:ext uri="{FF2B5EF4-FFF2-40B4-BE49-F238E27FC236}">
                <a16:creationId xmlns:a16="http://schemas.microsoft.com/office/drawing/2014/main" id="{2B52AEF6-2639-2D3E-E765-3314DA52EB66}"/>
              </a:ext>
            </a:extLst>
          </p:cNvPr>
          <p:cNvSpPr>
            <a:spLocks noGrp="1"/>
          </p:cNvSpPr>
          <p:nvPr>
            <p:ph type="title"/>
          </p:nvPr>
        </p:nvSpPr>
        <p:spPr>
          <a:xfrm>
            <a:off x="913774" y="297505"/>
            <a:ext cx="10364451" cy="1181100"/>
          </a:xfrm>
        </p:spPr>
        <p:txBody>
          <a:bodyPr/>
          <a:lstStyle/>
          <a:p>
            <a:r>
              <a:rPr lang="en-US" dirty="0"/>
              <a:t>Above Ground Systems</a:t>
            </a:r>
            <a:br>
              <a:rPr lang="en-US" dirty="0"/>
            </a:br>
            <a:r>
              <a:rPr lang="en-US" dirty="0"/>
              <a:t>Mounds</a:t>
            </a:r>
          </a:p>
        </p:txBody>
      </p:sp>
      <p:pic>
        <p:nvPicPr>
          <p:cNvPr id="3" name="Picture 2">
            <a:extLst>
              <a:ext uri="{FF2B5EF4-FFF2-40B4-BE49-F238E27FC236}">
                <a16:creationId xmlns:a16="http://schemas.microsoft.com/office/drawing/2014/main" id="{BFC922D1-DE9C-9310-AAF5-EBB29E4C4D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63882"/>
            <a:ext cx="6525491" cy="4894118"/>
          </a:xfrm>
          <a:prstGeom prst="rect">
            <a:avLst/>
          </a:prstGeom>
        </p:spPr>
      </p:pic>
    </p:spTree>
    <p:extLst>
      <p:ext uri="{BB962C8B-B14F-4D97-AF65-F5344CB8AC3E}">
        <p14:creationId xmlns:p14="http://schemas.microsoft.com/office/powerpoint/2010/main" val="2605401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968E3-F610-40D0-FDE8-E24880150B9C}"/>
              </a:ext>
            </a:extLst>
          </p:cNvPr>
          <p:cNvSpPr/>
          <p:nvPr/>
        </p:nvSpPr>
        <p:spPr>
          <a:xfrm>
            <a:off x="2822510" y="2967335"/>
            <a:ext cx="6546985" cy="1246495"/>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500" i="1" cap="none" spc="0" dirty="0">
                <a:ln/>
                <a:solidFill>
                  <a:schemeClr val="tx2"/>
                </a:solidFill>
                <a:effectLst>
                  <a:outerShdw blurRad="38100" dist="38100" dir="2700000" algn="tl">
                    <a:srgbClr val="000000">
                      <a:alpha val="43137"/>
                    </a:srgbClr>
                  </a:outerShdw>
                </a:effectLst>
              </a:rPr>
              <a:t>QUESTIONS?</a:t>
            </a:r>
          </a:p>
        </p:txBody>
      </p:sp>
    </p:spTree>
    <p:extLst>
      <p:ext uri="{BB962C8B-B14F-4D97-AF65-F5344CB8AC3E}">
        <p14:creationId xmlns:p14="http://schemas.microsoft.com/office/powerpoint/2010/main" val="1850190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astewater Services | Adobe Associates, Inc.">
            <a:extLst>
              <a:ext uri="{FF2B5EF4-FFF2-40B4-BE49-F238E27FC236}">
                <a16:creationId xmlns:a16="http://schemas.microsoft.com/office/drawing/2014/main" id="{9645CA3F-F986-DBDE-0E71-318D6A559F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7981" y="183324"/>
            <a:ext cx="4469179" cy="3245676"/>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3076" name="Picture 4" descr="Soil Testing For Septic Systems | Septic Perc Testing | BC Testing &amp; Cost">
            <a:extLst>
              <a:ext uri="{FF2B5EF4-FFF2-40B4-BE49-F238E27FC236}">
                <a16:creationId xmlns:a16="http://schemas.microsoft.com/office/drawing/2014/main" id="{B8115387-4949-D15D-0D4B-746042C16F3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77981" y="3612324"/>
            <a:ext cx="4469179" cy="3117251"/>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A8A00D-5FA8-EBF4-5D9F-F74CBB87A639}"/>
              </a:ext>
            </a:extLst>
          </p:cNvPr>
          <p:cNvSpPr>
            <a:spLocks noGrp="1"/>
          </p:cNvSpPr>
          <p:nvPr>
            <p:ph type="title"/>
          </p:nvPr>
        </p:nvSpPr>
        <p:spPr>
          <a:xfrm>
            <a:off x="244840" y="640831"/>
            <a:ext cx="7013957" cy="1573863"/>
          </a:xfrm>
        </p:spPr>
        <p:txBody>
          <a:bodyPr>
            <a:normAutofit/>
          </a:bodyPr>
          <a:lstStyle/>
          <a:p>
            <a:r>
              <a:rPr lang="en-US" sz="4500" dirty="0"/>
              <a:t>What determines the type of STA?</a:t>
            </a:r>
          </a:p>
        </p:txBody>
      </p:sp>
      <p:sp>
        <p:nvSpPr>
          <p:cNvPr id="3" name="Content Placeholder 2">
            <a:extLst>
              <a:ext uri="{FF2B5EF4-FFF2-40B4-BE49-F238E27FC236}">
                <a16:creationId xmlns:a16="http://schemas.microsoft.com/office/drawing/2014/main" id="{95AC6B2E-DB27-EDA4-4C20-077C04853E86}"/>
              </a:ext>
            </a:extLst>
          </p:cNvPr>
          <p:cNvSpPr>
            <a:spLocks noGrp="1"/>
          </p:cNvSpPr>
          <p:nvPr>
            <p:ph sz="quarter" idx="13"/>
          </p:nvPr>
        </p:nvSpPr>
        <p:spPr>
          <a:xfrm>
            <a:off x="387644" y="2440496"/>
            <a:ext cx="7222523" cy="3776673"/>
          </a:xfrm>
        </p:spPr>
        <p:txBody>
          <a:bodyPr>
            <a:normAutofit/>
          </a:bodyPr>
          <a:lstStyle/>
          <a:p>
            <a:r>
              <a:rPr lang="en-US" sz="3000" dirty="0"/>
              <a:t>Determined by soil type</a:t>
            </a:r>
          </a:p>
          <a:p>
            <a:pPr lvl="1"/>
            <a:r>
              <a:rPr lang="en-US" sz="2400" dirty="0"/>
              <a:t>texture/structure/consistence</a:t>
            </a:r>
          </a:p>
          <a:p>
            <a:r>
              <a:rPr lang="en-US" sz="3000" dirty="0"/>
              <a:t>Sized/type to address acceptance rate of soil</a:t>
            </a:r>
          </a:p>
          <a:p>
            <a:pPr lvl="1"/>
            <a:r>
              <a:rPr lang="en-US" sz="2400" dirty="0"/>
              <a:t>LTAR – </a:t>
            </a:r>
            <a:r>
              <a:rPr lang="en-US" sz="2000" dirty="0"/>
              <a:t>long term acceptance rate</a:t>
            </a:r>
          </a:p>
          <a:p>
            <a:pPr lvl="1"/>
            <a:endParaRPr lang="en-US" sz="2000" dirty="0"/>
          </a:p>
        </p:txBody>
      </p:sp>
    </p:spTree>
    <p:extLst>
      <p:ext uri="{BB962C8B-B14F-4D97-AF65-F5344CB8AC3E}">
        <p14:creationId xmlns:p14="http://schemas.microsoft.com/office/powerpoint/2010/main" val="1405731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ptic Tank Maintenance in Penetanguishene | Tinney's Septic Service &amp;  Construction">
            <a:extLst>
              <a:ext uri="{FF2B5EF4-FFF2-40B4-BE49-F238E27FC236}">
                <a16:creationId xmlns:a16="http://schemas.microsoft.com/office/drawing/2014/main" id="{10D7F20A-FB82-1B58-EADA-AFA7E81907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41" r="8466"/>
          <a:stretch/>
        </p:blipFill>
        <p:spPr bwMode="auto">
          <a:xfrm>
            <a:off x="1" y="10"/>
            <a:ext cx="747915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7A43A1-429A-443E-23B1-1AC35DF42732}"/>
              </a:ext>
            </a:extLst>
          </p:cNvPr>
          <p:cNvSpPr>
            <a:spLocks noGrp="1"/>
          </p:cNvSpPr>
          <p:nvPr>
            <p:ph type="title"/>
          </p:nvPr>
        </p:nvSpPr>
        <p:spPr>
          <a:xfrm>
            <a:off x="8024884" y="640831"/>
            <a:ext cx="3523652" cy="1573863"/>
          </a:xfrm>
        </p:spPr>
        <p:txBody>
          <a:bodyPr>
            <a:noAutofit/>
          </a:bodyPr>
          <a:lstStyle/>
          <a:p>
            <a:pPr algn="l"/>
            <a:r>
              <a:rPr lang="en-US" sz="3000" dirty="0"/>
              <a:t>How does wastewater reach the STA?</a:t>
            </a:r>
          </a:p>
        </p:txBody>
      </p:sp>
      <p:sp>
        <p:nvSpPr>
          <p:cNvPr id="3" name="Content Placeholder 2">
            <a:extLst>
              <a:ext uri="{FF2B5EF4-FFF2-40B4-BE49-F238E27FC236}">
                <a16:creationId xmlns:a16="http://schemas.microsoft.com/office/drawing/2014/main" id="{8D7DE378-5BBA-6A36-1403-7B5D53660D9B}"/>
              </a:ext>
            </a:extLst>
          </p:cNvPr>
          <p:cNvSpPr>
            <a:spLocks noGrp="1"/>
          </p:cNvSpPr>
          <p:nvPr>
            <p:ph sz="quarter" idx="13"/>
          </p:nvPr>
        </p:nvSpPr>
        <p:spPr>
          <a:xfrm>
            <a:off x="8196408" y="2367092"/>
            <a:ext cx="3352128" cy="3881309"/>
          </a:xfrm>
        </p:spPr>
        <p:txBody>
          <a:bodyPr>
            <a:noAutofit/>
          </a:bodyPr>
          <a:lstStyle/>
          <a:p>
            <a:r>
              <a:rPr lang="en-US" sz="3000" dirty="0"/>
              <a:t>Gravity flow</a:t>
            </a:r>
          </a:p>
          <a:p>
            <a:pPr lvl="1"/>
            <a:r>
              <a:rPr lang="en-US" sz="2000" dirty="0"/>
              <a:t>Minimum – 1 inch in 8 feet</a:t>
            </a:r>
          </a:p>
          <a:p>
            <a:pPr lvl="1"/>
            <a:r>
              <a:rPr lang="en-US" sz="2000" dirty="0"/>
              <a:t>Maximum – 2 inches in 8 feet</a:t>
            </a:r>
          </a:p>
          <a:p>
            <a:r>
              <a:rPr lang="en-US" sz="3000" dirty="0"/>
              <a:t>Pumped flow</a:t>
            </a:r>
          </a:p>
          <a:p>
            <a:pPr lvl="1"/>
            <a:r>
              <a:rPr lang="en-US" sz="2000" dirty="0"/>
              <a:t>Drain the piping</a:t>
            </a:r>
          </a:p>
        </p:txBody>
      </p:sp>
      <p:pic>
        <p:nvPicPr>
          <p:cNvPr id="1030" name="Picture 6" descr="Conventional Pressure Distributi">
            <a:extLst>
              <a:ext uri="{FF2B5EF4-FFF2-40B4-BE49-F238E27FC236}">
                <a16:creationId xmlns:a16="http://schemas.microsoft.com/office/drawing/2014/main" id="{E4073DF2-3BE2-8F94-3192-6E51B36BCF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61" b="13894"/>
          <a:stretch/>
        </p:blipFill>
        <p:spPr bwMode="auto">
          <a:xfrm>
            <a:off x="-323282" y="996287"/>
            <a:ext cx="7883756" cy="5101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38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ow-Tech Solutions to Extend System Life | Pumper">
            <a:extLst>
              <a:ext uri="{FF2B5EF4-FFF2-40B4-BE49-F238E27FC236}">
                <a16:creationId xmlns:a16="http://schemas.microsoft.com/office/drawing/2014/main" id="{F4248CFD-AAC8-7DD5-0F8B-F27A93826D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06" r="-3" b="8920"/>
          <a:stretch/>
        </p:blipFill>
        <p:spPr bwMode="auto">
          <a:xfrm>
            <a:off x="-3177" y="2272142"/>
            <a:ext cx="402793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avity Septic Design In Silverdale - Apex Septic Design, LLC">
            <a:extLst>
              <a:ext uri="{FF2B5EF4-FFF2-40B4-BE49-F238E27FC236}">
                <a16:creationId xmlns:a16="http://schemas.microsoft.com/office/drawing/2014/main" id="{BF88D457-9CAA-164A-3B49-5955A29441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949" r="1" b="5320"/>
          <a:stretch/>
        </p:blipFill>
        <p:spPr bwMode="auto">
          <a:xfrm>
            <a:off x="-3177" y="4572001"/>
            <a:ext cx="402474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Top Ten Septic System Myths">
            <a:extLst>
              <a:ext uri="{FF2B5EF4-FFF2-40B4-BE49-F238E27FC236}">
                <a16:creationId xmlns:a16="http://schemas.microsoft.com/office/drawing/2014/main" id="{DF27C388-8C94-CFEB-BEFE-B40DA45B80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097" r="-2" b="16682"/>
          <a:stretch/>
        </p:blipFill>
        <p:spPr bwMode="auto">
          <a:xfrm>
            <a:off x="-3177" y="-71306"/>
            <a:ext cx="4027938"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9EFB5E-7208-FDBE-2128-26388108AC3A}"/>
              </a:ext>
            </a:extLst>
          </p:cNvPr>
          <p:cNvSpPr>
            <a:spLocks noGrp="1"/>
          </p:cNvSpPr>
          <p:nvPr>
            <p:ph type="title"/>
          </p:nvPr>
        </p:nvSpPr>
        <p:spPr>
          <a:xfrm>
            <a:off x="4465049" y="618517"/>
            <a:ext cx="7149195" cy="1596177"/>
          </a:xfrm>
        </p:spPr>
        <p:txBody>
          <a:bodyPr>
            <a:normAutofit/>
          </a:bodyPr>
          <a:lstStyle/>
          <a:p>
            <a:r>
              <a:rPr lang="en-US" sz="4500" dirty="0"/>
              <a:t>Gravity distribution</a:t>
            </a:r>
          </a:p>
        </p:txBody>
      </p:sp>
      <p:sp>
        <p:nvSpPr>
          <p:cNvPr id="3" name="Content Placeholder 2">
            <a:extLst>
              <a:ext uri="{FF2B5EF4-FFF2-40B4-BE49-F238E27FC236}">
                <a16:creationId xmlns:a16="http://schemas.microsoft.com/office/drawing/2014/main" id="{08575E15-0E6D-28C4-A324-785CEFF974D0}"/>
              </a:ext>
            </a:extLst>
          </p:cNvPr>
          <p:cNvSpPr>
            <a:spLocks noGrp="1"/>
          </p:cNvSpPr>
          <p:nvPr>
            <p:ph sz="quarter" idx="13"/>
          </p:nvPr>
        </p:nvSpPr>
        <p:spPr>
          <a:xfrm>
            <a:off x="4703202" y="2214694"/>
            <a:ext cx="6672887" cy="3424107"/>
          </a:xfrm>
        </p:spPr>
        <p:txBody>
          <a:bodyPr>
            <a:normAutofit/>
          </a:bodyPr>
          <a:lstStyle/>
          <a:p>
            <a:r>
              <a:rPr lang="en-US" sz="3000" dirty="0"/>
              <a:t>Parallel</a:t>
            </a:r>
          </a:p>
          <a:p>
            <a:pPr lvl="1"/>
            <a:r>
              <a:rPr lang="en-US" sz="2700" dirty="0"/>
              <a:t>Distribution boxes</a:t>
            </a:r>
          </a:p>
          <a:p>
            <a:pPr lvl="1"/>
            <a:r>
              <a:rPr lang="en-US" sz="2700" dirty="0"/>
              <a:t>Header pipe – </a:t>
            </a:r>
            <a:r>
              <a:rPr lang="en-US" sz="2200" dirty="0"/>
              <a:t>[manifold]</a:t>
            </a:r>
          </a:p>
          <a:p>
            <a:r>
              <a:rPr lang="en-US" sz="3000" dirty="0"/>
              <a:t>Sequential</a:t>
            </a:r>
          </a:p>
          <a:p>
            <a:pPr lvl="1"/>
            <a:r>
              <a:rPr lang="en-US" sz="2700" dirty="0"/>
              <a:t>Drop boxes – </a:t>
            </a:r>
            <a:r>
              <a:rPr lang="en-US" sz="2200" dirty="0"/>
              <a:t>[slope]</a:t>
            </a:r>
          </a:p>
          <a:p>
            <a:r>
              <a:rPr lang="en-US" sz="3000" dirty="0"/>
              <a:t>Serial</a:t>
            </a:r>
          </a:p>
          <a:p>
            <a:endParaRPr lang="en-US" dirty="0"/>
          </a:p>
        </p:txBody>
      </p:sp>
    </p:spTree>
    <p:extLst>
      <p:ext uri="{BB962C8B-B14F-4D97-AF65-F5344CB8AC3E}">
        <p14:creationId xmlns:p14="http://schemas.microsoft.com/office/powerpoint/2010/main" val="751316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2EAF-61AA-2778-BAF1-6806B5FB9A72}"/>
              </a:ext>
            </a:extLst>
          </p:cNvPr>
          <p:cNvSpPr>
            <a:spLocks noGrp="1"/>
          </p:cNvSpPr>
          <p:nvPr>
            <p:ph type="title"/>
          </p:nvPr>
        </p:nvSpPr>
        <p:spPr>
          <a:xfrm>
            <a:off x="913774" y="367794"/>
            <a:ext cx="10364451" cy="1101101"/>
          </a:xfrm>
        </p:spPr>
        <p:txBody>
          <a:bodyPr/>
          <a:lstStyle/>
          <a:p>
            <a:r>
              <a:rPr lang="en-US" dirty="0"/>
              <a:t>Gravity flow</a:t>
            </a:r>
          </a:p>
        </p:txBody>
      </p:sp>
      <p:sp>
        <p:nvSpPr>
          <p:cNvPr id="3" name="Content Placeholder 2">
            <a:extLst>
              <a:ext uri="{FF2B5EF4-FFF2-40B4-BE49-F238E27FC236}">
                <a16:creationId xmlns:a16="http://schemas.microsoft.com/office/drawing/2014/main" id="{480DEAB9-631E-6541-3507-84864D501F20}"/>
              </a:ext>
            </a:extLst>
          </p:cNvPr>
          <p:cNvSpPr txBox="1">
            <a:spLocks/>
          </p:cNvSpPr>
          <p:nvPr/>
        </p:nvSpPr>
        <p:spPr>
          <a:xfrm>
            <a:off x="913774" y="1719618"/>
            <a:ext cx="6537904" cy="4519865"/>
          </a:xfr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Parallel distribution</a:t>
            </a:r>
          </a:p>
          <a:p>
            <a:pPr lvl="1"/>
            <a:r>
              <a:rPr lang="en-US" sz="2800" b="1" i="1" dirty="0">
                <a:solidFill>
                  <a:schemeClr val="tx2"/>
                </a:solidFill>
              </a:rPr>
              <a:t>Distribution box</a:t>
            </a:r>
          </a:p>
          <a:p>
            <a:pPr lvl="2"/>
            <a:r>
              <a:rPr lang="en-US" sz="2600" dirty="0">
                <a:solidFill>
                  <a:schemeClr val="tx2"/>
                </a:solidFill>
              </a:rPr>
              <a:t>Two or more outlets</a:t>
            </a:r>
          </a:p>
          <a:p>
            <a:pPr lvl="2"/>
            <a:r>
              <a:rPr lang="en-US" sz="2600" dirty="0">
                <a:solidFill>
                  <a:schemeClr val="tx2"/>
                </a:solidFill>
              </a:rPr>
              <a:t>Objective – equal flows</a:t>
            </a:r>
          </a:p>
          <a:p>
            <a:pPr lvl="2"/>
            <a:r>
              <a:rPr lang="en-US" sz="2600" dirty="0">
                <a:solidFill>
                  <a:schemeClr val="tx2"/>
                </a:solidFill>
              </a:rPr>
              <a:t>Equal lateral length</a:t>
            </a:r>
          </a:p>
          <a:p>
            <a:pPr lvl="2"/>
            <a:r>
              <a:rPr lang="en-US" sz="2600" dirty="0">
                <a:solidFill>
                  <a:schemeClr val="tx2"/>
                </a:solidFill>
              </a:rPr>
              <a:t>Needs level installation of d-box</a:t>
            </a:r>
          </a:p>
          <a:p>
            <a:pPr lvl="2"/>
            <a:r>
              <a:rPr lang="en-US" sz="2600" dirty="0">
                <a:solidFill>
                  <a:schemeClr val="tx2"/>
                </a:solidFill>
              </a:rPr>
              <a:t>Allows periodic cleaning</a:t>
            </a:r>
          </a:p>
        </p:txBody>
      </p:sp>
      <p:pic>
        <p:nvPicPr>
          <p:cNvPr id="4098" name="Picture 2" descr="How Big Is A Septic Distribution Box">
            <a:extLst>
              <a:ext uri="{FF2B5EF4-FFF2-40B4-BE49-F238E27FC236}">
                <a16:creationId xmlns:a16="http://schemas.microsoft.com/office/drawing/2014/main" id="{9C6F8EAB-5689-866D-3699-414B4BEA5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914" y="1920329"/>
            <a:ext cx="3591973" cy="4813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853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l-a-flows">
            <a:extLst>
              <a:ext uri="{FF2B5EF4-FFF2-40B4-BE49-F238E27FC236}">
                <a16:creationId xmlns:a16="http://schemas.microsoft.com/office/drawing/2014/main" id="{F31CC18F-F410-A169-4A8E-74C433881E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5634" y="618517"/>
            <a:ext cx="3932077" cy="2949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Tipping d-box2">
            <a:extLst>
              <a:ext uri="{FF2B5EF4-FFF2-40B4-BE49-F238E27FC236}">
                <a16:creationId xmlns:a16="http://schemas.microsoft.com/office/drawing/2014/main" id="{F795D6C5-34D1-D38F-4F50-67CE3DD017D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50443" y="3614821"/>
            <a:ext cx="3932077" cy="26246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912426-0C84-AF74-A4A3-0C509AE06752}"/>
              </a:ext>
            </a:extLst>
          </p:cNvPr>
          <p:cNvSpPr>
            <a:spLocks noGrp="1"/>
          </p:cNvSpPr>
          <p:nvPr>
            <p:ph type="title"/>
          </p:nvPr>
        </p:nvSpPr>
        <p:spPr>
          <a:xfrm>
            <a:off x="5282520" y="618517"/>
            <a:ext cx="5855416" cy="1596177"/>
          </a:xfrm>
        </p:spPr>
        <p:txBody>
          <a:bodyPr>
            <a:normAutofit/>
          </a:bodyPr>
          <a:lstStyle/>
          <a:p>
            <a:r>
              <a:rPr lang="en-US" sz="4500" dirty="0"/>
              <a:t>Gravity flow</a:t>
            </a:r>
          </a:p>
        </p:txBody>
      </p:sp>
      <p:sp>
        <p:nvSpPr>
          <p:cNvPr id="3" name="Content Placeholder 2">
            <a:extLst>
              <a:ext uri="{FF2B5EF4-FFF2-40B4-BE49-F238E27FC236}">
                <a16:creationId xmlns:a16="http://schemas.microsoft.com/office/drawing/2014/main" id="{82590ADA-64C3-1F30-F632-98E8EC380E50}"/>
              </a:ext>
            </a:extLst>
          </p:cNvPr>
          <p:cNvSpPr>
            <a:spLocks noGrp="1"/>
          </p:cNvSpPr>
          <p:nvPr>
            <p:ph sz="quarter" idx="13"/>
          </p:nvPr>
        </p:nvSpPr>
        <p:spPr>
          <a:xfrm>
            <a:off x="5282520" y="2214694"/>
            <a:ext cx="6209785" cy="4099133"/>
          </a:xfrm>
        </p:spPr>
        <p:txBody>
          <a:bodyPr>
            <a:normAutofit/>
          </a:bodyPr>
          <a:lstStyle/>
          <a:p>
            <a:r>
              <a:rPr lang="en-US" sz="3000" b="1" dirty="0"/>
              <a:t>Distribution box with access</a:t>
            </a:r>
          </a:p>
          <a:p>
            <a:r>
              <a:rPr lang="en-US" sz="3000" dirty="0"/>
              <a:t>Products to help equalize distribution </a:t>
            </a:r>
          </a:p>
          <a:p>
            <a:pPr lvl="1"/>
            <a:r>
              <a:rPr lang="en-US" sz="2500" dirty="0"/>
              <a:t>Levelers</a:t>
            </a:r>
          </a:p>
          <a:p>
            <a:pPr lvl="1"/>
            <a:r>
              <a:rPr lang="en-US" sz="2500" dirty="0"/>
              <a:t>Tipping buckets</a:t>
            </a:r>
          </a:p>
        </p:txBody>
      </p:sp>
    </p:spTree>
    <p:extLst>
      <p:ext uri="{BB962C8B-B14F-4D97-AF65-F5344CB8AC3E}">
        <p14:creationId xmlns:p14="http://schemas.microsoft.com/office/powerpoint/2010/main" val="1029479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7A06-D2C0-F73C-B808-28E9B9EEFB71}"/>
              </a:ext>
            </a:extLst>
          </p:cNvPr>
          <p:cNvSpPr>
            <a:spLocks noGrp="1"/>
          </p:cNvSpPr>
          <p:nvPr>
            <p:ph type="title"/>
          </p:nvPr>
        </p:nvSpPr>
        <p:spPr>
          <a:xfrm>
            <a:off x="913774" y="367795"/>
            <a:ext cx="10364451" cy="1056856"/>
          </a:xfrm>
        </p:spPr>
        <p:txBody>
          <a:bodyPr/>
          <a:lstStyle/>
          <a:p>
            <a:r>
              <a:rPr lang="en-US" dirty="0"/>
              <a:t>Gravity flow</a:t>
            </a:r>
          </a:p>
        </p:txBody>
      </p:sp>
      <p:sp>
        <p:nvSpPr>
          <p:cNvPr id="3" name="Content Placeholder 2">
            <a:extLst>
              <a:ext uri="{FF2B5EF4-FFF2-40B4-BE49-F238E27FC236}">
                <a16:creationId xmlns:a16="http://schemas.microsoft.com/office/drawing/2014/main" id="{480DEAB9-631E-6541-3507-84864D501F20}"/>
              </a:ext>
            </a:extLst>
          </p:cNvPr>
          <p:cNvSpPr txBox="1">
            <a:spLocks/>
          </p:cNvSpPr>
          <p:nvPr/>
        </p:nvSpPr>
        <p:spPr>
          <a:xfrm>
            <a:off x="913774" y="1719618"/>
            <a:ext cx="6537904" cy="4519865"/>
          </a:xfrm>
        </p:spPr>
        <p:txBody>
          <a:bodyPr>
            <a:normAutofit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en-US" sz="3000" dirty="0">
                <a:solidFill>
                  <a:schemeClr val="tx2"/>
                </a:solidFill>
              </a:rPr>
              <a:t>Parallel distribution</a:t>
            </a:r>
          </a:p>
          <a:p>
            <a:pPr lvl="1"/>
            <a:r>
              <a:rPr lang="en-US" sz="2800" b="1" i="1" dirty="0">
                <a:solidFill>
                  <a:schemeClr val="tx2"/>
                </a:solidFill>
              </a:rPr>
              <a:t>Header pipe/manifold</a:t>
            </a:r>
          </a:p>
          <a:p>
            <a:pPr lvl="2"/>
            <a:r>
              <a:rPr lang="en-US" sz="2600" dirty="0">
                <a:solidFill>
                  <a:schemeClr val="tx2"/>
                </a:solidFill>
              </a:rPr>
              <a:t>Two or more outlets</a:t>
            </a:r>
          </a:p>
          <a:p>
            <a:pPr lvl="2"/>
            <a:r>
              <a:rPr lang="en-US" sz="2600" dirty="0">
                <a:solidFill>
                  <a:schemeClr val="tx2"/>
                </a:solidFill>
              </a:rPr>
              <a:t>Objective – equal flows</a:t>
            </a:r>
          </a:p>
          <a:p>
            <a:pPr lvl="2"/>
            <a:r>
              <a:rPr lang="en-US" sz="2600" dirty="0">
                <a:solidFill>
                  <a:schemeClr val="tx2"/>
                </a:solidFill>
              </a:rPr>
              <a:t>Equal lateral length</a:t>
            </a:r>
          </a:p>
          <a:p>
            <a:pPr lvl="2"/>
            <a:r>
              <a:rPr lang="en-US" sz="2600" dirty="0">
                <a:solidFill>
                  <a:schemeClr val="tx2"/>
                </a:solidFill>
              </a:rPr>
              <a:t>Needs level installation of header pipe/manifold</a:t>
            </a:r>
          </a:p>
          <a:p>
            <a:pPr lvl="2"/>
            <a:r>
              <a:rPr lang="en-US" sz="2600" dirty="0">
                <a:solidFill>
                  <a:schemeClr val="tx2"/>
                </a:solidFill>
              </a:rPr>
              <a:t>Does </a:t>
            </a:r>
            <a:r>
              <a:rPr lang="en-US" sz="2600" b="1" u="sng" dirty="0">
                <a:solidFill>
                  <a:schemeClr val="tx2"/>
                </a:solidFill>
              </a:rPr>
              <a:t>not</a:t>
            </a:r>
            <a:r>
              <a:rPr lang="en-US" sz="2600" dirty="0">
                <a:solidFill>
                  <a:schemeClr val="tx2"/>
                </a:solidFill>
              </a:rPr>
              <a:t> Allow for periodic cleaning</a:t>
            </a:r>
          </a:p>
        </p:txBody>
      </p:sp>
      <p:pic>
        <p:nvPicPr>
          <p:cNvPr id="5122" name="Picture 2" descr="Shamrock Septic Service">
            <a:extLst>
              <a:ext uri="{FF2B5EF4-FFF2-40B4-BE49-F238E27FC236}">
                <a16:creationId xmlns:a16="http://schemas.microsoft.com/office/drawing/2014/main" id="{F013BCB4-5677-D7F9-19D7-7536181AE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957" y="1247670"/>
            <a:ext cx="3285244" cy="4641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289730"/>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656</TotalTime>
  <Words>2531</Words>
  <Application>Microsoft Office PowerPoint</Application>
  <PresentationFormat>Widescreen</PresentationFormat>
  <Paragraphs>295</Paragraphs>
  <Slides>32</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Rounded MT Bold</vt:lpstr>
      <vt:lpstr>Baskerville Old Face</vt:lpstr>
      <vt:lpstr>Calibri</vt:lpstr>
      <vt:lpstr>Tahoma</vt:lpstr>
      <vt:lpstr>Times New Roman</vt:lpstr>
      <vt:lpstr>1_Default Design</vt:lpstr>
      <vt:lpstr>Final Treatment aka: Soil Treatment Area</vt:lpstr>
      <vt:lpstr>Soil Treatment Area (STA) Final Dispersal</vt:lpstr>
      <vt:lpstr>Locating the STA</vt:lpstr>
      <vt:lpstr>What determines the type of STA?</vt:lpstr>
      <vt:lpstr>How does wastewater reach the STA?</vt:lpstr>
      <vt:lpstr>Gravity distribution</vt:lpstr>
      <vt:lpstr>Gravity flow</vt:lpstr>
      <vt:lpstr>Gravity flow</vt:lpstr>
      <vt:lpstr>Gravity flow</vt:lpstr>
      <vt:lpstr>Gravity flow</vt:lpstr>
      <vt:lpstr>Gravity flow management</vt:lpstr>
      <vt:lpstr>Gravity flow</vt:lpstr>
      <vt:lpstr>Pressure distribution flow</vt:lpstr>
      <vt:lpstr>PowerPoint Presentation</vt:lpstr>
      <vt:lpstr>Media in the STA</vt:lpstr>
      <vt:lpstr>Local Specific Systems</vt:lpstr>
      <vt:lpstr>Colorado special NDDS (Non-pressurized Drip Dispersal System)</vt:lpstr>
      <vt:lpstr>Accessibility for the STA for evaluation</vt:lpstr>
      <vt:lpstr>Soils</vt:lpstr>
      <vt:lpstr>Soils evaluation</vt:lpstr>
      <vt:lpstr>Visual  &amp;  Tactile Soils Analysis</vt:lpstr>
      <vt:lpstr>Soil evaluation Texture, Structure, Consistence</vt:lpstr>
      <vt:lpstr>Soils evaluation sizing the STA</vt:lpstr>
      <vt:lpstr>Soils evaluation color</vt:lpstr>
      <vt:lpstr>Soils evaluation season saturation</vt:lpstr>
      <vt:lpstr>PowerPoint Presentation</vt:lpstr>
      <vt:lpstr>Limiting layer</vt:lpstr>
      <vt:lpstr>What is a Mound? Definition of a “MOUND”:</vt:lpstr>
      <vt:lpstr>PowerPoint Presentation</vt:lpstr>
      <vt:lpstr>Above ground systems at-grade and mound systems</vt:lpstr>
      <vt:lpstr>Above Ground Systems Mounds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TREATMENT AREAS</dc:title>
  <dc:creator>Kimberly Seipp</dc:creator>
  <cp:lastModifiedBy>Kimberly Seipp</cp:lastModifiedBy>
  <cp:revision>35</cp:revision>
  <dcterms:created xsi:type="dcterms:W3CDTF">2022-10-07T16:19:57Z</dcterms:created>
  <dcterms:modified xsi:type="dcterms:W3CDTF">2025-03-31T18:44:01Z</dcterms:modified>
</cp:coreProperties>
</file>