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Lst>
  <p:notesMasterIdLst>
    <p:notesMasterId r:id="rId39"/>
  </p:notesMasterIdLst>
  <p:sldIdLst>
    <p:sldId id="256" r:id="rId2"/>
    <p:sldId id="257" r:id="rId3"/>
    <p:sldId id="258" r:id="rId4"/>
    <p:sldId id="359" r:id="rId5"/>
    <p:sldId id="362" r:id="rId6"/>
    <p:sldId id="363" r:id="rId7"/>
    <p:sldId id="261" r:id="rId8"/>
    <p:sldId id="364" r:id="rId9"/>
    <p:sldId id="263" r:id="rId10"/>
    <p:sldId id="264" r:id="rId11"/>
    <p:sldId id="265" r:id="rId12"/>
    <p:sldId id="267" r:id="rId13"/>
    <p:sldId id="268" r:id="rId14"/>
    <p:sldId id="269" r:id="rId15"/>
    <p:sldId id="275" r:id="rId16"/>
    <p:sldId id="339" r:id="rId17"/>
    <p:sldId id="274" r:id="rId18"/>
    <p:sldId id="266" r:id="rId19"/>
    <p:sldId id="276" r:id="rId20"/>
    <p:sldId id="278" r:id="rId21"/>
    <p:sldId id="270" r:id="rId22"/>
    <p:sldId id="271" r:id="rId23"/>
    <p:sldId id="272" r:id="rId24"/>
    <p:sldId id="279" r:id="rId25"/>
    <p:sldId id="365" r:id="rId26"/>
    <p:sldId id="366" r:id="rId27"/>
    <p:sldId id="367" r:id="rId28"/>
    <p:sldId id="368" r:id="rId29"/>
    <p:sldId id="284" r:id="rId30"/>
    <p:sldId id="285" r:id="rId31"/>
    <p:sldId id="327" r:id="rId32"/>
    <p:sldId id="328" r:id="rId33"/>
    <p:sldId id="329" r:id="rId34"/>
    <p:sldId id="361" r:id="rId35"/>
    <p:sldId id="331" r:id="rId36"/>
    <p:sldId id="332" r:id="rId37"/>
    <p:sldId id="286"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9" autoAdjust="0"/>
    <p:restoredTop sz="84746" autoAdjust="0"/>
  </p:normalViewPr>
  <p:slideViewPr>
    <p:cSldViewPr snapToGrid="0">
      <p:cViewPr varScale="1">
        <p:scale>
          <a:sx n="97" d="100"/>
          <a:sy n="97" d="100"/>
        </p:scale>
        <p:origin x="1110" y="30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D63D94-2F9F-4B3F-B547-68B893D22488}" type="datetimeFigureOut">
              <a:rPr lang="en-US" smtClean="0"/>
              <a:t>3/31/2025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CB335A-CEA1-4E1A-82D2-935C9B5CCFEA}" type="slidenum">
              <a:rPr lang="en-US" smtClean="0"/>
              <a:t>‹#›</a:t>
            </a:fld>
            <a:endParaRPr lang="en-US"/>
          </a:p>
        </p:txBody>
      </p:sp>
    </p:spTree>
    <p:extLst>
      <p:ext uri="{BB962C8B-B14F-4D97-AF65-F5344CB8AC3E}">
        <p14:creationId xmlns:p14="http://schemas.microsoft.com/office/powerpoint/2010/main" val="3833076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get too deep into explaining</a:t>
            </a:r>
            <a:r>
              <a:rPr lang="en-US" baseline="0" dirty="0"/>
              <a:t> any of the treatment concepts in this module, as they will all be addressed in further detail in Mod. 11</a:t>
            </a:r>
          </a:p>
          <a:p>
            <a:endParaRPr lang="en-US" baseline="0" dirty="0"/>
          </a:p>
          <a:p>
            <a:r>
              <a:rPr lang="en-US" baseline="0" dirty="0"/>
              <a:t>This is just a flyover</a:t>
            </a:r>
            <a:endParaRPr lang="en-US" dirty="0"/>
          </a:p>
          <a:p>
            <a:endParaRPr lang="en-US" dirty="0"/>
          </a:p>
        </p:txBody>
      </p:sp>
      <p:sp>
        <p:nvSpPr>
          <p:cNvPr id="4" name="Slide Number Placeholder 3"/>
          <p:cNvSpPr>
            <a:spLocks noGrp="1"/>
          </p:cNvSpPr>
          <p:nvPr>
            <p:ph type="sldNum" sz="quarter" idx="5"/>
          </p:nvPr>
        </p:nvSpPr>
        <p:spPr/>
        <p:txBody>
          <a:bodyPr/>
          <a:lstStyle/>
          <a:p>
            <a:fld id="{27CB335A-CEA1-4E1A-82D2-935C9B5CCFEA}" type="slidenum">
              <a:rPr lang="en-US" smtClean="0"/>
              <a:t>1</a:t>
            </a:fld>
            <a:endParaRPr lang="en-US"/>
          </a:p>
        </p:txBody>
      </p:sp>
    </p:spTree>
    <p:extLst>
      <p:ext uri="{BB962C8B-B14F-4D97-AF65-F5344CB8AC3E}">
        <p14:creationId xmlns:p14="http://schemas.microsoft.com/office/powerpoint/2010/main" val="3266303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of suspended growth aerobic unit.</a:t>
            </a:r>
          </a:p>
          <a:p>
            <a:endParaRPr lang="en-US" dirty="0"/>
          </a:p>
          <a:p>
            <a:r>
              <a:rPr lang="en-US" dirty="0"/>
              <a:t>In the picture on the left,</a:t>
            </a:r>
            <a:r>
              <a:rPr lang="en-US" baseline="0" dirty="0"/>
              <a:t> </a:t>
            </a:r>
            <a:r>
              <a:rPr lang="en-US" dirty="0"/>
              <a:t>the trash tank would be prior to the tank that is shown. We see the aeration/mixing</a:t>
            </a:r>
            <a:r>
              <a:rPr lang="en-US" baseline="0" dirty="0"/>
              <a:t> tank; the aerator; and the clarifier (settling tank)</a:t>
            </a:r>
          </a:p>
          <a:p>
            <a:endParaRPr lang="en-US" baseline="0" dirty="0"/>
          </a:p>
          <a:p>
            <a:r>
              <a:rPr lang="en-US" baseline="0" dirty="0"/>
              <a:t>Again, in the suspended growth systems, air is forced in and the bubbles naturally mix throughout this compartment and are used by the biomass (bugs) in the tank</a:t>
            </a:r>
            <a:endParaRPr lang="en-US" dirty="0"/>
          </a:p>
          <a:p>
            <a:endParaRPr lang="en-US" dirty="0"/>
          </a:p>
        </p:txBody>
      </p:sp>
      <p:sp>
        <p:nvSpPr>
          <p:cNvPr id="4" name="Slide Number Placeholder 3"/>
          <p:cNvSpPr>
            <a:spLocks noGrp="1"/>
          </p:cNvSpPr>
          <p:nvPr>
            <p:ph type="sldNum" sz="quarter" idx="5"/>
          </p:nvPr>
        </p:nvSpPr>
        <p:spPr/>
        <p:txBody>
          <a:bodyPr/>
          <a:lstStyle/>
          <a:p>
            <a:fld id="{27CB335A-CEA1-4E1A-82D2-935C9B5CCFEA}" type="slidenum">
              <a:rPr lang="en-US" smtClean="0"/>
              <a:t>10</a:t>
            </a:fld>
            <a:endParaRPr lang="en-US"/>
          </a:p>
        </p:txBody>
      </p:sp>
    </p:spTree>
    <p:extLst>
      <p:ext uri="{BB962C8B-B14F-4D97-AF65-F5344CB8AC3E}">
        <p14:creationId xmlns:p14="http://schemas.microsoft.com/office/powerpoint/2010/main" val="3740681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Numerous kinds of media in attached growth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case you can see the air</a:t>
            </a:r>
            <a:r>
              <a:rPr lang="en-US" baseline="0" dirty="0"/>
              <a:t> forces the aerated effluent over the media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7CB335A-CEA1-4E1A-82D2-935C9B5CCFEA}" type="slidenum">
              <a:rPr lang="en-US" smtClean="0"/>
              <a:t>11</a:t>
            </a:fld>
            <a:endParaRPr lang="en-US"/>
          </a:p>
        </p:txBody>
      </p:sp>
    </p:spTree>
    <p:extLst>
      <p:ext uri="{BB962C8B-B14F-4D97-AF65-F5344CB8AC3E}">
        <p14:creationId xmlns:p14="http://schemas.microsoft.com/office/powerpoint/2010/main" val="1959159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types of “media filters” out there.  Some refer to these as Packed Bed Filters.  Some of these will be part of initial treatment because they are prior to final treatment.  Or they could be part of final treatment if they are the last thing wastewater passes through.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effluent is introduced to the media and as it passes through the media in an unsaturated</a:t>
            </a:r>
            <a:r>
              <a:rPr lang="en-US" baseline="0" dirty="0"/>
              <a:t> flow pattern, </a:t>
            </a:r>
            <a:r>
              <a:rPr lang="en-US" dirty="0"/>
              <a:t>the biological community that is living on and in the media, feed on the food within the effluent – the pathogens, chunks, anything it sees as edible. Note</a:t>
            </a:r>
            <a:r>
              <a:rPr lang="en-US" baseline="0" dirty="0"/>
              <a:t> that free oxygen must be available for these systems to work</a:t>
            </a:r>
            <a:r>
              <a:rPr lang="en-US" dirty="0"/>
              <a:t>.</a:t>
            </a:r>
          </a:p>
        </p:txBody>
      </p:sp>
      <p:sp>
        <p:nvSpPr>
          <p:cNvPr id="4" name="Slide Number Placeholder 3"/>
          <p:cNvSpPr>
            <a:spLocks noGrp="1"/>
          </p:cNvSpPr>
          <p:nvPr>
            <p:ph type="sldNum" sz="quarter" idx="5"/>
          </p:nvPr>
        </p:nvSpPr>
        <p:spPr/>
        <p:txBody>
          <a:bodyPr/>
          <a:lstStyle/>
          <a:p>
            <a:fld id="{27CB335A-CEA1-4E1A-82D2-935C9B5CCFEA}" type="slidenum">
              <a:rPr lang="en-US" smtClean="0"/>
              <a:t>12</a:t>
            </a:fld>
            <a:endParaRPr lang="en-US"/>
          </a:p>
        </p:txBody>
      </p:sp>
    </p:spTree>
    <p:extLst>
      <p:ext uri="{BB962C8B-B14F-4D97-AF65-F5344CB8AC3E}">
        <p14:creationId xmlns:p14="http://schemas.microsoft.com/office/powerpoint/2010/main" val="1240822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Cut away of important parts of a media filter</a:t>
            </a:r>
          </a:p>
          <a:p>
            <a:endParaRPr lang="en-US" dirty="0"/>
          </a:p>
          <a:p>
            <a:r>
              <a:rPr lang="en-US" dirty="0"/>
              <a:t>Note that the slide indicates</a:t>
            </a:r>
            <a:r>
              <a:rPr lang="en-US" baseline="0" dirty="0"/>
              <a:t> that the media filter is contained or lined.  They can be single-pass or recirculating (recirc. requires the container or a liner in order to capture the effluent and return it to the headworks</a:t>
            </a:r>
          </a:p>
          <a:p>
            <a:endParaRPr lang="en-US" baseline="0" dirty="0"/>
          </a:p>
          <a:p>
            <a:r>
              <a:rPr lang="en-US" dirty="0"/>
              <a:t>Again, unsaturated flow is required; free oxygen</a:t>
            </a:r>
            <a:r>
              <a:rPr lang="en-US" baseline="0" dirty="0"/>
              <a:t> is necessary for these systems to function as intended</a:t>
            </a:r>
          </a:p>
          <a:p>
            <a:endParaRPr lang="en-US" baseline="0" dirty="0"/>
          </a:p>
          <a:p>
            <a:r>
              <a:rPr lang="en-US" baseline="0" dirty="0"/>
              <a:t>An unlined media filter is the last thing before the wastewater is released and could be part of what we would call final treatment.</a:t>
            </a:r>
            <a:endParaRPr lang="en-US" dirty="0"/>
          </a:p>
          <a:p>
            <a:endParaRPr lang="en-US" dirty="0"/>
          </a:p>
        </p:txBody>
      </p:sp>
      <p:sp>
        <p:nvSpPr>
          <p:cNvPr id="4" name="Slide Number Placeholder 3"/>
          <p:cNvSpPr>
            <a:spLocks noGrp="1"/>
          </p:cNvSpPr>
          <p:nvPr>
            <p:ph type="sldNum" sz="quarter" idx="5"/>
          </p:nvPr>
        </p:nvSpPr>
        <p:spPr/>
        <p:txBody>
          <a:bodyPr/>
          <a:lstStyle/>
          <a:p>
            <a:fld id="{27CB335A-CEA1-4E1A-82D2-935C9B5CCFEA}" type="slidenum">
              <a:rPr lang="en-US" smtClean="0"/>
              <a:t>13</a:t>
            </a:fld>
            <a:endParaRPr lang="en-US"/>
          </a:p>
        </p:txBody>
      </p:sp>
    </p:spTree>
    <p:extLst>
      <p:ext uri="{BB962C8B-B14F-4D97-AF65-F5344CB8AC3E}">
        <p14:creationId xmlns:p14="http://schemas.microsoft.com/office/powerpoint/2010/main" val="3915007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kinds of media are used depending on product selected.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choices are based upon geographical location and where manufactures want to market their product; Also, can be</a:t>
            </a:r>
            <a:r>
              <a:rPr lang="en-US" baseline="0" dirty="0"/>
              <a:t> affected by regulatory requirements</a:t>
            </a:r>
            <a:endParaRPr lang="en-US" dirty="0"/>
          </a:p>
          <a:p>
            <a:endParaRPr lang="en-US" dirty="0"/>
          </a:p>
        </p:txBody>
      </p:sp>
      <p:sp>
        <p:nvSpPr>
          <p:cNvPr id="4" name="Slide Number Placeholder 3"/>
          <p:cNvSpPr>
            <a:spLocks noGrp="1"/>
          </p:cNvSpPr>
          <p:nvPr>
            <p:ph type="sldNum" sz="quarter" idx="5"/>
          </p:nvPr>
        </p:nvSpPr>
        <p:spPr/>
        <p:txBody>
          <a:bodyPr/>
          <a:lstStyle/>
          <a:p>
            <a:fld id="{27CB335A-CEA1-4E1A-82D2-935C9B5CCFEA}" type="slidenum">
              <a:rPr lang="en-US" smtClean="0"/>
              <a:t>14</a:t>
            </a:fld>
            <a:endParaRPr lang="en-US"/>
          </a:p>
        </p:txBody>
      </p:sp>
    </p:spTree>
    <p:extLst>
      <p:ext uri="{BB962C8B-B14F-4D97-AF65-F5344CB8AC3E}">
        <p14:creationId xmlns:p14="http://schemas.microsoft.com/office/powerpoint/2010/main" val="4243874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is coconut husks – right is peat</a:t>
            </a:r>
          </a:p>
        </p:txBody>
      </p:sp>
      <p:sp>
        <p:nvSpPr>
          <p:cNvPr id="4" name="Slide Number Placeholder 3"/>
          <p:cNvSpPr>
            <a:spLocks noGrp="1"/>
          </p:cNvSpPr>
          <p:nvPr>
            <p:ph type="sldNum" sz="quarter" idx="5"/>
          </p:nvPr>
        </p:nvSpPr>
        <p:spPr/>
        <p:txBody>
          <a:bodyPr/>
          <a:lstStyle/>
          <a:p>
            <a:fld id="{27CB335A-CEA1-4E1A-82D2-935C9B5CCFEA}" type="slidenum">
              <a:rPr lang="en-US" smtClean="0"/>
              <a:t>15</a:t>
            </a:fld>
            <a:endParaRPr lang="en-US"/>
          </a:p>
        </p:txBody>
      </p:sp>
    </p:spTree>
    <p:extLst>
      <p:ext uri="{BB962C8B-B14F-4D97-AF65-F5344CB8AC3E}">
        <p14:creationId xmlns:p14="http://schemas.microsoft.com/office/powerpoint/2010/main" val="1603380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Textile filter – photos show brand new on the left, and in use on the right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These are used in the Orenco,</a:t>
            </a:r>
            <a:r>
              <a:rPr lang="en-US" baseline="0" dirty="0"/>
              <a:t> </a:t>
            </a:r>
            <a:r>
              <a:rPr lang="en-US" baseline="0" dirty="0" err="1"/>
              <a:t>Advantex</a:t>
            </a:r>
            <a:r>
              <a:rPr lang="en-US" baseline="0" dirty="0"/>
              <a:t> systems</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DD0A04A8-6200-4BD6-AF25-B67E8C74F9A1}" type="slidenum">
              <a:rPr lang="en-US" smtClean="0"/>
              <a:pPr>
                <a:defRPr/>
              </a:pPr>
              <a:t>16</a:t>
            </a:fld>
            <a:endParaRPr lang="en-US"/>
          </a:p>
        </p:txBody>
      </p:sp>
    </p:spTree>
    <p:extLst>
      <p:ext uri="{BB962C8B-B14F-4D97-AF65-F5344CB8AC3E}">
        <p14:creationId xmlns:p14="http://schemas.microsoft.com/office/powerpoint/2010/main" val="2535471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a:t>
            </a:r>
            <a:r>
              <a:rPr lang="en-US" baseline="0" dirty="0"/>
              <a:t> Waterloo Biofilter</a:t>
            </a:r>
          </a:p>
          <a:p>
            <a:endParaRPr lang="en-US" baseline="0" dirty="0"/>
          </a:p>
          <a:p>
            <a:r>
              <a:rPr lang="en-US" baseline="0" dirty="0"/>
              <a:t>Now ; Aero-cell</a:t>
            </a:r>
            <a:endParaRPr lang="en-US" dirty="0"/>
          </a:p>
          <a:p>
            <a:endParaRPr lang="en-US" dirty="0"/>
          </a:p>
        </p:txBody>
      </p:sp>
      <p:sp>
        <p:nvSpPr>
          <p:cNvPr id="4" name="Slide Number Placeholder 3"/>
          <p:cNvSpPr>
            <a:spLocks noGrp="1"/>
          </p:cNvSpPr>
          <p:nvPr>
            <p:ph type="sldNum" sz="quarter" idx="5"/>
          </p:nvPr>
        </p:nvSpPr>
        <p:spPr/>
        <p:txBody>
          <a:bodyPr/>
          <a:lstStyle/>
          <a:p>
            <a:fld id="{27CB335A-CEA1-4E1A-82D2-935C9B5CCFEA}" type="slidenum">
              <a:rPr lang="en-US" smtClean="0"/>
              <a:t>17</a:t>
            </a:fld>
            <a:endParaRPr lang="en-US"/>
          </a:p>
        </p:txBody>
      </p:sp>
    </p:spTree>
    <p:extLst>
      <p:ext uri="{BB962C8B-B14F-4D97-AF65-F5344CB8AC3E}">
        <p14:creationId xmlns:p14="http://schemas.microsoft.com/office/powerpoint/2010/main" val="1253225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an example of an attached growth ATU. Finding new popularity again after being out of favor. Lower cost than some other types of units.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Rarely used for a single-family</a:t>
            </a:r>
            <a:r>
              <a:rPr lang="en-US" baseline="0" dirty="0"/>
              <a:t> home; typically, cluster systems or commercial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system slowly rotates through the effluent where the biomass attaches to the discs on the unit. The discs then rotate above the water level to allow access to the free oxygen</a:t>
            </a:r>
            <a:endParaRPr lang="en-US" dirty="0"/>
          </a:p>
          <a:p>
            <a:endParaRPr lang="en-US" dirty="0"/>
          </a:p>
        </p:txBody>
      </p:sp>
      <p:sp>
        <p:nvSpPr>
          <p:cNvPr id="4" name="Slide Number Placeholder 3"/>
          <p:cNvSpPr>
            <a:spLocks noGrp="1"/>
          </p:cNvSpPr>
          <p:nvPr>
            <p:ph type="sldNum" sz="quarter" idx="5"/>
          </p:nvPr>
        </p:nvSpPr>
        <p:spPr/>
        <p:txBody>
          <a:bodyPr/>
          <a:lstStyle/>
          <a:p>
            <a:fld id="{27CB335A-CEA1-4E1A-82D2-935C9B5CCFEA}" type="slidenum">
              <a:rPr lang="en-US" smtClean="0"/>
              <a:t>18</a:t>
            </a:fld>
            <a:endParaRPr lang="en-US"/>
          </a:p>
        </p:txBody>
      </p:sp>
    </p:spTree>
    <p:extLst>
      <p:ext uri="{BB962C8B-B14F-4D97-AF65-F5344CB8AC3E}">
        <p14:creationId xmlns:p14="http://schemas.microsoft.com/office/powerpoint/2010/main" val="37068002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Nibbler Unit – the ball are suspended in the aeration unit but provide a place for the bugs to attach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what I would call a combined</a:t>
            </a:r>
            <a:r>
              <a:rPr lang="en-US" baseline="0" dirty="0"/>
              <a:t> attached/suspended growth system. The bubblers provide the oxygen and force the wiffle balls into suspension as they float around within the effluent where the bugs can attach and still have access to the oxygen provided</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7CB335A-CEA1-4E1A-82D2-935C9B5CCFEA}" type="slidenum">
              <a:rPr lang="en-US" smtClean="0"/>
              <a:t>19</a:t>
            </a:fld>
            <a:endParaRPr lang="en-US"/>
          </a:p>
        </p:txBody>
      </p:sp>
    </p:spTree>
    <p:extLst>
      <p:ext uri="{BB962C8B-B14F-4D97-AF65-F5344CB8AC3E}">
        <p14:creationId xmlns:p14="http://schemas.microsoft.com/office/powerpoint/2010/main" val="2383028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many different types of Alternative Technologies out there to treat the wastewater and make the effluent as clean as possible before being discharged into the STA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are part of the “initial treatment” portion of the system.  Others are part of the “final treatment” portion.</a:t>
            </a:r>
          </a:p>
          <a:p>
            <a:endParaRPr lang="en-US" dirty="0"/>
          </a:p>
        </p:txBody>
      </p:sp>
      <p:sp>
        <p:nvSpPr>
          <p:cNvPr id="4" name="Slide Number Placeholder 3"/>
          <p:cNvSpPr>
            <a:spLocks noGrp="1"/>
          </p:cNvSpPr>
          <p:nvPr>
            <p:ph type="sldNum" sz="quarter" idx="5"/>
          </p:nvPr>
        </p:nvSpPr>
        <p:spPr/>
        <p:txBody>
          <a:bodyPr/>
          <a:lstStyle/>
          <a:p>
            <a:fld id="{27CB335A-CEA1-4E1A-82D2-935C9B5CCFEA}" type="slidenum">
              <a:rPr lang="en-US" smtClean="0"/>
              <a:t>2</a:t>
            </a:fld>
            <a:endParaRPr lang="en-US"/>
          </a:p>
        </p:txBody>
      </p:sp>
    </p:spTree>
    <p:extLst>
      <p:ext uri="{BB962C8B-B14F-4D97-AF65-F5344CB8AC3E}">
        <p14:creationId xmlns:p14="http://schemas.microsoft.com/office/powerpoint/2010/main" val="1222681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t>An important component of wetlands is the vegetation. Should not be open water.</a:t>
            </a:r>
          </a:p>
          <a:p>
            <a:pPr>
              <a:spcBef>
                <a:spcPct val="0"/>
              </a:spcBef>
            </a:pPr>
            <a:endParaRPr lang="en-US" dirty="0"/>
          </a:p>
          <a:p>
            <a:pPr>
              <a:spcBef>
                <a:spcPct val="0"/>
              </a:spcBef>
            </a:pPr>
            <a:r>
              <a:rPr lang="en-US" dirty="0"/>
              <a:t>Don’t necessarily</a:t>
            </a:r>
            <a:r>
              <a:rPr lang="en-US" baseline="0" dirty="0"/>
              <a:t> work as well in cooler climates. Especially if you are looking for nitrogen reductions (won’t happen in the winter)</a:t>
            </a:r>
          </a:p>
          <a:p>
            <a:pPr>
              <a:spcBef>
                <a:spcPct val="0"/>
              </a:spcBef>
            </a:pPr>
            <a:endParaRPr lang="en-US" baseline="0"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Historically noted as not necessarily</a:t>
            </a:r>
            <a:r>
              <a:rPr lang="en-US" baseline="0" dirty="0"/>
              <a:t> work well in cooler climates. Especially if you are looking for nitrogen reduction; however some recent studies with some design modifications (vertical flow vs. horizontal flow) have noted promising results for both BOD and nitrogen removal</a:t>
            </a:r>
            <a:endParaRPr lang="en-US" dirty="0"/>
          </a:p>
          <a:p>
            <a:pPr>
              <a:spcBef>
                <a:spcPct val="0"/>
              </a:spcBef>
            </a:pPr>
            <a:endParaRPr lang="en-US" dirty="0"/>
          </a:p>
          <a:p>
            <a:endParaRPr lang="en-US" dirty="0"/>
          </a:p>
        </p:txBody>
      </p:sp>
      <p:sp>
        <p:nvSpPr>
          <p:cNvPr id="4" name="Slide Number Placeholder 3"/>
          <p:cNvSpPr>
            <a:spLocks noGrp="1"/>
          </p:cNvSpPr>
          <p:nvPr>
            <p:ph type="sldNum" sz="quarter" idx="5"/>
          </p:nvPr>
        </p:nvSpPr>
        <p:spPr/>
        <p:txBody>
          <a:bodyPr/>
          <a:lstStyle/>
          <a:p>
            <a:fld id="{27CB335A-CEA1-4E1A-82D2-935C9B5CCFEA}" type="slidenum">
              <a:rPr lang="en-US" smtClean="0"/>
              <a:t>20</a:t>
            </a:fld>
            <a:endParaRPr lang="en-US"/>
          </a:p>
        </p:txBody>
      </p:sp>
    </p:spTree>
    <p:extLst>
      <p:ext uri="{BB962C8B-B14F-4D97-AF65-F5344CB8AC3E}">
        <p14:creationId xmlns:p14="http://schemas.microsoft.com/office/powerpoint/2010/main" val="3000254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have single pass filters (the easiest to manage) or re-circulating filters.</a:t>
            </a:r>
          </a:p>
          <a:p>
            <a:endParaRPr lang="en-US" dirty="0"/>
          </a:p>
        </p:txBody>
      </p:sp>
      <p:sp>
        <p:nvSpPr>
          <p:cNvPr id="4" name="Slide Number Placeholder 3"/>
          <p:cNvSpPr>
            <a:spLocks noGrp="1"/>
          </p:cNvSpPr>
          <p:nvPr>
            <p:ph type="sldNum" sz="quarter" idx="5"/>
          </p:nvPr>
        </p:nvSpPr>
        <p:spPr/>
        <p:txBody>
          <a:bodyPr/>
          <a:lstStyle/>
          <a:p>
            <a:fld id="{27CB335A-CEA1-4E1A-82D2-935C9B5CCFEA}" type="slidenum">
              <a:rPr lang="en-US" smtClean="0"/>
              <a:t>21</a:t>
            </a:fld>
            <a:endParaRPr lang="en-US"/>
          </a:p>
        </p:txBody>
      </p:sp>
    </p:spTree>
    <p:extLst>
      <p:ext uri="{BB962C8B-B14F-4D97-AF65-F5344CB8AC3E}">
        <p14:creationId xmlns:p14="http://schemas.microsoft.com/office/powerpoint/2010/main" val="2601287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Re-circulating media filter flow path. Discuss the pieces.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Recirculation of</a:t>
            </a:r>
            <a:r>
              <a:rPr lang="en-US" baseline="0" dirty="0"/>
              <a:t> the nitrified effluent is necessary if nitrogen reduction is proposed. The media filter nitrifies the effluent, returning it back to the headworks provides the carbon source to allow the denitrification process to take place</a:t>
            </a:r>
            <a:endParaRPr lang="en-US" dirty="0"/>
          </a:p>
          <a:p>
            <a:endParaRPr lang="en-US" dirty="0"/>
          </a:p>
        </p:txBody>
      </p:sp>
      <p:sp>
        <p:nvSpPr>
          <p:cNvPr id="4" name="Slide Number Placeholder 3"/>
          <p:cNvSpPr>
            <a:spLocks noGrp="1"/>
          </p:cNvSpPr>
          <p:nvPr>
            <p:ph type="sldNum" sz="quarter" idx="5"/>
          </p:nvPr>
        </p:nvSpPr>
        <p:spPr/>
        <p:txBody>
          <a:bodyPr/>
          <a:lstStyle/>
          <a:p>
            <a:fld id="{27CB335A-CEA1-4E1A-82D2-935C9B5CCFEA}" type="slidenum">
              <a:rPr lang="en-US" smtClean="0"/>
              <a:t>22</a:t>
            </a:fld>
            <a:endParaRPr lang="en-US"/>
          </a:p>
        </p:txBody>
      </p:sp>
    </p:spTree>
    <p:extLst>
      <p:ext uri="{BB962C8B-B14F-4D97-AF65-F5344CB8AC3E}">
        <p14:creationId xmlns:p14="http://schemas.microsoft.com/office/powerpoint/2010/main" val="1084862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component that allows for recirculation to work</a:t>
            </a:r>
          </a:p>
          <a:p>
            <a:endParaRPr lang="en-US" dirty="0"/>
          </a:p>
        </p:txBody>
      </p:sp>
      <p:sp>
        <p:nvSpPr>
          <p:cNvPr id="4" name="Slide Number Placeholder 3"/>
          <p:cNvSpPr>
            <a:spLocks noGrp="1"/>
          </p:cNvSpPr>
          <p:nvPr>
            <p:ph type="sldNum" sz="quarter" idx="5"/>
          </p:nvPr>
        </p:nvSpPr>
        <p:spPr/>
        <p:txBody>
          <a:bodyPr/>
          <a:lstStyle/>
          <a:p>
            <a:fld id="{27CB335A-CEA1-4E1A-82D2-935C9B5CCFEA}" type="slidenum">
              <a:rPr lang="en-US" smtClean="0"/>
              <a:t>23</a:t>
            </a:fld>
            <a:endParaRPr lang="en-US"/>
          </a:p>
        </p:txBody>
      </p:sp>
    </p:spTree>
    <p:extLst>
      <p:ext uri="{BB962C8B-B14F-4D97-AF65-F5344CB8AC3E}">
        <p14:creationId xmlns:p14="http://schemas.microsoft.com/office/powerpoint/2010/main" val="747055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Disinfection is typically required if there is going to be some kind of surface discharge – this is to ensure that the bacteria is killed or rendered sterile to prevent the discharge from causing a severe</a:t>
            </a:r>
            <a:r>
              <a:rPr lang="en-US" baseline="0" dirty="0"/>
              <a:t> health issue for those that may come in contact </a:t>
            </a:r>
            <a:endParaRPr lang="en-US" dirty="0"/>
          </a:p>
          <a:p>
            <a:endParaRPr lang="en-US" dirty="0"/>
          </a:p>
        </p:txBody>
      </p:sp>
      <p:sp>
        <p:nvSpPr>
          <p:cNvPr id="4" name="Slide Number Placeholder 3"/>
          <p:cNvSpPr>
            <a:spLocks noGrp="1"/>
          </p:cNvSpPr>
          <p:nvPr>
            <p:ph type="sldNum" sz="quarter" idx="5"/>
          </p:nvPr>
        </p:nvSpPr>
        <p:spPr/>
        <p:txBody>
          <a:bodyPr/>
          <a:lstStyle/>
          <a:p>
            <a:fld id="{27CB335A-CEA1-4E1A-82D2-935C9B5CCFEA}" type="slidenum">
              <a:rPr lang="en-US" smtClean="0"/>
              <a:t>25</a:t>
            </a:fld>
            <a:endParaRPr lang="en-US"/>
          </a:p>
        </p:txBody>
      </p:sp>
    </p:spTree>
    <p:extLst>
      <p:ext uri="{BB962C8B-B14F-4D97-AF65-F5344CB8AC3E}">
        <p14:creationId xmlns:p14="http://schemas.microsoft.com/office/powerpoint/2010/main" val="1156212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this is typically a tertiary treatment component installed after a secondary treatment system;</a:t>
            </a:r>
            <a:r>
              <a:rPr lang="en-US" baseline="0" dirty="0"/>
              <a:t> ATU, packed bed filter, etc.</a:t>
            </a:r>
            <a:endParaRPr lang="en-US" dirty="0"/>
          </a:p>
          <a:p>
            <a:endParaRPr lang="en-US" dirty="0"/>
          </a:p>
          <a:p>
            <a:r>
              <a:rPr lang="en-US" dirty="0"/>
              <a:t>The photos shown here are</a:t>
            </a:r>
            <a:r>
              <a:rPr lang="en-US" baseline="0" dirty="0"/>
              <a:t> of a standard “tablet chlorinator”</a:t>
            </a:r>
            <a:endParaRPr lang="en-US" dirty="0"/>
          </a:p>
          <a:p>
            <a:endParaRPr lang="en-US" dirty="0"/>
          </a:p>
          <a:p>
            <a:r>
              <a:rPr lang="en-US" dirty="0"/>
              <a:t>Make sure correct tablets are used and they come in contact with the effluent</a:t>
            </a:r>
          </a:p>
          <a:p>
            <a:endParaRPr lang="en-US" dirty="0"/>
          </a:p>
          <a:p>
            <a:r>
              <a:rPr lang="en-US" dirty="0"/>
              <a:t>Moisture can cause the</a:t>
            </a:r>
            <a:r>
              <a:rPr lang="en-US" baseline="0" dirty="0"/>
              <a:t> tablets to get stuck and not fall into position</a:t>
            </a:r>
            <a:endParaRPr lang="en-US" dirty="0"/>
          </a:p>
          <a:p>
            <a:endParaRPr lang="en-US" dirty="0"/>
          </a:p>
        </p:txBody>
      </p:sp>
      <p:sp>
        <p:nvSpPr>
          <p:cNvPr id="4" name="Slide Number Placeholder 3"/>
          <p:cNvSpPr>
            <a:spLocks noGrp="1"/>
          </p:cNvSpPr>
          <p:nvPr>
            <p:ph type="sldNum" sz="quarter" idx="5"/>
          </p:nvPr>
        </p:nvSpPr>
        <p:spPr/>
        <p:txBody>
          <a:bodyPr/>
          <a:lstStyle/>
          <a:p>
            <a:fld id="{27CB335A-CEA1-4E1A-82D2-935C9B5CCFEA}" type="slidenum">
              <a:rPr lang="en-US" smtClean="0"/>
              <a:t>26</a:t>
            </a:fld>
            <a:endParaRPr lang="en-US"/>
          </a:p>
        </p:txBody>
      </p:sp>
    </p:spTree>
    <p:extLst>
      <p:ext uri="{BB962C8B-B14F-4D97-AF65-F5344CB8AC3E}">
        <p14:creationId xmlns:p14="http://schemas.microsoft.com/office/powerpoint/2010/main" val="25337250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Need at least yearly maintenance to clean tubes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a:t>
            </a:r>
            <a:r>
              <a:rPr lang="en-US" baseline="0" dirty="0"/>
              <a:t> this is typically installed as tertiary treatment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7CB335A-CEA1-4E1A-82D2-935C9B5CCFEA}" type="slidenum">
              <a:rPr lang="en-US" smtClean="0"/>
              <a:t>27</a:t>
            </a:fld>
            <a:endParaRPr lang="en-US"/>
          </a:p>
        </p:txBody>
      </p:sp>
    </p:spTree>
    <p:extLst>
      <p:ext uri="{BB962C8B-B14F-4D97-AF65-F5344CB8AC3E}">
        <p14:creationId xmlns:p14="http://schemas.microsoft.com/office/powerpoint/2010/main" val="3949011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Separation Technologies is simply separating the blackwater from the graywater</a:t>
            </a:r>
          </a:p>
          <a:p>
            <a:endParaRPr lang="en-US" dirty="0"/>
          </a:p>
          <a:p>
            <a:r>
              <a:rPr lang="en-US" dirty="0"/>
              <a:t>This is best done on a new build – retrofitting a home to separation technologies is very expensive</a:t>
            </a:r>
          </a:p>
          <a:p>
            <a:endParaRPr lang="en-US" dirty="0"/>
          </a:p>
        </p:txBody>
      </p:sp>
      <p:sp>
        <p:nvSpPr>
          <p:cNvPr id="4" name="Slide Number Placeholder 3"/>
          <p:cNvSpPr>
            <a:spLocks noGrp="1"/>
          </p:cNvSpPr>
          <p:nvPr>
            <p:ph type="sldNum" sz="quarter" idx="5"/>
          </p:nvPr>
        </p:nvSpPr>
        <p:spPr/>
        <p:txBody>
          <a:bodyPr/>
          <a:lstStyle/>
          <a:p>
            <a:fld id="{27CB335A-CEA1-4E1A-82D2-935C9B5CCFEA}" type="slidenum">
              <a:rPr lang="en-US" smtClean="0"/>
              <a:t>28</a:t>
            </a:fld>
            <a:endParaRPr lang="en-US"/>
          </a:p>
        </p:txBody>
      </p:sp>
    </p:spTree>
    <p:extLst>
      <p:ext uri="{BB962C8B-B14F-4D97-AF65-F5344CB8AC3E}">
        <p14:creationId xmlns:p14="http://schemas.microsoft.com/office/powerpoint/2010/main" val="1801942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wastewater streams are separated and proper</a:t>
            </a:r>
            <a:r>
              <a:rPr lang="en-US" baseline="0" dirty="0"/>
              <a:t> treatment is included, </a:t>
            </a:r>
            <a:r>
              <a:rPr lang="en-US" dirty="0"/>
              <a:t>you can reuse the gray water; AS LONG AS YOUR LOCAL OR STATE REGULATIONS ALLOW FOR IT</a:t>
            </a:r>
          </a:p>
          <a:p>
            <a:endParaRPr lang="en-US" dirty="0"/>
          </a:p>
          <a:p>
            <a:r>
              <a:rPr lang="en-US" i="1" dirty="0"/>
              <a:t>Colorado</a:t>
            </a:r>
            <a:r>
              <a:rPr lang="en-US" i="1" baseline="0" dirty="0"/>
              <a:t> Regulation 86 for Graywater; Regulation 84 for reclaimed water re-use</a:t>
            </a:r>
            <a:endParaRPr lang="en-US" i="1" dirty="0"/>
          </a:p>
          <a:p>
            <a:endParaRPr lang="en-US" dirty="0"/>
          </a:p>
        </p:txBody>
      </p:sp>
      <p:sp>
        <p:nvSpPr>
          <p:cNvPr id="4" name="Slide Number Placeholder 3"/>
          <p:cNvSpPr>
            <a:spLocks noGrp="1"/>
          </p:cNvSpPr>
          <p:nvPr>
            <p:ph type="sldNum" sz="quarter" idx="5"/>
          </p:nvPr>
        </p:nvSpPr>
        <p:spPr/>
        <p:txBody>
          <a:bodyPr/>
          <a:lstStyle/>
          <a:p>
            <a:fld id="{27CB335A-CEA1-4E1A-82D2-935C9B5CCFEA}" type="slidenum">
              <a:rPr lang="en-US" smtClean="0"/>
              <a:t>29</a:t>
            </a:fld>
            <a:endParaRPr lang="en-US"/>
          </a:p>
        </p:txBody>
      </p:sp>
    </p:spTree>
    <p:extLst>
      <p:ext uri="{BB962C8B-B14F-4D97-AF65-F5344CB8AC3E}">
        <p14:creationId xmlns:p14="http://schemas.microsoft.com/office/powerpoint/2010/main" val="26343150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Drip is advanced treatment and advanced STA all in the same system - </a:t>
            </a:r>
          </a:p>
          <a:p>
            <a:endParaRPr lang="en-US" dirty="0"/>
          </a:p>
          <a:p>
            <a:r>
              <a:rPr lang="en-US" dirty="0"/>
              <a:t>Drip irrigation/dispersal systems are becoming more popular – the drip portion is the final treatment - </a:t>
            </a:r>
          </a:p>
          <a:p>
            <a:endParaRPr lang="en-US" dirty="0"/>
          </a:p>
          <a:p>
            <a:r>
              <a:rPr lang="en-US" dirty="0"/>
              <a:t>These typically take up a large area; Installed shallow to utilize the biologically active topsoil</a:t>
            </a:r>
          </a:p>
          <a:p>
            <a:endParaRPr lang="en-US" dirty="0"/>
          </a:p>
          <a:p>
            <a:r>
              <a:rPr lang="en-US" dirty="0"/>
              <a:t>Effluent</a:t>
            </a:r>
            <a:r>
              <a:rPr lang="en-US" baseline="0" dirty="0"/>
              <a:t> is added slowly to provide unsaturated flow and time for the biological process to occur</a:t>
            </a:r>
            <a:endParaRPr lang="en-US" dirty="0"/>
          </a:p>
          <a:p>
            <a:endParaRPr lang="en-US" dirty="0"/>
          </a:p>
        </p:txBody>
      </p:sp>
      <p:sp>
        <p:nvSpPr>
          <p:cNvPr id="4" name="Slide Number Placeholder 3"/>
          <p:cNvSpPr>
            <a:spLocks noGrp="1"/>
          </p:cNvSpPr>
          <p:nvPr>
            <p:ph type="sldNum" sz="quarter" idx="5"/>
          </p:nvPr>
        </p:nvSpPr>
        <p:spPr/>
        <p:txBody>
          <a:bodyPr/>
          <a:lstStyle/>
          <a:p>
            <a:fld id="{27CB335A-CEA1-4E1A-82D2-935C9B5CCFEA}" type="slidenum">
              <a:rPr lang="en-US" smtClean="0"/>
              <a:t>30</a:t>
            </a:fld>
            <a:endParaRPr lang="en-US"/>
          </a:p>
        </p:txBody>
      </p:sp>
    </p:spTree>
    <p:extLst>
      <p:ext uri="{BB962C8B-B14F-4D97-AF65-F5344CB8AC3E}">
        <p14:creationId xmlns:p14="http://schemas.microsoft.com/office/powerpoint/2010/main" val="3800450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Summary of why we see more alternatives than ever.</a:t>
            </a:r>
          </a:p>
          <a:p>
            <a:endParaRPr lang="en-US" dirty="0"/>
          </a:p>
        </p:txBody>
      </p:sp>
      <p:sp>
        <p:nvSpPr>
          <p:cNvPr id="4" name="Slide Number Placeholder 3"/>
          <p:cNvSpPr>
            <a:spLocks noGrp="1"/>
          </p:cNvSpPr>
          <p:nvPr>
            <p:ph type="sldNum" sz="quarter" idx="5"/>
          </p:nvPr>
        </p:nvSpPr>
        <p:spPr/>
        <p:txBody>
          <a:bodyPr/>
          <a:lstStyle/>
          <a:p>
            <a:fld id="{27CB335A-CEA1-4E1A-82D2-935C9B5CCFEA}" type="slidenum">
              <a:rPr lang="en-US" smtClean="0"/>
              <a:t>3</a:t>
            </a:fld>
            <a:endParaRPr lang="en-US"/>
          </a:p>
        </p:txBody>
      </p:sp>
    </p:spTree>
    <p:extLst>
      <p:ext uri="{BB962C8B-B14F-4D97-AF65-F5344CB8AC3E}">
        <p14:creationId xmlns:p14="http://schemas.microsoft.com/office/powerpoint/2010/main" val="41092264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Loading</a:t>
            </a:r>
            <a:r>
              <a:rPr lang="en-US" baseline="0" dirty="0"/>
              <a:t> rates are determined by regulations or </a:t>
            </a:r>
            <a:r>
              <a:rPr lang="en-US" baseline="0" dirty="0" err="1"/>
              <a:t>mfgr</a:t>
            </a:r>
            <a:r>
              <a:rPr lang="en-US" baseline="0" dirty="0"/>
              <a:t>; whichever is larger</a:t>
            </a:r>
          </a:p>
          <a:p>
            <a:endParaRPr lang="en-US" baseline="0" dirty="0"/>
          </a:p>
          <a:p>
            <a:r>
              <a:rPr lang="en-US" dirty="0"/>
              <a:t>The shallow-narrow trench provides the maximum treatment</a:t>
            </a:r>
            <a:r>
              <a:rPr lang="en-US" baseline="0" dirty="0"/>
              <a:t> that the soil can provide; the topsoil contains the most bacterial activity than deeper soil profiles</a:t>
            </a:r>
          </a:p>
          <a:p>
            <a:endParaRPr lang="en-US" baseline="0" dirty="0"/>
          </a:p>
          <a:p>
            <a:r>
              <a:rPr lang="en-US" baseline="0" dirty="0"/>
              <a:t>While the system is technically under pressure; the emitters are designed to reduce the pressure and provide dispersal at a “drip”</a:t>
            </a:r>
            <a:endParaRPr lang="en-US" dirty="0"/>
          </a:p>
        </p:txBody>
      </p:sp>
      <p:sp>
        <p:nvSpPr>
          <p:cNvPr id="4" name="Slide Number Placeholder 3"/>
          <p:cNvSpPr>
            <a:spLocks noGrp="1"/>
          </p:cNvSpPr>
          <p:nvPr>
            <p:ph type="sldNum" sz="quarter" idx="5"/>
          </p:nvPr>
        </p:nvSpPr>
        <p:spPr/>
        <p:txBody>
          <a:bodyPr/>
          <a:lstStyle/>
          <a:p>
            <a:fld id="{221BAB90-CAC3-4DC0-A7D2-93457F353CC9}" type="slidenum">
              <a:rPr lang="en-US" smtClean="0"/>
              <a:t>31</a:t>
            </a:fld>
            <a:endParaRPr lang="en-US"/>
          </a:p>
        </p:txBody>
      </p:sp>
    </p:spTree>
    <p:extLst>
      <p:ext uri="{BB962C8B-B14F-4D97-AF65-F5344CB8AC3E}">
        <p14:creationId xmlns:p14="http://schemas.microsoft.com/office/powerpoint/2010/main" val="26316097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Emitters </a:t>
            </a:r>
          </a:p>
        </p:txBody>
      </p:sp>
      <p:sp>
        <p:nvSpPr>
          <p:cNvPr id="4" name="Slide Number Placeholder 3"/>
          <p:cNvSpPr>
            <a:spLocks noGrp="1"/>
          </p:cNvSpPr>
          <p:nvPr>
            <p:ph type="sldNum" sz="quarter" idx="5"/>
          </p:nvPr>
        </p:nvSpPr>
        <p:spPr/>
        <p:txBody>
          <a:bodyPr/>
          <a:lstStyle/>
          <a:p>
            <a:fld id="{221BAB90-CAC3-4DC0-A7D2-93457F353CC9}" type="slidenum">
              <a:rPr lang="en-US" smtClean="0"/>
              <a:t>32</a:t>
            </a:fld>
            <a:endParaRPr lang="en-US"/>
          </a:p>
        </p:txBody>
      </p:sp>
    </p:spTree>
    <p:extLst>
      <p:ext uri="{BB962C8B-B14F-4D97-AF65-F5344CB8AC3E}">
        <p14:creationId xmlns:p14="http://schemas.microsoft.com/office/powerpoint/2010/main" val="18556824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filtering device can be media (including sand), disk or screen filter.</a:t>
            </a:r>
          </a:p>
          <a:p>
            <a:endParaRPr lang="en-US" dirty="0"/>
          </a:p>
          <a:p>
            <a:r>
              <a:rPr lang="en-US" dirty="0"/>
              <a:t>Its main purpose is to remove larger particles from the wastewater, so they do not cause problems with the drip emitters.  Generally, remove particles greater than 100 microns.</a:t>
            </a:r>
          </a:p>
          <a:p>
            <a:endParaRPr lang="en-US" dirty="0"/>
          </a:p>
          <a:p>
            <a:r>
              <a:rPr lang="en-US" dirty="0"/>
              <a:t>Depending upon wastewater quality, the filter may need to be an automatic cleaning system.</a:t>
            </a:r>
          </a:p>
          <a:p>
            <a:endParaRPr lang="en-US" dirty="0"/>
          </a:p>
          <a:p>
            <a:r>
              <a:rPr lang="en-US" dirty="0"/>
              <a:t>Reverse flushing functions are typically incorporated into the design of the system</a:t>
            </a:r>
          </a:p>
          <a:p>
            <a:endParaRPr lang="en-US" dirty="0"/>
          </a:p>
          <a:p>
            <a:r>
              <a:rPr lang="en-US" dirty="0"/>
              <a:t>System O/M is necessary to ensure the filters are routinely cleaned</a:t>
            </a:r>
          </a:p>
          <a:p>
            <a:endParaRPr lang="en-US" dirty="0"/>
          </a:p>
        </p:txBody>
      </p:sp>
      <p:sp>
        <p:nvSpPr>
          <p:cNvPr id="4" name="Slide Number Placeholder 3"/>
          <p:cNvSpPr>
            <a:spLocks noGrp="1"/>
          </p:cNvSpPr>
          <p:nvPr>
            <p:ph type="sldNum" sz="quarter" idx="5"/>
          </p:nvPr>
        </p:nvSpPr>
        <p:spPr/>
        <p:txBody>
          <a:bodyPr/>
          <a:lstStyle/>
          <a:p>
            <a:fld id="{221BAB90-CAC3-4DC0-A7D2-93457F353CC9}" type="slidenum">
              <a:rPr lang="en-US" smtClean="0"/>
              <a:t>33</a:t>
            </a:fld>
            <a:endParaRPr lang="en-US"/>
          </a:p>
        </p:txBody>
      </p:sp>
    </p:spTree>
    <p:extLst>
      <p:ext uri="{BB962C8B-B14F-4D97-AF65-F5344CB8AC3E}">
        <p14:creationId xmlns:p14="http://schemas.microsoft.com/office/powerpoint/2010/main" val="37768901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pressure gauge provided. Installation should be done so you can read the gauge.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Return flushing valve</a:t>
            </a:r>
            <a:r>
              <a:rPr lang="en-US" baseline="0" dirty="0"/>
              <a:t> is typically controlled by a solenoid valve from the control panel</a:t>
            </a:r>
            <a:endParaRPr lang="en-US" dirty="0"/>
          </a:p>
          <a:p>
            <a:endParaRPr lang="en-US" dirty="0"/>
          </a:p>
        </p:txBody>
      </p:sp>
      <p:sp>
        <p:nvSpPr>
          <p:cNvPr id="4" name="Slide Number Placeholder 3"/>
          <p:cNvSpPr>
            <a:spLocks noGrp="1"/>
          </p:cNvSpPr>
          <p:nvPr>
            <p:ph type="sldNum" sz="quarter" idx="5"/>
          </p:nvPr>
        </p:nvSpPr>
        <p:spPr/>
        <p:txBody>
          <a:bodyPr/>
          <a:lstStyle/>
          <a:p>
            <a:fld id="{221BAB90-CAC3-4DC0-A7D2-93457F353CC9}" type="slidenum">
              <a:rPr lang="en-US" smtClean="0"/>
              <a:t>34</a:t>
            </a:fld>
            <a:endParaRPr lang="en-US"/>
          </a:p>
        </p:txBody>
      </p:sp>
    </p:spTree>
    <p:extLst>
      <p:ext uri="{BB962C8B-B14F-4D97-AF65-F5344CB8AC3E}">
        <p14:creationId xmlns:p14="http://schemas.microsoft.com/office/powerpoint/2010/main" val="36224236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Important that these not stick open, so check to be sure they operate. In cold weather they can freeze.</a:t>
            </a:r>
          </a:p>
          <a:p>
            <a:endParaRPr lang="en-US" dirty="0"/>
          </a:p>
        </p:txBody>
      </p:sp>
      <p:sp>
        <p:nvSpPr>
          <p:cNvPr id="4" name="Slide Number Placeholder 3"/>
          <p:cNvSpPr>
            <a:spLocks noGrp="1"/>
          </p:cNvSpPr>
          <p:nvPr>
            <p:ph type="sldNum" sz="quarter" idx="5"/>
          </p:nvPr>
        </p:nvSpPr>
        <p:spPr/>
        <p:txBody>
          <a:bodyPr/>
          <a:lstStyle/>
          <a:p>
            <a:fld id="{221BAB90-CAC3-4DC0-A7D2-93457F353CC9}" type="slidenum">
              <a:rPr lang="en-US" smtClean="0"/>
              <a:t>35</a:t>
            </a:fld>
            <a:endParaRPr lang="en-US"/>
          </a:p>
        </p:txBody>
      </p:sp>
    </p:spTree>
    <p:extLst>
      <p:ext uri="{BB962C8B-B14F-4D97-AF65-F5344CB8AC3E}">
        <p14:creationId xmlns:p14="http://schemas.microsoft.com/office/powerpoint/2010/main" val="25507922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Check for equal vegetation growth and no surfacing or odors.</a:t>
            </a:r>
          </a:p>
          <a:p>
            <a:endParaRPr lang="en-US" dirty="0"/>
          </a:p>
        </p:txBody>
      </p:sp>
      <p:sp>
        <p:nvSpPr>
          <p:cNvPr id="4" name="Slide Number Placeholder 3"/>
          <p:cNvSpPr>
            <a:spLocks noGrp="1"/>
          </p:cNvSpPr>
          <p:nvPr>
            <p:ph type="sldNum" sz="quarter" idx="5"/>
          </p:nvPr>
        </p:nvSpPr>
        <p:spPr/>
        <p:txBody>
          <a:bodyPr/>
          <a:lstStyle/>
          <a:p>
            <a:fld id="{221BAB90-CAC3-4DC0-A7D2-93457F353CC9}" type="slidenum">
              <a:rPr lang="en-US" smtClean="0"/>
              <a:t>36</a:t>
            </a:fld>
            <a:endParaRPr lang="en-US"/>
          </a:p>
        </p:txBody>
      </p:sp>
    </p:spTree>
    <p:extLst>
      <p:ext uri="{BB962C8B-B14F-4D97-AF65-F5344CB8AC3E}">
        <p14:creationId xmlns:p14="http://schemas.microsoft.com/office/powerpoint/2010/main" val="396472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Summary of some key items</a:t>
            </a:r>
            <a:r>
              <a:rPr lang="en-US" baseline="0" dirty="0"/>
              <a:t> that </a:t>
            </a:r>
            <a:r>
              <a:rPr lang="en-US" dirty="0"/>
              <a:t>come</a:t>
            </a:r>
            <a:r>
              <a:rPr lang="en-US" baseline="0" dirty="0"/>
              <a:t> along with the use of alternative systems</a:t>
            </a:r>
            <a:endParaRPr lang="en-US" dirty="0"/>
          </a:p>
          <a:p>
            <a:endParaRPr lang="en-US" dirty="0"/>
          </a:p>
        </p:txBody>
      </p:sp>
      <p:sp>
        <p:nvSpPr>
          <p:cNvPr id="4" name="Slide Number Placeholder 3"/>
          <p:cNvSpPr>
            <a:spLocks noGrp="1"/>
          </p:cNvSpPr>
          <p:nvPr>
            <p:ph type="sldNum" sz="quarter" idx="5"/>
          </p:nvPr>
        </p:nvSpPr>
        <p:spPr/>
        <p:txBody>
          <a:bodyPr/>
          <a:lstStyle/>
          <a:p>
            <a:fld id="{27CB335A-CEA1-4E1A-82D2-935C9B5CCFEA}" type="slidenum">
              <a:rPr lang="en-US" smtClean="0"/>
              <a:t>4</a:t>
            </a:fld>
            <a:endParaRPr lang="en-US"/>
          </a:p>
        </p:txBody>
      </p:sp>
    </p:spTree>
    <p:extLst>
      <p:ext uri="{BB962C8B-B14F-4D97-AF65-F5344CB8AC3E}">
        <p14:creationId xmlns:p14="http://schemas.microsoft.com/office/powerpoint/2010/main" val="1687245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Picture of a small elevated bed to avoid high water situation. Shows it landscaped in.</a:t>
            </a:r>
          </a:p>
          <a:p>
            <a:endParaRPr lang="en-US" dirty="0"/>
          </a:p>
        </p:txBody>
      </p:sp>
      <p:sp>
        <p:nvSpPr>
          <p:cNvPr id="4" name="Slide Number Placeholder 3"/>
          <p:cNvSpPr>
            <a:spLocks noGrp="1"/>
          </p:cNvSpPr>
          <p:nvPr>
            <p:ph type="sldNum" sz="quarter" idx="5"/>
          </p:nvPr>
        </p:nvSpPr>
        <p:spPr/>
        <p:txBody>
          <a:bodyPr/>
          <a:lstStyle/>
          <a:p>
            <a:fld id="{27CB335A-CEA1-4E1A-82D2-935C9B5CCFEA}" type="slidenum">
              <a:rPr lang="en-US" smtClean="0"/>
              <a:t>5</a:t>
            </a:fld>
            <a:endParaRPr lang="en-US"/>
          </a:p>
        </p:txBody>
      </p:sp>
    </p:spTree>
    <p:extLst>
      <p:ext uri="{BB962C8B-B14F-4D97-AF65-F5344CB8AC3E}">
        <p14:creationId xmlns:p14="http://schemas.microsoft.com/office/powerpoint/2010/main" val="3862031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numerous technologies out there today to choose from – much of what you see will be dictated by what has been approved for use in your area.  Not ALL systems/units are approved everywhere.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typically is a process through your state or local regulations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ATU  /  Media filters (aka: packed bed filters)</a:t>
            </a:r>
            <a:r>
              <a:rPr lang="en-US" baseline="0" dirty="0"/>
              <a:t>  /  disinfection; typically following an ATU or Media filter  /  Drip; not really a stand-alone treatment system; but some jurisdictions realize the additional treatment attained through the shallow dispersal of the effluent  /  separation; composing toilets; graywater systems; check local regs for allowances</a:t>
            </a:r>
            <a:endParaRPr lang="en-US" dirty="0"/>
          </a:p>
          <a:p>
            <a:endParaRPr lang="en-US" dirty="0"/>
          </a:p>
        </p:txBody>
      </p:sp>
      <p:sp>
        <p:nvSpPr>
          <p:cNvPr id="4" name="Slide Number Placeholder 3"/>
          <p:cNvSpPr>
            <a:spLocks noGrp="1"/>
          </p:cNvSpPr>
          <p:nvPr>
            <p:ph type="sldNum" sz="quarter" idx="5"/>
          </p:nvPr>
        </p:nvSpPr>
        <p:spPr/>
        <p:txBody>
          <a:bodyPr/>
          <a:lstStyle/>
          <a:p>
            <a:fld id="{27CB335A-CEA1-4E1A-82D2-935C9B5CCFEA}" type="slidenum">
              <a:rPr lang="en-US" smtClean="0"/>
              <a:t>6</a:t>
            </a:fld>
            <a:endParaRPr lang="en-US"/>
          </a:p>
        </p:txBody>
      </p:sp>
    </p:spTree>
    <p:extLst>
      <p:ext uri="{BB962C8B-B14F-4D97-AF65-F5344CB8AC3E}">
        <p14:creationId xmlns:p14="http://schemas.microsoft.com/office/powerpoint/2010/main" val="701325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parts of an aerobic treatment unit. Trash tank; mixing tank (air + biomass); clarifier</a:t>
            </a:r>
            <a:r>
              <a:rPr lang="en-US" baseline="0" dirty="0"/>
              <a:t> (settling) – this would be considered part of the Initial Treatment because it’s prior to Final Treatment.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Again, we will get a little further into this tomorrow</a:t>
            </a:r>
            <a:endParaRPr lang="en-US" dirty="0"/>
          </a:p>
          <a:p>
            <a:endParaRPr lang="en-US" dirty="0"/>
          </a:p>
        </p:txBody>
      </p:sp>
      <p:sp>
        <p:nvSpPr>
          <p:cNvPr id="4" name="Slide Number Placeholder 3"/>
          <p:cNvSpPr>
            <a:spLocks noGrp="1"/>
          </p:cNvSpPr>
          <p:nvPr>
            <p:ph type="sldNum" sz="quarter" idx="5"/>
          </p:nvPr>
        </p:nvSpPr>
        <p:spPr/>
        <p:txBody>
          <a:bodyPr/>
          <a:lstStyle/>
          <a:p>
            <a:fld id="{27CB335A-CEA1-4E1A-82D2-935C9B5CCFEA}" type="slidenum">
              <a:rPr lang="en-US" smtClean="0"/>
              <a:t>7</a:t>
            </a:fld>
            <a:endParaRPr lang="en-US"/>
          </a:p>
        </p:txBody>
      </p:sp>
    </p:spTree>
    <p:extLst>
      <p:ext uri="{BB962C8B-B14F-4D97-AF65-F5344CB8AC3E}">
        <p14:creationId xmlns:p14="http://schemas.microsoft.com/office/powerpoint/2010/main" val="4224468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CB335A-CEA1-4E1A-82D2-935C9B5CCFEA}" type="slidenum">
              <a:rPr lang="en-US" smtClean="0"/>
              <a:t>8</a:t>
            </a:fld>
            <a:endParaRPr lang="en-US"/>
          </a:p>
        </p:txBody>
      </p:sp>
    </p:spTree>
    <p:extLst>
      <p:ext uri="{BB962C8B-B14F-4D97-AF65-F5344CB8AC3E}">
        <p14:creationId xmlns:p14="http://schemas.microsoft.com/office/powerpoint/2010/main" val="3965526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 basic types of Aerobic Treatment products out there – Suspended or Attached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is a picture of suspended growth system in a municipal treatment plant; our residential systems use the same basic concepts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7CB335A-CEA1-4E1A-82D2-935C9B5CCFEA}" type="slidenum">
              <a:rPr lang="en-US" smtClean="0"/>
              <a:t>9</a:t>
            </a:fld>
            <a:endParaRPr lang="en-US"/>
          </a:p>
        </p:txBody>
      </p:sp>
    </p:spTree>
    <p:extLst>
      <p:ext uri="{BB962C8B-B14F-4D97-AF65-F5344CB8AC3E}">
        <p14:creationId xmlns:p14="http://schemas.microsoft.com/office/powerpoint/2010/main" val="3811336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9E323-DACD-CC3F-A825-66E920F0B9C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6927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3557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FAD6CE0-E364-4F42-AE8E-46B303450058}"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199D38-0FED-4E35-8ACA-621029C194D6}" type="slidenum">
              <a:rPr lang="en-US" smtClean="0"/>
              <a:t>‹#›</a:t>
            </a:fld>
            <a:endParaRPr lang="en-US"/>
          </a:p>
        </p:txBody>
      </p:sp>
    </p:spTree>
    <p:extLst>
      <p:ext uri="{BB962C8B-B14F-4D97-AF65-F5344CB8AC3E}">
        <p14:creationId xmlns:p14="http://schemas.microsoft.com/office/powerpoint/2010/main" val="586602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1596177"/>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7678737" y="5883275"/>
            <a:ext cx="2743200" cy="365125"/>
          </a:xfrm>
          <a:prstGeom prst="rect">
            <a:avLst/>
          </a:prstGeom>
        </p:spPr>
        <p:txBody>
          <a:bodyPr/>
          <a:lstStyle/>
          <a:p>
            <a:fld id="{9FAD6CE0-E364-4F42-AE8E-46B303450058}" type="datetimeFigureOut">
              <a:rPr lang="en-US" smtClean="0"/>
              <a:t>3/31/2025</a:t>
            </a:fld>
            <a:endParaRPr lang="en-US"/>
          </a:p>
        </p:txBody>
      </p:sp>
      <p:sp>
        <p:nvSpPr>
          <p:cNvPr id="4" name="Footer Placeholder 3"/>
          <p:cNvSpPr>
            <a:spLocks noGrp="1"/>
          </p:cNvSpPr>
          <p:nvPr>
            <p:ph type="ftr" sz="quarter" idx="11"/>
          </p:nvPr>
        </p:nvSpPr>
        <p:spPr>
          <a:xfrm>
            <a:off x="913774" y="5883275"/>
            <a:ext cx="6672887"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0514011" y="5883275"/>
            <a:ext cx="764215" cy="365125"/>
          </a:xfrm>
          <a:prstGeom prst="rect">
            <a:avLst/>
          </a:prstGeom>
        </p:spPr>
        <p:txBody>
          <a:bodyPr/>
          <a:lstStyle/>
          <a:p>
            <a:fld id="{AF199D38-0FED-4E35-8ACA-621029C194D6}" type="slidenum">
              <a:rPr lang="en-US" smtClean="0"/>
              <a:t>‹#›</a:t>
            </a:fld>
            <a:endParaRPr lang="en-US"/>
          </a:p>
        </p:txBody>
      </p:sp>
    </p:spTree>
    <p:extLst>
      <p:ext uri="{BB962C8B-B14F-4D97-AF65-F5344CB8AC3E}">
        <p14:creationId xmlns:p14="http://schemas.microsoft.com/office/powerpoint/2010/main" val="2464700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913775" y="618517"/>
            <a:ext cx="10364451" cy="1596177"/>
          </a:xfrm>
          <a:prstGeom prst="rect">
            <a:avLst/>
          </a:prstGeo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678737" y="5883275"/>
            <a:ext cx="2743200" cy="365125"/>
          </a:xfrm>
          <a:prstGeom prst="rect">
            <a:avLst/>
          </a:prstGeom>
        </p:spPr>
        <p:txBody>
          <a:bodyPr/>
          <a:lstStyle/>
          <a:p>
            <a:fld id="{9FAD6CE0-E364-4F42-AE8E-46B303450058}" type="datetimeFigureOut">
              <a:rPr lang="en-US" smtClean="0"/>
              <a:t>3/31/2025</a:t>
            </a:fld>
            <a:endParaRPr lang="en-US"/>
          </a:p>
        </p:txBody>
      </p:sp>
      <p:sp>
        <p:nvSpPr>
          <p:cNvPr id="6" name="Footer Placeholder 5"/>
          <p:cNvSpPr>
            <a:spLocks noGrp="1"/>
          </p:cNvSpPr>
          <p:nvPr>
            <p:ph type="ftr" sz="quarter" idx="11"/>
          </p:nvPr>
        </p:nvSpPr>
        <p:spPr>
          <a:xfrm>
            <a:off x="913774" y="5883275"/>
            <a:ext cx="6672887"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514011" y="5883275"/>
            <a:ext cx="764215" cy="365125"/>
          </a:xfrm>
          <a:prstGeom prst="rect">
            <a:avLst/>
          </a:prstGeom>
        </p:spPr>
        <p:txBody>
          <a:bodyPr/>
          <a:lstStyle/>
          <a:p>
            <a:fld id="{AF199D38-0FED-4E35-8ACA-621029C194D6}" type="slidenum">
              <a:rPr lang="en-US" smtClean="0"/>
              <a:t>‹#›</a:t>
            </a:fld>
            <a:endParaRPr lang="en-US"/>
          </a:p>
        </p:txBody>
      </p:sp>
    </p:spTree>
    <p:extLst>
      <p:ext uri="{BB962C8B-B14F-4D97-AF65-F5344CB8AC3E}">
        <p14:creationId xmlns:p14="http://schemas.microsoft.com/office/powerpoint/2010/main" val="594516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AD6CE0-E364-4F42-AE8E-46B303450058}"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199D38-0FED-4E35-8ACA-621029C194D6}" type="slidenum">
              <a:rPr lang="en-US" smtClean="0"/>
              <a:t>‹#›</a:t>
            </a:fld>
            <a:endParaRPr lang="en-US"/>
          </a:p>
        </p:txBody>
      </p:sp>
    </p:spTree>
    <p:extLst>
      <p:ext uri="{BB962C8B-B14F-4D97-AF65-F5344CB8AC3E}">
        <p14:creationId xmlns:p14="http://schemas.microsoft.com/office/powerpoint/2010/main" val="4291871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E0DE4B5-7A67-49F3-A0D3-759FB405E9B7}" type="slidenum">
              <a:rPr lang="en-US" smtClean="0"/>
              <a:pPr>
                <a:defRPr/>
              </a:pPr>
              <a:t>‹#›</a:t>
            </a:fld>
            <a:endParaRPr lang="en-US" sz="1400"/>
          </a:p>
        </p:txBody>
      </p:sp>
    </p:spTree>
    <p:extLst>
      <p:ext uri="{BB962C8B-B14F-4D97-AF65-F5344CB8AC3E}">
        <p14:creationId xmlns:p14="http://schemas.microsoft.com/office/powerpoint/2010/main" val="3331331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300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914400" y="1981200"/>
            <a:ext cx="10363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2" name="Picture 1" descr="A logo with a black background">
            <a:extLst>
              <a:ext uri="{FF2B5EF4-FFF2-40B4-BE49-F238E27FC236}">
                <a16:creationId xmlns:a16="http://schemas.microsoft.com/office/drawing/2014/main" id="{53F6C0DB-7D6C-796B-32FD-7F9040D6C4F9}"/>
              </a:ext>
            </a:extLst>
          </p:cNvPr>
          <p:cNvPicPr>
            <a:picLocks noChangeAspect="1"/>
          </p:cNvPicPr>
          <p:nvPr userDrawn="1"/>
        </p:nvPicPr>
        <p:blipFill>
          <a:blip r:embed="rId9">
            <a:extLst>
              <a:ext uri="{BEBA8EAE-BF5A-486C-A8C5-ECC9F3942E4B}">
                <a14:imgProps xmlns:a14="http://schemas.microsoft.com/office/drawing/2010/main">
                  <a14:imgLayer r:embed="rId10">
                    <a14:imgEffect>
                      <a14:artisticCrisscrossEtching trans="53000"/>
                    </a14:imgEffect>
                  </a14:imgLayer>
                </a14:imgProps>
              </a:ext>
              <a:ext uri="{28A0092B-C50C-407E-A947-70E740481C1C}">
                <a14:useLocalDpi xmlns:a14="http://schemas.microsoft.com/office/drawing/2010/main" val="0"/>
              </a:ext>
            </a:extLst>
          </a:blip>
          <a:stretch>
            <a:fillRect/>
          </a:stretch>
        </p:blipFill>
        <p:spPr>
          <a:xfrm>
            <a:off x="9937102" y="5967742"/>
            <a:ext cx="2024742" cy="808711"/>
          </a:xfrm>
          <a:prstGeom prst="rect">
            <a:avLst/>
          </a:prstGeom>
        </p:spPr>
      </p:pic>
      <p:pic>
        <p:nvPicPr>
          <p:cNvPr id="3" name="Picture 2" descr="A cartoon of a person holding a clipboard and a clipboard&#10;&#10;Description automatically generated">
            <a:extLst>
              <a:ext uri="{FF2B5EF4-FFF2-40B4-BE49-F238E27FC236}">
                <a16:creationId xmlns:a16="http://schemas.microsoft.com/office/drawing/2014/main" id="{725EC827-05E7-2BB4-B4C3-35FAA4AB959A}"/>
              </a:ext>
            </a:extLst>
          </p:cNvPr>
          <p:cNvPicPr>
            <a:picLocks noChangeAspect="1"/>
          </p:cNvPicPr>
          <p:nvPr userDrawn="1"/>
        </p:nvPicPr>
        <p:blipFill>
          <a:blip r:embed="rId11">
            <a:extLst>
              <a:ext uri="{BEBA8EAE-BF5A-486C-A8C5-ECC9F3942E4B}">
                <a14:imgProps xmlns:a14="http://schemas.microsoft.com/office/drawing/2010/main">
                  <a14:imgLayer r:embed="rId12">
                    <a14:imgEffect>
                      <a14:artisticCrisscrossEtching trans="55000"/>
                    </a14:imgEffect>
                  </a14:imgLayer>
                </a14:imgProps>
              </a:ext>
              <a:ext uri="{28A0092B-C50C-407E-A947-70E740481C1C}">
                <a14:useLocalDpi xmlns:a14="http://schemas.microsoft.com/office/drawing/2010/main" val="0"/>
              </a:ext>
            </a:extLst>
          </a:blip>
          <a:stretch>
            <a:fillRect/>
          </a:stretch>
        </p:blipFill>
        <p:spPr>
          <a:xfrm>
            <a:off x="134272" y="5781964"/>
            <a:ext cx="1004512" cy="994489"/>
          </a:xfrm>
          <a:prstGeom prst="rect">
            <a:avLst/>
          </a:prstGeom>
        </p:spPr>
      </p:pic>
    </p:spTree>
    <p:extLst>
      <p:ext uri="{BB962C8B-B14F-4D97-AF65-F5344CB8AC3E}">
        <p14:creationId xmlns:p14="http://schemas.microsoft.com/office/powerpoint/2010/main" val="3918923893"/>
      </p:ext>
    </p:extLst>
  </p:cSld>
  <p:clrMap bg1="dk2" tx1="lt1" bg2="dk1"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00"/>
          </a:solidFill>
          <a:latin typeface="+mn-lt"/>
        </a:defRPr>
      </a:lvl2pPr>
      <a:lvl3pPr marL="1143000" indent="-228600" algn="l" rtl="0" eaLnBrk="0" fontAlgn="base" hangingPunct="0">
        <a:spcBef>
          <a:spcPct val="20000"/>
        </a:spcBef>
        <a:spcAft>
          <a:spcPct val="0"/>
        </a:spcAft>
        <a:buChar char="•"/>
        <a:defRPr sz="2400">
          <a:solidFill>
            <a:srgbClr val="FFFF00"/>
          </a:solidFill>
          <a:latin typeface="+mn-lt"/>
        </a:defRPr>
      </a:lvl3pPr>
      <a:lvl4pPr marL="1600200" indent="-228600" algn="l" rtl="0" eaLnBrk="0" fontAlgn="base" hangingPunct="0">
        <a:spcBef>
          <a:spcPct val="20000"/>
        </a:spcBef>
        <a:spcAft>
          <a:spcPct val="0"/>
        </a:spcAft>
        <a:buChar char="–"/>
        <a:defRPr sz="2000">
          <a:solidFill>
            <a:srgbClr val="FFFF00"/>
          </a:solidFill>
          <a:latin typeface="+mn-lt"/>
        </a:defRPr>
      </a:lvl4pPr>
      <a:lvl5pPr marL="2057400" indent="-228600" algn="l" rtl="0" eaLnBrk="0" fontAlgn="base" hangingPunct="0">
        <a:spcBef>
          <a:spcPct val="20000"/>
        </a:spcBef>
        <a:spcAft>
          <a:spcPct val="0"/>
        </a:spcAft>
        <a:buChar char="»"/>
        <a:defRPr sz="2000">
          <a:solidFill>
            <a:srgbClr val="FFFF00"/>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51.jpeg"/><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3.jp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58.jpeg"/><Relationship Id="rId4" Type="http://schemas.openxmlformats.org/officeDocument/2006/relationships/image" Target="../media/image57.jpeg"/></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1E908-3887-D4EC-3630-012F1AC14774}"/>
              </a:ext>
            </a:extLst>
          </p:cNvPr>
          <p:cNvSpPr>
            <a:spLocks noGrp="1"/>
          </p:cNvSpPr>
          <p:nvPr>
            <p:ph type="ctrTitle"/>
          </p:nvPr>
        </p:nvSpPr>
        <p:spPr>
          <a:xfrm>
            <a:off x="1406448" y="372107"/>
            <a:ext cx="9379104" cy="3738245"/>
          </a:xfrm>
        </p:spPr>
        <p:txBody>
          <a:bodyPr>
            <a:normAutofit/>
          </a:bodyPr>
          <a:lstStyle/>
          <a:p>
            <a:r>
              <a:rPr lang="en-US" dirty="0"/>
              <a:t>Alternative</a:t>
            </a:r>
            <a:br>
              <a:rPr lang="en-US" dirty="0"/>
            </a:br>
            <a:r>
              <a:rPr lang="en-US" dirty="0"/>
              <a:t>WASTEWATER TREATMENT SYSTEMS</a:t>
            </a:r>
            <a:br>
              <a:rPr lang="en-US" dirty="0"/>
            </a:br>
            <a:r>
              <a:rPr lang="en-US" sz="3000" i="1" dirty="0"/>
              <a:t>(MORE ON ADVANCED TREATMENT)</a:t>
            </a:r>
          </a:p>
        </p:txBody>
      </p:sp>
      <p:sp>
        <p:nvSpPr>
          <p:cNvPr id="3" name="Subtitle 2">
            <a:extLst>
              <a:ext uri="{FF2B5EF4-FFF2-40B4-BE49-F238E27FC236}">
                <a16:creationId xmlns:a16="http://schemas.microsoft.com/office/drawing/2014/main" id="{ADA20DD4-0B82-8835-510F-C3BEB6285BC3}"/>
              </a:ext>
            </a:extLst>
          </p:cNvPr>
          <p:cNvSpPr>
            <a:spLocks noGrp="1"/>
          </p:cNvSpPr>
          <p:nvPr>
            <p:ph type="subTitle" idx="1"/>
          </p:nvPr>
        </p:nvSpPr>
        <p:spPr>
          <a:xfrm>
            <a:off x="1751012" y="4837940"/>
            <a:ext cx="8689976" cy="766448"/>
          </a:xfrm>
        </p:spPr>
        <p:txBody>
          <a:bodyPr>
            <a:normAutofit lnSpcReduction="10000"/>
          </a:bodyPr>
          <a:lstStyle/>
          <a:p>
            <a:r>
              <a:rPr lang="en-US" sz="4500" dirty="0">
                <a:solidFill>
                  <a:schemeClr val="tx2">
                    <a:lumMod val="75000"/>
                  </a:schemeClr>
                </a:solidFill>
              </a:rPr>
              <a:t>WHAT ARE THE CHOICES??</a:t>
            </a:r>
          </a:p>
        </p:txBody>
      </p:sp>
    </p:spTree>
    <p:extLst>
      <p:ext uri="{BB962C8B-B14F-4D97-AF65-F5344CB8AC3E}">
        <p14:creationId xmlns:p14="http://schemas.microsoft.com/office/powerpoint/2010/main" val="3894973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3934E-19E6-CCCF-F501-2E0C62FB66FD}"/>
              </a:ext>
            </a:extLst>
          </p:cNvPr>
          <p:cNvSpPr>
            <a:spLocks noGrp="1"/>
          </p:cNvSpPr>
          <p:nvPr>
            <p:ph type="title"/>
          </p:nvPr>
        </p:nvSpPr>
        <p:spPr>
          <a:xfrm>
            <a:off x="913774" y="374920"/>
            <a:ext cx="10364451" cy="1000305"/>
          </a:xfrm>
        </p:spPr>
        <p:txBody>
          <a:bodyPr>
            <a:normAutofit/>
          </a:bodyPr>
          <a:lstStyle/>
          <a:p>
            <a:r>
              <a:rPr lang="en-US" sz="4500" dirty="0"/>
              <a:t>Suspended growth ATU</a:t>
            </a:r>
          </a:p>
        </p:txBody>
      </p:sp>
      <p:pic>
        <p:nvPicPr>
          <p:cNvPr id="3" name="Picture 4" descr="ATU">
            <a:extLst>
              <a:ext uri="{FF2B5EF4-FFF2-40B4-BE49-F238E27FC236}">
                <a16:creationId xmlns:a16="http://schemas.microsoft.com/office/drawing/2014/main" id="{6CC34C71-2269-2C05-4BEE-FEF1F73544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40093" y="1906137"/>
            <a:ext cx="6400800" cy="3576638"/>
          </a:xfrm>
          <a:prstGeom prst="rect">
            <a:avLst/>
          </a:prstGeom>
          <a:noFill/>
          <a:ln w="38100">
            <a:solidFill>
              <a:srgbClr val="006666"/>
            </a:solidFill>
            <a:miter lim="800000"/>
            <a:headEnd/>
            <a:tailEnd/>
          </a:ln>
        </p:spPr>
      </p:pic>
      <p:pic>
        <p:nvPicPr>
          <p:cNvPr id="4" name="Picture 3">
            <a:extLst>
              <a:ext uri="{FF2B5EF4-FFF2-40B4-BE49-F238E27FC236}">
                <a16:creationId xmlns:a16="http://schemas.microsoft.com/office/drawing/2014/main" id="{CAE8FA0A-9CC0-14D8-39A5-9FCB04AC70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6574" y="1728138"/>
            <a:ext cx="6400800" cy="3863953"/>
          </a:xfrm>
          <a:prstGeom prst="rect">
            <a:avLst/>
          </a:prstGeom>
        </p:spPr>
      </p:pic>
    </p:spTree>
    <p:extLst>
      <p:ext uri="{BB962C8B-B14F-4D97-AF65-F5344CB8AC3E}">
        <p14:creationId xmlns:p14="http://schemas.microsoft.com/office/powerpoint/2010/main" val="2845192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2CC58-F9BC-F839-367D-D824D320AC8E}"/>
              </a:ext>
            </a:extLst>
          </p:cNvPr>
          <p:cNvSpPr>
            <a:spLocks noGrp="1"/>
          </p:cNvSpPr>
          <p:nvPr>
            <p:ph type="title"/>
          </p:nvPr>
        </p:nvSpPr>
        <p:spPr>
          <a:xfrm>
            <a:off x="913774" y="167088"/>
            <a:ext cx="10364451" cy="1031649"/>
          </a:xfrm>
        </p:spPr>
        <p:txBody>
          <a:bodyPr>
            <a:normAutofit/>
          </a:bodyPr>
          <a:lstStyle/>
          <a:p>
            <a:r>
              <a:rPr lang="en-US" sz="4500" dirty="0"/>
              <a:t>Attached growth ATU</a:t>
            </a:r>
          </a:p>
        </p:txBody>
      </p:sp>
      <p:pic>
        <p:nvPicPr>
          <p:cNvPr id="3" name="Picture 4" descr="Biomax1">
            <a:extLst>
              <a:ext uri="{FF2B5EF4-FFF2-40B4-BE49-F238E27FC236}">
                <a16:creationId xmlns:a16="http://schemas.microsoft.com/office/drawing/2014/main" id="{68D5741B-4037-3042-E89D-E5D00F05CB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13" t="66248" r="2557" b="2771"/>
          <a:stretch>
            <a:fillRect/>
          </a:stretch>
        </p:blipFill>
        <p:spPr bwMode="auto">
          <a:xfrm>
            <a:off x="6096000" y="1425335"/>
            <a:ext cx="5656897" cy="4339850"/>
          </a:xfrm>
          <a:prstGeom prst="rect">
            <a:avLst/>
          </a:prstGeom>
          <a:noFill/>
          <a:ln w="38100">
            <a:solidFill>
              <a:srgbClr val="0033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descr="Attached growth media">
            <a:extLst>
              <a:ext uri="{FF2B5EF4-FFF2-40B4-BE49-F238E27FC236}">
                <a16:creationId xmlns:a16="http://schemas.microsoft.com/office/drawing/2014/main" id="{9A08C88E-0D59-7BCA-D1B3-CB4618D998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4639"/>
          <a:stretch>
            <a:fillRect/>
          </a:stretch>
        </p:blipFill>
        <p:spPr>
          <a:xfrm>
            <a:off x="439103" y="1519928"/>
            <a:ext cx="5412195" cy="4070201"/>
          </a:xfrm>
          <a:prstGeom prst="rect">
            <a:avLst/>
          </a:prstGeom>
          <a:noFill/>
          <a:ln w="38100">
            <a:solidFill>
              <a:srgbClr val="006666"/>
            </a:solidFill>
            <a:miter lim="800000"/>
            <a:headEnd/>
            <a:tailEnd/>
          </a:ln>
        </p:spPr>
      </p:pic>
      <p:sp>
        <p:nvSpPr>
          <p:cNvPr id="5" name="Text Box 5">
            <a:extLst>
              <a:ext uri="{FF2B5EF4-FFF2-40B4-BE49-F238E27FC236}">
                <a16:creationId xmlns:a16="http://schemas.microsoft.com/office/drawing/2014/main" id="{DC12515F-6BBE-6CDF-7021-230000873588}"/>
              </a:ext>
            </a:extLst>
          </p:cNvPr>
          <p:cNvSpPr txBox="1">
            <a:spLocks noChangeArrowheads="1"/>
          </p:cNvSpPr>
          <p:nvPr/>
        </p:nvSpPr>
        <p:spPr bwMode="auto">
          <a:xfrm>
            <a:off x="1496278" y="591132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b="1" dirty="0">
                <a:solidFill>
                  <a:schemeClr val="tx2"/>
                </a:solidFill>
              </a:rPr>
              <a:t>Attached growth media</a:t>
            </a:r>
          </a:p>
        </p:txBody>
      </p:sp>
      <p:sp>
        <p:nvSpPr>
          <p:cNvPr id="6" name="Line 6">
            <a:extLst>
              <a:ext uri="{FF2B5EF4-FFF2-40B4-BE49-F238E27FC236}">
                <a16:creationId xmlns:a16="http://schemas.microsoft.com/office/drawing/2014/main" id="{4B1EA726-E5BB-EEAE-5148-6527FDCB955F}"/>
              </a:ext>
            </a:extLst>
          </p:cNvPr>
          <p:cNvSpPr>
            <a:spLocks noChangeShapeType="1"/>
          </p:cNvSpPr>
          <p:nvPr/>
        </p:nvSpPr>
        <p:spPr bwMode="auto">
          <a:xfrm flipV="1">
            <a:off x="4635056" y="5151842"/>
            <a:ext cx="4984124" cy="868993"/>
          </a:xfrm>
          <a:prstGeom prst="line">
            <a:avLst/>
          </a:prstGeom>
          <a:noFill/>
          <a:ln w="5715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7" name="Line 8">
            <a:extLst>
              <a:ext uri="{FF2B5EF4-FFF2-40B4-BE49-F238E27FC236}">
                <a16:creationId xmlns:a16="http://schemas.microsoft.com/office/drawing/2014/main" id="{A95DEBF6-3618-A5D2-4DA2-25DC5EA6DAD2}"/>
              </a:ext>
            </a:extLst>
          </p:cNvPr>
          <p:cNvSpPr>
            <a:spLocks noChangeShapeType="1"/>
          </p:cNvSpPr>
          <p:nvPr/>
        </p:nvSpPr>
        <p:spPr bwMode="auto">
          <a:xfrm flipH="1" flipV="1">
            <a:off x="3538994" y="4794745"/>
            <a:ext cx="5366" cy="1031649"/>
          </a:xfrm>
          <a:prstGeom prst="line">
            <a:avLst/>
          </a:prstGeom>
          <a:noFill/>
          <a:ln w="5715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991739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Water Filtration | Industrial Sand Filters Brisbane | Filter Gravels">
            <a:extLst>
              <a:ext uri="{FF2B5EF4-FFF2-40B4-BE49-F238E27FC236}">
                <a16:creationId xmlns:a16="http://schemas.microsoft.com/office/drawing/2014/main" id="{AF9B82A9-3EA5-31E9-F2CB-5AD789030C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27" r="13457" b="-2"/>
          <a:stretch/>
        </p:blipFill>
        <p:spPr bwMode="auto">
          <a:xfrm>
            <a:off x="913775" y="550656"/>
            <a:ext cx="3199629" cy="3292475"/>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3074" name="Picture 2" descr="Recirculating Media Filters - Zoeller Pump Company | Wastewater Pumps &amp;  Systems">
            <a:extLst>
              <a:ext uri="{FF2B5EF4-FFF2-40B4-BE49-F238E27FC236}">
                <a16:creationId xmlns:a16="http://schemas.microsoft.com/office/drawing/2014/main" id="{92C7EEAC-1EDF-8E76-6A7D-96DA694CAE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48" r="17121" b="-3"/>
          <a:stretch/>
        </p:blipFill>
        <p:spPr bwMode="auto">
          <a:xfrm>
            <a:off x="4341001" y="550656"/>
            <a:ext cx="3207417" cy="3292475"/>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3078" name="Picture 6" descr="Anua PuraFlo Peat Biofilters — Flemington Precast &amp; Supply">
            <a:extLst>
              <a:ext uri="{FF2B5EF4-FFF2-40B4-BE49-F238E27FC236}">
                <a16:creationId xmlns:a16="http://schemas.microsoft.com/office/drawing/2014/main" id="{30F8EE39-9AA9-A702-098A-D4AEB0233B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28" r="11535" b="1"/>
          <a:stretch/>
        </p:blipFill>
        <p:spPr bwMode="auto">
          <a:xfrm>
            <a:off x="7776015" y="550656"/>
            <a:ext cx="3207417" cy="3292475"/>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5C7E28B-ECB5-B658-9591-F3ACE99B2005}"/>
              </a:ext>
            </a:extLst>
          </p:cNvPr>
          <p:cNvSpPr>
            <a:spLocks noGrp="1"/>
          </p:cNvSpPr>
          <p:nvPr>
            <p:ph type="title"/>
          </p:nvPr>
        </p:nvSpPr>
        <p:spPr>
          <a:xfrm>
            <a:off x="1751012" y="3909806"/>
            <a:ext cx="8689976" cy="1345888"/>
          </a:xfrm>
        </p:spPr>
        <p:txBody>
          <a:bodyPr vert="horz" lIns="91440" tIns="45720" rIns="91440" bIns="45720" rtlCol="0" anchor="b">
            <a:normAutofit/>
          </a:bodyPr>
          <a:lstStyle/>
          <a:p>
            <a:r>
              <a:rPr lang="en-US" sz="4800"/>
              <a:t>Media filters</a:t>
            </a:r>
          </a:p>
        </p:txBody>
      </p:sp>
    </p:spTree>
    <p:extLst>
      <p:ext uri="{BB962C8B-B14F-4D97-AF65-F5344CB8AC3E}">
        <p14:creationId xmlns:p14="http://schemas.microsoft.com/office/powerpoint/2010/main" val="215828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4D216-5B32-3D86-478E-F9A549F3CE7F}"/>
              </a:ext>
            </a:extLst>
          </p:cNvPr>
          <p:cNvSpPr>
            <a:spLocks noGrp="1"/>
          </p:cNvSpPr>
          <p:nvPr>
            <p:ph type="title"/>
          </p:nvPr>
        </p:nvSpPr>
        <p:spPr>
          <a:xfrm>
            <a:off x="8196408" y="640832"/>
            <a:ext cx="3352128" cy="1116662"/>
          </a:xfrm>
        </p:spPr>
        <p:txBody>
          <a:bodyPr>
            <a:normAutofit/>
          </a:bodyPr>
          <a:lstStyle/>
          <a:p>
            <a:pPr algn="l"/>
            <a:r>
              <a:rPr lang="en-US"/>
              <a:t>Media filter</a:t>
            </a:r>
          </a:p>
        </p:txBody>
      </p:sp>
      <p:sp>
        <p:nvSpPr>
          <p:cNvPr id="3" name="Content Placeholder 2">
            <a:extLst>
              <a:ext uri="{FF2B5EF4-FFF2-40B4-BE49-F238E27FC236}">
                <a16:creationId xmlns:a16="http://schemas.microsoft.com/office/drawing/2014/main" id="{31A8ECA6-9460-53E1-335C-5B76A7A65EA1}"/>
              </a:ext>
            </a:extLst>
          </p:cNvPr>
          <p:cNvSpPr>
            <a:spLocks noGrp="1"/>
          </p:cNvSpPr>
          <p:nvPr>
            <p:ph sz="quarter" idx="13"/>
          </p:nvPr>
        </p:nvSpPr>
        <p:spPr>
          <a:xfrm>
            <a:off x="7850489" y="1659538"/>
            <a:ext cx="4043966" cy="4268511"/>
          </a:xfrm>
        </p:spPr>
        <p:txBody>
          <a:bodyPr>
            <a:normAutofit/>
          </a:bodyPr>
          <a:lstStyle/>
          <a:p>
            <a:pPr marL="0" indent="0">
              <a:buNone/>
            </a:pPr>
            <a:r>
              <a:rPr lang="en-US" sz="1800" b="1"/>
              <a:t>What is it?</a:t>
            </a:r>
          </a:p>
          <a:p>
            <a:r>
              <a:rPr lang="en-US" sz="1800" b="1"/>
              <a:t>A container or lined excavation with specific media through which wastewater flows</a:t>
            </a:r>
          </a:p>
          <a:p>
            <a:pPr lvl="1"/>
            <a:r>
              <a:rPr lang="en-US" b="1"/>
              <a:t>Single pass</a:t>
            </a:r>
          </a:p>
          <a:p>
            <a:pPr lvl="1"/>
            <a:r>
              <a:rPr lang="en-US" b="1"/>
              <a:t>Recirculating</a:t>
            </a:r>
          </a:p>
          <a:p>
            <a:r>
              <a:rPr lang="en-US" sz="1800" b="1"/>
              <a:t>Unsaturated flow</a:t>
            </a:r>
          </a:p>
          <a:p>
            <a:r>
              <a:rPr lang="en-US" sz="1800" b="1"/>
              <a:t>An aerobic, fixed-film bioreactor</a:t>
            </a:r>
          </a:p>
        </p:txBody>
      </p:sp>
      <p:pic>
        <p:nvPicPr>
          <p:cNvPr id="4" name="Picture 4" descr="Media filter - MN">
            <a:extLst>
              <a:ext uri="{FF2B5EF4-FFF2-40B4-BE49-F238E27FC236}">
                <a16:creationId xmlns:a16="http://schemas.microsoft.com/office/drawing/2014/main" id="{A47D74F6-C34B-AF2B-55CA-EF63DB11489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1259266" y="877077"/>
            <a:ext cx="5857931" cy="5050972"/>
          </a:xfrm>
          <a:prstGeom prst="rect">
            <a:avLst/>
          </a:prstGeom>
          <a:noFill/>
        </p:spPr>
      </p:pic>
    </p:spTree>
    <p:extLst>
      <p:ext uri="{BB962C8B-B14F-4D97-AF65-F5344CB8AC3E}">
        <p14:creationId xmlns:p14="http://schemas.microsoft.com/office/powerpoint/2010/main" val="3457243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Decentralized Wastewater Treatment for Commercial Properties and Communities">
            <a:extLst>
              <a:ext uri="{FF2B5EF4-FFF2-40B4-BE49-F238E27FC236}">
                <a16:creationId xmlns:a16="http://schemas.microsoft.com/office/drawing/2014/main" id="{DF4AC670-B3C1-58F1-D995-8841EA79B2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727" r="25737"/>
          <a:stretch/>
        </p:blipFill>
        <p:spPr bwMode="auto">
          <a:xfrm>
            <a:off x="7357274" y="10"/>
            <a:ext cx="2376212" cy="342899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lternative Septic Systems - Katahdin Cedar Log Homes">
            <a:extLst>
              <a:ext uri="{FF2B5EF4-FFF2-40B4-BE49-F238E27FC236}">
                <a16:creationId xmlns:a16="http://schemas.microsoft.com/office/drawing/2014/main" id="{E497A9AD-2D3D-B6D0-9A93-CDA6C35701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151" r="22876"/>
          <a:stretch/>
        </p:blipFill>
        <p:spPr bwMode="auto">
          <a:xfrm>
            <a:off x="9814796" y="10"/>
            <a:ext cx="2376212" cy="342899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onstructed Wetland | On-Site Sewage Facilities (OSSF)">
            <a:extLst>
              <a:ext uri="{FF2B5EF4-FFF2-40B4-BE49-F238E27FC236}">
                <a16:creationId xmlns:a16="http://schemas.microsoft.com/office/drawing/2014/main" id="{7B07C24E-B479-5640-5D7C-0EBEB00493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295"/>
          <a:stretch/>
        </p:blipFill>
        <p:spPr bwMode="auto">
          <a:xfrm>
            <a:off x="7357271" y="3429001"/>
            <a:ext cx="4834726"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6D696E3-5CB1-2DD3-5B7B-47CAC64083F7}"/>
              </a:ext>
            </a:extLst>
          </p:cNvPr>
          <p:cNvSpPr>
            <a:spLocks noGrp="1"/>
          </p:cNvSpPr>
          <p:nvPr>
            <p:ph type="title"/>
          </p:nvPr>
        </p:nvSpPr>
        <p:spPr>
          <a:xfrm>
            <a:off x="913775" y="395493"/>
            <a:ext cx="6079641" cy="798087"/>
          </a:xfrm>
        </p:spPr>
        <p:txBody>
          <a:bodyPr>
            <a:normAutofit/>
          </a:bodyPr>
          <a:lstStyle/>
          <a:p>
            <a:r>
              <a:rPr lang="en-US" dirty="0"/>
              <a:t>Media choices</a:t>
            </a:r>
          </a:p>
        </p:txBody>
      </p:sp>
      <p:sp>
        <p:nvSpPr>
          <p:cNvPr id="3" name="Content Placeholder 2">
            <a:extLst>
              <a:ext uri="{FF2B5EF4-FFF2-40B4-BE49-F238E27FC236}">
                <a16:creationId xmlns:a16="http://schemas.microsoft.com/office/drawing/2014/main" id="{EB574D97-0CA4-A14A-087D-D015336845A2}"/>
              </a:ext>
            </a:extLst>
          </p:cNvPr>
          <p:cNvSpPr>
            <a:spLocks noGrp="1"/>
          </p:cNvSpPr>
          <p:nvPr>
            <p:ph sz="quarter" idx="13"/>
          </p:nvPr>
        </p:nvSpPr>
        <p:spPr>
          <a:xfrm>
            <a:off x="1157287" y="1416604"/>
            <a:ext cx="5836129" cy="4822879"/>
          </a:xfrm>
        </p:spPr>
        <p:txBody>
          <a:bodyPr>
            <a:normAutofit/>
          </a:bodyPr>
          <a:lstStyle/>
          <a:p>
            <a:pPr>
              <a:lnSpc>
                <a:spcPct val="110000"/>
              </a:lnSpc>
            </a:pPr>
            <a:r>
              <a:rPr lang="en-US" sz="2800" dirty="0"/>
              <a:t>Washed, graded sand</a:t>
            </a:r>
          </a:p>
          <a:p>
            <a:pPr>
              <a:lnSpc>
                <a:spcPct val="110000"/>
              </a:lnSpc>
            </a:pPr>
            <a:r>
              <a:rPr lang="en-US" sz="2800" dirty="0"/>
              <a:t>Gravel</a:t>
            </a:r>
          </a:p>
          <a:p>
            <a:pPr>
              <a:lnSpc>
                <a:spcPct val="110000"/>
              </a:lnSpc>
            </a:pPr>
            <a:r>
              <a:rPr lang="en-US" sz="2800" dirty="0"/>
              <a:t>Peat</a:t>
            </a:r>
          </a:p>
          <a:p>
            <a:pPr>
              <a:lnSpc>
                <a:spcPct val="110000"/>
              </a:lnSpc>
            </a:pPr>
            <a:r>
              <a:rPr lang="en-US" sz="2800" dirty="0"/>
              <a:t>Synthetic textile materials</a:t>
            </a:r>
          </a:p>
          <a:p>
            <a:pPr>
              <a:lnSpc>
                <a:spcPct val="110000"/>
              </a:lnSpc>
            </a:pPr>
            <a:r>
              <a:rPr lang="en-US" sz="2800" dirty="0"/>
              <a:t>Foam chips or cubes</a:t>
            </a:r>
          </a:p>
          <a:p>
            <a:pPr>
              <a:lnSpc>
                <a:spcPct val="110000"/>
              </a:lnSpc>
            </a:pPr>
            <a:r>
              <a:rPr lang="en-US" sz="2800" dirty="0"/>
              <a:t>Crushed glass</a:t>
            </a:r>
          </a:p>
          <a:p>
            <a:pPr>
              <a:lnSpc>
                <a:spcPct val="110000"/>
              </a:lnSpc>
            </a:pPr>
            <a:r>
              <a:rPr lang="en-US" sz="2800" dirty="0"/>
              <a:t>Wetlands</a:t>
            </a:r>
          </a:p>
          <a:p>
            <a:pPr>
              <a:lnSpc>
                <a:spcPct val="110000"/>
              </a:lnSpc>
            </a:pPr>
            <a:r>
              <a:rPr lang="en-US" sz="2800" dirty="0"/>
              <a:t>other</a:t>
            </a:r>
          </a:p>
        </p:txBody>
      </p:sp>
    </p:spTree>
    <p:extLst>
      <p:ext uri="{BB962C8B-B14F-4D97-AF65-F5344CB8AC3E}">
        <p14:creationId xmlns:p14="http://schemas.microsoft.com/office/powerpoint/2010/main" val="3394583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BA2484-7C48-65F0-5318-584CA63C3D82}"/>
              </a:ext>
            </a:extLst>
          </p:cNvPr>
          <p:cNvPicPr>
            <a:picLocks noChangeAspect="1"/>
          </p:cNvPicPr>
          <p:nvPr/>
        </p:nvPicPr>
        <p:blipFill rotWithShape="1">
          <a:blip r:embed="rId3"/>
          <a:srcRect t="20707" b="11491"/>
          <a:stretch/>
        </p:blipFill>
        <p:spPr>
          <a:xfrm>
            <a:off x="1080082" y="1286347"/>
            <a:ext cx="3229440" cy="2219080"/>
          </a:xfrm>
          <a:prstGeom prst="roundRect">
            <a:avLst>
              <a:gd name="adj" fmla="val 5301"/>
            </a:avLst>
          </a:prstGeom>
          <a:ln w="82550" cap="sq">
            <a:noFill/>
            <a:miter lim="800000"/>
          </a:ln>
          <a:effectLst/>
        </p:spPr>
      </p:pic>
      <p:pic>
        <p:nvPicPr>
          <p:cNvPr id="3" name="Picture 5" descr="peat filter">
            <a:extLst>
              <a:ext uri="{FF2B5EF4-FFF2-40B4-BE49-F238E27FC236}">
                <a16:creationId xmlns:a16="http://schemas.microsoft.com/office/drawing/2014/main" id="{63B54A6F-9C7A-CA47-2E3F-8AACD6A128E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806" b="-3"/>
          <a:stretch/>
        </p:blipFill>
        <p:spPr bwMode="auto">
          <a:xfrm>
            <a:off x="7874306" y="1283219"/>
            <a:ext cx="3240195" cy="2225337"/>
          </a:xfrm>
          <a:prstGeom prst="roundRect">
            <a:avLst>
              <a:gd name="adj" fmla="val 5301"/>
            </a:avLst>
          </a:prstGeom>
          <a:noFill/>
          <a:ln w="82550" cap="sq">
            <a:noFill/>
            <a:miter lim="800000"/>
          </a:ln>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4DDC511-6ED4-E605-0BAB-41C7D1F99CFA}"/>
              </a:ext>
            </a:extLst>
          </p:cNvPr>
          <p:cNvSpPr>
            <a:spLocks noGrp="1"/>
          </p:cNvSpPr>
          <p:nvPr>
            <p:ph type="title"/>
          </p:nvPr>
        </p:nvSpPr>
        <p:spPr>
          <a:xfrm>
            <a:off x="637817" y="3971840"/>
            <a:ext cx="10916365" cy="1137554"/>
          </a:xfrm>
        </p:spPr>
        <p:txBody>
          <a:bodyPr vert="horz" lIns="91440" tIns="45720" rIns="91440" bIns="45720" rtlCol="0" anchor="b">
            <a:normAutofit fontScale="90000"/>
          </a:bodyPr>
          <a:lstStyle/>
          <a:p>
            <a:r>
              <a:rPr lang="en-US" sz="4800" dirty="0"/>
              <a:t>PEAT FILTER AND COCONUT FIBERS</a:t>
            </a:r>
          </a:p>
        </p:txBody>
      </p:sp>
      <p:pic>
        <p:nvPicPr>
          <p:cNvPr id="4" name="Picture 3">
            <a:extLst>
              <a:ext uri="{FF2B5EF4-FFF2-40B4-BE49-F238E27FC236}">
                <a16:creationId xmlns:a16="http://schemas.microsoft.com/office/drawing/2014/main" id="{C2A9B904-D92E-D261-9B42-E803D830DD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9149" y="1545336"/>
            <a:ext cx="3240195" cy="1701102"/>
          </a:xfrm>
          <a:prstGeom prst="roundRect">
            <a:avLst>
              <a:gd name="adj" fmla="val 5301"/>
            </a:avLst>
          </a:prstGeom>
          <a:ln w="82550" cap="sq">
            <a:noFill/>
            <a:miter lim="800000"/>
          </a:ln>
          <a:effectLst/>
        </p:spPr>
      </p:pic>
    </p:spTree>
    <p:extLst>
      <p:ext uri="{BB962C8B-B14F-4D97-AF65-F5344CB8AC3E}">
        <p14:creationId xmlns:p14="http://schemas.microsoft.com/office/powerpoint/2010/main" val="3065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4" descr="textile sheet"/>
          <p:cNvPicPr>
            <a:picLocks noChangeAspect="1" noChangeArrowheads="1"/>
          </p:cNvPicPr>
          <p:nvPr/>
        </p:nvPicPr>
        <p:blipFill rotWithShape="1">
          <a:blip r:embed="rId3">
            <a:extLst>
              <a:ext uri="{28A0092B-C50C-407E-A947-70E740481C1C}">
                <a14:useLocalDpi xmlns:a14="http://schemas.microsoft.com/office/drawing/2010/main" val="0"/>
              </a:ext>
            </a:extLst>
          </a:blip>
          <a:srcRect r="-1" b="30726"/>
          <a:stretch/>
        </p:blipFill>
        <p:spPr bwMode="auto">
          <a:xfrm>
            <a:off x="20" y="-4679"/>
            <a:ext cx="7554116" cy="41877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Rectangle 2"/>
          <p:cNvSpPr>
            <a:spLocks noGrp="1" noChangeArrowheads="1"/>
          </p:cNvSpPr>
          <p:nvPr>
            <p:ph type="title"/>
          </p:nvPr>
        </p:nvSpPr>
        <p:spPr>
          <a:xfrm>
            <a:off x="1048214" y="4560551"/>
            <a:ext cx="6250928" cy="1116711"/>
          </a:xfrm>
        </p:spPr>
        <p:txBody>
          <a:bodyPr vert="horz" lIns="91440" tIns="45720" rIns="91440" bIns="45720" rtlCol="0" anchor="b">
            <a:normAutofit/>
          </a:bodyPr>
          <a:lstStyle/>
          <a:p>
            <a:r>
              <a:rPr lang="en-US" altLang="en-US" sz="4800" dirty="0"/>
              <a:t>Textile Filter Sheet</a:t>
            </a:r>
          </a:p>
        </p:txBody>
      </p:sp>
      <p:pic>
        <p:nvPicPr>
          <p:cNvPr id="2" name="Content Placeholder 1"/>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tretch/>
        </p:blipFill>
        <p:spPr>
          <a:xfrm rot="5400000">
            <a:off x="7136308" y="1091745"/>
            <a:ext cx="5400921" cy="4033953"/>
          </a:xfrm>
          <a:prstGeom prst="rect">
            <a:avLst/>
          </a:prstGeom>
        </p:spPr>
      </p:pic>
    </p:spTree>
  </p:cSld>
  <p:clrMapOvr>
    <a:masterClrMapping/>
  </p:clrMapOvr>
  <p:transition spd="slow">
    <p:zoom dir="in"/>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Aerocell3">
            <a:extLst>
              <a:ext uri="{FF2B5EF4-FFF2-40B4-BE49-F238E27FC236}">
                <a16:creationId xmlns:a16="http://schemas.microsoft.com/office/drawing/2014/main" id="{49761ACD-4766-BD64-27D6-160C4FADC3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07" r="10188" b="2"/>
          <a:stretch/>
        </p:blipFill>
        <p:spPr>
          <a:xfrm>
            <a:off x="20" y="-4679"/>
            <a:ext cx="4634663" cy="4187739"/>
          </a:xfrm>
          <a:prstGeom prst="rect">
            <a:avLst/>
          </a:prstGeom>
          <a:noFill/>
        </p:spPr>
      </p:pic>
      <p:pic>
        <p:nvPicPr>
          <p:cNvPr id="4" name="Picture 4" descr="Waterloo">
            <a:extLst>
              <a:ext uri="{FF2B5EF4-FFF2-40B4-BE49-F238E27FC236}">
                <a16:creationId xmlns:a16="http://schemas.microsoft.com/office/drawing/2014/main" id="{FE394B0C-5A55-4A38-54B9-93F9BFC227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984" r="-2" b="-2"/>
          <a:stretch/>
        </p:blipFill>
        <p:spPr bwMode="auto">
          <a:xfrm>
            <a:off x="4634683" y="-4679"/>
            <a:ext cx="7557317" cy="41877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33550D2-89AD-A3FD-4370-E00966ADAEA6}"/>
              </a:ext>
            </a:extLst>
          </p:cNvPr>
          <p:cNvSpPr>
            <a:spLocks noGrp="1"/>
          </p:cNvSpPr>
          <p:nvPr>
            <p:ph type="title"/>
          </p:nvPr>
        </p:nvSpPr>
        <p:spPr>
          <a:xfrm>
            <a:off x="1146048" y="4437888"/>
            <a:ext cx="9899904" cy="1116711"/>
          </a:xfrm>
        </p:spPr>
        <p:txBody>
          <a:bodyPr vert="horz" lIns="91440" tIns="45720" rIns="91440" bIns="45720" rtlCol="0" anchor="b">
            <a:normAutofit/>
          </a:bodyPr>
          <a:lstStyle/>
          <a:p>
            <a:r>
              <a:rPr lang="en-US" sz="4800"/>
              <a:t>Foam cubes </a:t>
            </a:r>
          </a:p>
        </p:txBody>
      </p:sp>
    </p:spTree>
    <p:extLst>
      <p:ext uri="{BB962C8B-B14F-4D97-AF65-F5344CB8AC3E}">
        <p14:creationId xmlns:p14="http://schemas.microsoft.com/office/powerpoint/2010/main" val="1864923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21BE0-9480-B123-053C-D827CE059860}"/>
              </a:ext>
            </a:extLst>
          </p:cNvPr>
          <p:cNvSpPr>
            <a:spLocks noGrp="1"/>
          </p:cNvSpPr>
          <p:nvPr>
            <p:ph type="title"/>
          </p:nvPr>
        </p:nvSpPr>
        <p:spPr>
          <a:xfrm>
            <a:off x="7566524" y="769432"/>
            <a:ext cx="3707844" cy="2349809"/>
          </a:xfrm>
        </p:spPr>
        <p:txBody>
          <a:bodyPr vert="horz" lIns="91440" tIns="45720" rIns="91440" bIns="45720" rtlCol="0" anchor="b">
            <a:normAutofit/>
          </a:bodyPr>
          <a:lstStyle/>
          <a:p>
            <a:r>
              <a:rPr lang="en-US" sz="4800" dirty="0"/>
              <a:t>Rotating Biological Contactor</a:t>
            </a:r>
          </a:p>
        </p:txBody>
      </p:sp>
      <p:sp>
        <p:nvSpPr>
          <p:cNvPr id="3" name="Content Placeholder 2">
            <a:extLst>
              <a:ext uri="{FF2B5EF4-FFF2-40B4-BE49-F238E27FC236}">
                <a16:creationId xmlns:a16="http://schemas.microsoft.com/office/drawing/2014/main" id="{76DFAB0F-8BB4-46F8-0E4E-6E70D6D6D29C}"/>
              </a:ext>
            </a:extLst>
          </p:cNvPr>
          <p:cNvSpPr>
            <a:spLocks noGrp="1"/>
          </p:cNvSpPr>
          <p:nvPr>
            <p:ph sz="quarter" idx="13"/>
          </p:nvPr>
        </p:nvSpPr>
        <p:spPr>
          <a:xfrm>
            <a:off x="7676707" y="4165601"/>
            <a:ext cx="3487479" cy="789172"/>
          </a:xfrm>
        </p:spPr>
        <p:txBody>
          <a:bodyPr vert="horz" lIns="91440" tIns="45720" rIns="91440" bIns="45720" rtlCol="0">
            <a:noAutofit/>
          </a:bodyPr>
          <a:lstStyle/>
          <a:p>
            <a:pPr marL="0" indent="0" algn="ctr">
              <a:buNone/>
            </a:pPr>
            <a:r>
              <a:rPr lang="en-US" sz="4500" dirty="0">
                <a:solidFill>
                  <a:schemeClr val="tx2"/>
                </a:solidFill>
              </a:rPr>
              <a:t>RBC</a:t>
            </a:r>
          </a:p>
        </p:txBody>
      </p:sp>
      <p:pic>
        <p:nvPicPr>
          <p:cNvPr id="2050" name="Picture 2" descr="Rotating Biological Contactors">
            <a:extLst>
              <a:ext uri="{FF2B5EF4-FFF2-40B4-BE49-F238E27FC236}">
                <a16:creationId xmlns:a16="http://schemas.microsoft.com/office/drawing/2014/main" id="{93E19CC0-EF45-7697-59B3-BAEADF85CB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732"/>
          <a:stretch/>
        </p:blipFill>
        <p:spPr bwMode="auto">
          <a:xfrm>
            <a:off x="-4" y="-4"/>
            <a:ext cx="693898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497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ibbler - Northland Septic Maintenance">
            <a:extLst>
              <a:ext uri="{FF2B5EF4-FFF2-40B4-BE49-F238E27FC236}">
                <a16:creationId xmlns:a16="http://schemas.microsoft.com/office/drawing/2014/main" id="{754019DA-E686-8DCA-77AB-61E8599EE5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54" r="1" b="16664"/>
          <a:stretch/>
        </p:blipFill>
        <p:spPr bwMode="auto">
          <a:xfrm>
            <a:off x="8860" y="10"/>
            <a:ext cx="692420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0B53E28-72CC-9CB2-F9FA-80DB8E3BE3D2}"/>
              </a:ext>
            </a:extLst>
          </p:cNvPr>
          <p:cNvSpPr>
            <a:spLocks noGrp="1"/>
          </p:cNvSpPr>
          <p:nvPr>
            <p:ph type="title"/>
          </p:nvPr>
        </p:nvSpPr>
        <p:spPr>
          <a:xfrm>
            <a:off x="7570382" y="1358901"/>
            <a:ext cx="3707844" cy="2730498"/>
          </a:xfrm>
        </p:spPr>
        <p:txBody>
          <a:bodyPr vert="horz" lIns="91440" tIns="45720" rIns="91440" bIns="45720" rtlCol="0" anchor="b">
            <a:normAutofit/>
          </a:bodyPr>
          <a:lstStyle/>
          <a:p>
            <a:r>
              <a:rPr lang="en-US" sz="4800"/>
              <a:t>Other media </a:t>
            </a:r>
          </a:p>
        </p:txBody>
      </p:sp>
    </p:spTree>
    <p:extLst>
      <p:ext uri="{BB962C8B-B14F-4D97-AF65-F5344CB8AC3E}">
        <p14:creationId xmlns:p14="http://schemas.microsoft.com/office/powerpoint/2010/main" val="2618167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56430C-57AC-C2A8-BE77-8D3E7AE11557}"/>
              </a:ext>
            </a:extLst>
          </p:cNvPr>
          <p:cNvPicPr>
            <a:picLocks noChangeAspect="1"/>
          </p:cNvPicPr>
          <p:nvPr/>
        </p:nvPicPr>
        <p:blipFill rotWithShape="1">
          <a:blip r:embed="rId3"/>
          <a:srcRect l="17490" r="17642" b="-2"/>
          <a:stretch/>
        </p:blipFill>
        <p:spPr>
          <a:xfrm>
            <a:off x="20" y="10"/>
            <a:ext cx="4059916" cy="4187729"/>
          </a:xfrm>
          <a:prstGeom prst="rect">
            <a:avLst/>
          </a:prstGeom>
        </p:spPr>
      </p:pic>
      <p:pic>
        <p:nvPicPr>
          <p:cNvPr id="3" name="Picture 2" descr="A model of a house&#10;&#10;Description automatically generated with low confidence">
            <a:extLst>
              <a:ext uri="{FF2B5EF4-FFF2-40B4-BE49-F238E27FC236}">
                <a16:creationId xmlns:a16="http://schemas.microsoft.com/office/drawing/2014/main" id="{54476F7F-2898-0518-9228-4D205A3B6559}"/>
              </a:ext>
            </a:extLst>
          </p:cNvPr>
          <p:cNvPicPr>
            <a:picLocks noChangeAspect="1"/>
          </p:cNvPicPr>
          <p:nvPr/>
        </p:nvPicPr>
        <p:blipFill rotWithShape="1">
          <a:blip r:embed="rId4"/>
          <a:srcRect l="20022" r="30931"/>
          <a:stretch/>
        </p:blipFill>
        <p:spPr>
          <a:xfrm>
            <a:off x="4066031" y="10"/>
            <a:ext cx="4094987" cy="4187729"/>
          </a:xfrm>
          <a:prstGeom prst="rect">
            <a:avLst/>
          </a:prstGeom>
        </p:spPr>
      </p:pic>
      <p:pic>
        <p:nvPicPr>
          <p:cNvPr id="5" name="Picture 4" descr="Diagram&#10;&#10;Description automatically generated">
            <a:extLst>
              <a:ext uri="{FF2B5EF4-FFF2-40B4-BE49-F238E27FC236}">
                <a16:creationId xmlns:a16="http://schemas.microsoft.com/office/drawing/2014/main" id="{3091C990-AF2A-FA32-D0FA-962E75D46D6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474" r="14514" b="-1"/>
          <a:stretch/>
        </p:blipFill>
        <p:spPr>
          <a:xfrm>
            <a:off x="8243318" y="10"/>
            <a:ext cx="3948682" cy="4187729"/>
          </a:xfrm>
          <a:prstGeom prst="rect">
            <a:avLst/>
          </a:prstGeom>
        </p:spPr>
      </p:pic>
      <p:sp>
        <p:nvSpPr>
          <p:cNvPr id="2" name="Title 1">
            <a:extLst>
              <a:ext uri="{FF2B5EF4-FFF2-40B4-BE49-F238E27FC236}">
                <a16:creationId xmlns:a16="http://schemas.microsoft.com/office/drawing/2014/main" id="{7ADACD85-B309-1F37-B27B-B5AD15A955EA}"/>
              </a:ext>
            </a:extLst>
          </p:cNvPr>
          <p:cNvSpPr>
            <a:spLocks noGrp="1"/>
          </p:cNvSpPr>
          <p:nvPr>
            <p:ph type="title"/>
          </p:nvPr>
        </p:nvSpPr>
        <p:spPr>
          <a:xfrm>
            <a:off x="1146048" y="4437888"/>
            <a:ext cx="9899904" cy="1116711"/>
          </a:xfrm>
        </p:spPr>
        <p:txBody>
          <a:bodyPr vert="horz" lIns="91440" tIns="45720" rIns="91440" bIns="45720" rtlCol="0" anchor="b">
            <a:normAutofit/>
          </a:bodyPr>
          <a:lstStyle/>
          <a:p>
            <a:r>
              <a:rPr lang="en-US" sz="4800"/>
              <a:t>ALTERNATIVE TECHNOLOGIES</a:t>
            </a:r>
          </a:p>
        </p:txBody>
      </p:sp>
    </p:spTree>
    <p:extLst>
      <p:ext uri="{BB962C8B-B14F-4D97-AF65-F5344CB8AC3E}">
        <p14:creationId xmlns:p14="http://schemas.microsoft.com/office/powerpoint/2010/main" val="1348870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ingle artificial wetland successfully treats different types of wastewater  (Constantine Alexander's Journal)">
            <a:extLst>
              <a:ext uri="{FF2B5EF4-FFF2-40B4-BE49-F238E27FC236}">
                <a16:creationId xmlns:a16="http://schemas.microsoft.com/office/drawing/2014/main" id="{AC7B17EB-6FF0-9286-BFF8-F867DE2799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499" r="3" b="3"/>
          <a:stretch/>
        </p:blipFill>
        <p:spPr bwMode="auto">
          <a:xfrm>
            <a:off x="6645" y="10"/>
            <a:ext cx="6924201" cy="34289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Weslaco CW">
            <a:extLst>
              <a:ext uri="{FF2B5EF4-FFF2-40B4-BE49-F238E27FC236}">
                <a16:creationId xmlns:a16="http://schemas.microsoft.com/office/drawing/2014/main" id="{BD5B1D53-59A2-79AA-8FCE-A6965D34D6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79" r="3" b="25694"/>
          <a:stretch/>
        </p:blipFill>
        <p:spPr bwMode="auto">
          <a:xfrm>
            <a:off x="6645" y="3429000"/>
            <a:ext cx="6924201" cy="34289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33550D2-89AD-A3FD-4370-E00966ADAEA6}"/>
              </a:ext>
            </a:extLst>
          </p:cNvPr>
          <p:cNvSpPr>
            <a:spLocks noGrp="1"/>
          </p:cNvSpPr>
          <p:nvPr>
            <p:ph type="title"/>
          </p:nvPr>
        </p:nvSpPr>
        <p:spPr>
          <a:xfrm>
            <a:off x="7933162" y="2956620"/>
            <a:ext cx="3172899" cy="944755"/>
          </a:xfrm>
        </p:spPr>
        <p:txBody>
          <a:bodyPr vert="horz" lIns="91440" tIns="45720" rIns="91440" bIns="45720" rtlCol="0" anchor="b">
            <a:normAutofit/>
          </a:bodyPr>
          <a:lstStyle/>
          <a:p>
            <a:r>
              <a:rPr lang="en-US" sz="4800" dirty="0"/>
              <a:t>Wetlands</a:t>
            </a:r>
          </a:p>
        </p:txBody>
      </p:sp>
    </p:spTree>
    <p:extLst>
      <p:ext uri="{BB962C8B-B14F-4D97-AF65-F5344CB8AC3E}">
        <p14:creationId xmlns:p14="http://schemas.microsoft.com/office/powerpoint/2010/main" val="3471868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14DA4-A4F6-5365-9512-2CF5DA84A718}"/>
              </a:ext>
            </a:extLst>
          </p:cNvPr>
          <p:cNvSpPr>
            <a:spLocks noGrp="1"/>
          </p:cNvSpPr>
          <p:nvPr>
            <p:ph type="title"/>
          </p:nvPr>
        </p:nvSpPr>
        <p:spPr>
          <a:xfrm>
            <a:off x="913774" y="281189"/>
            <a:ext cx="10364451" cy="1065317"/>
          </a:xfrm>
        </p:spPr>
        <p:txBody>
          <a:bodyPr>
            <a:normAutofit/>
          </a:bodyPr>
          <a:lstStyle/>
          <a:p>
            <a:r>
              <a:rPr lang="en-US" sz="4500" dirty="0"/>
              <a:t>Single-pass sand filter</a:t>
            </a:r>
          </a:p>
        </p:txBody>
      </p:sp>
      <p:pic>
        <p:nvPicPr>
          <p:cNvPr id="3" name="Picture 4" descr="ISF TX">
            <a:extLst>
              <a:ext uri="{FF2B5EF4-FFF2-40B4-BE49-F238E27FC236}">
                <a16:creationId xmlns:a16="http://schemas.microsoft.com/office/drawing/2014/main" id="{F44577E8-9608-CA55-476D-F19A7422A8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260"/>
          <a:stretch>
            <a:fillRect/>
          </a:stretch>
        </p:blipFill>
        <p:spPr>
          <a:xfrm>
            <a:off x="1615966" y="1776211"/>
            <a:ext cx="8077200" cy="4800600"/>
          </a:xfrm>
          <a:prstGeom prst="rect">
            <a:avLst/>
          </a:prstGeom>
          <a:noFill/>
          <a:ln w="38100">
            <a:solidFill>
              <a:srgbClr val="006666"/>
            </a:solidFill>
            <a:miter lim="800000"/>
            <a:headEnd/>
            <a:tailEnd/>
          </a:ln>
        </p:spPr>
      </p:pic>
    </p:spTree>
    <p:extLst>
      <p:ext uri="{BB962C8B-B14F-4D97-AF65-F5344CB8AC3E}">
        <p14:creationId xmlns:p14="http://schemas.microsoft.com/office/powerpoint/2010/main" val="472535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24C6-EBC1-98FF-EF76-F36AC5CC849A}"/>
              </a:ext>
            </a:extLst>
          </p:cNvPr>
          <p:cNvSpPr>
            <a:spLocks noGrp="1"/>
          </p:cNvSpPr>
          <p:nvPr>
            <p:ph type="title"/>
          </p:nvPr>
        </p:nvSpPr>
        <p:spPr>
          <a:xfrm>
            <a:off x="913775" y="618517"/>
            <a:ext cx="10364451" cy="1009561"/>
          </a:xfrm>
        </p:spPr>
        <p:txBody>
          <a:bodyPr>
            <a:normAutofit/>
          </a:bodyPr>
          <a:lstStyle/>
          <a:p>
            <a:r>
              <a:rPr lang="en-US" sz="4500" dirty="0"/>
              <a:t>Recirculating media filter</a:t>
            </a:r>
          </a:p>
        </p:txBody>
      </p:sp>
      <p:pic>
        <p:nvPicPr>
          <p:cNvPr id="5122" name="Picture 2" descr="Consortium of Institutes for Decentralized Wastewater Treatment">
            <a:extLst>
              <a:ext uri="{FF2B5EF4-FFF2-40B4-BE49-F238E27FC236}">
                <a16:creationId xmlns:a16="http://schemas.microsoft.com/office/drawing/2014/main" id="{E411CFE2-B3C8-1C36-4DB4-5BD2B8CC09BA}"/>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60358" y="1979793"/>
            <a:ext cx="12071283" cy="4704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723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1" descr="DSCN2930">
            <a:extLst>
              <a:ext uri="{FF2B5EF4-FFF2-40B4-BE49-F238E27FC236}">
                <a16:creationId xmlns:a16="http://schemas.microsoft.com/office/drawing/2014/main" id="{297ABC16-F2A2-BF13-DED1-9689A2BB6C6F}"/>
              </a:ext>
            </a:extLst>
          </p:cNvPr>
          <p:cNvPicPr>
            <a:picLocks noChangeAspect="1" noChangeArrowheads="1"/>
          </p:cNvPicPr>
          <p:nvPr/>
        </p:nvPicPr>
        <p:blipFill rotWithShape="1">
          <a:blip r:embed="rId3" cstate="print"/>
          <a:srcRect t="2580" b="5800"/>
          <a:stretch/>
        </p:blipFill>
        <p:spPr bwMode="auto">
          <a:xfrm>
            <a:off x="20" y="-4679"/>
            <a:ext cx="6094386" cy="4187739"/>
          </a:xfrm>
          <a:prstGeom prst="rect">
            <a:avLst/>
          </a:prstGeom>
          <a:noFill/>
        </p:spPr>
      </p:pic>
      <p:pic>
        <p:nvPicPr>
          <p:cNvPr id="6146" name="Picture 2" descr="Advance Designs for Subsurface Sewage Treatment Systems Recommended  Standards and Guidance Document - alt fact sheet">
            <a:extLst>
              <a:ext uri="{FF2B5EF4-FFF2-40B4-BE49-F238E27FC236}">
                <a16:creationId xmlns:a16="http://schemas.microsoft.com/office/drawing/2014/main" id="{237BCC3B-8F90-E5B7-31FF-E695189960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06" r="2" b="2"/>
          <a:stretch/>
        </p:blipFill>
        <p:spPr bwMode="auto">
          <a:xfrm>
            <a:off x="6094410" y="-4679"/>
            <a:ext cx="6097589" cy="41877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5657DE6-1E78-35AE-89C0-50B44DE6DAC2}"/>
              </a:ext>
            </a:extLst>
          </p:cNvPr>
          <p:cNvSpPr>
            <a:spLocks noGrp="1"/>
          </p:cNvSpPr>
          <p:nvPr>
            <p:ph type="title"/>
          </p:nvPr>
        </p:nvSpPr>
        <p:spPr>
          <a:xfrm>
            <a:off x="1146048" y="4437888"/>
            <a:ext cx="9899904" cy="1116711"/>
          </a:xfrm>
        </p:spPr>
        <p:txBody>
          <a:bodyPr vert="horz" lIns="91440" tIns="45720" rIns="91440" bIns="45720" rtlCol="0" anchor="b">
            <a:normAutofit/>
          </a:bodyPr>
          <a:lstStyle/>
          <a:p>
            <a:r>
              <a:rPr lang="en-US" sz="4800"/>
              <a:t>Recirculating ball valve </a:t>
            </a:r>
          </a:p>
        </p:txBody>
      </p:sp>
    </p:spTree>
    <p:extLst>
      <p:ext uri="{BB962C8B-B14F-4D97-AF65-F5344CB8AC3E}">
        <p14:creationId xmlns:p14="http://schemas.microsoft.com/office/powerpoint/2010/main" val="3014199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0C5F6-E771-AB1A-A4AC-1AC8AECBCF47}"/>
              </a:ext>
            </a:extLst>
          </p:cNvPr>
          <p:cNvSpPr>
            <a:spLocks noGrp="1"/>
          </p:cNvSpPr>
          <p:nvPr>
            <p:ph type="title"/>
          </p:nvPr>
        </p:nvSpPr>
        <p:spPr>
          <a:xfrm>
            <a:off x="2336180" y="296881"/>
            <a:ext cx="7519639" cy="1596177"/>
          </a:xfrm>
        </p:spPr>
        <p:txBody>
          <a:bodyPr>
            <a:normAutofit/>
          </a:bodyPr>
          <a:lstStyle/>
          <a:p>
            <a:r>
              <a:rPr lang="en-US" sz="4500" dirty="0"/>
              <a:t>Additional Pretreatment </a:t>
            </a:r>
            <a:br>
              <a:rPr lang="en-US" sz="4500" dirty="0"/>
            </a:br>
            <a:r>
              <a:rPr lang="en-US" sz="4500" dirty="0"/>
              <a:t>Disinfection</a:t>
            </a:r>
          </a:p>
        </p:txBody>
      </p:sp>
      <p:pic>
        <p:nvPicPr>
          <p:cNvPr id="11266" name="Picture 2" descr="Tertiary Treatment of Wastewater | Methods and Process - AOS">
            <a:extLst>
              <a:ext uri="{FF2B5EF4-FFF2-40B4-BE49-F238E27FC236}">
                <a16:creationId xmlns:a16="http://schemas.microsoft.com/office/drawing/2014/main" id="{16965F8C-9C2C-9233-2691-4379ED1C262E}"/>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1399672" y="2315055"/>
            <a:ext cx="9392654" cy="35483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649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E5B38-26E8-F35A-BF2F-79AC562F5AEB}"/>
              </a:ext>
            </a:extLst>
          </p:cNvPr>
          <p:cNvSpPr>
            <a:spLocks noGrp="1"/>
          </p:cNvSpPr>
          <p:nvPr>
            <p:ph type="title"/>
          </p:nvPr>
        </p:nvSpPr>
        <p:spPr>
          <a:xfrm>
            <a:off x="914399" y="295133"/>
            <a:ext cx="10364451" cy="964956"/>
          </a:xfrm>
        </p:spPr>
        <p:txBody>
          <a:bodyPr/>
          <a:lstStyle/>
          <a:p>
            <a:r>
              <a:rPr lang="en-US" dirty="0"/>
              <a:t>What is Disinfection?</a:t>
            </a:r>
          </a:p>
        </p:txBody>
      </p:sp>
      <p:sp>
        <p:nvSpPr>
          <p:cNvPr id="3" name="Content Placeholder 2">
            <a:extLst>
              <a:ext uri="{FF2B5EF4-FFF2-40B4-BE49-F238E27FC236}">
                <a16:creationId xmlns:a16="http://schemas.microsoft.com/office/drawing/2014/main" id="{5827970E-FE75-3B18-259B-E64503665C8D}"/>
              </a:ext>
            </a:extLst>
          </p:cNvPr>
          <p:cNvSpPr txBox="1">
            <a:spLocks/>
          </p:cNvSpPr>
          <p:nvPr/>
        </p:nvSpPr>
        <p:spPr>
          <a:xfrm>
            <a:off x="915024" y="1470284"/>
            <a:ext cx="10363826" cy="4523872"/>
          </a:xfrm>
        </p:spPr>
        <p:txBody>
          <a:bodyPr>
            <a:normAutofit fontScale="85000" lnSpcReduction="2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3000" dirty="0">
                <a:solidFill>
                  <a:schemeClr val="tx2"/>
                </a:solidFill>
              </a:rPr>
              <a:t>A process of destroying pathogens in the wastewater stream by killing them or preventing their replication</a:t>
            </a:r>
          </a:p>
          <a:p>
            <a:r>
              <a:rPr lang="en-US" sz="3000" dirty="0">
                <a:solidFill>
                  <a:schemeClr val="tx2"/>
                </a:solidFill>
              </a:rPr>
              <a:t>Disinfection can be accomplished by:</a:t>
            </a:r>
          </a:p>
          <a:p>
            <a:pPr lvl="1"/>
            <a:r>
              <a:rPr lang="en-US" sz="2800" dirty="0">
                <a:solidFill>
                  <a:schemeClr val="tx2"/>
                </a:solidFill>
              </a:rPr>
              <a:t>Chemical agents – </a:t>
            </a:r>
            <a:r>
              <a:rPr lang="en-US" sz="1700" dirty="0" err="1">
                <a:solidFill>
                  <a:schemeClr val="tx2"/>
                </a:solidFill>
              </a:rPr>
              <a:t>p</a:t>
            </a:r>
            <a:r>
              <a:rPr lang="en-US" sz="2000" dirty="0" err="1">
                <a:solidFill>
                  <a:schemeClr val="tx2"/>
                </a:solidFill>
              </a:rPr>
              <a:t>h</a:t>
            </a:r>
            <a:r>
              <a:rPr lang="en-US" sz="2000" dirty="0">
                <a:solidFill>
                  <a:schemeClr val="tx2"/>
                </a:solidFill>
              </a:rPr>
              <a:t> neutralizers, anti foaming agents, coagulants &amp; flocculants - </a:t>
            </a:r>
            <a:r>
              <a:rPr lang="en-US" sz="2000" b="1" dirty="0">
                <a:solidFill>
                  <a:schemeClr val="tx2"/>
                </a:solidFill>
              </a:rPr>
              <a:t>chlorine</a:t>
            </a:r>
            <a:endParaRPr lang="en-US" sz="2800" b="1" dirty="0">
              <a:solidFill>
                <a:schemeClr val="tx2"/>
              </a:solidFill>
            </a:endParaRPr>
          </a:p>
          <a:p>
            <a:pPr lvl="1"/>
            <a:r>
              <a:rPr lang="en-US" sz="2800" dirty="0">
                <a:solidFill>
                  <a:schemeClr val="tx2"/>
                </a:solidFill>
              </a:rPr>
              <a:t>Physical agents – </a:t>
            </a:r>
            <a:r>
              <a:rPr lang="en-US" sz="1900" dirty="0">
                <a:solidFill>
                  <a:schemeClr val="tx2"/>
                </a:solidFill>
              </a:rPr>
              <a:t>sedimentation, adsorption, filters &amp; screens</a:t>
            </a:r>
            <a:endParaRPr lang="en-US" sz="2800" dirty="0">
              <a:solidFill>
                <a:schemeClr val="tx2"/>
              </a:solidFill>
            </a:endParaRPr>
          </a:p>
          <a:p>
            <a:pPr lvl="1"/>
            <a:r>
              <a:rPr lang="en-US" sz="2800" dirty="0">
                <a:solidFill>
                  <a:schemeClr val="tx2"/>
                </a:solidFill>
              </a:rPr>
              <a:t>Irradiation – </a:t>
            </a:r>
            <a:r>
              <a:rPr lang="en-US" sz="1900" b="1" dirty="0">
                <a:solidFill>
                  <a:schemeClr val="tx2"/>
                </a:solidFill>
              </a:rPr>
              <a:t>ultraviolet (</a:t>
            </a:r>
            <a:r>
              <a:rPr lang="en-US" sz="1900" b="1" dirty="0" err="1">
                <a:solidFill>
                  <a:schemeClr val="tx2"/>
                </a:solidFill>
              </a:rPr>
              <a:t>uv</a:t>
            </a:r>
            <a:r>
              <a:rPr lang="en-US" sz="1900" b="1" dirty="0">
                <a:solidFill>
                  <a:schemeClr val="tx2"/>
                </a:solidFill>
              </a:rPr>
              <a:t>) </a:t>
            </a:r>
            <a:r>
              <a:rPr lang="en-US" sz="1900" dirty="0">
                <a:solidFill>
                  <a:schemeClr val="tx2"/>
                </a:solidFill>
              </a:rPr>
              <a:t>radiation</a:t>
            </a:r>
            <a:endParaRPr lang="en-US" sz="2800" dirty="0">
              <a:solidFill>
                <a:schemeClr val="tx2"/>
              </a:solidFill>
            </a:endParaRPr>
          </a:p>
          <a:p>
            <a:r>
              <a:rPr lang="en-US" sz="3000" dirty="0">
                <a:solidFill>
                  <a:schemeClr val="tx2"/>
                </a:solidFill>
              </a:rPr>
              <a:t>For small flows soils, chlorination and ultraviolet light are usually used</a:t>
            </a:r>
          </a:p>
        </p:txBody>
      </p:sp>
    </p:spTree>
    <p:extLst>
      <p:ext uri="{BB962C8B-B14F-4D97-AF65-F5344CB8AC3E}">
        <p14:creationId xmlns:p14="http://schemas.microsoft.com/office/powerpoint/2010/main" val="3882175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292DB-54CD-0E6C-D365-1EEF6CF5CBD4}"/>
              </a:ext>
            </a:extLst>
          </p:cNvPr>
          <p:cNvSpPr>
            <a:spLocks noGrp="1"/>
          </p:cNvSpPr>
          <p:nvPr>
            <p:ph type="title"/>
          </p:nvPr>
        </p:nvSpPr>
        <p:spPr>
          <a:xfrm>
            <a:off x="913774" y="428093"/>
            <a:ext cx="10364451" cy="1016058"/>
          </a:xfrm>
        </p:spPr>
        <p:txBody>
          <a:bodyPr/>
          <a:lstStyle/>
          <a:p>
            <a:r>
              <a:rPr lang="en-US" dirty="0"/>
              <a:t>Disinfection - Chlorination</a:t>
            </a:r>
          </a:p>
        </p:txBody>
      </p:sp>
      <p:sp>
        <p:nvSpPr>
          <p:cNvPr id="3" name="Content Placeholder 2">
            <a:extLst>
              <a:ext uri="{FF2B5EF4-FFF2-40B4-BE49-F238E27FC236}">
                <a16:creationId xmlns:a16="http://schemas.microsoft.com/office/drawing/2014/main" id="{ABEA3676-1D38-CD3A-9CAB-2B908986FFD3}"/>
              </a:ext>
            </a:extLst>
          </p:cNvPr>
          <p:cNvSpPr txBox="1">
            <a:spLocks/>
          </p:cNvSpPr>
          <p:nvPr/>
        </p:nvSpPr>
        <p:spPr>
          <a:xfrm>
            <a:off x="913774" y="1940521"/>
            <a:ext cx="4873415" cy="3424107"/>
          </a:xfrm>
        </p:spPr>
        <p:txBody>
          <a:bodyPr>
            <a:normAutofit lnSpcReduction="1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3000" dirty="0">
                <a:solidFill>
                  <a:schemeClr val="tx2"/>
                </a:solidFill>
              </a:rPr>
              <a:t>Most widely used disinfectant</a:t>
            </a:r>
          </a:p>
          <a:p>
            <a:r>
              <a:rPr lang="en-US" sz="3000" dirty="0">
                <a:solidFill>
                  <a:schemeClr val="tx2"/>
                </a:solidFill>
              </a:rPr>
              <a:t>For individual systems, calcium hypochlorite is used</a:t>
            </a:r>
          </a:p>
        </p:txBody>
      </p:sp>
      <p:sp>
        <p:nvSpPr>
          <p:cNvPr id="6" name="Rectangle 5">
            <a:extLst>
              <a:ext uri="{FF2B5EF4-FFF2-40B4-BE49-F238E27FC236}">
                <a16:creationId xmlns:a16="http://schemas.microsoft.com/office/drawing/2014/main" id="{2874E922-C2ED-149B-3F55-CB79CC6F1E57}"/>
              </a:ext>
            </a:extLst>
          </p:cNvPr>
          <p:cNvSpPr/>
          <p:nvPr/>
        </p:nvSpPr>
        <p:spPr>
          <a:xfrm>
            <a:off x="2746184" y="5308913"/>
            <a:ext cx="3884653" cy="1200329"/>
          </a:xfrm>
          <a:prstGeom prst="rect">
            <a:avLst/>
          </a:prstGeom>
          <a:noFill/>
        </p:spPr>
        <p:txBody>
          <a:bodyPr wrap="none">
            <a:spAutoFit/>
          </a:bodyPr>
          <a:lstStyle/>
          <a:p>
            <a:pPr algn="ctr">
              <a:defRPr/>
            </a:pPr>
            <a:r>
              <a:rPr lang="en-US" sz="3600" b="1" cap="all" dirty="0">
                <a:ln w="9000" cmpd="sng">
                  <a:solidFill>
                    <a:schemeClr val="accent4">
                      <a:shade val="50000"/>
                      <a:satMod val="120000"/>
                    </a:schemeClr>
                  </a:solidFill>
                  <a:prstDash val="solid"/>
                </a:ln>
                <a:solidFill>
                  <a:schemeClr val="tx2">
                    <a:lumMod val="75000"/>
                  </a:schemeClr>
                </a:solidFill>
                <a:effectLst>
                  <a:reflection blurRad="12700" stA="28000" endPos="45000" dist="1000" dir="5400000" sy="-100000" algn="bl" rotWithShape="0"/>
                </a:effectLst>
              </a:rPr>
              <a:t>Needs both </a:t>
            </a:r>
          </a:p>
          <a:p>
            <a:pPr algn="ctr">
              <a:defRPr/>
            </a:pPr>
            <a:r>
              <a:rPr lang="en-US" sz="3600" b="1" cap="all" dirty="0">
                <a:ln w="9000" cmpd="sng">
                  <a:solidFill>
                    <a:schemeClr val="accent4">
                      <a:shade val="50000"/>
                      <a:satMod val="120000"/>
                    </a:schemeClr>
                  </a:solidFill>
                  <a:prstDash val="solid"/>
                </a:ln>
                <a:solidFill>
                  <a:schemeClr val="tx2">
                    <a:lumMod val="75000"/>
                  </a:schemeClr>
                </a:solidFill>
                <a:effectLst>
                  <a:reflection blurRad="12700" stA="28000" endPos="45000" dist="1000" dir="5400000" sy="-100000" algn="bl" rotWithShape="0"/>
                </a:effectLst>
              </a:rPr>
              <a:t>Low BOD &amp; TSS</a:t>
            </a:r>
          </a:p>
        </p:txBody>
      </p:sp>
      <p:pic>
        <p:nvPicPr>
          <p:cNvPr id="4" name="Picture 4" descr="Sanuril">
            <a:extLst>
              <a:ext uri="{FF2B5EF4-FFF2-40B4-BE49-F238E27FC236}">
                <a16:creationId xmlns:a16="http://schemas.microsoft.com/office/drawing/2014/main" id="{C7A0E120-4E40-200A-019F-9F8771990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700023" y="1899191"/>
            <a:ext cx="3505200" cy="3275013"/>
          </a:xfrm>
          <a:prstGeom prst="rect">
            <a:avLst/>
          </a:prstGeom>
          <a:ln>
            <a:noFill/>
          </a:ln>
          <a:effectLst>
            <a:outerShdw blurRad="292100" dist="139700" dir="2700000" algn="tl" rotWithShape="0">
              <a:srgbClr val="333333">
                <a:alpha val="65000"/>
              </a:srgbClr>
            </a:outerShdw>
          </a:effectLst>
        </p:spPr>
      </p:pic>
      <p:pic>
        <p:nvPicPr>
          <p:cNvPr id="5" name="Picture 5" descr="Chlorinator-Norweco">
            <a:extLst>
              <a:ext uri="{FF2B5EF4-FFF2-40B4-BE49-F238E27FC236}">
                <a16:creationId xmlns:a16="http://schemas.microsoft.com/office/drawing/2014/main" id="{DF8D3877-0BB4-186D-5498-FA9EBFEBCE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9205223" y="3711566"/>
            <a:ext cx="2717007" cy="2991378"/>
          </a:xfrm>
          <a:prstGeom prst="rect">
            <a:avLst/>
          </a:prstGeom>
          <a:noFill/>
          <a:ln w="38100">
            <a:solidFill>
              <a:srgbClr val="006666"/>
            </a:solidFill>
            <a:miter lim="800000"/>
            <a:headEnd/>
            <a:tailEnd/>
          </a:ln>
        </p:spPr>
      </p:pic>
    </p:spTree>
    <p:extLst>
      <p:ext uri="{BB962C8B-B14F-4D97-AF65-F5344CB8AC3E}">
        <p14:creationId xmlns:p14="http://schemas.microsoft.com/office/powerpoint/2010/main" val="3156507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53D7C-49DB-2682-73A2-7040D0E4C6FB}"/>
              </a:ext>
            </a:extLst>
          </p:cNvPr>
          <p:cNvSpPr>
            <a:spLocks noGrp="1"/>
          </p:cNvSpPr>
          <p:nvPr>
            <p:ph type="title"/>
          </p:nvPr>
        </p:nvSpPr>
        <p:spPr>
          <a:xfrm>
            <a:off x="1018451" y="169492"/>
            <a:ext cx="10364451" cy="898049"/>
          </a:xfrm>
        </p:spPr>
        <p:txBody>
          <a:bodyPr/>
          <a:lstStyle/>
          <a:p>
            <a:r>
              <a:rPr lang="en-US" dirty="0"/>
              <a:t>Disinfection – Ultraviolet Radiation</a:t>
            </a:r>
          </a:p>
        </p:txBody>
      </p:sp>
      <p:sp>
        <p:nvSpPr>
          <p:cNvPr id="3" name="Content Placeholder 2">
            <a:extLst>
              <a:ext uri="{FF2B5EF4-FFF2-40B4-BE49-F238E27FC236}">
                <a16:creationId xmlns:a16="http://schemas.microsoft.com/office/drawing/2014/main" id="{51B4DA7A-D897-62F7-B443-03B7E0C3D888}"/>
              </a:ext>
            </a:extLst>
          </p:cNvPr>
          <p:cNvSpPr txBox="1">
            <a:spLocks/>
          </p:cNvSpPr>
          <p:nvPr/>
        </p:nvSpPr>
        <p:spPr>
          <a:xfrm>
            <a:off x="7230374" y="1815650"/>
            <a:ext cx="4500437" cy="3424107"/>
          </a:xfrm>
        </p:spPr>
        <p:txBody>
          <a:bodyPr>
            <a:normAutofit fontScale="925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3000" dirty="0">
                <a:solidFill>
                  <a:schemeClr val="tx2"/>
                </a:solidFill>
              </a:rPr>
              <a:t>Currently for small wastewater flows most </a:t>
            </a:r>
            <a:r>
              <a:rPr lang="en-US" sz="3000" dirty="0" err="1">
                <a:solidFill>
                  <a:schemeClr val="tx2"/>
                </a:solidFill>
              </a:rPr>
              <a:t>uv</a:t>
            </a:r>
            <a:r>
              <a:rPr lang="en-US" sz="3000" dirty="0">
                <a:solidFill>
                  <a:schemeClr val="tx2"/>
                </a:solidFill>
              </a:rPr>
              <a:t> units have a bulb vertically oriented</a:t>
            </a:r>
          </a:p>
        </p:txBody>
      </p:sp>
      <p:pic>
        <p:nvPicPr>
          <p:cNvPr id="4" name="Picture 3">
            <a:extLst>
              <a:ext uri="{FF2B5EF4-FFF2-40B4-BE49-F238E27FC236}">
                <a16:creationId xmlns:a16="http://schemas.microsoft.com/office/drawing/2014/main" id="{415923A4-3987-8F24-2FF6-611580796089}"/>
              </a:ext>
            </a:extLst>
          </p:cNvPr>
          <p:cNvPicPr>
            <a:picLocks noChangeAspect="1"/>
          </p:cNvPicPr>
          <p:nvPr/>
        </p:nvPicPr>
        <p:blipFill>
          <a:blip r:embed="rId3"/>
          <a:stretch>
            <a:fillRect/>
          </a:stretch>
        </p:blipFill>
        <p:spPr>
          <a:xfrm>
            <a:off x="3107005" y="3321767"/>
            <a:ext cx="3891499" cy="2917716"/>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descr="Salcor2Color">
            <a:extLst>
              <a:ext uri="{FF2B5EF4-FFF2-40B4-BE49-F238E27FC236}">
                <a16:creationId xmlns:a16="http://schemas.microsoft.com/office/drawing/2014/main" id="{568E85F0-0C14-40BD-9D84-876A9FE8DA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5737"/>
          <a:stretch>
            <a:fillRect/>
          </a:stretch>
        </p:blipFill>
        <p:spPr bwMode="auto">
          <a:xfrm>
            <a:off x="1018451" y="1416606"/>
            <a:ext cx="2984986" cy="4222196"/>
          </a:xfrm>
          <a:prstGeom prst="rect">
            <a:avLst/>
          </a:prstGeom>
          <a:noFill/>
          <a:ln w="38100">
            <a:solidFill>
              <a:srgbClr val="00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196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omposting Toilet Taxonomy: How They Work - Earth911">
            <a:extLst>
              <a:ext uri="{FF2B5EF4-FFF2-40B4-BE49-F238E27FC236}">
                <a16:creationId xmlns:a16="http://schemas.microsoft.com/office/drawing/2014/main" id="{66B690DD-890A-45D9-54A8-8014631F2617}"/>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1310941" y="0"/>
            <a:ext cx="9570118" cy="68357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CFB1B1F-C454-5A5E-51C4-2F7752397B12}"/>
              </a:ext>
            </a:extLst>
          </p:cNvPr>
          <p:cNvSpPr>
            <a:spLocks noGrp="1"/>
          </p:cNvSpPr>
          <p:nvPr>
            <p:ph type="title"/>
          </p:nvPr>
        </p:nvSpPr>
        <p:spPr>
          <a:xfrm>
            <a:off x="914399" y="241968"/>
            <a:ext cx="10364451" cy="819990"/>
          </a:xfrm>
        </p:spPr>
        <p:txBody>
          <a:bodyPr/>
          <a:lstStyle/>
          <a:p>
            <a:r>
              <a:rPr lang="en-US" dirty="0"/>
              <a:t>Separation technologies</a:t>
            </a:r>
          </a:p>
        </p:txBody>
      </p:sp>
      <p:sp>
        <p:nvSpPr>
          <p:cNvPr id="3" name="Content Placeholder 2">
            <a:extLst>
              <a:ext uri="{FF2B5EF4-FFF2-40B4-BE49-F238E27FC236}">
                <a16:creationId xmlns:a16="http://schemas.microsoft.com/office/drawing/2014/main" id="{A32849AC-7452-7024-1868-AC7DEA0D7726}"/>
              </a:ext>
            </a:extLst>
          </p:cNvPr>
          <p:cNvSpPr txBox="1">
            <a:spLocks/>
          </p:cNvSpPr>
          <p:nvPr/>
        </p:nvSpPr>
        <p:spPr>
          <a:xfrm>
            <a:off x="914399" y="1523152"/>
            <a:ext cx="10363826" cy="4680285"/>
          </a:xfrm>
        </p:spPr>
        <p:txBody>
          <a:bodyPr>
            <a:normAutofit fontScale="925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Font typeface="Arial" panose="020B0604020202020204" pitchFamily="34" charset="0"/>
              <a:buNone/>
            </a:pPr>
            <a:r>
              <a:rPr lang="en-US" sz="3000" dirty="0">
                <a:solidFill>
                  <a:schemeClr val="tx2"/>
                </a:solidFill>
              </a:rPr>
              <a:t>“separate” different kinds of wastewater</a:t>
            </a:r>
          </a:p>
          <a:p>
            <a:pPr marL="0" indent="0">
              <a:buFont typeface="Arial" panose="020B0604020202020204" pitchFamily="34" charset="0"/>
              <a:buNone/>
            </a:pPr>
            <a:r>
              <a:rPr lang="en-US" sz="3000" dirty="0">
                <a:solidFill>
                  <a:schemeClr val="tx2"/>
                </a:solidFill>
              </a:rPr>
              <a:t>Dual systems:</a:t>
            </a:r>
          </a:p>
          <a:p>
            <a:r>
              <a:rPr lang="en-US" sz="3000" dirty="0">
                <a:solidFill>
                  <a:schemeClr val="tx2"/>
                </a:solidFill>
              </a:rPr>
              <a:t>Toilet – composing, incinerating, low-flow to holding tank (black water)</a:t>
            </a:r>
          </a:p>
          <a:p>
            <a:r>
              <a:rPr lang="en-US" sz="3000" dirty="0">
                <a:solidFill>
                  <a:schemeClr val="tx2"/>
                </a:solidFill>
              </a:rPr>
              <a:t>All other wastewater:</a:t>
            </a:r>
          </a:p>
          <a:p>
            <a:pPr lvl="1"/>
            <a:r>
              <a:rPr lang="en-US" sz="2800" dirty="0">
                <a:solidFill>
                  <a:schemeClr val="tx2"/>
                </a:solidFill>
              </a:rPr>
              <a:t>Downsized typical tank/soil treatment</a:t>
            </a:r>
          </a:p>
          <a:p>
            <a:pPr lvl="1"/>
            <a:r>
              <a:rPr lang="en-US" sz="2800" dirty="0">
                <a:solidFill>
                  <a:schemeClr val="tx2"/>
                </a:solidFill>
              </a:rPr>
              <a:t>Downsized tank/pretreatment/soil treatment </a:t>
            </a:r>
          </a:p>
          <a:p>
            <a:pPr lvl="1"/>
            <a:r>
              <a:rPr lang="en-US" sz="2800" dirty="0">
                <a:solidFill>
                  <a:schemeClr val="tx2"/>
                </a:solidFill>
              </a:rPr>
              <a:t>Graywater, reuse systems</a:t>
            </a:r>
          </a:p>
        </p:txBody>
      </p:sp>
    </p:spTree>
    <p:extLst>
      <p:ext uri="{BB962C8B-B14F-4D97-AF65-F5344CB8AC3E}">
        <p14:creationId xmlns:p14="http://schemas.microsoft.com/office/powerpoint/2010/main" val="325440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Water domestic wastewater treatment plant - GREYWATER - Sande y Díaz -  compact / with filter">
            <a:extLst>
              <a:ext uri="{FF2B5EF4-FFF2-40B4-BE49-F238E27FC236}">
                <a16:creationId xmlns:a16="http://schemas.microsoft.com/office/drawing/2014/main" id="{015C1BC4-05BC-0FEE-3006-7D9FFA9D3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8630" y="3260"/>
            <a:ext cx="6854740" cy="68547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2BA5AB1-FBE2-1826-ADC8-964EC0CCED6D}"/>
              </a:ext>
            </a:extLst>
          </p:cNvPr>
          <p:cNvSpPr/>
          <p:nvPr/>
        </p:nvSpPr>
        <p:spPr>
          <a:xfrm>
            <a:off x="603584" y="4921841"/>
            <a:ext cx="10984831" cy="1446550"/>
          </a:xfrm>
          <a:prstGeom prst="rect">
            <a:avLst/>
          </a:prstGeom>
          <a:noFill/>
        </p:spPr>
        <p:txBody>
          <a:bodyPr wrap="square">
            <a:spAutoFit/>
          </a:bodyPr>
          <a:lstStyle/>
          <a:p>
            <a:pPr algn="ctr">
              <a:defRPr/>
            </a:pPr>
            <a:r>
              <a:rPr lang="en-US" sz="4400" b="1" cap="all" dirty="0">
                <a:ln w="9000" cmpd="sng">
                  <a:solidFill>
                    <a:schemeClr val="accent4">
                      <a:shade val="50000"/>
                      <a:satMod val="120000"/>
                    </a:schemeClr>
                  </a:solidFill>
                  <a:prstDash val="solid"/>
                </a:ln>
                <a:solidFill>
                  <a:schemeClr val="tx2"/>
                </a:solidFill>
                <a:effectLst>
                  <a:reflection blurRad="12700" stA="28000" endPos="45000" dist="1000" dir="5400000" sy="-100000" algn="bl" rotWithShape="0"/>
                </a:effectLst>
              </a:rPr>
              <a:t>Domestic wastewater Recycling system</a:t>
            </a:r>
          </a:p>
        </p:txBody>
      </p:sp>
      <p:sp>
        <p:nvSpPr>
          <p:cNvPr id="5" name="Rectangle 4">
            <a:extLst>
              <a:ext uri="{FF2B5EF4-FFF2-40B4-BE49-F238E27FC236}">
                <a16:creationId xmlns:a16="http://schemas.microsoft.com/office/drawing/2014/main" id="{CB9D0CAB-6CBF-4504-2D48-05235784FF39}"/>
              </a:ext>
            </a:extLst>
          </p:cNvPr>
          <p:cNvSpPr/>
          <p:nvPr/>
        </p:nvSpPr>
        <p:spPr>
          <a:xfrm>
            <a:off x="603584" y="2417518"/>
            <a:ext cx="2021707" cy="923330"/>
          </a:xfrm>
          <a:prstGeom prst="rect">
            <a:avLst/>
          </a:prstGeom>
          <a:noFill/>
        </p:spPr>
        <p:txBody>
          <a:bodyPr wrap="none" lIns="91440" tIns="45720" rIns="91440" bIns="45720">
            <a:prstTxWarp prst="textCascadeUp">
              <a:avLst/>
            </a:prstTxWarp>
            <a:spAutoFit/>
          </a:bodyPr>
          <a:lstStyle/>
          <a:p>
            <a:pPr algn="ctr"/>
            <a:r>
              <a:rPr lang="en-US" sz="5400" b="1" dirty="0">
                <a:ln w="9525">
                  <a:solidFill>
                    <a:schemeClr val="bg1"/>
                  </a:solidFill>
                  <a:prstDash val="solid"/>
                </a:ln>
                <a:solidFill>
                  <a:schemeClr val="accent5"/>
                </a:solidFill>
                <a:effectLst>
                  <a:outerShdw blurRad="50800" dist="38100" dir="10800000" algn="r" rotWithShape="0">
                    <a:prstClr val="black">
                      <a:alpha val="40000"/>
                    </a:prstClr>
                  </a:outerShdw>
                </a:effectLst>
              </a:rPr>
              <a:t>REUSE</a:t>
            </a:r>
          </a:p>
        </p:txBody>
      </p:sp>
    </p:spTree>
    <p:extLst>
      <p:ext uri="{BB962C8B-B14F-4D97-AF65-F5344CB8AC3E}">
        <p14:creationId xmlns:p14="http://schemas.microsoft.com/office/powerpoint/2010/main" val="2485300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45A63D-A1E4-5375-8681-F70276AF08EF}"/>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8184995" y="3997712"/>
            <a:ext cx="4007005" cy="3005254"/>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88CAB172-FB3B-11A1-B457-CC6237C2D2DA}"/>
              </a:ext>
            </a:extLst>
          </p:cNvPr>
          <p:cNvSpPr>
            <a:spLocks noGrp="1"/>
          </p:cNvSpPr>
          <p:nvPr>
            <p:ph type="title"/>
          </p:nvPr>
        </p:nvSpPr>
        <p:spPr>
          <a:xfrm>
            <a:off x="913774" y="281889"/>
            <a:ext cx="10364451" cy="932315"/>
          </a:xfrm>
        </p:spPr>
        <p:txBody>
          <a:bodyPr>
            <a:normAutofit/>
          </a:bodyPr>
          <a:lstStyle/>
          <a:p>
            <a:r>
              <a:rPr lang="en-US" sz="4500" dirty="0"/>
              <a:t>WHY USE ALTERNATIVE SYSTEMS?</a:t>
            </a:r>
          </a:p>
        </p:txBody>
      </p:sp>
      <p:sp>
        <p:nvSpPr>
          <p:cNvPr id="3" name="Content Placeholder 2">
            <a:extLst>
              <a:ext uri="{FF2B5EF4-FFF2-40B4-BE49-F238E27FC236}">
                <a16:creationId xmlns:a16="http://schemas.microsoft.com/office/drawing/2014/main" id="{6D7166BD-1DF1-1B67-801C-649A6FAF789A}"/>
              </a:ext>
            </a:extLst>
          </p:cNvPr>
          <p:cNvSpPr>
            <a:spLocks noGrp="1"/>
          </p:cNvSpPr>
          <p:nvPr>
            <p:ph sz="quarter" idx="13"/>
          </p:nvPr>
        </p:nvSpPr>
        <p:spPr>
          <a:xfrm>
            <a:off x="913774" y="1550832"/>
            <a:ext cx="5106026" cy="4559121"/>
          </a:xfrm>
        </p:spPr>
        <p:txBody>
          <a:bodyPr>
            <a:normAutofit fontScale="92500" lnSpcReduction="20000"/>
          </a:bodyPr>
          <a:lstStyle/>
          <a:p>
            <a:r>
              <a:rPr lang="en-US" sz="3500" dirty="0"/>
              <a:t>New ideas</a:t>
            </a:r>
          </a:p>
          <a:p>
            <a:r>
              <a:rPr lang="en-US" sz="3500" dirty="0"/>
              <a:t>Possible size reductions</a:t>
            </a:r>
          </a:p>
          <a:p>
            <a:r>
              <a:rPr lang="en-US" sz="3500" dirty="0"/>
              <a:t>Additional treatment</a:t>
            </a:r>
          </a:p>
          <a:p>
            <a:pPr lvl="1"/>
            <a:r>
              <a:rPr lang="en-US" sz="2800" dirty="0"/>
              <a:t>Meet separations req</a:t>
            </a:r>
          </a:p>
          <a:p>
            <a:r>
              <a:rPr lang="en-US" sz="3500" dirty="0"/>
              <a:t>Soil problems</a:t>
            </a:r>
          </a:p>
          <a:p>
            <a:pPr lvl="1"/>
            <a:r>
              <a:rPr lang="en-US" sz="2800" dirty="0"/>
              <a:t>Natural</a:t>
            </a:r>
          </a:p>
          <a:p>
            <a:pPr lvl="2"/>
            <a:r>
              <a:rPr lang="en-US" sz="2600" dirty="0"/>
              <a:t>Clay</a:t>
            </a:r>
          </a:p>
          <a:p>
            <a:pPr lvl="2"/>
            <a:r>
              <a:rPr lang="en-US" sz="2600" dirty="0"/>
              <a:t>Fissured rock</a:t>
            </a:r>
          </a:p>
          <a:p>
            <a:pPr lvl="1"/>
            <a:r>
              <a:rPr lang="en-US" sz="2800" dirty="0"/>
              <a:t>fill</a:t>
            </a:r>
          </a:p>
        </p:txBody>
      </p:sp>
      <p:sp>
        <p:nvSpPr>
          <p:cNvPr id="4" name="Content Placeholder 3">
            <a:extLst>
              <a:ext uri="{FF2B5EF4-FFF2-40B4-BE49-F238E27FC236}">
                <a16:creationId xmlns:a16="http://schemas.microsoft.com/office/drawing/2014/main" id="{EAFFE590-C7C6-64A8-540D-E1716BCCC71A}"/>
              </a:ext>
            </a:extLst>
          </p:cNvPr>
          <p:cNvSpPr>
            <a:spLocks noGrp="1"/>
          </p:cNvSpPr>
          <p:nvPr>
            <p:ph sz="quarter" idx="14"/>
          </p:nvPr>
        </p:nvSpPr>
        <p:spPr>
          <a:xfrm>
            <a:off x="6172825" y="1550832"/>
            <a:ext cx="5105400" cy="3424107"/>
          </a:xfrm>
        </p:spPr>
        <p:txBody>
          <a:bodyPr>
            <a:normAutofit/>
          </a:bodyPr>
          <a:lstStyle/>
          <a:p>
            <a:r>
              <a:rPr lang="en-US" sz="2700" dirty="0"/>
              <a:t>KEYS</a:t>
            </a:r>
          </a:p>
          <a:p>
            <a:r>
              <a:rPr lang="en-US" sz="2700" dirty="0"/>
              <a:t>RECORDS</a:t>
            </a:r>
          </a:p>
          <a:p>
            <a:r>
              <a:rPr lang="en-US" sz="2700" dirty="0"/>
              <a:t>PROPER APPLICATION</a:t>
            </a:r>
          </a:p>
          <a:p>
            <a:r>
              <a:rPr lang="en-US" sz="2700" dirty="0"/>
              <a:t>PROPER INSTALLATION</a:t>
            </a:r>
          </a:p>
          <a:p>
            <a:r>
              <a:rPr lang="en-US" sz="2700" dirty="0"/>
              <a:t>MANAGEMENT</a:t>
            </a:r>
          </a:p>
        </p:txBody>
      </p:sp>
    </p:spTree>
    <p:extLst>
      <p:ext uri="{BB962C8B-B14F-4D97-AF65-F5344CB8AC3E}">
        <p14:creationId xmlns:p14="http://schemas.microsoft.com/office/powerpoint/2010/main" val="32812501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toothbrush is laying in the ground&#10;&#10;Description automatically generated with low confidence">
            <a:extLst>
              <a:ext uri="{FF2B5EF4-FFF2-40B4-BE49-F238E27FC236}">
                <a16:creationId xmlns:a16="http://schemas.microsoft.com/office/drawing/2014/main" id="{D5F5A35D-53BF-50FF-0E70-5D7E9B0331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87" r="22062" b="-3"/>
          <a:stretch/>
        </p:blipFill>
        <p:spPr bwMode="auto">
          <a:xfrm>
            <a:off x="1" y="10"/>
            <a:ext cx="3700129" cy="3428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133_33A">
            <a:extLst>
              <a:ext uri="{FF2B5EF4-FFF2-40B4-BE49-F238E27FC236}">
                <a16:creationId xmlns:a16="http://schemas.microsoft.com/office/drawing/2014/main" id="{909C679A-266E-2FE4-5004-C4CCC0BAB3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61" r="6085" b="-4"/>
          <a:stretch/>
        </p:blipFill>
        <p:spPr bwMode="auto">
          <a:xfrm>
            <a:off x="3784345" y="10"/>
            <a:ext cx="3700129" cy="3428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dripgrass">
            <a:extLst>
              <a:ext uri="{FF2B5EF4-FFF2-40B4-BE49-F238E27FC236}">
                <a16:creationId xmlns:a16="http://schemas.microsoft.com/office/drawing/2014/main" id="{B69846A6-9132-9ED7-2B06-0598A08756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772" r="1" b="9303"/>
          <a:stretch/>
        </p:blipFill>
        <p:spPr bwMode="auto">
          <a:xfrm>
            <a:off x="1" y="3428998"/>
            <a:ext cx="7479157" cy="34290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F574970-37C6-F521-E3A0-251C10056C3F}"/>
              </a:ext>
            </a:extLst>
          </p:cNvPr>
          <p:cNvSpPr>
            <a:spLocks noGrp="1"/>
          </p:cNvSpPr>
          <p:nvPr>
            <p:ph type="title"/>
          </p:nvPr>
        </p:nvSpPr>
        <p:spPr>
          <a:xfrm>
            <a:off x="7832558" y="640831"/>
            <a:ext cx="4042610" cy="1573863"/>
          </a:xfrm>
        </p:spPr>
        <p:txBody>
          <a:bodyPr>
            <a:noAutofit/>
          </a:bodyPr>
          <a:lstStyle/>
          <a:p>
            <a:r>
              <a:rPr lang="en-US" sz="4500" dirty="0"/>
              <a:t>Drip Irrigation Systems</a:t>
            </a:r>
          </a:p>
        </p:txBody>
      </p:sp>
      <p:sp>
        <p:nvSpPr>
          <p:cNvPr id="3" name="Content Placeholder 2">
            <a:extLst>
              <a:ext uri="{FF2B5EF4-FFF2-40B4-BE49-F238E27FC236}">
                <a16:creationId xmlns:a16="http://schemas.microsoft.com/office/drawing/2014/main" id="{07DD1EEF-5C3E-AFB7-FC05-A5DB08ABAB49}"/>
              </a:ext>
            </a:extLst>
          </p:cNvPr>
          <p:cNvSpPr>
            <a:spLocks noGrp="1"/>
          </p:cNvSpPr>
          <p:nvPr>
            <p:ph sz="quarter" idx="13"/>
          </p:nvPr>
        </p:nvSpPr>
        <p:spPr>
          <a:xfrm>
            <a:off x="7832557" y="2760383"/>
            <a:ext cx="4042609" cy="3296288"/>
          </a:xfrm>
        </p:spPr>
        <p:txBody>
          <a:bodyPr>
            <a:normAutofit/>
          </a:bodyPr>
          <a:lstStyle/>
          <a:p>
            <a:r>
              <a:rPr lang="en-US" sz="3000" dirty="0"/>
              <a:t>Adding water to a large area</a:t>
            </a:r>
          </a:p>
          <a:p>
            <a:r>
              <a:rPr lang="en-US" sz="3000" dirty="0"/>
              <a:t>Adding water slowly</a:t>
            </a:r>
          </a:p>
          <a:p>
            <a:r>
              <a:rPr lang="en-US" sz="3000" dirty="0"/>
              <a:t>Adding water shallowly</a:t>
            </a:r>
          </a:p>
        </p:txBody>
      </p:sp>
    </p:spTree>
    <p:extLst>
      <p:ext uri="{BB962C8B-B14F-4D97-AF65-F5344CB8AC3E}">
        <p14:creationId xmlns:p14="http://schemas.microsoft.com/office/powerpoint/2010/main" val="1137263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C352DC4-ACA0-7AA6-0DBD-854E01C5F0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86" r="22096"/>
          <a:stretch/>
        </p:blipFill>
        <p:spPr bwMode="auto">
          <a:xfrm>
            <a:off x="1" y="10"/>
            <a:ext cx="7479157"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55B1E09-6770-4638-EFE9-0AEA544C8C77}"/>
              </a:ext>
            </a:extLst>
          </p:cNvPr>
          <p:cNvSpPr>
            <a:spLocks noGrp="1"/>
          </p:cNvSpPr>
          <p:nvPr>
            <p:ph type="title"/>
          </p:nvPr>
        </p:nvSpPr>
        <p:spPr>
          <a:xfrm>
            <a:off x="7853713" y="463855"/>
            <a:ext cx="3957287" cy="1573863"/>
          </a:xfrm>
        </p:spPr>
        <p:txBody>
          <a:bodyPr>
            <a:noAutofit/>
          </a:bodyPr>
          <a:lstStyle/>
          <a:p>
            <a:r>
              <a:rPr lang="en-US" sz="4500" dirty="0"/>
              <a:t>Drip Dispersal Systems</a:t>
            </a:r>
          </a:p>
        </p:txBody>
      </p:sp>
      <p:sp>
        <p:nvSpPr>
          <p:cNvPr id="3" name="Content Placeholder 2">
            <a:extLst>
              <a:ext uri="{FF2B5EF4-FFF2-40B4-BE49-F238E27FC236}">
                <a16:creationId xmlns:a16="http://schemas.microsoft.com/office/drawing/2014/main" id="{80B88234-FC8D-C92F-71DC-6592F6157DB8}"/>
              </a:ext>
            </a:extLst>
          </p:cNvPr>
          <p:cNvSpPr>
            <a:spLocks noGrp="1"/>
          </p:cNvSpPr>
          <p:nvPr>
            <p:ph sz="quarter" idx="13"/>
          </p:nvPr>
        </p:nvSpPr>
        <p:spPr>
          <a:xfrm>
            <a:off x="7729236" y="2352342"/>
            <a:ext cx="4206240" cy="3881309"/>
          </a:xfrm>
        </p:spPr>
        <p:txBody>
          <a:bodyPr>
            <a:noAutofit/>
          </a:bodyPr>
          <a:lstStyle/>
          <a:p>
            <a:pPr marL="0" indent="0">
              <a:buNone/>
            </a:pPr>
            <a:r>
              <a:rPr lang="en-US" sz="3000" dirty="0"/>
              <a:t>Specific loading rates</a:t>
            </a:r>
          </a:p>
          <a:p>
            <a:r>
              <a:rPr lang="en-US" sz="3000" dirty="0"/>
              <a:t>Sizing </a:t>
            </a:r>
          </a:p>
          <a:p>
            <a:r>
              <a:rPr lang="en-US" sz="3000" dirty="0"/>
              <a:t>Treatment</a:t>
            </a:r>
          </a:p>
          <a:p>
            <a:pPr marL="0" indent="0">
              <a:buNone/>
            </a:pPr>
            <a:r>
              <a:rPr lang="en-US" sz="3000" dirty="0"/>
              <a:t>Application methods</a:t>
            </a:r>
          </a:p>
          <a:p>
            <a:r>
              <a:rPr lang="en-US" sz="3000" dirty="0"/>
              <a:t>Pressure systems</a:t>
            </a:r>
          </a:p>
          <a:p>
            <a:r>
              <a:rPr lang="en-US" sz="3000" dirty="0"/>
              <a:t>Drip at zero pressure</a:t>
            </a:r>
          </a:p>
        </p:txBody>
      </p:sp>
      <p:pic>
        <p:nvPicPr>
          <p:cNvPr id="5" name="Picture 4">
            <a:extLst>
              <a:ext uri="{FF2B5EF4-FFF2-40B4-BE49-F238E27FC236}">
                <a16:creationId xmlns:a16="http://schemas.microsoft.com/office/drawing/2014/main" id="{41ED851E-82A7-866B-A304-31DC280DEA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4097866" cy="3073400"/>
          </a:xfrm>
          <a:prstGeom prst="rect">
            <a:avLst/>
          </a:prstGeom>
        </p:spPr>
      </p:pic>
    </p:spTree>
    <p:extLst>
      <p:ext uri="{BB962C8B-B14F-4D97-AF65-F5344CB8AC3E}">
        <p14:creationId xmlns:p14="http://schemas.microsoft.com/office/powerpoint/2010/main" val="2483911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emitter">
            <a:extLst>
              <a:ext uri="{FF2B5EF4-FFF2-40B4-BE49-F238E27FC236}">
                <a16:creationId xmlns:a16="http://schemas.microsoft.com/office/drawing/2014/main" id="{3A7803E0-6A8A-BFD4-9CB3-C0C0A76BCE31}"/>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l="5334" r="6221" b="-1"/>
          <a:stretch/>
        </p:blipFill>
        <p:spPr>
          <a:xfrm>
            <a:off x="-2" y="10"/>
            <a:ext cx="6095995" cy="6857990"/>
          </a:xfrm>
          <a:prstGeom prst="rect">
            <a:avLst/>
          </a:prstGeom>
          <a:noFill/>
        </p:spPr>
      </p:pic>
      <p:pic>
        <p:nvPicPr>
          <p:cNvPr id="5" name="Picture 5" descr="PCCutaway">
            <a:extLst>
              <a:ext uri="{FF2B5EF4-FFF2-40B4-BE49-F238E27FC236}">
                <a16:creationId xmlns:a16="http://schemas.microsoft.com/office/drawing/2014/main" id="{5A11EF06-9473-E43D-C669-6C07CEC7FB9D}"/>
              </a:ext>
            </a:extLst>
          </p:cNvPr>
          <p:cNvPicPr>
            <a:picLocks noChangeAspect="1" noChangeArrowheads="1"/>
          </p:cNvPicPr>
          <p:nvPr/>
        </p:nvPicPr>
        <p:blipFill rotWithShape="1">
          <a:blip r:embed="rId4">
            <a:alphaModFix amt="35000"/>
            <a:extLst>
              <a:ext uri="{28A0092B-C50C-407E-A947-70E740481C1C}">
                <a14:useLocalDpi xmlns:a14="http://schemas.microsoft.com/office/drawing/2010/main" val="0"/>
              </a:ext>
            </a:extLst>
          </a:blip>
          <a:srcRect l="19502" r="23831"/>
          <a:stretch/>
        </p:blipFill>
        <p:spPr>
          <a:xfrm>
            <a:off x="6095993" y="10"/>
            <a:ext cx="6096007" cy="6857990"/>
          </a:xfrm>
          <a:prstGeom prst="rect">
            <a:avLst/>
          </a:prstGeom>
          <a:noFill/>
        </p:spPr>
      </p:pic>
      <p:sp>
        <p:nvSpPr>
          <p:cNvPr id="2" name="Title 1">
            <a:extLst>
              <a:ext uri="{FF2B5EF4-FFF2-40B4-BE49-F238E27FC236}">
                <a16:creationId xmlns:a16="http://schemas.microsoft.com/office/drawing/2014/main" id="{2DFD3302-6651-DDDB-52FD-8110A63DC6AC}"/>
              </a:ext>
            </a:extLst>
          </p:cNvPr>
          <p:cNvSpPr>
            <a:spLocks noGrp="1"/>
          </p:cNvSpPr>
          <p:nvPr>
            <p:ph type="title"/>
          </p:nvPr>
        </p:nvSpPr>
        <p:spPr>
          <a:xfrm>
            <a:off x="913767" y="157572"/>
            <a:ext cx="10364451" cy="1559374"/>
          </a:xfrm>
        </p:spPr>
        <p:txBody>
          <a:bodyPr>
            <a:normAutofit/>
          </a:bodyPr>
          <a:lstStyle/>
          <a:p>
            <a:r>
              <a:rPr lang="en-US" sz="5500" dirty="0">
                <a:solidFill>
                  <a:schemeClr val="bg1">
                    <a:lumMod val="50000"/>
                  </a:schemeClr>
                </a:solidFill>
              </a:rPr>
              <a:t>Drip emitters</a:t>
            </a:r>
          </a:p>
        </p:txBody>
      </p:sp>
      <p:sp>
        <p:nvSpPr>
          <p:cNvPr id="3" name="Content Placeholder 2">
            <a:extLst>
              <a:ext uri="{FF2B5EF4-FFF2-40B4-BE49-F238E27FC236}">
                <a16:creationId xmlns:a16="http://schemas.microsoft.com/office/drawing/2014/main" id="{F8D3BF75-B4B0-A5A3-EB47-F2B2B4C1C112}"/>
              </a:ext>
            </a:extLst>
          </p:cNvPr>
          <p:cNvSpPr>
            <a:spLocks noGrp="1"/>
          </p:cNvSpPr>
          <p:nvPr>
            <p:ph sz="quarter" idx="13"/>
          </p:nvPr>
        </p:nvSpPr>
        <p:spPr>
          <a:xfrm>
            <a:off x="761374" y="1874508"/>
            <a:ext cx="10851506" cy="3424107"/>
          </a:xfrm>
        </p:spPr>
        <p:txBody>
          <a:bodyPr>
            <a:noAutofit/>
          </a:bodyPr>
          <a:lstStyle/>
          <a:p>
            <a:pPr marL="0" indent="0">
              <a:buNone/>
            </a:pPr>
            <a:r>
              <a:rPr lang="en-US" sz="3000" b="1" dirty="0">
                <a:solidFill>
                  <a:schemeClr val="tx2"/>
                </a:solidFill>
              </a:rPr>
              <a:t>Pressure compensating or non-pressure compensating</a:t>
            </a:r>
          </a:p>
          <a:p>
            <a:pPr marL="0" indent="0">
              <a:buNone/>
            </a:pPr>
            <a:r>
              <a:rPr lang="en-US" sz="3000" b="1" dirty="0">
                <a:solidFill>
                  <a:schemeClr val="tx2"/>
                </a:solidFill>
              </a:rPr>
              <a:t>Controlled flow rate for emitters – friction used to control flow</a:t>
            </a:r>
          </a:p>
          <a:p>
            <a:pPr marL="0" indent="0">
              <a:buNone/>
            </a:pPr>
            <a:r>
              <a:rPr lang="en-US" sz="3000" b="1" dirty="0">
                <a:solidFill>
                  <a:schemeClr val="tx2"/>
                </a:solidFill>
              </a:rPr>
              <a:t>The operating pressure is typically 15-25 </a:t>
            </a:r>
            <a:r>
              <a:rPr lang="en-US" b="1" dirty="0">
                <a:solidFill>
                  <a:schemeClr val="tx2"/>
                </a:solidFill>
              </a:rPr>
              <a:t>psi</a:t>
            </a:r>
            <a:r>
              <a:rPr lang="en-US" sz="3000" b="1" dirty="0">
                <a:solidFill>
                  <a:schemeClr val="tx2"/>
                </a:solidFill>
              </a:rPr>
              <a:t> for non-pressure compensating and 15-45 </a:t>
            </a:r>
            <a:r>
              <a:rPr lang="en-US" b="1" dirty="0">
                <a:solidFill>
                  <a:schemeClr val="tx2"/>
                </a:solidFill>
              </a:rPr>
              <a:t>psi</a:t>
            </a:r>
            <a:r>
              <a:rPr lang="en-US" sz="3000" b="1" dirty="0">
                <a:solidFill>
                  <a:schemeClr val="tx2"/>
                </a:solidFill>
              </a:rPr>
              <a:t> for pressure compensating emitters with water always exiting at 0 </a:t>
            </a:r>
            <a:r>
              <a:rPr lang="en-US" b="1" dirty="0">
                <a:solidFill>
                  <a:schemeClr val="tx2"/>
                </a:solidFill>
              </a:rPr>
              <a:t>psi</a:t>
            </a:r>
          </a:p>
        </p:txBody>
      </p:sp>
    </p:spTree>
    <p:extLst>
      <p:ext uri="{BB962C8B-B14F-4D97-AF65-F5344CB8AC3E}">
        <p14:creationId xmlns:p14="http://schemas.microsoft.com/office/powerpoint/2010/main" val="2307428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0002580">
            <a:extLst>
              <a:ext uri="{FF2B5EF4-FFF2-40B4-BE49-F238E27FC236}">
                <a16:creationId xmlns:a16="http://schemas.microsoft.com/office/drawing/2014/main" id="{D65D2693-CFCC-AFA1-849F-830199B70B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478" t="2036" r="25676" b="25693"/>
          <a:stretch>
            <a:fillRect/>
          </a:stretch>
        </p:blipFill>
        <p:spPr bwMode="auto">
          <a:xfrm>
            <a:off x="1873035" y="267953"/>
            <a:ext cx="2005281" cy="2064991"/>
          </a:xfrm>
          <a:prstGeom prst="roundRect">
            <a:avLst>
              <a:gd name="adj" fmla="val 5301"/>
            </a:avLst>
          </a:prstGeom>
          <a:noFill/>
          <a:ln w="82550" cap="sq">
            <a:noFill/>
            <a:miter lim="800000"/>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IMG_0987">
            <a:extLst>
              <a:ext uri="{FF2B5EF4-FFF2-40B4-BE49-F238E27FC236}">
                <a16:creationId xmlns:a16="http://schemas.microsoft.com/office/drawing/2014/main" id="{2A5A9405-212C-AB9A-1347-78F85F28913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596071" y="2359918"/>
            <a:ext cx="2579730" cy="1934798"/>
          </a:xfrm>
          <a:prstGeom prst="roundRect">
            <a:avLst>
              <a:gd name="adj" fmla="val 5301"/>
            </a:avLst>
          </a:prstGeom>
          <a:noFill/>
          <a:ln w="82550" cap="sq">
            <a:noFill/>
            <a:miter lim="800000"/>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P0002571">
            <a:extLst>
              <a:ext uri="{FF2B5EF4-FFF2-40B4-BE49-F238E27FC236}">
                <a16:creationId xmlns:a16="http://schemas.microsoft.com/office/drawing/2014/main" id="{14C3170A-7B08-7E5B-D8D4-E65EE01C2B18}"/>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a:xfrm>
            <a:off x="1389060" y="4402818"/>
            <a:ext cx="2993753" cy="1998331"/>
          </a:xfrm>
          <a:prstGeom prst="roundRect">
            <a:avLst>
              <a:gd name="adj" fmla="val 5301"/>
            </a:avLst>
          </a:prstGeom>
          <a:noFill/>
          <a:ln w="82550" cap="sq">
            <a:noFill/>
            <a:miter lim="800000"/>
          </a:ln>
          <a:effectLst/>
        </p:spPr>
      </p:pic>
      <p:sp>
        <p:nvSpPr>
          <p:cNvPr id="2" name="Title 1">
            <a:extLst>
              <a:ext uri="{FF2B5EF4-FFF2-40B4-BE49-F238E27FC236}">
                <a16:creationId xmlns:a16="http://schemas.microsoft.com/office/drawing/2014/main" id="{82990700-5BEF-1B9E-2EC8-21EB510924B6}"/>
              </a:ext>
            </a:extLst>
          </p:cNvPr>
          <p:cNvSpPr>
            <a:spLocks noGrp="1"/>
          </p:cNvSpPr>
          <p:nvPr>
            <p:ph type="title"/>
          </p:nvPr>
        </p:nvSpPr>
        <p:spPr>
          <a:xfrm>
            <a:off x="5282520" y="618517"/>
            <a:ext cx="5855416" cy="1596177"/>
          </a:xfrm>
        </p:spPr>
        <p:txBody>
          <a:bodyPr>
            <a:normAutofit/>
          </a:bodyPr>
          <a:lstStyle/>
          <a:p>
            <a:r>
              <a:rPr lang="en-US" dirty="0"/>
              <a:t>Drip filters</a:t>
            </a:r>
          </a:p>
        </p:txBody>
      </p:sp>
      <p:sp>
        <p:nvSpPr>
          <p:cNvPr id="3" name="Content Placeholder 2">
            <a:extLst>
              <a:ext uri="{FF2B5EF4-FFF2-40B4-BE49-F238E27FC236}">
                <a16:creationId xmlns:a16="http://schemas.microsoft.com/office/drawing/2014/main" id="{BDCF5170-1894-3E48-AA96-797997D4514B}"/>
              </a:ext>
            </a:extLst>
          </p:cNvPr>
          <p:cNvSpPr>
            <a:spLocks noGrp="1"/>
          </p:cNvSpPr>
          <p:nvPr>
            <p:ph sz="quarter" idx="13"/>
          </p:nvPr>
        </p:nvSpPr>
        <p:spPr>
          <a:xfrm>
            <a:off x="5282520" y="1416605"/>
            <a:ext cx="6266016" cy="4492416"/>
          </a:xfrm>
        </p:spPr>
        <p:txBody>
          <a:bodyPr>
            <a:noAutofit/>
          </a:bodyPr>
          <a:lstStyle/>
          <a:p>
            <a:pPr marL="0" indent="0">
              <a:buNone/>
            </a:pPr>
            <a:r>
              <a:rPr lang="en-US" sz="3000" dirty="0"/>
              <a:t>Types</a:t>
            </a:r>
          </a:p>
          <a:p>
            <a:r>
              <a:rPr lang="en-US" sz="3000" dirty="0"/>
              <a:t>Screen</a:t>
            </a:r>
          </a:p>
          <a:p>
            <a:r>
              <a:rPr lang="en-US" sz="3000" dirty="0"/>
              <a:t>Disc</a:t>
            </a:r>
          </a:p>
          <a:p>
            <a:pPr marL="0" indent="0">
              <a:buNone/>
            </a:pPr>
            <a:r>
              <a:rPr lang="en-US" sz="3000" dirty="0"/>
              <a:t>Remove particles greater than 100 microns</a:t>
            </a:r>
          </a:p>
          <a:p>
            <a:pPr marL="0" indent="0">
              <a:buNone/>
            </a:pPr>
            <a:r>
              <a:rPr lang="en-US" sz="3000" dirty="0"/>
              <a:t>Protects emitters from plugging by particles in the effluent</a:t>
            </a:r>
          </a:p>
        </p:txBody>
      </p:sp>
    </p:spTree>
    <p:extLst>
      <p:ext uri="{BB962C8B-B14F-4D97-AF65-F5344CB8AC3E}">
        <p14:creationId xmlns:p14="http://schemas.microsoft.com/office/powerpoint/2010/main" val="31470964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63681-59F3-BE80-C3D1-E19AEA09BE04}"/>
              </a:ext>
            </a:extLst>
          </p:cNvPr>
          <p:cNvSpPr>
            <a:spLocks noGrp="1"/>
          </p:cNvSpPr>
          <p:nvPr>
            <p:ph type="title"/>
          </p:nvPr>
        </p:nvSpPr>
        <p:spPr>
          <a:xfrm>
            <a:off x="0" y="2040187"/>
            <a:ext cx="4008745" cy="951738"/>
          </a:xfrm>
        </p:spPr>
        <p:txBody>
          <a:bodyPr/>
          <a:lstStyle/>
          <a:p>
            <a:r>
              <a:rPr lang="en-US" dirty="0"/>
              <a:t>Pressure gauge</a:t>
            </a:r>
          </a:p>
        </p:txBody>
      </p:sp>
      <p:pic>
        <p:nvPicPr>
          <p:cNvPr id="3" name="Picture 2" descr="001_00A">
            <a:extLst>
              <a:ext uri="{FF2B5EF4-FFF2-40B4-BE49-F238E27FC236}">
                <a16:creationId xmlns:a16="http://schemas.microsoft.com/office/drawing/2014/main" id="{AD24D332-BC5C-6B22-DD9B-E9A763FC6A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18"/>
          <a:stretch/>
        </p:blipFill>
        <p:spPr bwMode="auto">
          <a:xfrm>
            <a:off x="4099560" y="0"/>
            <a:ext cx="8092440"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47163681-59F3-BE80-C3D1-E19AEA09BE04}"/>
              </a:ext>
            </a:extLst>
          </p:cNvPr>
          <p:cNvSpPr txBox="1">
            <a:spLocks/>
          </p:cNvSpPr>
          <p:nvPr/>
        </p:nvSpPr>
        <p:spPr>
          <a:xfrm>
            <a:off x="-122545" y="4101614"/>
            <a:ext cx="4008745" cy="163878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dirty="0">
                <a:solidFill>
                  <a:schemeClr val="tx2"/>
                </a:solidFill>
              </a:rPr>
              <a:t>Return flush valve</a:t>
            </a:r>
          </a:p>
        </p:txBody>
      </p:sp>
      <p:cxnSp>
        <p:nvCxnSpPr>
          <p:cNvPr id="8" name="Straight Arrow Connector 7"/>
          <p:cNvCxnSpPr>
            <a:cxnSpLocks/>
          </p:cNvCxnSpPr>
          <p:nvPr/>
        </p:nvCxnSpPr>
        <p:spPr>
          <a:xfrm>
            <a:off x="3289610" y="2364059"/>
            <a:ext cx="2979465" cy="1536871"/>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p:cNvCxnSpPr>
          <p:nvPr/>
        </p:nvCxnSpPr>
        <p:spPr>
          <a:xfrm flipV="1">
            <a:off x="2765502" y="4951751"/>
            <a:ext cx="5380278" cy="166659"/>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8956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D52C-1D1F-48D9-9093-95BA9DB131BD}"/>
              </a:ext>
            </a:extLst>
          </p:cNvPr>
          <p:cNvSpPr>
            <a:spLocks noGrp="1"/>
          </p:cNvSpPr>
          <p:nvPr>
            <p:ph type="title"/>
          </p:nvPr>
        </p:nvSpPr>
        <p:spPr>
          <a:xfrm>
            <a:off x="1059806" y="454848"/>
            <a:ext cx="6980545" cy="1098429"/>
          </a:xfrm>
        </p:spPr>
        <p:txBody>
          <a:bodyPr>
            <a:normAutofit/>
          </a:bodyPr>
          <a:lstStyle/>
          <a:p>
            <a:r>
              <a:rPr lang="en-US" sz="5500" dirty="0"/>
              <a:t>Vacuum breaker</a:t>
            </a:r>
          </a:p>
        </p:txBody>
      </p:sp>
      <p:sp>
        <p:nvSpPr>
          <p:cNvPr id="3" name="Content Placeholder 2">
            <a:extLst>
              <a:ext uri="{FF2B5EF4-FFF2-40B4-BE49-F238E27FC236}">
                <a16:creationId xmlns:a16="http://schemas.microsoft.com/office/drawing/2014/main" id="{0A800101-382A-6B64-0D5B-B4E85877EE38}"/>
              </a:ext>
            </a:extLst>
          </p:cNvPr>
          <p:cNvSpPr>
            <a:spLocks noGrp="1"/>
          </p:cNvSpPr>
          <p:nvPr>
            <p:ph sz="quarter" idx="13"/>
          </p:nvPr>
        </p:nvSpPr>
        <p:spPr>
          <a:xfrm>
            <a:off x="464194" y="1716946"/>
            <a:ext cx="4953000" cy="3424107"/>
          </a:xfrm>
        </p:spPr>
        <p:txBody>
          <a:bodyPr>
            <a:noAutofit/>
          </a:bodyPr>
          <a:lstStyle/>
          <a:p>
            <a:pPr marL="0" indent="0">
              <a:buNone/>
            </a:pPr>
            <a:r>
              <a:rPr lang="en-US" sz="3000" dirty="0"/>
              <a:t>Clean the ball valve component</a:t>
            </a:r>
          </a:p>
          <a:p>
            <a:r>
              <a:rPr lang="en-US" sz="3000" dirty="0"/>
              <a:t>Be careful of scaring ball</a:t>
            </a:r>
          </a:p>
          <a:p>
            <a:pPr marL="0" indent="0">
              <a:buNone/>
            </a:pPr>
            <a:r>
              <a:rPr lang="en-US" sz="3000" dirty="0"/>
              <a:t>Make sure air can flow around valve</a:t>
            </a:r>
          </a:p>
        </p:txBody>
      </p:sp>
      <p:pic>
        <p:nvPicPr>
          <p:cNvPr id="4" name="Picture 6" descr="DSCN1087">
            <a:extLst>
              <a:ext uri="{FF2B5EF4-FFF2-40B4-BE49-F238E27FC236}">
                <a16:creationId xmlns:a16="http://schemas.microsoft.com/office/drawing/2014/main" id="{BEC060B7-63A8-3AB4-D103-B75C95A033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7194" y="3429000"/>
            <a:ext cx="4495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0000224">
            <a:extLst>
              <a:ext uri="{FF2B5EF4-FFF2-40B4-BE49-F238E27FC236}">
                <a16:creationId xmlns:a16="http://schemas.microsoft.com/office/drawing/2014/main" id="{56FC3C62-28B9-A1C6-529E-463016676C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9949" r="34044" b="11250"/>
          <a:stretch>
            <a:fillRect/>
          </a:stretch>
        </p:blipFill>
        <p:spPr>
          <a:xfrm>
            <a:off x="8693794" y="528507"/>
            <a:ext cx="2438400" cy="4114800"/>
          </a:xfrm>
          <a:prstGeom prst="rect">
            <a:avLst/>
          </a:prstGeom>
          <a:noFill/>
        </p:spPr>
      </p:pic>
    </p:spTree>
    <p:extLst>
      <p:ext uri="{BB962C8B-B14F-4D97-AF65-F5344CB8AC3E}">
        <p14:creationId xmlns:p14="http://schemas.microsoft.com/office/powerpoint/2010/main" val="15658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P0001928">
            <a:extLst>
              <a:ext uri="{FF2B5EF4-FFF2-40B4-BE49-F238E27FC236}">
                <a16:creationId xmlns:a16="http://schemas.microsoft.com/office/drawing/2014/main" id="{29C96E22-9642-6058-98D8-FEB2FA9B30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52" r="3" b="3"/>
          <a:stretch/>
        </p:blipFill>
        <p:spPr>
          <a:xfrm>
            <a:off x="20" y="10"/>
            <a:ext cx="4024741" cy="3428989"/>
          </a:xfrm>
          <a:prstGeom prst="rect">
            <a:avLst/>
          </a:prstGeom>
          <a:noFill/>
        </p:spPr>
      </p:pic>
      <p:pic>
        <p:nvPicPr>
          <p:cNvPr id="5" name="Picture 6" descr="P0001802">
            <a:extLst>
              <a:ext uri="{FF2B5EF4-FFF2-40B4-BE49-F238E27FC236}">
                <a16:creationId xmlns:a16="http://schemas.microsoft.com/office/drawing/2014/main" id="{6AFBC612-B36F-3EFB-B352-5FB207DEBB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652" r="2" b="2"/>
          <a:stretch/>
        </p:blipFill>
        <p:spPr bwMode="auto">
          <a:xfrm>
            <a:off x="-3177" y="3428998"/>
            <a:ext cx="4024761" cy="34290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9B25BF1-EC1B-50C4-71B4-07E1151F1DD4}"/>
              </a:ext>
            </a:extLst>
          </p:cNvPr>
          <p:cNvSpPr>
            <a:spLocks noGrp="1"/>
          </p:cNvSpPr>
          <p:nvPr>
            <p:ph type="title"/>
          </p:nvPr>
        </p:nvSpPr>
        <p:spPr>
          <a:xfrm>
            <a:off x="4545749" y="384341"/>
            <a:ext cx="6672886" cy="1095987"/>
          </a:xfrm>
        </p:spPr>
        <p:txBody>
          <a:bodyPr>
            <a:normAutofit/>
          </a:bodyPr>
          <a:lstStyle/>
          <a:p>
            <a:r>
              <a:rPr lang="en-US" sz="5500" dirty="0"/>
              <a:t>Drip zone</a:t>
            </a:r>
          </a:p>
        </p:txBody>
      </p:sp>
      <p:sp>
        <p:nvSpPr>
          <p:cNvPr id="3" name="Content Placeholder 2">
            <a:extLst>
              <a:ext uri="{FF2B5EF4-FFF2-40B4-BE49-F238E27FC236}">
                <a16:creationId xmlns:a16="http://schemas.microsoft.com/office/drawing/2014/main" id="{AA593B81-0CF8-5C9F-2CC4-BAF2D7224C8F}"/>
              </a:ext>
            </a:extLst>
          </p:cNvPr>
          <p:cNvSpPr>
            <a:spLocks noGrp="1"/>
          </p:cNvSpPr>
          <p:nvPr>
            <p:ph sz="quarter" idx="13"/>
          </p:nvPr>
        </p:nvSpPr>
        <p:spPr>
          <a:xfrm>
            <a:off x="4830797" y="2011401"/>
            <a:ext cx="6672887" cy="2835194"/>
          </a:xfrm>
        </p:spPr>
        <p:txBody>
          <a:bodyPr>
            <a:normAutofit/>
          </a:bodyPr>
          <a:lstStyle/>
          <a:p>
            <a:r>
              <a:rPr lang="en-US" sz="3000" dirty="0"/>
              <a:t>Visual evaluation</a:t>
            </a:r>
          </a:p>
          <a:p>
            <a:r>
              <a:rPr lang="en-US" sz="3000" dirty="0"/>
              <a:t>Uniformity of water distribution</a:t>
            </a:r>
          </a:p>
          <a:p>
            <a:r>
              <a:rPr lang="en-US" sz="3000" dirty="0"/>
              <a:t>Vegetation uniformity</a:t>
            </a:r>
          </a:p>
          <a:p>
            <a:pPr lvl="1"/>
            <a:r>
              <a:rPr lang="en-US" sz="2800" dirty="0"/>
              <a:t>Type</a:t>
            </a:r>
          </a:p>
          <a:p>
            <a:pPr lvl="1"/>
            <a:r>
              <a:rPr lang="en-US" sz="2800" dirty="0"/>
              <a:t>Color</a:t>
            </a:r>
          </a:p>
          <a:p>
            <a:endParaRPr lang="en-US" dirty="0"/>
          </a:p>
        </p:txBody>
      </p:sp>
    </p:spTree>
    <p:extLst>
      <p:ext uri="{BB962C8B-B14F-4D97-AF65-F5344CB8AC3E}">
        <p14:creationId xmlns:p14="http://schemas.microsoft.com/office/powerpoint/2010/main" val="13069775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B957F6-7470-A395-CBDE-FACA73565918}"/>
              </a:ext>
            </a:extLst>
          </p:cNvPr>
          <p:cNvSpPr/>
          <p:nvPr/>
        </p:nvSpPr>
        <p:spPr>
          <a:xfrm>
            <a:off x="3006857" y="2967335"/>
            <a:ext cx="6178294" cy="109260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6500" b="1" i="1" cap="none" spc="0" dirty="0">
                <a:ln/>
                <a:solidFill>
                  <a:schemeClr val="tx2"/>
                </a:solidFill>
                <a:effectLst>
                  <a:outerShdw blurRad="38100" dist="38100" dir="2700000" algn="tl">
                    <a:srgbClr val="000000">
                      <a:alpha val="43137"/>
                    </a:srgbClr>
                  </a:outerShdw>
                </a:effectLst>
              </a:rPr>
              <a:t>QUESTIONS??</a:t>
            </a:r>
          </a:p>
        </p:txBody>
      </p:sp>
    </p:spTree>
    <p:extLst>
      <p:ext uri="{BB962C8B-B14F-4D97-AF65-F5344CB8AC3E}">
        <p14:creationId xmlns:p14="http://schemas.microsoft.com/office/powerpoint/2010/main" val="2508704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AB172-FB3B-11A1-B457-CC6237C2D2DA}"/>
              </a:ext>
            </a:extLst>
          </p:cNvPr>
          <p:cNvSpPr>
            <a:spLocks noGrp="1"/>
          </p:cNvSpPr>
          <p:nvPr>
            <p:ph type="title"/>
          </p:nvPr>
        </p:nvSpPr>
        <p:spPr>
          <a:xfrm>
            <a:off x="574141" y="0"/>
            <a:ext cx="10364451" cy="1112895"/>
          </a:xfrm>
        </p:spPr>
        <p:txBody>
          <a:bodyPr>
            <a:normAutofit/>
          </a:bodyPr>
          <a:lstStyle/>
          <a:p>
            <a:r>
              <a:rPr lang="en-US" sz="4500" dirty="0"/>
              <a:t>What comes along with this?</a:t>
            </a:r>
          </a:p>
        </p:txBody>
      </p:sp>
      <p:sp>
        <p:nvSpPr>
          <p:cNvPr id="4" name="Content Placeholder 3">
            <a:extLst>
              <a:ext uri="{FF2B5EF4-FFF2-40B4-BE49-F238E27FC236}">
                <a16:creationId xmlns:a16="http://schemas.microsoft.com/office/drawing/2014/main" id="{EAFFE590-C7C6-64A8-540D-E1716BCCC71A}"/>
              </a:ext>
            </a:extLst>
          </p:cNvPr>
          <p:cNvSpPr>
            <a:spLocks noGrp="1"/>
          </p:cNvSpPr>
          <p:nvPr>
            <p:ph sz="quarter" idx="13"/>
          </p:nvPr>
        </p:nvSpPr>
        <p:spPr>
          <a:xfrm>
            <a:off x="1026058" y="1092194"/>
            <a:ext cx="6585233" cy="4673612"/>
          </a:xfrm>
        </p:spPr>
        <p:txBody>
          <a:bodyPr>
            <a:normAutofit/>
          </a:bodyPr>
          <a:lstStyle/>
          <a:p>
            <a:r>
              <a:rPr lang="en-US" sz="3200" dirty="0"/>
              <a:t>New ideas</a:t>
            </a:r>
          </a:p>
          <a:p>
            <a:r>
              <a:rPr lang="en-US" sz="3000" dirty="0"/>
              <a:t>A need to educate; industry wide</a:t>
            </a:r>
          </a:p>
          <a:p>
            <a:r>
              <a:rPr lang="en-US" sz="3000" dirty="0"/>
              <a:t>PROPER APPLICATION (design)</a:t>
            </a:r>
          </a:p>
          <a:p>
            <a:r>
              <a:rPr lang="en-US" sz="3000" dirty="0"/>
              <a:t>PROPER INSTALLATION</a:t>
            </a:r>
          </a:p>
          <a:p>
            <a:r>
              <a:rPr lang="en-US" sz="3000" dirty="0"/>
              <a:t>System MANAGEMENT</a:t>
            </a:r>
          </a:p>
          <a:p>
            <a:r>
              <a:rPr lang="en-US" sz="3000" dirty="0"/>
              <a:t>Record keeping</a:t>
            </a:r>
          </a:p>
          <a:p>
            <a:r>
              <a:rPr lang="en-US" sz="3000" dirty="0"/>
              <a:t>Regulatory oversight</a:t>
            </a:r>
          </a:p>
        </p:txBody>
      </p:sp>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7350675" y="1550429"/>
            <a:ext cx="4576354" cy="3854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51858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A09DF-AD42-7A1D-2BE2-12B1C148B75E}"/>
              </a:ext>
            </a:extLst>
          </p:cNvPr>
          <p:cNvSpPr>
            <a:spLocks noGrp="1"/>
          </p:cNvSpPr>
          <p:nvPr>
            <p:ph type="title"/>
          </p:nvPr>
        </p:nvSpPr>
        <p:spPr>
          <a:xfrm>
            <a:off x="914399" y="172469"/>
            <a:ext cx="10364451" cy="948153"/>
          </a:xfrm>
        </p:spPr>
        <p:txBody>
          <a:bodyPr/>
          <a:lstStyle/>
          <a:p>
            <a:r>
              <a:rPr lang="en-US" dirty="0"/>
              <a:t>Concerns for technology application</a:t>
            </a:r>
          </a:p>
        </p:txBody>
      </p:sp>
      <p:sp>
        <p:nvSpPr>
          <p:cNvPr id="3" name="Content Placeholder 2">
            <a:extLst>
              <a:ext uri="{FF2B5EF4-FFF2-40B4-BE49-F238E27FC236}">
                <a16:creationId xmlns:a16="http://schemas.microsoft.com/office/drawing/2014/main" id="{44FD1955-D79B-F94A-A419-DCE4B33F1B47}"/>
              </a:ext>
            </a:extLst>
          </p:cNvPr>
          <p:cNvSpPr txBox="1">
            <a:spLocks/>
          </p:cNvSpPr>
          <p:nvPr/>
        </p:nvSpPr>
        <p:spPr>
          <a:xfrm>
            <a:off x="680536" y="1265587"/>
            <a:ext cx="10830927" cy="3424107"/>
          </a:xfrm>
        </p:spPr>
        <p:txBody>
          <a:bodyPr>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3000" dirty="0">
                <a:solidFill>
                  <a:schemeClr val="tx2"/>
                </a:solidFill>
              </a:rPr>
              <a:t>INCREASED COST</a:t>
            </a:r>
          </a:p>
          <a:p>
            <a:r>
              <a:rPr lang="en-US" sz="3000" dirty="0">
                <a:solidFill>
                  <a:schemeClr val="tx2"/>
                </a:solidFill>
              </a:rPr>
              <a:t>INCREASED MAINTENANCE</a:t>
            </a:r>
          </a:p>
          <a:p>
            <a:r>
              <a:rPr lang="en-US" sz="3000" dirty="0">
                <a:solidFill>
                  <a:schemeClr val="tx2"/>
                </a:solidFill>
              </a:rPr>
              <a:t>COVENTIONAL SYSTEMS HAVE PROVEN THEMSELVES</a:t>
            </a:r>
          </a:p>
        </p:txBody>
      </p:sp>
      <p:pic>
        <p:nvPicPr>
          <p:cNvPr id="4" name="Picture 4" descr="mound1">
            <a:extLst>
              <a:ext uri="{FF2B5EF4-FFF2-40B4-BE49-F238E27FC236}">
                <a16:creationId xmlns:a16="http://schemas.microsoft.com/office/drawing/2014/main" id="{1CAD82B5-4735-112B-75DE-F1A1160A6F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7215" y="3686237"/>
            <a:ext cx="7648575" cy="3352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1430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31575-FA9E-7551-A303-731D053D7347}"/>
              </a:ext>
            </a:extLst>
          </p:cNvPr>
          <p:cNvSpPr>
            <a:spLocks noGrp="1"/>
          </p:cNvSpPr>
          <p:nvPr>
            <p:ph type="title"/>
          </p:nvPr>
        </p:nvSpPr>
        <p:spPr>
          <a:xfrm>
            <a:off x="913774" y="261678"/>
            <a:ext cx="10364451" cy="1054893"/>
          </a:xfrm>
        </p:spPr>
        <p:txBody>
          <a:bodyPr/>
          <a:lstStyle/>
          <a:p>
            <a:r>
              <a:rPr lang="en-US" dirty="0"/>
              <a:t>What are the choices?</a:t>
            </a:r>
          </a:p>
        </p:txBody>
      </p:sp>
      <p:sp>
        <p:nvSpPr>
          <p:cNvPr id="3" name="Content Placeholder 2">
            <a:extLst>
              <a:ext uri="{FF2B5EF4-FFF2-40B4-BE49-F238E27FC236}">
                <a16:creationId xmlns:a16="http://schemas.microsoft.com/office/drawing/2014/main" id="{DF037DB9-8EF1-2E21-54B8-580BBB767C77}"/>
              </a:ext>
            </a:extLst>
          </p:cNvPr>
          <p:cNvSpPr txBox="1">
            <a:spLocks/>
          </p:cNvSpPr>
          <p:nvPr/>
        </p:nvSpPr>
        <p:spPr>
          <a:xfrm>
            <a:off x="1260615" y="1673410"/>
            <a:ext cx="5821877" cy="4278407"/>
          </a:xfrm>
        </p:spPr>
        <p:txBody>
          <a:bodyPr>
            <a:normAutofit fontScale="925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3000" dirty="0">
                <a:solidFill>
                  <a:schemeClr val="tx2"/>
                </a:solidFill>
              </a:rPr>
              <a:t>AEROBIC TREATMENT UNITS (</a:t>
            </a:r>
            <a:r>
              <a:rPr lang="en-US" sz="3000" dirty="0" err="1">
                <a:solidFill>
                  <a:schemeClr val="tx2"/>
                </a:solidFill>
              </a:rPr>
              <a:t>atu</a:t>
            </a:r>
            <a:r>
              <a:rPr lang="en-US" sz="3000" dirty="0">
                <a:solidFill>
                  <a:schemeClr val="tx2"/>
                </a:solidFill>
              </a:rPr>
              <a:t>)</a:t>
            </a:r>
          </a:p>
          <a:p>
            <a:r>
              <a:rPr lang="en-US" sz="3000" dirty="0">
                <a:solidFill>
                  <a:schemeClr val="tx2"/>
                </a:solidFill>
              </a:rPr>
              <a:t>MEDIA FILTERS</a:t>
            </a:r>
          </a:p>
          <a:p>
            <a:r>
              <a:rPr lang="en-US" sz="3000" dirty="0">
                <a:solidFill>
                  <a:schemeClr val="tx2"/>
                </a:solidFill>
              </a:rPr>
              <a:t>DISINFECTION</a:t>
            </a:r>
          </a:p>
          <a:p>
            <a:r>
              <a:rPr lang="en-US" sz="3000" dirty="0">
                <a:solidFill>
                  <a:schemeClr val="tx2"/>
                </a:solidFill>
              </a:rPr>
              <a:t>DRIP DISTRIBUTION</a:t>
            </a:r>
          </a:p>
          <a:p>
            <a:r>
              <a:rPr lang="en-US" sz="3000" dirty="0">
                <a:solidFill>
                  <a:schemeClr val="tx2"/>
                </a:solidFill>
              </a:rPr>
              <a:t>SEPARATION TECHNOLOGIES</a:t>
            </a:r>
          </a:p>
          <a:p>
            <a:r>
              <a:rPr lang="en-US" sz="3000" dirty="0">
                <a:solidFill>
                  <a:schemeClr val="tx2"/>
                </a:solidFill>
              </a:rPr>
              <a:t>OTHERS</a:t>
            </a:r>
          </a:p>
        </p:txBody>
      </p:sp>
      <p:pic>
        <p:nvPicPr>
          <p:cNvPr id="4" name="Picture 4">
            <a:extLst>
              <a:ext uri="{FF2B5EF4-FFF2-40B4-BE49-F238E27FC236}">
                <a16:creationId xmlns:a16="http://schemas.microsoft.com/office/drawing/2014/main" id="{FC595D61-D3CB-079F-4BD0-A85268F80F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5270" y="1821872"/>
            <a:ext cx="4844329" cy="39385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0713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aking Septic Tanks to the Next Level: Advanced Treatment">
            <a:extLst>
              <a:ext uri="{FF2B5EF4-FFF2-40B4-BE49-F238E27FC236}">
                <a16:creationId xmlns:a16="http://schemas.microsoft.com/office/drawing/2014/main" id="{0FDE8C1A-3E17-FABC-85F2-61B9899C5F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75" r="9715" b="-3"/>
          <a:stretch/>
        </p:blipFill>
        <p:spPr bwMode="auto">
          <a:xfrm>
            <a:off x="913775" y="550656"/>
            <a:ext cx="3199629" cy="3292475"/>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1028" name="Picture 4" descr="Singulair Green Treatment System in the Septic Tanks department at Lowes.com">
            <a:extLst>
              <a:ext uri="{FF2B5EF4-FFF2-40B4-BE49-F238E27FC236}">
                <a16:creationId xmlns:a16="http://schemas.microsoft.com/office/drawing/2014/main" id="{EDAD14E6-55FE-6C66-2BAD-26FCA12021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51" r="330" b="-2"/>
          <a:stretch/>
        </p:blipFill>
        <p:spPr bwMode="auto">
          <a:xfrm>
            <a:off x="4341001" y="550656"/>
            <a:ext cx="3207417" cy="3292475"/>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1030" name="Picture 6" descr="Stories About Aerobic Treatment Unit (ATU) | Onsite Installer">
            <a:extLst>
              <a:ext uri="{FF2B5EF4-FFF2-40B4-BE49-F238E27FC236}">
                <a16:creationId xmlns:a16="http://schemas.microsoft.com/office/drawing/2014/main" id="{956C101D-1239-E7EE-D82D-2C71FD51F53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164" r="23951" b="-1"/>
          <a:stretch/>
        </p:blipFill>
        <p:spPr bwMode="auto">
          <a:xfrm>
            <a:off x="7776015" y="550656"/>
            <a:ext cx="3207417" cy="3292475"/>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8188352-E4C9-BB8F-8389-2EC4A378DC58}"/>
              </a:ext>
            </a:extLst>
          </p:cNvPr>
          <p:cNvSpPr>
            <a:spLocks noGrp="1"/>
          </p:cNvSpPr>
          <p:nvPr>
            <p:ph type="title"/>
          </p:nvPr>
        </p:nvSpPr>
        <p:spPr>
          <a:xfrm>
            <a:off x="1751012" y="4478518"/>
            <a:ext cx="8689976" cy="1345888"/>
          </a:xfrm>
        </p:spPr>
        <p:txBody>
          <a:bodyPr vert="horz" lIns="91440" tIns="45720" rIns="91440" bIns="45720" rtlCol="0" anchor="b">
            <a:normAutofit fontScale="90000"/>
          </a:bodyPr>
          <a:lstStyle/>
          <a:p>
            <a:r>
              <a:rPr lang="en-US" sz="4800" dirty="0"/>
              <a:t>AEROBIC TREATMENT UNITS - ATU</a:t>
            </a:r>
          </a:p>
        </p:txBody>
      </p:sp>
    </p:spTree>
    <p:extLst>
      <p:ext uri="{BB962C8B-B14F-4D97-AF65-F5344CB8AC3E}">
        <p14:creationId xmlns:p14="http://schemas.microsoft.com/office/powerpoint/2010/main" val="553228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C625F-9A2B-3952-136F-7BAB50A30A8F}"/>
              </a:ext>
            </a:extLst>
          </p:cNvPr>
          <p:cNvSpPr>
            <a:spLocks noGrp="1"/>
          </p:cNvSpPr>
          <p:nvPr>
            <p:ph type="title"/>
          </p:nvPr>
        </p:nvSpPr>
        <p:spPr>
          <a:xfrm>
            <a:off x="913774" y="307094"/>
            <a:ext cx="10364451" cy="1375460"/>
          </a:xfrm>
        </p:spPr>
        <p:txBody>
          <a:bodyPr/>
          <a:lstStyle/>
          <a:p>
            <a:r>
              <a:rPr lang="en-US" dirty="0"/>
              <a:t>ATU</a:t>
            </a:r>
            <a:br>
              <a:rPr lang="en-US" dirty="0"/>
            </a:br>
            <a:r>
              <a:rPr lang="en-US" dirty="0"/>
              <a:t>(Aerobic Treatment Unit)</a:t>
            </a:r>
          </a:p>
        </p:txBody>
      </p:sp>
      <p:sp>
        <p:nvSpPr>
          <p:cNvPr id="3" name="Content Placeholder 2">
            <a:extLst>
              <a:ext uri="{FF2B5EF4-FFF2-40B4-BE49-F238E27FC236}">
                <a16:creationId xmlns:a16="http://schemas.microsoft.com/office/drawing/2014/main" id="{CF3816B4-466A-D685-4554-785F82B40405}"/>
              </a:ext>
            </a:extLst>
          </p:cNvPr>
          <p:cNvSpPr txBox="1">
            <a:spLocks/>
          </p:cNvSpPr>
          <p:nvPr/>
        </p:nvSpPr>
        <p:spPr>
          <a:xfrm>
            <a:off x="945305" y="1682553"/>
            <a:ext cx="10363826" cy="4803820"/>
          </a:xfrm>
        </p:spPr>
        <p:txBody>
          <a:bodyPr>
            <a:normAutofit lnSpcReduction="1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Font typeface="Arial" panose="020B0604020202020204" pitchFamily="34" charset="0"/>
              <a:buNone/>
            </a:pPr>
            <a:r>
              <a:rPr lang="en-US" sz="3500" b="1" dirty="0">
                <a:solidFill>
                  <a:schemeClr val="tx2"/>
                </a:solidFill>
              </a:rPr>
              <a:t>How do they work?</a:t>
            </a:r>
          </a:p>
          <a:p>
            <a:r>
              <a:rPr lang="en-US" sz="2400" dirty="0">
                <a:solidFill>
                  <a:schemeClr val="tx2"/>
                </a:solidFill>
              </a:rPr>
              <a:t>The effluent is aerated; available oxygen (Do)</a:t>
            </a:r>
          </a:p>
          <a:p>
            <a:r>
              <a:rPr lang="en-US" sz="2400" dirty="0">
                <a:solidFill>
                  <a:schemeClr val="tx2"/>
                </a:solidFill>
              </a:rPr>
              <a:t>Microorganisms and food must be in contact</a:t>
            </a:r>
          </a:p>
          <a:p>
            <a:r>
              <a:rPr lang="en-US" sz="2400" dirty="0">
                <a:solidFill>
                  <a:schemeClr val="tx2"/>
                </a:solidFill>
              </a:rPr>
              <a:t>Aerobic organisms digest the food</a:t>
            </a:r>
          </a:p>
          <a:p>
            <a:r>
              <a:rPr lang="en-US" sz="2400" dirty="0">
                <a:solidFill>
                  <a:schemeClr val="tx2"/>
                </a:solidFill>
              </a:rPr>
              <a:t>Generates high quality effluents with variety of oxidized end products – little odor, stable effluent not requiring further breakdown</a:t>
            </a:r>
          </a:p>
          <a:p>
            <a:r>
              <a:rPr lang="en-US" sz="2400" dirty="0">
                <a:solidFill>
                  <a:schemeClr val="tx2"/>
                </a:solidFill>
              </a:rPr>
              <a:t>10-20 times faster/more efficient than anerobic organisms</a:t>
            </a:r>
          </a:p>
        </p:txBody>
      </p:sp>
      <p:pic>
        <p:nvPicPr>
          <p:cNvPr id="4" name="Picture 5" descr="Stalked cilia1">
            <a:extLst>
              <a:ext uri="{FF2B5EF4-FFF2-40B4-BE49-F238E27FC236}">
                <a16:creationId xmlns:a16="http://schemas.microsoft.com/office/drawing/2014/main" id="{1D5A1C0E-8B70-0474-0C2B-4EE4FA79DB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208" r="2118"/>
          <a:stretch>
            <a:fillRect/>
          </a:stretch>
        </p:blipFill>
        <p:spPr bwMode="auto">
          <a:xfrm>
            <a:off x="9607475" y="0"/>
            <a:ext cx="2818700" cy="22071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785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914CD-180A-AFEC-9213-FB4586917DD8}"/>
              </a:ext>
            </a:extLst>
          </p:cNvPr>
          <p:cNvSpPr>
            <a:spLocks noGrp="1"/>
          </p:cNvSpPr>
          <p:nvPr>
            <p:ph type="title"/>
          </p:nvPr>
        </p:nvSpPr>
        <p:spPr>
          <a:xfrm>
            <a:off x="757386" y="274492"/>
            <a:ext cx="10647161" cy="1596177"/>
          </a:xfrm>
        </p:spPr>
        <p:txBody>
          <a:bodyPr>
            <a:normAutofit/>
          </a:bodyPr>
          <a:lstStyle/>
          <a:p>
            <a:r>
              <a:rPr lang="en-US" sz="4500" dirty="0"/>
              <a:t>Two types of Aerobic Treatment Units</a:t>
            </a:r>
          </a:p>
        </p:txBody>
      </p:sp>
      <p:pic>
        <p:nvPicPr>
          <p:cNvPr id="4" name="Picture 3">
            <a:extLst>
              <a:ext uri="{FF2B5EF4-FFF2-40B4-BE49-F238E27FC236}">
                <a16:creationId xmlns:a16="http://schemas.microsoft.com/office/drawing/2014/main" id="{F89F5C79-1D53-DE06-2F54-E9FADBC55795}"/>
              </a:ext>
            </a:extLst>
          </p:cNvPr>
          <p:cNvPicPr>
            <a:picLocks noChangeAspect="1"/>
          </p:cNvPicPr>
          <p:nvPr/>
        </p:nvPicPr>
        <p:blipFill rotWithShape="1">
          <a:blip r:embed="rId3"/>
          <a:srcRect t="10114"/>
          <a:stretch/>
        </p:blipFill>
        <p:spPr>
          <a:xfrm>
            <a:off x="4889240" y="2186802"/>
            <a:ext cx="7302759" cy="4554855"/>
          </a:xfrm>
          <a:prstGeom prst="rect">
            <a:avLst/>
          </a:prstGeom>
        </p:spPr>
      </p:pic>
      <p:pic>
        <p:nvPicPr>
          <p:cNvPr id="3" name="Picture 2">
            <a:extLst>
              <a:ext uri="{FF2B5EF4-FFF2-40B4-BE49-F238E27FC236}">
                <a16:creationId xmlns:a16="http://schemas.microsoft.com/office/drawing/2014/main" id="{A614B8EC-D121-1CEF-E1FC-4C0BC5C53E89}"/>
              </a:ext>
            </a:extLst>
          </p:cNvPr>
          <p:cNvPicPr>
            <a:picLocks noChangeAspect="1"/>
          </p:cNvPicPr>
          <p:nvPr/>
        </p:nvPicPr>
        <p:blipFill>
          <a:blip r:embed="rId4"/>
          <a:stretch>
            <a:fillRect/>
          </a:stretch>
        </p:blipFill>
        <p:spPr>
          <a:xfrm>
            <a:off x="0" y="2214694"/>
            <a:ext cx="6080967" cy="4554855"/>
          </a:xfrm>
          <a:prstGeom prst="rect">
            <a:avLst/>
          </a:prstGeom>
        </p:spPr>
      </p:pic>
      <p:sp>
        <p:nvSpPr>
          <p:cNvPr id="5" name="Rectangle 4">
            <a:extLst>
              <a:ext uri="{FF2B5EF4-FFF2-40B4-BE49-F238E27FC236}">
                <a16:creationId xmlns:a16="http://schemas.microsoft.com/office/drawing/2014/main" id="{5BCEB3AA-4FF8-8BA0-AC76-46007CC8B236}"/>
              </a:ext>
            </a:extLst>
          </p:cNvPr>
          <p:cNvSpPr/>
          <p:nvPr/>
        </p:nvSpPr>
        <p:spPr>
          <a:xfrm>
            <a:off x="2672347" y="3741234"/>
            <a:ext cx="7315721" cy="1754326"/>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en-US" sz="5400" b="1" cap="none" spc="0" dirty="0">
                <a:ln w="6600">
                  <a:solidFill>
                    <a:schemeClr val="bg1">
                      <a:lumMod val="50000"/>
                    </a:schemeClr>
                  </a:solidFill>
                  <a:prstDash val="solid"/>
                </a:ln>
                <a:solidFill>
                  <a:schemeClr val="tx2"/>
                </a:solidFill>
                <a:effectLst>
                  <a:outerShdw dist="38100" dir="2700000" algn="tl" rotWithShape="0">
                    <a:schemeClr val="accent2"/>
                  </a:outerShdw>
                </a:effectLst>
              </a:rPr>
              <a:t>Suspended Growth</a:t>
            </a:r>
          </a:p>
          <a:p>
            <a:pPr marL="685800" indent="-685800">
              <a:buFont typeface="Arial" panose="020B0604020202020204" pitchFamily="34" charset="0"/>
              <a:buChar char="•"/>
            </a:pPr>
            <a:r>
              <a:rPr lang="en-US" sz="5400" b="1" dirty="0">
                <a:ln w="6600">
                  <a:solidFill>
                    <a:schemeClr val="bg1">
                      <a:lumMod val="50000"/>
                    </a:schemeClr>
                  </a:solidFill>
                  <a:prstDash val="solid"/>
                </a:ln>
                <a:solidFill>
                  <a:schemeClr val="tx2"/>
                </a:solidFill>
                <a:effectLst>
                  <a:outerShdw dist="38100" dir="2700000" algn="tl" rotWithShape="0">
                    <a:schemeClr val="accent2"/>
                  </a:outerShdw>
                </a:effectLst>
              </a:rPr>
              <a:t>Attached Growth</a:t>
            </a:r>
          </a:p>
        </p:txBody>
      </p:sp>
    </p:spTree>
    <p:extLst>
      <p:ext uri="{BB962C8B-B14F-4D97-AF65-F5344CB8AC3E}">
        <p14:creationId xmlns:p14="http://schemas.microsoft.com/office/powerpoint/2010/main" val="779734123"/>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Custom 1">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774</TotalTime>
  <Words>2081</Words>
  <Application>Microsoft Office PowerPoint</Application>
  <PresentationFormat>Widescreen</PresentationFormat>
  <Paragraphs>282</Paragraphs>
  <Slides>37</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Arial Rounded MT Bold</vt:lpstr>
      <vt:lpstr>Calibri</vt:lpstr>
      <vt:lpstr>Times New Roman</vt:lpstr>
      <vt:lpstr>1_Default Design</vt:lpstr>
      <vt:lpstr>Alternative WASTEWATER TREATMENT SYSTEMS (MORE ON ADVANCED TREATMENT)</vt:lpstr>
      <vt:lpstr>ALTERNATIVE TECHNOLOGIES</vt:lpstr>
      <vt:lpstr>WHY USE ALTERNATIVE SYSTEMS?</vt:lpstr>
      <vt:lpstr>What comes along with this?</vt:lpstr>
      <vt:lpstr>Concerns for technology application</vt:lpstr>
      <vt:lpstr>What are the choices?</vt:lpstr>
      <vt:lpstr>AEROBIC TREATMENT UNITS - ATU</vt:lpstr>
      <vt:lpstr>ATU (Aerobic Treatment Unit)</vt:lpstr>
      <vt:lpstr>Two types of Aerobic Treatment Units</vt:lpstr>
      <vt:lpstr>Suspended growth ATU</vt:lpstr>
      <vt:lpstr>Attached growth ATU</vt:lpstr>
      <vt:lpstr>Media filters</vt:lpstr>
      <vt:lpstr>Media filter</vt:lpstr>
      <vt:lpstr>Media choices</vt:lpstr>
      <vt:lpstr>PEAT FILTER AND COCONUT FIBERS</vt:lpstr>
      <vt:lpstr>Textile Filter Sheet</vt:lpstr>
      <vt:lpstr>Foam cubes </vt:lpstr>
      <vt:lpstr>Rotating Biological Contactor</vt:lpstr>
      <vt:lpstr>Other media </vt:lpstr>
      <vt:lpstr>Wetlands</vt:lpstr>
      <vt:lpstr>Single-pass sand filter</vt:lpstr>
      <vt:lpstr>Recirculating media filter</vt:lpstr>
      <vt:lpstr>Recirculating ball valve </vt:lpstr>
      <vt:lpstr>Additional Pretreatment  Disinfection</vt:lpstr>
      <vt:lpstr>What is Disinfection?</vt:lpstr>
      <vt:lpstr>Disinfection - Chlorination</vt:lpstr>
      <vt:lpstr>Disinfection – Ultraviolet Radiation</vt:lpstr>
      <vt:lpstr>Separation technologies</vt:lpstr>
      <vt:lpstr>PowerPoint Presentation</vt:lpstr>
      <vt:lpstr>Drip Irrigation Systems</vt:lpstr>
      <vt:lpstr>Drip Dispersal Systems</vt:lpstr>
      <vt:lpstr>Drip emitters</vt:lpstr>
      <vt:lpstr>Drip filters</vt:lpstr>
      <vt:lpstr>Pressure gauge</vt:lpstr>
      <vt:lpstr>Vacuum breaker</vt:lpstr>
      <vt:lpstr>Drip zone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ALTERNATIVE ONSITE WASTEWATER TREATMENT SYSTEMS</dc:title>
  <dc:creator>Kimberly Seipp</dc:creator>
  <cp:lastModifiedBy>Kimberly Seipp</cp:lastModifiedBy>
  <cp:revision>46</cp:revision>
  <dcterms:created xsi:type="dcterms:W3CDTF">2022-10-07T12:23:03Z</dcterms:created>
  <dcterms:modified xsi:type="dcterms:W3CDTF">2025-03-31T18:29:57Z</dcterms:modified>
</cp:coreProperties>
</file>