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1"/>
    <p:sldMasterId id="2147483737" r:id="rId2"/>
    <p:sldMasterId id="2147483712" r:id="rId3"/>
    <p:sldMasterId id="2147483724" r:id="rId4"/>
  </p:sldMasterIdLst>
  <p:notesMasterIdLst>
    <p:notesMasterId r:id="rId43"/>
  </p:notesMasterIdLst>
  <p:handoutMasterIdLst>
    <p:handoutMasterId r:id="rId44"/>
  </p:handoutMasterIdLst>
  <p:sldIdLst>
    <p:sldId id="332" r:id="rId5"/>
    <p:sldId id="257" r:id="rId6"/>
    <p:sldId id="331" r:id="rId7"/>
    <p:sldId id="258" r:id="rId8"/>
    <p:sldId id="333" r:id="rId9"/>
    <p:sldId id="260" r:id="rId10"/>
    <p:sldId id="261" r:id="rId11"/>
    <p:sldId id="262" r:id="rId12"/>
    <p:sldId id="263" r:id="rId13"/>
    <p:sldId id="264" r:id="rId14"/>
    <p:sldId id="265" r:id="rId15"/>
    <p:sldId id="266" r:id="rId16"/>
    <p:sldId id="267" r:id="rId17"/>
    <p:sldId id="268" r:id="rId18"/>
    <p:sldId id="269" r:id="rId19"/>
    <p:sldId id="329" r:id="rId20"/>
    <p:sldId id="256" r:id="rId21"/>
    <p:sldId id="311" r:id="rId22"/>
    <p:sldId id="335" r:id="rId23"/>
    <p:sldId id="313" r:id="rId24"/>
    <p:sldId id="314" r:id="rId25"/>
    <p:sldId id="336" r:id="rId26"/>
    <p:sldId id="337" r:id="rId27"/>
    <p:sldId id="338" r:id="rId28"/>
    <p:sldId id="318" r:id="rId29"/>
    <p:sldId id="319" r:id="rId30"/>
    <p:sldId id="320" r:id="rId31"/>
    <p:sldId id="339" r:id="rId32"/>
    <p:sldId id="322" r:id="rId33"/>
    <p:sldId id="323" r:id="rId34"/>
    <p:sldId id="324" r:id="rId35"/>
    <p:sldId id="340" r:id="rId36"/>
    <p:sldId id="327" r:id="rId37"/>
    <p:sldId id="334" r:id="rId38"/>
    <p:sldId id="344" r:id="rId39"/>
    <p:sldId id="326" r:id="rId40"/>
    <p:sldId id="342" r:id="rId41"/>
    <p:sldId id="343"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8521" autoAdjust="0"/>
  </p:normalViewPr>
  <p:slideViewPr>
    <p:cSldViewPr snapToGrid="0">
      <p:cViewPr varScale="1">
        <p:scale>
          <a:sx n="70" d="100"/>
          <a:sy n="70" d="100"/>
        </p:scale>
        <p:origin x="1542" y="66"/>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84" d="100"/>
          <a:sy n="84" d="100"/>
        </p:scale>
        <p:origin x="3912"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A9C694A-B1BF-E45E-8990-B7ECF7C8E69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0161829-256F-2724-E3E9-AE181AB88B4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5476119-00D5-4D9D-8E5F-9325779BBA43}" type="datetimeFigureOut">
              <a:rPr lang="en-US" smtClean="0"/>
              <a:t>7/8/2025</a:t>
            </a:fld>
            <a:endParaRPr lang="en-US"/>
          </a:p>
        </p:txBody>
      </p:sp>
      <p:sp>
        <p:nvSpPr>
          <p:cNvPr id="4" name="Footer Placeholder 3">
            <a:extLst>
              <a:ext uri="{FF2B5EF4-FFF2-40B4-BE49-F238E27FC236}">
                <a16:creationId xmlns:a16="http://schemas.microsoft.com/office/drawing/2014/main" id="{EB50D945-50F8-AF5C-6E2D-FCE7E58F75B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23B7FE2-8F5E-149A-AB74-4CC7DA35385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4F2063A-9F24-47FE-B66C-49F046638755}" type="slidenum">
              <a:rPr lang="en-US" smtClean="0"/>
              <a:t>‹#›</a:t>
            </a:fld>
            <a:endParaRPr lang="en-US"/>
          </a:p>
        </p:txBody>
      </p:sp>
    </p:spTree>
    <p:extLst>
      <p:ext uri="{BB962C8B-B14F-4D97-AF65-F5344CB8AC3E}">
        <p14:creationId xmlns:p14="http://schemas.microsoft.com/office/powerpoint/2010/main" val="29100089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EB5556-2414-4733-BE3D-6068968F9D67}" type="datetimeFigureOut">
              <a:rPr lang="en-US" smtClean="0"/>
              <a:t>7/8/2025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D33E8D-FD9F-4A3E-B4C7-98649F1DC2F2}" type="slidenum">
              <a:rPr lang="en-US" smtClean="0"/>
              <a:t>‹#›</a:t>
            </a:fld>
            <a:endParaRPr lang="en-US" dirty="0"/>
          </a:p>
        </p:txBody>
      </p:sp>
    </p:spTree>
    <p:extLst>
      <p:ext uri="{BB962C8B-B14F-4D97-AF65-F5344CB8AC3E}">
        <p14:creationId xmlns:p14="http://schemas.microsoft.com/office/powerpoint/2010/main" val="2404538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be discussing the tank components and considerations</a:t>
            </a:r>
          </a:p>
          <a:p>
            <a:endParaRPr lang="en-US" dirty="0"/>
          </a:p>
        </p:txBody>
      </p:sp>
      <p:sp>
        <p:nvSpPr>
          <p:cNvPr id="4" name="Slide Number Placeholder 3"/>
          <p:cNvSpPr>
            <a:spLocks noGrp="1"/>
          </p:cNvSpPr>
          <p:nvPr>
            <p:ph type="sldNum" sz="quarter" idx="5"/>
          </p:nvPr>
        </p:nvSpPr>
        <p:spPr/>
        <p:txBody>
          <a:bodyPr/>
          <a:lstStyle/>
          <a:p>
            <a:fld id="{A7D33E8D-FD9F-4A3E-B4C7-98649F1DC2F2}" type="slidenum">
              <a:rPr lang="en-US" smtClean="0"/>
              <a:t>1</a:t>
            </a:fld>
            <a:endParaRPr lang="en-US" dirty="0"/>
          </a:p>
        </p:txBody>
      </p:sp>
    </p:spTree>
    <p:extLst>
      <p:ext uri="{BB962C8B-B14F-4D97-AF65-F5344CB8AC3E}">
        <p14:creationId xmlns:p14="http://schemas.microsoft.com/office/powerpoint/2010/main" val="1615294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an effluent screen, there should be an alarm, so the warning device is not sewage backing up into the house.</a:t>
            </a:r>
          </a:p>
          <a:p>
            <a:endParaRPr lang="en-US" dirty="0"/>
          </a:p>
          <a:p>
            <a:r>
              <a:rPr lang="en-US" dirty="0"/>
              <a:t>Some alarms are the homeowner when they see the sewage all over the floor!! </a:t>
            </a:r>
          </a:p>
          <a:p>
            <a:endParaRPr lang="en-US" dirty="0"/>
          </a:p>
        </p:txBody>
      </p:sp>
      <p:sp>
        <p:nvSpPr>
          <p:cNvPr id="4" name="Slide Number Placeholder 3"/>
          <p:cNvSpPr>
            <a:spLocks noGrp="1"/>
          </p:cNvSpPr>
          <p:nvPr>
            <p:ph type="sldNum" sz="quarter" idx="5"/>
          </p:nvPr>
        </p:nvSpPr>
        <p:spPr/>
        <p:txBody>
          <a:bodyPr/>
          <a:lstStyle/>
          <a:p>
            <a:fld id="{A7D33E8D-FD9F-4A3E-B4C7-98649F1DC2F2}" type="slidenum">
              <a:rPr lang="en-US" smtClean="0"/>
              <a:t>10</a:t>
            </a:fld>
            <a:endParaRPr lang="en-US" dirty="0"/>
          </a:p>
        </p:txBody>
      </p:sp>
    </p:spTree>
    <p:extLst>
      <p:ext uri="{BB962C8B-B14F-4D97-AF65-F5344CB8AC3E}">
        <p14:creationId xmlns:p14="http://schemas.microsoft.com/office/powerpoint/2010/main" val="35316199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is not definitive research on additives. Previous studies have shown there is no advantage to additives and some can be detrimental.</a:t>
            </a:r>
          </a:p>
          <a:p>
            <a:endParaRPr lang="en-US" dirty="0"/>
          </a:p>
        </p:txBody>
      </p:sp>
      <p:sp>
        <p:nvSpPr>
          <p:cNvPr id="4" name="Slide Number Placeholder 3"/>
          <p:cNvSpPr>
            <a:spLocks noGrp="1"/>
          </p:cNvSpPr>
          <p:nvPr>
            <p:ph type="sldNum" sz="quarter" idx="5"/>
          </p:nvPr>
        </p:nvSpPr>
        <p:spPr/>
        <p:txBody>
          <a:bodyPr/>
          <a:lstStyle/>
          <a:p>
            <a:fld id="{A7D33E8D-FD9F-4A3E-B4C7-98649F1DC2F2}" type="slidenum">
              <a:rPr lang="en-US" smtClean="0"/>
              <a:t>11</a:t>
            </a:fld>
            <a:endParaRPr lang="en-US" dirty="0"/>
          </a:p>
        </p:txBody>
      </p:sp>
    </p:spTree>
    <p:extLst>
      <p:ext uri="{BB962C8B-B14F-4D97-AF65-F5344CB8AC3E}">
        <p14:creationId xmlns:p14="http://schemas.microsoft.com/office/powerpoint/2010/main" val="19804201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Pumping is based upon usage and the collection of solids in the tank –  Today’s systems are not like Grandpa’s where only the toilet and shower went into the septic tank - Everything today is going into the tank and the more “stuff’ that goes in the more often the tank needs to be pumped</a:t>
            </a:r>
          </a:p>
          <a:p>
            <a:endParaRPr lang="en-US" dirty="0"/>
          </a:p>
          <a:p>
            <a:r>
              <a:rPr lang="en-US" dirty="0"/>
              <a:t>On average science has found that a family of 4 on a 1000-1250-gallon tank needs to be serviced about every 2-4 years depending upon usage - There are always those extremes</a:t>
            </a:r>
          </a:p>
          <a:p>
            <a:endParaRPr lang="en-US" dirty="0"/>
          </a:p>
          <a:p>
            <a:r>
              <a:rPr lang="en-US" dirty="0"/>
              <a:t>The conversation with the homeowner needs to cover how they are using their system  </a:t>
            </a:r>
          </a:p>
          <a:p>
            <a:endParaRPr lang="en-US" dirty="0"/>
          </a:p>
          <a:p>
            <a:r>
              <a:rPr lang="en-US" dirty="0"/>
              <a:t>There are two ways of measuring the solids in the tank – first ** click is the total solids as a percentage of the total volume ** click – second ** click is comparing the scum or sludge depth to the bottom of the baffle or tee ** click</a:t>
            </a:r>
          </a:p>
          <a:p>
            <a:endParaRPr lang="en-US" dirty="0"/>
          </a:p>
          <a:p>
            <a:endParaRPr lang="en-US" dirty="0"/>
          </a:p>
        </p:txBody>
      </p:sp>
      <p:sp>
        <p:nvSpPr>
          <p:cNvPr id="4" name="Slide Number Placeholder 3"/>
          <p:cNvSpPr>
            <a:spLocks noGrp="1"/>
          </p:cNvSpPr>
          <p:nvPr>
            <p:ph type="sldNum" sz="quarter" idx="5"/>
          </p:nvPr>
        </p:nvSpPr>
        <p:spPr/>
        <p:txBody>
          <a:bodyPr/>
          <a:lstStyle/>
          <a:p>
            <a:fld id="{A7D33E8D-FD9F-4A3E-B4C7-98649F1DC2F2}" type="slidenum">
              <a:rPr lang="en-US" smtClean="0"/>
              <a:t>12</a:t>
            </a:fld>
            <a:endParaRPr lang="en-US" dirty="0"/>
          </a:p>
        </p:txBody>
      </p:sp>
    </p:spTree>
    <p:extLst>
      <p:ext uri="{BB962C8B-B14F-4D97-AF65-F5344CB8AC3E}">
        <p14:creationId xmlns:p14="http://schemas.microsoft.com/office/powerpoint/2010/main" val="32836084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examples of tank concerns or history in your state if it is known.</a:t>
            </a:r>
          </a:p>
          <a:p>
            <a:endParaRPr lang="en-US" dirty="0"/>
          </a:p>
          <a:p>
            <a:r>
              <a:rPr lang="en-US" dirty="0"/>
              <a:t>The deeper the tank, the more concerns we have for maintenance and inspection – the deeper it is the harder it is to pump and evaluate</a:t>
            </a:r>
          </a:p>
          <a:p>
            <a:endParaRPr lang="en-US" dirty="0"/>
          </a:p>
          <a:p>
            <a:r>
              <a:rPr lang="en-US" dirty="0"/>
              <a:t>Anything with advance treatment or pumps need to be close to the surface for maintenance – it’s not a matter of “IF”, but “WHEN” something will need to be replaced</a:t>
            </a:r>
          </a:p>
          <a:p>
            <a:endParaRPr lang="en-US" dirty="0"/>
          </a:p>
          <a:p>
            <a:r>
              <a:rPr lang="en-US" dirty="0"/>
              <a:t>Tanks with pumps must also be watertight and meet all other tank requirements set forth by the Local Permitting Agency (LPA)</a:t>
            </a:r>
          </a:p>
          <a:p>
            <a:r>
              <a:rPr lang="en-US" dirty="0"/>
              <a:t>.</a:t>
            </a:r>
          </a:p>
          <a:p>
            <a:endParaRPr lang="en-US" dirty="0"/>
          </a:p>
        </p:txBody>
      </p:sp>
      <p:sp>
        <p:nvSpPr>
          <p:cNvPr id="4" name="Slide Number Placeholder 3"/>
          <p:cNvSpPr>
            <a:spLocks noGrp="1"/>
          </p:cNvSpPr>
          <p:nvPr>
            <p:ph type="sldNum" sz="quarter" idx="5"/>
          </p:nvPr>
        </p:nvSpPr>
        <p:spPr/>
        <p:txBody>
          <a:bodyPr/>
          <a:lstStyle/>
          <a:p>
            <a:fld id="{A7D33E8D-FD9F-4A3E-B4C7-98649F1DC2F2}" type="slidenum">
              <a:rPr lang="en-US" smtClean="0"/>
              <a:t>13</a:t>
            </a:fld>
            <a:endParaRPr lang="en-US" dirty="0"/>
          </a:p>
        </p:txBody>
      </p:sp>
    </p:spTree>
    <p:extLst>
      <p:ext uri="{BB962C8B-B14F-4D97-AF65-F5344CB8AC3E}">
        <p14:creationId xmlns:p14="http://schemas.microsoft.com/office/powerpoint/2010/main" val="451355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Holding tanks are to collect the wastewater and have it removed and moved to another site.</a:t>
            </a:r>
          </a:p>
          <a:p>
            <a:endParaRPr lang="en-US" dirty="0"/>
          </a:p>
          <a:p>
            <a:r>
              <a:rPr lang="en-US" dirty="0"/>
              <a:t>There are many reasons why a holding tank would be utilized, and there are very few that are actually allowed by most state and county codes.</a:t>
            </a:r>
          </a:p>
          <a:p>
            <a:endParaRPr lang="en-US" dirty="0"/>
          </a:p>
          <a:p>
            <a:r>
              <a:rPr lang="en-US" dirty="0"/>
              <a:t>They can be a very good learning tool for the homeowner to never quite understands their particular water usage pattern.</a:t>
            </a:r>
          </a:p>
          <a:p>
            <a:endParaRPr lang="en-US" dirty="0"/>
          </a:p>
          <a:p>
            <a:endParaRPr lang="en-US" dirty="0"/>
          </a:p>
        </p:txBody>
      </p:sp>
      <p:sp>
        <p:nvSpPr>
          <p:cNvPr id="4" name="Slide Number Placeholder 3"/>
          <p:cNvSpPr>
            <a:spLocks noGrp="1"/>
          </p:cNvSpPr>
          <p:nvPr>
            <p:ph type="sldNum" sz="quarter" idx="5"/>
          </p:nvPr>
        </p:nvSpPr>
        <p:spPr/>
        <p:txBody>
          <a:bodyPr/>
          <a:lstStyle/>
          <a:p>
            <a:fld id="{A7D33E8D-FD9F-4A3E-B4C7-98649F1DC2F2}" type="slidenum">
              <a:rPr lang="en-US" smtClean="0"/>
              <a:t>14</a:t>
            </a:fld>
            <a:endParaRPr lang="en-US" dirty="0"/>
          </a:p>
        </p:txBody>
      </p:sp>
    </p:spTree>
    <p:extLst>
      <p:ext uri="{BB962C8B-B14F-4D97-AF65-F5344CB8AC3E}">
        <p14:creationId xmlns:p14="http://schemas.microsoft.com/office/powerpoint/2010/main" val="35450434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not pretreatment OR treatment systems. They are disposal systems.</a:t>
            </a:r>
          </a:p>
          <a:p>
            <a:endParaRPr lang="en-US" dirty="0"/>
          </a:p>
          <a:p>
            <a:r>
              <a:rPr lang="en-US" dirty="0"/>
              <a:t>When you go through the history of onsite systems you see originally waste was deposited out in the open, then in a privy, then into a system with water that conveyed it to a stream or river, then a system from the house into a cesspool – then they added a tank to collect the solids and sent it on to the leaching pit or seepage pit – some call a seepage pit a drywell – </a:t>
            </a:r>
            <a:r>
              <a:rPr lang="en-US" i="1" dirty="0"/>
              <a:t>but in CO drywell is typically for stormwater not wastewater.</a:t>
            </a:r>
          </a:p>
          <a:p>
            <a:endParaRPr lang="en-US" dirty="0"/>
          </a:p>
          <a:p>
            <a:r>
              <a:rPr lang="en-US" i="1" dirty="0"/>
              <a:t>Cesspools are no longer allowed under CO state and county codes.   </a:t>
            </a:r>
            <a:r>
              <a:rPr lang="en-US" dirty="0"/>
              <a:t>Cesspools are raw sewage with nothing in front of them to catch, hold and process any of the solid waste – all wastewater travels from the source directly to the cesspool, where it seeps into the ground, unseparated, untreated </a:t>
            </a:r>
          </a:p>
          <a:p>
            <a:endParaRPr lang="en-US" dirty="0"/>
          </a:p>
          <a:p>
            <a:r>
              <a:rPr lang="en-US" dirty="0"/>
              <a:t>Seepage Pits/dry wells, would be the next generation – It would be interesting to see the looks on people face when that first guy said, “HEY, lets put a TANK in front of the Cesspool to catch the solids.”</a:t>
            </a:r>
          </a:p>
          <a:p>
            <a:endParaRPr lang="en-US" dirty="0"/>
          </a:p>
        </p:txBody>
      </p:sp>
      <p:sp>
        <p:nvSpPr>
          <p:cNvPr id="4" name="Slide Number Placeholder 3"/>
          <p:cNvSpPr>
            <a:spLocks noGrp="1"/>
          </p:cNvSpPr>
          <p:nvPr>
            <p:ph type="sldNum" sz="quarter" idx="5"/>
          </p:nvPr>
        </p:nvSpPr>
        <p:spPr/>
        <p:txBody>
          <a:bodyPr/>
          <a:lstStyle/>
          <a:p>
            <a:fld id="{A7D33E8D-FD9F-4A3E-B4C7-98649F1DC2F2}" type="slidenum">
              <a:rPr lang="en-US" smtClean="0"/>
              <a:t>15</a:t>
            </a:fld>
            <a:endParaRPr lang="en-US" dirty="0"/>
          </a:p>
        </p:txBody>
      </p:sp>
    </p:spTree>
    <p:extLst>
      <p:ext uri="{BB962C8B-B14F-4D97-AF65-F5344CB8AC3E}">
        <p14:creationId xmlns:p14="http://schemas.microsoft.com/office/powerpoint/2010/main" val="17986478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D33E8D-FD9F-4A3E-B4C7-98649F1DC2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62721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 done until form is fully completed.</a:t>
            </a:r>
          </a:p>
          <a:p>
            <a:endParaRPr lang="en-US" dirty="0"/>
          </a:p>
        </p:txBody>
      </p:sp>
      <p:sp>
        <p:nvSpPr>
          <p:cNvPr id="4" name="Slide Number Placeholder 3"/>
          <p:cNvSpPr>
            <a:spLocks noGrp="1"/>
          </p:cNvSpPr>
          <p:nvPr>
            <p:ph type="sldNum" sz="quarter" idx="5"/>
          </p:nvPr>
        </p:nvSpPr>
        <p:spPr/>
        <p:txBody>
          <a:bodyPr/>
          <a:lstStyle/>
          <a:p>
            <a:fld id="{7F7988E2-BCA2-4229-B1C3-6C13F74D75B4}" type="slidenum">
              <a:rPr lang="en-US" smtClean="0"/>
              <a:t>17</a:t>
            </a:fld>
            <a:endParaRPr lang="en-US"/>
          </a:p>
        </p:txBody>
      </p:sp>
    </p:spTree>
    <p:extLst>
      <p:ext uri="{BB962C8B-B14F-4D97-AF65-F5344CB8AC3E}">
        <p14:creationId xmlns:p14="http://schemas.microsoft.com/office/powerpoint/2010/main" val="21967026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are the typical components to a pump system - Walk through the parts of the systems.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D33E8D-FD9F-4A3E-B4C7-98649F1DC2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66101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Situations where pumps are used in systems.  Anytime we need to move wastewater and can’t use gravity to accomplish it, a pump will be involved.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the initial treatment tank would be a “lift station/pump”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the pretreatment could be lift station or dosing if they are trying to spread across the pretreatment unit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the final treatment/ STA whatever that may be</a:t>
            </a:r>
          </a:p>
          <a:p>
            <a:endParaRPr lang="en-US" dirty="0"/>
          </a:p>
        </p:txBody>
      </p:sp>
      <p:sp>
        <p:nvSpPr>
          <p:cNvPr id="4" name="Slide Number Placeholder 3"/>
          <p:cNvSpPr>
            <a:spLocks noGrp="1"/>
          </p:cNvSpPr>
          <p:nvPr>
            <p:ph type="sldNum" sz="quarter" idx="5"/>
          </p:nvPr>
        </p:nvSpPr>
        <p:spPr/>
        <p:txBody>
          <a:bodyPr/>
          <a:lstStyle/>
          <a:p>
            <a:fld id="{056ED025-61BA-4137-B701-C920ED943EAF}" type="slidenum">
              <a:rPr lang="en-US" smtClean="0"/>
              <a:t>19</a:t>
            </a:fld>
            <a:endParaRPr lang="en-US"/>
          </a:p>
        </p:txBody>
      </p:sp>
    </p:spTree>
    <p:extLst>
      <p:ext uri="{BB962C8B-B14F-4D97-AF65-F5344CB8AC3E}">
        <p14:creationId xmlns:p14="http://schemas.microsoft.com/office/powerpoint/2010/main" val="41466825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Tanks are watertight vessels that are meant to collect the wastewater from the source, hold the solids and allow the wastewater to flow onto the next component </a:t>
            </a:r>
          </a:p>
          <a:p>
            <a:endParaRPr lang="en-US" dirty="0"/>
          </a:p>
          <a:p>
            <a:r>
              <a:rPr lang="en-US" dirty="0"/>
              <a:t>Depending upon the type of “tank” we are dealing with will determine what we expect to see and how we evaluate its condition.</a:t>
            </a:r>
          </a:p>
          <a:p>
            <a:endParaRPr lang="en-US" dirty="0"/>
          </a:p>
          <a:p>
            <a:r>
              <a:rPr lang="en-US" altLang="en-US" sz="1200" b="0" dirty="0">
                <a:latin typeface="Arial" panose="020B0604020202020204" pitchFamily="34" charset="0"/>
              </a:rPr>
              <a:t>Materials:  Concrete, Plastic, Fiberglass, Steel</a:t>
            </a:r>
          </a:p>
          <a:p>
            <a:endParaRPr lang="en-US" altLang="en-US" sz="800" b="0" dirty="0">
              <a:latin typeface="Arial" panose="020B0604020202020204" pitchFamily="34" charset="0"/>
            </a:endParaRPr>
          </a:p>
          <a:p>
            <a:r>
              <a:rPr lang="en-US" altLang="en-US" sz="1200" b="0" dirty="0">
                <a:latin typeface="Arial" panose="020B0604020202020204" pitchFamily="34" charset="0"/>
              </a:rPr>
              <a:t>Concrete Construction:  1-piece w/lid, 2-piece (clamshell)</a:t>
            </a:r>
          </a:p>
          <a:p>
            <a:endParaRPr lang="en-US" altLang="en-US" sz="1200" b="0" dirty="0">
              <a:latin typeface="Arial" panose="020B0604020202020204" pitchFamily="34" charset="0"/>
            </a:endParaRPr>
          </a:p>
          <a:p>
            <a:r>
              <a:rPr lang="en-US" altLang="en-US" sz="1200" b="0" dirty="0">
                <a:latin typeface="Arial" panose="020B0604020202020204" pitchFamily="34" charset="0"/>
              </a:rPr>
              <a:t>Considerations: Buoyancy, Weight, Corrosion</a:t>
            </a:r>
          </a:p>
          <a:p>
            <a:endParaRPr lang="en-US" altLang="en-US" sz="1200" b="0" dirty="0">
              <a:latin typeface="Arial" panose="020B0604020202020204" pitchFamily="34" charset="0"/>
            </a:endParaRPr>
          </a:p>
          <a:p>
            <a:r>
              <a:rPr lang="en-US" altLang="en-US" sz="1200" b="0" dirty="0">
                <a:latin typeface="Arial" panose="020B0604020202020204" pitchFamily="34" charset="0"/>
              </a:rPr>
              <a:t>Three processes occur in the tank:  Separation (solids), Biological (anaerobic bacteria), Chemical (nitrogen cycle) – this is the beginning of treatment of the wastewater</a:t>
            </a:r>
          </a:p>
          <a:p>
            <a:endParaRPr lang="en-US" dirty="0"/>
          </a:p>
        </p:txBody>
      </p:sp>
      <p:sp>
        <p:nvSpPr>
          <p:cNvPr id="4" name="Slide Number Placeholder 3"/>
          <p:cNvSpPr>
            <a:spLocks noGrp="1"/>
          </p:cNvSpPr>
          <p:nvPr>
            <p:ph type="sldNum" sz="quarter" idx="5"/>
          </p:nvPr>
        </p:nvSpPr>
        <p:spPr/>
        <p:txBody>
          <a:bodyPr/>
          <a:lstStyle/>
          <a:p>
            <a:fld id="{A7D33E8D-FD9F-4A3E-B4C7-98649F1DC2F2}" type="slidenum">
              <a:rPr lang="en-US" smtClean="0"/>
              <a:t>2</a:t>
            </a:fld>
            <a:endParaRPr lang="en-US" dirty="0"/>
          </a:p>
        </p:txBody>
      </p:sp>
    </p:spTree>
    <p:extLst>
      <p:ext uri="{BB962C8B-B14F-4D97-AF65-F5344CB8AC3E}">
        <p14:creationId xmlns:p14="http://schemas.microsoft.com/office/powerpoint/2010/main" val="42161084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 types of pumps are used for different applications – a ½ horsepower pump is NOT a ½ horsepower pump. </a:t>
            </a:r>
          </a:p>
          <a:p>
            <a:endParaRPr lang="en-US" dirty="0"/>
          </a:p>
          <a:p>
            <a:r>
              <a:rPr lang="en-US" dirty="0"/>
              <a:t>Pump curves</a:t>
            </a:r>
            <a:r>
              <a:rPr lang="en-US" baseline="0" dirty="0"/>
              <a:t> must be referenced when designing a system. Some will have a low </a:t>
            </a:r>
            <a:r>
              <a:rPr lang="en-US" baseline="0" dirty="0" err="1"/>
              <a:t>gpm</a:t>
            </a:r>
            <a:r>
              <a:rPr lang="en-US" baseline="0" dirty="0"/>
              <a:t> (pump rate) and be able to overcome high head; while others will have a high </a:t>
            </a:r>
            <a:r>
              <a:rPr lang="en-US" baseline="0" dirty="0" err="1"/>
              <a:t>gpm</a:t>
            </a:r>
            <a:r>
              <a:rPr lang="en-US" baseline="0" dirty="0"/>
              <a:t>, but with low head pressure</a:t>
            </a:r>
            <a:endParaRPr lang="en-US" dirty="0"/>
          </a:p>
        </p:txBody>
      </p:sp>
      <p:sp>
        <p:nvSpPr>
          <p:cNvPr id="4" name="Slide Number Placeholder 3"/>
          <p:cNvSpPr>
            <a:spLocks noGrp="1"/>
          </p:cNvSpPr>
          <p:nvPr>
            <p:ph type="sldNum" sz="quarter" idx="5"/>
          </p:nvPr>
        </p:nvSpPr>
        <p:spPr/>
        <p:txBody>
          <a:bodyPr/>
          <a:lstStyle/>
          <a:p>
            <a:fld id="{056ED025-61BA-4137-B701-C920ED943EAF}" type="slidenum">
              <a:rPr lang="en-US" smtClean="0"/>
              <a:t>20</a:t>
            </a:fld>
            <a:endParaRPr lang="en-US"/>
          </a:p>
        </p:txBody>
      </p:sp>
    </p:spTree>
    <p:extLst>
      <p:ext uri="{BB962C8B-B14F-4D97-AF65-F5344CB8AC3E}">
        <p14:creationId xmlns:p14="http://schemas.microsoft.com/office/powerpoint/2010/main" val="16178601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Pump has characteristics.  - ** 3 clicks – TDH – how much pressure; GPM – how many gallons per minute they are delivering; the pump curve tells the designer if the pump will meet the specs </a:t>
            </a:r>
          </a:p>
          <a:p>
            <a:endParaRPr lang="en-US" dirty="0"/>
          </a:p>
          <a:p>
            <a:r>
              <a:rPr lang="en-US" dirty="0"/>
              <a:t>Flow capacity in gallons per minute and the operating pressure or head. </a:t>
            </a:r>
          </a:p>
          <a:p>
            <a:endParaRPr lang="en-US" dirty="0"/>
          </a:p>
          <a:p>
            <a:r>
              <a:rPr lang="en-US" dirty="0"/>
              <a:t>Each pump has a characteristic curve of capacity at different pressures.  The curve tells you where the pump operates at – it is a fixed operation – you want that point to be under the curve itself</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However, the pump</a:t>
            </a:r>
            <a:r>
              <a:rPr lang="en-US" baseline="0" dirty="0"/>
              <a:t> will always run on the curve; as noted on the next slide</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D33E8D-FD9F-4A3E-B4C7-98649F1DC2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94424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altLang="en-US" sz="1200" b="0" dirty="0">
                <a:latin typeface="Arial" charset="0"/>
              </a:rPr>
              <a:t>There are many things that need to be figured to determine what the right pump is:</a:t>
            </a:r>
            <a:endParaRPr lang="en-US" altLang="en-US" sz="800" b="0" dirty="0">
              <a:latin typeface="Arial" charset="0"/>
            </a:endParaRPr>
          </a:p>
          <a:p>
            <a:pPr>
              <a:lnSpc>
                <a:spcPct val="90000"/>
              </a:lnSpc>
            </a:pPr>
            <a:r>
              <a:rPr lang="en-US" altLang="en-US" sz="1200" b="0" dirty="0">
                <a:latin typeface="Arial" charset="0"/>
              </a:rPr>
              <a:t>Size and type of piping</a:t>
            </a:r>
          </a:p>
          <a:p>
            <a:pPr>
              <a:lnSpc>
                <a:spcPct val="90000"/>
              </a:lnSpc>
            </a:pPr>
            <a:endParaRPr lang="en-US" altLang="en-US" sz="1200" b="0" dirty="0">
              <a:latin typeface="Arial" charset="0"/>
            </a:endParaRPr>
          </a:p>
          <a:p>
            <a:pPr>
              <a:lnSpc>
                <a:spcPct val="90000"/>
              </a:lnSpc>
            </a:pPr>
            <a:r>
              <a:rPr lang="en-US" altLang="en-US" sz="1200" b="0" dirty="0">
                <a:latin typeface="Arial" charset="0"/>
              </a:rPr>
              <a:t>Bends – type and number</a:t>
            </a:r>
          </a:p>
          <a:p>
            <a:pPr>
              <a:lnSpc>
                <a:spcPct val="90000"/>
              </a:lnSpc>
            </a:pPr>
            <a:endParaRPr lang="en-US" altLang="en-US" sz="800" b="0" dirty="0">
              <a:latin typeface="Arial" charset="0"/>
            </a:endParaRPr>
          </a:p>
          <a:p>
            <a:pPr>
              <a:lnSpc>
                <a:spcPct val="90000"/>
              </a:lnSpc>
            </a:pPr>
            <a:r>
              <a:rPr lang="en-US" altLang="en-US" sz="1200" b="0" dirty="0">
                <a:latin typeface="Arial" charset="0"/>
              </a:rPr>
              <a:t>Elevation – or lift</a:t>
            </a:r>
          </a:p>
          <a:p>
            <a:pPr>
              <a:lnSpc>
                <a:spcPct val="90000"/>
              </a:lnSpc>
            </a:pPr>
            <a:endParaRPr lang="en-US" altLang="en-US" sz="800" b="0" dirty="0">
              <a:latin typeface="Arial" charset="0"/>
            </a:endParaRPr>
          </a:p>
          <a:p>
            <a:pPr>
              <a:lnSpc>
                <a:spcPct val="90000"/>
              </a:lnSpc>
            </a:pPr>
            <a:r>
              <a:rPr lang="en-US" altLang="en-US" sz="1200" b="0" dirty="0">
                <a:latin typeface="Arial" charset="0"/>
              </a:rPr>
              <a:t>Orifices: Size of the holes in the pipe matters</a:t>
            </a:r>
          </a:p>
          <a:p>
            <a:pPr>
              <a:lnSpc>
                <a:spcPct val="90000"/>
              </a:lnSpc>
            </a:pPr>
            <a:endParaRPr lang="en-US" altLang="en-US" sz="1200" b="0" dirty="0">
              <a:latin typeface="Arial" charset="0"/>
            </a:endParaRPr>
          </a:p>
          <a:p>
            <a:pPr>
              <a:lnSpc>
                <a:spcPct val="90000"/>
              </a:lnSpc>
            </a:pPr>
            <a:r>
              <a:rPr lang="en-US" altLang="en-US" sz="1200" b="0" dirty="0">
                <a:latin typeface="Arial" charset="0"/>
              </a:rPr>
              <a:t>These calculations are completed during the design process – understanding the importance of using the spec pump is what we need to understand as an inspector</a:t>
            </a:r>
          </a:p>
          <a:p>
            <a:pPr>
              <a:lnSpc>
                <a:spcPct val="90000"/>
              </a:lnSpc>
            </a:pPr>
            <a:endParaRPr lang="en-US" altLang="en-US" sz="1200" b="0" dirty="0">
              <a:latin typeface="Arial" charset="0"/>
            </a:endParaRPr>
          </a:p>
          <a:p>
            <a:pPr>
              <a:lnSpc>
                <a:spcPct val="90000"/>
              </a:lnSpc>
            </a:pPr>
            <a:r>
              <a:rPr lang="en-US" altLang="en-US" sz="1200" b="0" dirty="0">
                <a:latin typeface="Arial" charset="0"/>
              </a:rPr>
              <a:t>(The pump optimal range will appear with the **click) This is where the pump should run to optimize pump performance and life of the pump</a:t>
            </a:r>
          </a:p>
          <a:p>
            <a:endParaRPr lang="en-US" dirty="0"/>
          </a:p>
        </p:txBody>
      </p:sp>
      <p:sp>
        <p:nvSpPr>
          <p:cNvPr id="4" name="Slide Number Placeholder 3"/>
          <p:cNvSpPr>
            <a:spLocks noGrp="1"/>
          </p:cNvSpPr>
          <p:nvPr>
            <p:ph type="sldNum" sz="quarter" idx="5"/>
          </p:nvPr>
        </p:nvSpPr>
        <p:spPr/>
        <p:txBody>
          <a:bodyPr/>
          <a:lstStyle/>
          <a:p>
            <a:fld id="{056ED025-61BA-4137-B701-C920ED943EAF}" type="slidenum">
              <a:rPr lang="en-US" smtClean="0"/>
              <a:t>22</a:t>
            </a:fld>
            <a:endParaRPr lang="en-US"/>
          </a:p>
        </p:txBody>
      </p:sp>
    </p:spTree>
    <p:extLst>
      <p:ext uri="{BB962C8B-B14F-4D97-AF65-F5344CB8AC3E}">
        <p14:creationId xmlns:p14="http://schemas.microsoft.com/office/powerpoint/2010/main" val="6275616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electrical needs to meet NEC codes – As an inspector you’re going to check to make sure it meets the local septic code (is in the proper location, is proper for the conditions internal vs. external, etc., and whether it is operational). You do not need to know NEC code or be an electrician to do an inspection.  Good work is easy to identify, whether it turns on and off is easy to identify.</a:t>
            </a:r>
          </a:p>
        </p:txBody>
      </p:sp>
      <p:sp>
        <p:nvSpPr>
          <p:cNvPr id="4" name="Slide Number Placeholder 3"/>
          <p:cNvSpPr>
            <a:spLocks noGrp="1"/>
          </p:cNvSpPr>
          <p:nvPr>
            <p:ph type="sldNum" sz="quarter" idx="5"/>
          </p:nvPr>
        </p:nvSpPr>
        <p:spPr/>
        <p:txBody>
          <a:bodyPr/>
          <a:lstStyle/>
          <a:p>
            <a:fld id="{056ED025-61BA-4137-B701-C920ED943EAF}" type="slidenum">
              <a:rPr lang="en-US" smtClean="0"/>
              <a:t>23</a:t>
            </a:fld>
            <a:endParaRPr lang="en-US"/>
          </a:p>
        </p:txBody>
      </p:sp>
    </p:spTree>
    <p:extLst>
      <p:ext uri="{BB962C8B-B14F-4D97-AF65-F5344CB8AC3E}">
        <p14:creationId xmlns:p14="http://schemas.microsoft.com/office/powerpoint/2010/main" val="3609995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timers and floats relative to pump dose cycles. The timer and floats are what activate the pump to dose – it’s important to understand how these work to be able to evaluate them correctly. Time dosing and demand</a:t>
            </a:r>
            <a:r>
              <a:rPr lang="en-US" baseline="0" dirty="0"/>
              <a:t> dosing are distinctly different</a:t>
            </a:r>
            <a:endParaRPr lang="en-US" dirty="0"/>
          </a:p>
          <a:p>
            <a:endParaRPr lang="en-US" dirty="0"/>
          </a:p>
          <a:p>
            <a:r>
              <a:rPr lang="en-US" dirty="0"/>
              <a:t>From a troubleshooting aspect, which is outside the scope of an inspector, a lot can go wrong with the settings, so for troubleshooting it is important to know pump and flow characteristics and what the float or time settings should be. </a:t>
            </a:r>
          </a:p>
          <a:p>
            <a:endParaRPr lang="en-US" dirty="0"/>
          </a:p>
          <a:p>
            <a:r>
              <a:rPr lang="en-US" dirty="0"/>
              <a:t>This is even more true in panels today.</a:t>
            </a:r>
          </a:p>
          <a:p>
            <a:endParaRPr lang="en-US" dirty="0"/>
          </a:p>
        </p:txBody>
      </p:sp>
      <p:sp>
        <p:nvSpPr>
          <p:cNvPr id="4" name="Slide Number Placeholder 3"/>
          <p:cNvSpPr>
            <a:spLocks noGrp="1"/>
          </p:cNvSpPr>
          <p:nvPr>
            <p:ph type="sldNum" sz="quarter" idx="5"/>
          </p:nvPr>
        </p:nvSpPr>
        <p:spPr/>
        <p:txBody>
          <a:bodyPr/>
          <a:lstStyle/>
          <a:p>
            <a:fld id="{056ED025-61BA-4137-B701-C920ED943EAF}" type="slidenum">
              <a:rPr lang="en-US" smtClean="0"/>
              <a:t>24</a:t>
            </a:fld>
            <a:endParaRPr lang="en-US"/>
          </a:p>
        </p:txBody>
      </p:sp>
    </p:spTree>
    <p:extLst>
      <p:ext uri="{BB962C8B-B14F-4D97-AF65-F5344CB8AC3E}">
        <p14:creationId xmlns:p14="http://schemas.microsoft.com/office/powerpoint/2010/main" val="23907742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before, we always need to verify flow rates – the base information will be found in the design, but we should</a:t>
            </a:r>
            <a:r>
              <a:rPr lang="en-US" baseline="0" dirty="0"/>
              <a:t> have field verified data; remember the design point and operating point are typically different. I</a:t>
            </a:r>
            <a:r>
              <a:rPr lang="en-US" dirty="0"/>
              <a:t>f the counters and timers have been properly logged, this will provide valuable information regarding the functionality of a system.</a:t>
            </a:r>
          </a:p>
          <a:p>
            <a:endParaRPr lang="en-US" dirty="0"/>
          </a:p>
          <a:p>
            <a:r>
              <a:rPr lang="en-US" dirty="0"/>
              <a:t>If this information is not available, you will have to utilize other skills to determine if the system is operating as designed. More</a:t>
            </a:r>
            <a:r>
              <a:rPr lang="en-US" baseline="0" dirty="0"/>
              <a:t> thoroughly discussed in the O/M classes</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D33E8D-FD9F-4A3E-B4C7-98649F1DC2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90960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pump needs to be installed so it is accessible from the surface for service and replacement.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D33E8D-FD9F-4A3E-B4C7-98649F1DC2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15284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of pedestal to set the pump on.</a:t>
            </a:r>
          </a:p>
          <a:p>
            <a:endParaRPr lang="en-US" dirty="0"/>
          </a:p>
          <a:p>
            <a:r>
              <a:rPr lang="en-US" dirty="0"/>
              <a:t>Pumps need to be elevated to keep them from sucking up the sludge at the bottom of the tank</a:t>
            </a:r>
          </a:p>
          <a:p>
            <a:endParaRPr lang="en-US" dirty="0"/>
          </a:p>
          <a:p>
            <a:r>
              <a:rPr lang="en-US" dirty="0"/>
              <a:t>They need to be properly wired to ensure that they will work in the corrosive environment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D33E8D-FD9F-4A3E-B4C7-98649F1DC2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98643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Characteristics of pump or dosing chambers. They need to be watertight. They need to be large enough for the dose size and for any reserve capacity. You need to be able to calculate tank volumes and pump out depths</a:t>
            </a:r>
          </a:p>
          <a:p>
            <a:endParaRPr lang="en-US" dirty="0"/>
          </a:p>
        </p:txBody>
      </p:sp>
      <p:sp>
        <p:nvSpPr>
          <p:cNvPr id="4" name="Slide Number Placeholder 3"/>
          <p:cNvSpPr>
            <a:spLocks noGrp="1"/>
          </p:cNvSpPr>
          <p:nvPr>
            <p:ph type="sldNum" sz="quarter" idx="5"/>
          </p:nvPr>
        </p:nvSpPr>
        <p:spPr/>
        <p:txBody>
          <a:bodyPr/>
          <a:lstStyle/>
          <a:p>
            <a:fld id="{056ED025-61BA-4137-B701-C920ED943EAF}" type="slidenum">
              <a:rPr lang="en-US" smtClean="0"/>
              <a:t>28</a:t>
            </a:fld>
            <a:endParaRPr lang="en-US"/>
          </a:p>
        </p:txBody>
      </p:sp>
    </p:spTree>
    <p:extLst>
      <p:ext uri="{BB962C8B-B14F-4D97-AF65-F5344CB8AC3E}">
        <p14:creationId xmlns:p14="http://schemas.microsoft.com/office/powerpoint/2010/main" val="15906072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pump and the vault capacities need to match. Having a 40-gpm pump and a vault that allows 20-gpm through it will not work the pump would be pumping faster than the water would be coming in causing it to be pumping “dry”.  It is the water that keeps the pump cool and operating so there always needs to be water surrounding the pump,</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D33E8D-FD9F-4A3E-B4C7-98649F1DC2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1883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xfrm>
            <a:off x="457200" y="720725"/>
            <a:ext cx="6400800" cy="3600450"/>
          </a:xfrm>
          <a:ln/>
        </p:spPr>
      </p:sp>
      <p:sp>
        <p:nvSpPr>
          <p:cNvPr id="46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Increasing depth means less oxygen in the soil.</a:t>
            </a:r>
          </a:p>
          <a:p>
            <a:br>
              <a:rPr lang="en-US" dirty="0"/>
            </a:br>
            <a:r>
              <a:rPr lang="en-US" dirty="0"/>
              <a:t>A</a:t>
            </a:r>
            <a:r>
              <a:rPr lang="en-US" dirty="0">
                <a:cs typeface="Times New Roman" pitchFamily="18" charset="0"/>
              </a:rPr>
              <a:t>dding pretreatment affects homeowners in 3 ways:</a:t>
            </a:r>
            <a:br>
              <a:rPr lang="en-US" dirty="0">
                <a:cs typeface="Times New Roman" pitchFamily="18" charset="0"/>
              </a:rPr>
            </a:br>
            <a:r>
              <a:rPr lang="en-US" dirty="0">
                <a:cs typeface="Times New Roman" pitchFamily="18" charset="0"/>
              </a:rPr>
              <a:t>	1) More money needs to be invested.</a:t>
            </a:r>
          </a:p>
          <a:p>
            <a:r>
              <a:rPr lang="en-US" dirty="0">
                <a:cs typeface="Times New Roman" pitchFamily="18" charset="0"/>
              </a:rPr>
              <a:t>	2) More maintenance required because the treatment system is more complex.</a:t>
            </a:r>
          </a:p>
          <a:p>
            <a:r>
              <a:rPr lang="en-US" dirty="0">
                <a:cs typeface="Times New Roman" pitchFamily="18" charset="0"/>
              </a:rPr>
              <a:t>	3) The soil treatment system needs pressure distribution.</a:t>
            </a:r>
            <a:endParaRPr lang="en-US" dirty="0"/>
          </a:p>
          <a:p>
            <a:endParaRPr lang="en-US" dirty="0"/>
          </a:p>
        </p:txBody>
      </p:sp>
      <p:sp>
        <p:nvSpPr>
          <p:cNvPr id="46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Tahoma" pitchFamily="34" charset="0"/>
              </a:defRPr>
            </a:lvl1pPr>
            <a:lvl2pPr marL="742950" indent="-285750" defTabSz="966788">
              <a:defRPr>
                <a:solidFill>
                  <a:schemeClr val="tx1"/>
                </a:solidFill>
                <a:latin typeface="Tahoma" pitchFamily="34" charset="0"/>
              </a:defRPr>
            </a:lvl2pPr>
            <a:lvl3pPr marL="1143000" indent="-228600" defTabSz="966788">
              <a:defRPr>
                <a:solidFill>
                  <a:schemeClr val="tx1"/>
                </a:solidFill>
                <a:latin typeface="Tahoma" pitchFamily="34" charset="0"/>
              </a:defRPr>
            </a:lvl3pPr>
            <a:lvl4pPr marL="1600200" indent="-228600" defTabSz="966788">
              <a:defRPr>
                <a:solidFill>
                  <a:schemeClr val="tx1"/>
                </a:solidFill>
                <a:latin typeface="Tahoma" pitchFamily="34" charset="0"/>
              </a:defRPr>
            </a:lvl4pPr>
            <a:lvl5pPr marL="2057400" indent="-228600" defTabSz="966788">
              <a:defRPr>
                <a:solidFill>
                  <a:schemeClr val="tx1"/>
                </a:solidFill>
                <a:latin typeface="Tahoma" pitchFamily="34" charset="0"/>
              </a:defRPr>
            </a:lvl5pPr>
            <a:lvl6pPr marL="2514600" indent="-228600" defTabSz="966788" eaLnBrk="0" fontAlgn="base" hangingPunct="0">
              <a:spcBef>
                <a:spcPct val="0"/>
              </a:spcBef>
              <a:spcAft>
                <a:spcPct val="0"/>
              </a:spcAft>
              <a:defRPr>
                <a:solidFill>
                  <a:schemeClr val="tx1"/>
                </a:solidFill>
                <a:latin typeface="Tahoma" pitchFamily="34" charset="0"/>
              </a:defRPr>
            </a:lvl6pPr>
            <a:lvl7pPr marL="2971800" indent="-228600" defTabSz="966788" eaLnBrk="0" fontAlgn="base" hangingPunct="0">
              <a:spcBef>
                <a:spcPct val="0"/>
              </a:spcBef>
              <a:spcAft>
                <a:spcPct val="0"/>
              </a:spcAft>
              <a:defRPr>
                <a:solidFill>
                  <a:schemeClr val="tx1"/>
                </a:solidFill>
                <a:latin typeface="Tahoma" pitchFamily="34" charset="0"/>
              </a:defRPr>
            </a:lvl7pPr>
            <a:lvl8pPr marL="3429000" indent="-228600" defTabSz="966788" eaLnBrk="0" fontAlgn="base" hangingPunct="0">
              <a:spcBef>
                <a:spcPct val="0"/>
              </a:spcBef>
              <a:spcAft>
                <a:spcPct val="0"/>
              </a:spcAft>
              <a:defRPr>
                <a:solidFill>
                  <a:schemeClr val="tx1"/>
                </a:solidFill>
                <a:latin typeface="Tahoma" pitchFamily="34" charset="0"/>
              </a:defRPr>
            </a:lvl8pPr>
            <a:lvl9pPr marL="3886200" indent="-228600" defTabSz="966788" eaLnBrk="0" fontAlgn="base" hangingPunct="0">
              <a:spcBef>
                <a:spcPct val="0"/>
              </a:spcBef>
              <a:spcAft>
                <a:spcPct val="0"/>
              </a:spcAft>
              <a:defRPr>
                <a:solidFill>
                  <a:schemeClr val="tx1"/>
                </a:solidFill>
                <a:latin typeface="Tahoma" pitchFamily="34" charset="0"/>
              </a:defRPr>
            </a:lvl9pPr>
          </a:lstStyle>
          <a:p>
            <a:fld id="{0CE6CC3D-91E9-4164-AF9E-7A202F762D49}" type="slidenum">
              <a:rPr lang="en-US" smtClean="0">
                <a:latin typeface="Times New Roman" pitchFamily="18" charset="0"/>
              </a:rPr>
              <a:pPr/>
              <a:t>3</a:t>
            </a:fld>
            <a:endParaRPr lang="en-US">
              <a:latin typeface="Times New Roman" pitchFamily="18" charset="0"/>
            </a:endParaRPr>
          </a:p>
        </p:txBody>
      </p:sp>
    </p:spTree>
    <p:extLst>
      <p:ext uri="{BB962C8B-B14F-4D97-AF65-F5344CB8AC3E}">
        <p14:creationId xmlns:p14="http://schemas.microsoft.com/office/powerpoint/2010/main" val="33739666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pressure distribution using a pump the goal is to spread the flow out over both time and space.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Applying the effluent at an application rate that the soils can handle;</a:t>
            </a:r>
            <a:r>
              <a:rPr lang="en-US" baseline="0" dirty="0"/>
              <a:t> with resting periods to allow oxygen – treatment.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UNSATURATED FLOW THROUGH THE SOIL PROFILE</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D33E8D-FD9F-4A3E-B4C7-98649F1DC2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17900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does even distribution mean? </a:t>
            </a:r>
          </a:p>
          <a:p>
            <a:endParaRPr lang="en-US" dirty="0"/>
          </a:p>
          <a:p>
            <a:r>
              <a:rPr lang="en-US" dirty="0"/>
              <a:t>The pressure distribution system is matched with pump capacity and operating head. </a:t>
            </a:r>
          </a:p>
          <a:p>
            <a:endParaRPr lang="en-US" dirty="0"/>
          </a:p>
          <a:p>
            <a:r>
              <a:rPr lang="en-US" dirty="0"/>
              <a:t>When being replaced not any old pump will do. It needs to fit the operating requirements.  This is found in the design – replace “like for like”</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D33E8D-FD9F-4A3E-B4C7-98649F1DC2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99672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these are used during the system design portion.  As the inspector you will be making note of anything that is not functioning or showing signs of issues.</a:t>
            </a:r>
          </a:p>
        </p:txBody>
      </p:sp>
      <p:sp>
        <p:nvSpPr>
          <p:cNvPr id="4" name="Slide Number Placeholder 3"/>
          <p:cNvSpPr>
            <a:spLocks noGrp="1"/>
          </p:cNvSpPr>
          <p:nvPr>
            <p:ph type="sldNum" sz="quarter" idx="5"/>
          </p:nvPr>
        </p:nvSpPr>
        <p:spPr/>
        <p:txBody>
          <a:bodyPr/>
          <a:lstStyle/>
          <a:p>
            <a:fld id="{A7D33E8D-FD9F-4A3E-B4C7-98649F1DC2F2}" type="slidenum">
              <a:rPr lang="en-US" smtClean="0"/>
              <a:t>32</a:t>
            </a:fld>
            <a:endParaRPr lang="en-US" dirty="0"/>
          </a:p>
        </p:txBody>
      </p:sp>
    </p:spTree>
    <p:extLst>
      <p:ext uri="{BB962C8B-B14F-4D97-AF65-F5344CB8AC3E}">
        <p14:creationId xmlns:p14="http://schemas.microsoft.com/office/powerpoint/2010/main" val="31841997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Access to check pressure and to clean the laterals.</a:t>
            </a:r>
          </a:p>
          <a:p>
            <a:endParaRPr lang="en-US" dirty="0"/>
          </a:p>
          <a:p>
            <a:r>
              <a:rPr lang="en-US" dirty="0"/>
              <a:t>If you’re from another area – check your local regulations – they may have different min and mx for orifice size</a:t>
            </a:r>
          </a:p>
          <a:p>
            <a:endParaRPr lang="en-US" dirty="0"/>
          </a:p>
          <a:p>
            <a:r>
              <a:rPr lang="en-US" dirty="0"/>
              <a:t>While smaller orifices</a:t>
            </a:r>
            <a:r>
              <a:rPr lang="en-US" baseline="0" dirty="0"/>
              <a:t> may allow for a smaller pump, they may need to be serviced more often. </a:t>
            </a:r>
          </a:p>
          <a:p>
            <a:endParaRPr lang="en-US" baseline="0" dirty="0"/>
          </a:p>
          <a:p>
            <a:r>
              <a:rPr lang="en-US" baseline="0" dirty="0"/>
              <a:t>Industry suggestion that any orifice 1/8” or smaller should be proceeded by some form of HLT to remove TSS and BOD</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D33E8D-FD9F-4A3E-B4C7-98649F1DC2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35396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Determining the distal head pressure is a function of Operations and Maintenance. Ideally, pressure dosed systems will have a SP that is periodically checking to make sure the system is functioning as intended and cleaning the laterals as needed.</a:t>
            </a:r>
          </a:p>
          <a:p>
            <a:endParaRPr lang="en-US" dirty="0"/>
          </a:p>
          <a:p>
            <a:r>
              <a:rPr lang="en-US" dirty="0"/>
              <a:t>In</a:t>
            </a:r>
            <a:r>
              <a:rPr lang="en-US" baseline="0" dirty="0"/>
              <a:t> order to accurately determine if the system is functioning as designed, you should check to make sure that each lateral is receiving approximately the same amount of measure the distal head pressure of the system; aka: squirt height</a:t>
            </a:r>
            <a:endParaRPr lang="en-US" dirty="0"/>
          </a:p>
          <a:p>
            <a:endParaRPr lang="en-US" dirty="0"/>
          </a:p>
          <a:p>
            <a:r>
              <a:rPr lang="en-US" dirty="0"/>
              <a:t>To do this you will need to: (read the above bullets)</a:t>
            </a:r>
          </a:p>
          <a:p>
            <a:endParaRPr lang="en-US" dirty="0"/>
          </a:p>
          <a:p>
            <a:r>
              <a:rPr lang="en-US" dirty="0"/>
              <a:t>As an inspector you do want to verify that the laterals are receiving approximately the same amount of effluent when the lateral is pressurized.  You would check this in the same manner, but you may not have the information to verify if the squirt height is within reason for the design.  You would note any significant discrepancies in height across the laterals as needing more investigation.</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D33E8D-FD9F-4A3E-B4C7-98649F1DC2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39510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Design plans should be able to tell you what the expected squirt height</a:t>
            </a:r>
            <a:r>
              <a:rPr lang="en-US" baseline="0" dirty="0"/>
              <a:t> should be. However, it is best if this information was collected at system start-up and provided on a certification letter or on the final permit approval</a:t>
            </a:r>
          </a:p>
          <a:p>
            <a:r>
              <a:rPr lang="en-US" baseline="0" dirty="0"/>
              <a:t>Note that the “design” expectation is not always what is actually noted at “start-up”</a:t>
            </a:r>
          </a:p>
          <a:p>
            <a:endParaRPr lang="en-US" dirty="0"/>
          </a:p>
          <a:p>
            <a:r>
              <a:rPr lang="en-US" dirty="0"/>
              <a:t>Too low: leak somewhere in the</a:t>
            </a:r>
            <a:r>
              <a:rPr lang="en-US" baseline="0" dirty="0"/>
              <a:t> system (cracked pipe)  -  Is the pump functioning properly? Proper amps/voltage; pump wear  -  is it the correct pump? Did someone replace the original pump with the incorrect model (re: GPM/TDH)</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Too high: are the orifices plugged; organics will eventually plug the lats if not maintained</a:t>
            </a:r>
            <a:r>
              <a:rPr lang="en-US" baseline="0" dirty="0"/>
              <a:t>  -  Is a portion of the system blocked off by solids?  -  is it the correct pump? Did someone replace the original pump with the incorrect model (re: GPM/TDH)</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7D33E8D-FD9F-4A3E-B4C7-98649F1DC2F2}" type="slidenum">
              <a:rPr lang="en-US" smtClean="0"/>
              <a:t>35</a:t>
            </a:fld>
            <a:endParaRPr lang="en-US" dirty="0"/>
          </a:p>
        </p:txBody>
      </p:sp>
    </p:spTree>
    <p:extLst>
      <p:ext uri="{BB962C8B-B14F-4D97-AF65-F5344CB8AC3E}">
        <p14:creationId xmlns:p14="http://schemas.microsoft.com/office/powerpoint/2010/main" val="37413541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0" dirty="0">
                <a:latin typeface="Arial" charset="0"/>
              </a:rPr>
              <a:t>Automatic Sequencing Valve – Automatic Distribution Valve allows for smaller STA cells; Unsaturated flows!! – these can help with pump sizing and other design issues -</a:t>
            </a:r>
          </a:p>
          <a:p>
            <a:endParaRPr lang="en-US" altLang="en-US" b="0" dirty="0">
              <a:latin typeface="Arial" charset="0"/>
            </a:endParaRPr>
          </a:p>
          <a:p>
            <a:r>
              <a:rPr lang="en-US" altLang="en-US" sz="1200" b="0" dirty="0">
                <a:latin typeface="Arial" charset="0"/>
              </a:rPr>
              <a:t>Adopted from Irrigation Industry</a:t>
            </a:r>
          </a:p>
          <a:p>
            <a:endParaRPr lang="en-US" altLang="en-US" b="0" dirty="0">
              <a:latin typeface="Arial" charset="0"/>
            </a:endParaRPr>
          </a:p>
          <a:p>
            <a:r>
              <a:rPr lang="en-US" altLang="en-US" sz="1200" b="0" dirty="0">
                <a:latin typeface="Arial" charset="0"/>
              </a:rPr>
              <a:t>Sequentially doses sections of field</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D33E8D-FD9F-4A3E-B4C7-98649F1DC2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83608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Colin Bishop: in Queen Valley, you can see they hand dug the trenches for the drip lines. The drip lines aren’t in yet.</a:t>
            </a:r>
          </a:p>
          <a:p>
            <a:endParaRPr lang="en-US" dirty="0"/>
          </a:p>
          <a:p>
            <a:r>
              <a:rPr lang="en-US" dirty="0"/>
              <a:t>Drip systems are very popular in many areas due to their flexibility in site application – however, they are a maintenance item for sure.</a:t>
            </a:r>
          </a:p>
          <a:p>
            <a:endParaRPr lang="en-US" dirty="0"/>
          </a:p>
        </p:txBody>
      </p:sp>
      <p:sp>
        <p:nvSpPr>
          <p:cNvPr id="4" name="Slide Number Placeholder 3"/>
          <p:cNvSpPr>
            <a:spLocks noGrp="1"/>
          </p:cNvSpPr>
          <p:nvPr>
            <p:ph type="sldNum" sz="quarter" idx="5"/>
          </p:nvPr>
        </p:nvSpPr>
        <p:spPr/>
        <p:txBody>
          <a:bodyPr/>
          <a:lstStyle/>
          <a:p>
            <a:fld id="{056ED025-61BA-4137-B701-C920ED943EAF}" type="slidenum">
              <a:rPr lang="en-US" smtClean="0"/>
              <a:t>37</a:t>
            </a:fld>
            <a:endParaRPr lang="en-US"/>
          </a:p>
        </p:txBody>
      </p:sp>
    </p:spTree>
    <p:extLst>
      <p:ext uri="{BB962C8B-B14F-4D97-AF65-F5344CB8AC3E}">
        <p14:creationId xmlns:p14="http://schemas.microsoft.com/office/powerpoint/2010/main" val="11663386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D33E8D-FD9F-4A3E-B4C7-98649F1DC2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62721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tank requirements. They need to be watertight, properly sized. Many areas require two compartments for better performance.</a:t>
            </a:r>
          </a:p>
          <a:p>
            <a:endParaRPr lang="en-US" dirty="0"/>
          </a:p>
          <a:p>
            <a:r>
              <a:rPr lang="en-US" dirty="0"/>
              <a:t>The number of bedrooms determines the required tank size – the more bedrooms, the more anticipated flow, the more need for detention, the more tank capacity that will be needed</a:t>
            </a:r>
          </a:p>
          <a:p>
            <a:endParaRPr lang="en-US" dirty="0"/>
          </a:p>
        </p:txBody>
      </p:sp>
      <p:sp>
        <p:nvSpPr>
          <p:cNvPr id="4" name="Slide Number Placeholder 3"/>
          <p:cNvSpPr>
            <a:spLocks noGrp="1"/>
          </p:cNvSpPr>
          <p:nvPr>
            <p:ph type="sldNum" sz="quarter" idx="5"/>
          </p:nvPr>
        </p:nvSpPr>
        <p:spPr/>
        <p:txBody>
          <a:bodyPr/>
          <a:lstStyle/>
          <a:p>
            <a:fld id="{A7D33E8D-FD9F-4A3E-B4C7-98649F1DC2F2}" type="slidenum">
              <a:rPr lang="en-US" smtClean="0"/>
              <a:t>4</a:t>
            </a:fld>
            <a:endParaRPr lang="en-US" dirty="0"/>
          </a:p>
        </p:txBody>
      </p:sp>
    </p:spTree>
    <p:extLst>
      <p:ext uri="{BB962C8B-B14F-4D97-AF65-F5344CB8AC3E}">
        <p14:creationId xmlns:p14="http://schemas.microsoft.com/office/powerpoint/2010/main" val="844976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look into a septic tank, you should see 3 distinct layers:</a:t>
            </a:r>
          </a:p>
          <a:p>
            <a:r>
              <a:rPr lang="en-US" dirty="0"/>
              <a:t>	1) Scum – </a:t>
            </a:r>
            <a:r>
              <a:rPr lang="en-US" dirty="0" err="1"/>
              <a:t>floatables</a:t>
            </a:r>
            <a:r>
              <a:rPr lang="en-US" dirty="0"/>
              <a:t> (soap, fats, oils, greases)</a:t>
            </a:r>
          </a:p>
          <a:p>
            <a:r>
              <a:rPr lang="en-US" dirty="0"/>
              <a:t>	2) Clear zone – the layer that goes into the final treatment and dispersal system</a:t>
            </a:r>
          </a:p>
          <a:p>
            <a:r>
              <a:rPr lang="en-US" dirty="0"/>
              <a:t>	3) Sludge – the “sinkers;”  the accumulation of non-decomposed solids</a:t>
            </a:r>
          </a:p>
          <a:p>
            <a:endParaRPr lang="en-US" dirty="0"/>
          </a:p>
        </p:txBody>
      </p:sp>
      <p:sp>
        <p:nvSpPr>
          <p:cNvPr id="4" name="Slide Number Placeholder 3"/>
          <p:cNvSpPr>
            <a:spLocks noGrp="1"/>
          </p:cNvSpPr>
          <p:nvPr>
            <p:ph type="sldNum" sz="quarter" idx="5"/>
          </p:nvPr>
        </p:nvSpPr>
        <p:spPr/>
        <p:txBody>
          <a:bodyPr/>
          <a:lstStyle/>
          <a:p>
            <a:fld id="{A7D33E8D-FD9F-4A3E-B4C7-98649F1DC2F2}" type="slidenum">
              <a:rPr lang="en-US" smtClean="0"/>
              <a:t>5</a:t>
            </a:fld>
            <a:endParaRPr lang="en-US" dirty="0"/>
          </a:p>
        </p:txBody>
      </p:sp>
    </p:spTree>
    <p:extLst>
      <p:ext uri="{BB962C8B-B14F-4D97-AF65-F5344CB8AC3E}">
        <p14:creationId xmlns:p14="http://schemas.microsoft.com/office/powerpoint/2010/main" val="8554680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must make all connections watertight.  Using mastic and concrete is a good method. Now many connections are cast in place. Flexible boots at outlets etc.</a:t>
            </a:r>
          </a:p>
          <a:p>
            <a:endParaRPr lang="en-US" dirty="0"/>
          </a:p>
          <a:p>
            <a:r>
              <a:rPr lang="en-US" dirty="0"/>
              <a:t>If there are roots – there is no watertightness</a:t>
            </a:r>
          </a:p>
          <a:p>
            <a:endParaRPr lang="en-US" dirty="0"/>
          </a:p>
        </p:txBody>
      </p:sp>
      <p:sp>
        <p:nvSpPr>
          <p:cNvPr id="4" name="Slide Number Placeholder 3"/>
          <p:cNvSpPr>
            <a:spLocks noGrp="1"/>
          </p:cNvSpPr>
          <p:nvPr>
            <p:ph type="sldNum" sz="quarter" idx="5"/>
          </p:nvPr>
        </p:nvSpPr>
        <p:spPr/>
        <p:txBody>
          <a:bodyPr/>
          <a:lstStyle/>
          <a:p>
            <a:fld id="{A7D33E8D-FD9F-4A3E-B4C7-98649F1DC2F2}" type="slidenum">
              <a:rPr lang="en-US" smtClean="0"/>
              <a:t>6</a:t>
            </a:fld>
            <a:endParaRPr lang="en-US" dirty="0"/>
          </a:p>
        </p:txBody>
      </p:sp>
    </p:spTree>
    <p:extLst>
      <p:ext uri="{BB962C8B-B14F-4D97-AF65-F5344CB8AC3E}">
        <p14:creationId xmlns:p14="http://schemas.microsoft.com/office/powerpoint/2010/main" val="2770246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lot of baffles are either:</a:t>
            </a:r>
            <a:br>
              <a:rPr lang="en-US" dirty="0"/>
            </a:br>
            <a:r>
              <a:rPr lang="en-US" dirty="0">
                <a:cs typeface="Times New Roman" pitchFamily="18" charset="0"/>
              </a:rPr>
              <a:t>•</a:t>
            </a:r>
            <a:r>
              <a:rPr lang="en-US" dirty="0"/>
              <a:t> concrete (and pumpers are reporting problems with concrete breaking down, which means that (a) not enough cement in mix or (b) ??)</a:t>
            </a:r>
          </a:p>
          <a:p>
            <a:r>
              <a:rPr lang="en-US" dirty="0">
                <a:cs typeface="Times New Roman" pitchFamily="18" charset="0"/>
              </a:rPr>
              <a:t>• Sanitary tees – a good baffle</a:t>
            </a:r>
          </a:p>
          <a:p>
            <a:endParaRPr lang="en-US" dirty="0">
              <a:cs typeface="Times New Roman" pitchFamily="18" charset="0"/>
            </a:endParaRPr>
          </a:p>
          <a:p>
            <a:r>
              <a:rPr lang="en-US" dirty="0">
                <a:cs typeface="Times New Roman" pitchFamily="18" charset="0"/>
              </a:rPr>
              <a:t>The baffles provide protection – on the inlet side it helps to displace surges into the tank so as not to disturb the scum development on the top and force waste down into the tank – on the outlet it help keep the scum layer from floating out to the STA and causing plugging of the soil pores.   </a:t>
            </a:r>
          </a:p>
          <a:p>
            <a:endParaRPr lang="en-US" dirty="0">
              <a:cs typeface="Times New Roman" pitchFamily="18" charset="0"/>
            </a:endParaRPr>
          </a:p>
          <a:p>
            <a:r>
              <a:rPr lang="en-US" dirty="0">
                <a:cs typeface="Times New Roman" pitchFamily="18" charset="0"/>
              </a:rPr>
              <a:t>If you see the baffles showing corrosion, inspect the other parts of the tank, particularly the underside of the lid.  </a:t>
            </a:r>
            <a:r>
              <a:rPr lang="en-US" b="1" dirty="0">
                <a:cs typeface="Times New Roman" pitchFamily="18" charset="0"/>
              </a:rPr>
              <a:t>If you see problems with the underside of the lid…..Get off the tank.  This is a dangerous situation!</a:t>
            </a:r>
          </a:p>
          <a:p>
            <a:endParaRPr lang="en-US" b="1" dirty="0">
              <a:cs typeface="Times New Roman" pitchFamily="18" charset="0"/>
            </a:endParaRPr>
          </a:p>
          <a:p>
            <a:endParaRPr lang="en-US" dirty="0"/>
          </a:p>
        </p:txBody>
      </p:sp>
      <p:sp>
        <p:nvSpPr>
          <p:cNvPr id="4" name="Slide Number Placeholder 3"/>
          <p:cNvSpPr>
            <a:spLocks noGrp="1"/>
          </p:cNvSpPr>
          <p:nvPr>
            <p:ph type="sldNum" sz="quarter" idx="5"/>
          </p:nvPr>
        </p:nvSpPr>
        <p:spPr/>
        <p:txBody>
          <a:bodyPr/>
          <a:lstStyle/>
          <a:p>
            <a:fld id="{A7D33E8D-FD9F-4A3E-B4C7-98649F1DC2F2}" type="slidenum">
              <a:rPr lang="en-US" smtClean="0"/>
              <a:t>7</a:t>
            </a:fld>
            <a:endParaRPr lang="en-US" dirty="0"/>
          </a:p>
        </p:txBody>
      </p:sp>
    </p:spTree>
    <p:extLst>
      <p:ext uri="{BB962C8B-B14F-4D97-AF65-F5344CB8AC3E}">
        <p14:creationId xmlns:p14="http://schemas.microsoft.com/office/powerpoint/2010/main" val="7256876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Effluent screens are now required in many areas. There are many kinds of products available. </a:t>
            </a:r>
          </a:p>
          <a:p>
            <a:endParaRPr lang="en-US" dirty="0"/>
          </a:p>
          <a:p>
            <a:r>
              <a:rPr lang="en-US" dirty="0"/>
              <a:t>If there is need of a pump, pump vaults can be used. Be aware that the vaults must be matched with the pump capacity.  If the pump pumps faster than the water can fill into the vault there will be issues.</a:t>
            </a:r>
          </a:p>
          <a:p>
            <a:endParaRPr lang="en-US" dirty="0"/>
          </a:p>
          <a:p>
            <a:r>
              <a:rPr lang="en-US" dirty="0"/>
              <a:t>A variety of screen products.</a:t>
            </a:r>
          </a:p>
          <a:p>
            <a:endParaRPr lang="en-US" dirty="0"/>
          </a:p>
          <a:p>
            <a:r>
              <a:rPr lang="en-US" dirty="0"/>
              <a:t>Is there a better screen than another… some feel there is…  It should be noted that the smaller the orifice or slot in the screen, the more likely it will become plugged – which means that to operate correctly it will need to be maintained.</a:t>
            </a:r>
          </a:p>
          <a:p>
            <a:endParaRPr lang="en-US" dirty="0"/>
          </a:p>
          <a:p>
            <a:r>
              <a:rPr lang="en-US" dirty="0"/>
              <a:t>Effluent screens have been found to provide some pretreatment to the wastewater.  </a:t>
            </a:r>
          </a:p>
          <a:p>
            <a:endParaRPr lang="en-US" dirty="0"/>
          </a:p>
        </p:txBody>
      </p:sp>
      <p:sp>
        <p:nvSpPr>
          <p:cNvPr id="4" name="Slide Number Placeholder 3"/>
          <p:cNvSpPr>
            <a:spLocks noGrp="1"/>
          </p:cNvSpPr>
          <p:nvPr>
            <p:ph type="sldNum" sz="quarter" idx="5"/>
          </p:nvPr>
        </p:nvSpPr>
        <p:spPr/>
        <p:txBody>
          <a:bodyPr/>
          <a:lstStyle/>
          <a:p>
            <a:fld id="{A7D33E8D-FD9F-4A3E-B4C7-98649F1DC2F2}" type="slidenum">
              <a:rPr lang="en-US" smtClean="0"/>
              <a:t>8</a:t>
            </a:fld>
            <a:endParaRPr lang="en-US" dirty="0"/>
          </a:p>
        </p:txBody>
      </p:sp>
    </p:spTree>
    <p:extLst>
      <p:ext uri="{BB962C8B-B14F-4D97-AF65-F5344CB8AC3E}">
        <p14:creationId xmlns:p14="http://schemas.microsoft.com/office/powerpoint/2010/main" val="14078708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 biologic community appears to benefit from a screen – it provides a media for the bugs to grow on and as the wastewater passes by the bugs knock down the pathogens</a:t>
            </a:r>
          </a:p>
          <a:p>
            <a:endParaRPr lang="en-US" altLang="en-US" dirty="0"/>
          </a:p>
          <a:p>
            <a:r>
              <a:rPr lang="en-US" altLang="en-US" dirty="0"/>
              <a:t>The screen also has a positive effect on the suspended solids in the tank – it catches larger particles and keeps them from traveling to the STA and causing problems there.</a:t>
            </a:r>
          </a:p>
          <a:p>
            <a:endParaRPr lang="en-US" altLang="en-US" dirty="0"/>
          </a:p>
          <a:p>
            <a:r>
              <a:rPr lang="en-US" altLang="en-US" dirty="0"/>
              <a:t>The nutrients are not affected by the screen because they are chemicals within the water and need to be addressed in a different fashion</a:t>
            </a:r>
          </a:p>
          <a:p>
            <a:endParaRPr lang="en-US" altLang="en-US" dirty="0"/>
          </a:p>
          <a:p>
            <a:r>
              <a:rPr lang="en-US" altLang="en-US" dirty="0"/>
              <a:t>FOG also gets knocked down with the use of an effluent screen because it is physical and can be trapped by the screen and removed from the wastewater stream,</a:t>
            </a:r>
          </a:p>
          <a:p>
            <a:endParaRPr lang="en-US" dirty="0"/>
          </a:p>
        </p:txBody>
      </p:sp>
      <p:sp>
        <p:nvSpPr>
          <p:cNvPr id="4" name="Slide Number Placeholder 3"/>
          <p:cNvSpPr>
            <a:spLocks noGrp="1"/>
          </p:cNvSpPr>
          <p:nvPr>
            <p:ph type="sldNum" sz="quarter" idx="5"/>
          </p:nvPr>
        </p:nvSpPr>
        <p:spPr/>
        <p:txBody>
          <a:bodyPr/>
          <a:lstStyle/>
          <a:p>
            <a:fld id="{A7D33E8D-FD9F-4A3E-B4C7-98649F1DC2F2}" type="slidenum">
              <a:rPr lang="en-US" smtClean="0"/>
              <a:t>9</a:t>
            </a:fld>
            <a:endParaRPr lang="en-US" dirty="0"/>
          </a:p>
        </p:txBody>
      </p:sp>
    </p:spTree>
    <p:extLst>
      <p:ext uri="{BB962C8B-B14F-4D97-AF65-F5344CB8AC3E}">
        <p14:creationId xmlns:p14="http://schemas.microsoft.com/office/powerpoint/2010/main" val="22895169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 Id="rId5" Type="http://schemas.microsoft.com/office/2007/relationships/hdphoto" Target="../media/hdphoto2.wdp"/><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1099D63-952A-4927-9E69-48E390765723}" type="datetimeFigureOut">
              <a:rPr lang="en-US" smtClean="0"/>
              <a:t>7/8/2025</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CE26B29-2B8B-42CB-9047-6A1CCCCB2DDA}" type="slidenum">
              <a:rPr lang="en-US" smtClean="0"/>
              <a:t>‹#›</a:t>
            </a:fld>
            <a:endParaRPr lang="en-US" dirty="0"/>
          </a:p>
        </p:txBody>
      </p:sp>
      <p:pic>
        <p:nvPicPr>
          <p:cNvPr id="8" name="Picture 7" descr="A cartoon of a person holding a clipboard and a clipboard&#10;&#10;Description automatically generated">
            <a:extLst>
              <a:ext uri="{FF2B5EF4-FFF2-40B4-BE49-F238E27FC236}">
                <a16:creationId xmlns:a16="http://schemas.microsoft.com/office/drawing/2014/main" id="{A9707AC8-2B98-AA33-1DFC-5C5C26B887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63" y="5599112"/>
            <a:ext cx="1133675" cy="1122363"/>
          </a:xfrm>
          <a:prstGeom prst="rect">
            <a:avLst/>
          </a:prstGeom>
        </p:spPr>
      </p:pic>
      <p:pic>
        <p:nvPicPr>
          <p:cNvPr id="10" name="Picture 9" descr="A logo with a black background">
            <a:extLst>
              <a:ext uri="{FF2B5EF4-FFF2-40B4-BE49-F238E27FC236}">
                <a16:creationId xmlns:a16="http://schemas.microsoft.com/office/drawing/2014/main" id="{0736598A-4502-6FC5-4F58-570B8FA80B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2498" y="5808414"/>
            <a:ext cx="2286000" cy="913061"/>
          </a:xfrm>
          <a:prstGeom prst="rect">
            <a:avLst/>
          </a:prstGeom>
        </p:spPr>
      </p:pic>
    </p:spTree>
    <p:extLst>
      <p:ext uri="{BB962C8B-B14F-4D97-AF65-F5344CB8AC3E}">
        <p14:creationId xmlns:p14="http://schemas.microsoft.com/office/powerpoint/2010/main" val="26345238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1099D63-952A-4927-9E69-48E390765723}" type="datetimeFigureOut">
              <a:rPr lang="en-US" smtClean="0"/>
              <a:t>7/8/2025</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CE26B29-2B8B-42CB-9047-6A1CCCCB2DDA}" type="slidenum">
              <a:rPr lang="en-US" smtClean="0"/>
              <a:t>‹#›</a:t>
            </a:fld>
            <a:endParaRPr lang="en-US" dirty="0"/>
          </a:p>
        </p:txBody>
      </p:sp>
    </p:spTree>
    <p:extLst>
      <p:ext uri="{BB962C8B-B14F-4D97-AF65-F5344CB8AC3E}">
        <p14:creationId xmlns:p14="http://schemas.microsoft.com/office/powerpoint/2010/main" val="1847424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1099D63-952A-4927-9E69-48E390765723}" type="datetimeFigureOut">
              <a:rPr lang="en-US" smtClean="0"/>
              <a:t>7/8/2025</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CE26B29-2B8B-42CB-9047-6A1CCCCB2DDA}" type="slidenum">
              <a:rPr lang="en-US" smtClean="0"/>
              <a:t>‹#›</a:t>
            </a:fld>
            <a:endParaRPr lang="en-US" dirty="0"/>
          </a:p>
        </p:txBody>
      </p:sp>
    </p:spTree>
    <p:extLst>
      <p:ext uri="{BB962C8B-B14F-4D97-AF65-F5344CB8AC3E}">
        <p14:creationId xmlns:p14="http://schemas.microsoft.com/office/powerpoint/2010/main" val="15424836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1099D63-952A-4927-9E69-48E390765723}" type="datetimeFigureOut">
              <a:rPr lang="en-US" smtClean="0"/>
              <a:t>7/8/2025</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CE26B29-2B8B-42CB-9047-6A1CCCCB2DDA}" type="slidenum">
              <a:rPr lang="en-US" smtClean="0"/>
              <a:t>‹#›</a:t>
            </a:fld>
            <a:endParaRPr lang="en-US" dirty="0"/>
          </a:p>
        </p:txBody>
      </p:sp>
    </p:spTree>
    <p:extLst>
      <p:ext uri="{BB962C8B-B14F-4D97-AF65-F5344CB8AC3E}">
        <p14:creationId xmlns:p14="http://schemas.microsoft.com/office/powerpoint/2010/main" val="39785433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1099D63-952A-4927-9E69-48E390765723}" type="datetimeFigureOut">
              <a:rPr lang="en-US" smtClean="0"/>
              <a:t>7/8/2025</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CE26B29-2B8B-42CB-9047-6A1CCCCB2DDA}" type="slidenum">
              <a:rPr lang="en-US" smtClean="0"/>
              <a:t>‹#›</a:t>
            </a:fld>
            <a:endParaRPr lang="en-US" dirty="0"/>
          </a:p>
        </p:txBody>
      </p:sp>
    </p:spTree>
    <p:extLst>
      <p:ext uri="{BB962C8B-B14F-4D97-AF65-F5344CB8AC3E}">
        <p14:creationId xmlns:p14="http://schemas.microsoft.com/office/powerpoint/2010/main" val="14472661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099D63-952A-4927-9E69-48E390765723}" type="datetimeFigureOut">
              <a:rPr lang="en-US" smtClean="0"/>
              <a:t>7/8/2025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CE26B29-2B8B-42CB-9047-6A1CCCCB2DDA}" type="slidenum">
              <a:rPr lang="en-US" smtClean="0"/>
              <a:t>‹#›</a:t>
            </a:fld>
            <a:endParaRPr lang="en-US" dirty="0"/>
          </a:p>
        </p:txBody>
      </p:sp>
    </p:spTree>
    <p:extLst>
      <p:ext uri="{BB962C8B-B14F-4D97-AF65-F5344CB8AC3E}">
        <p14:creationId xmlns:p14="http://schemas.microsoft.com/office/powerpoint/2010/main" val="2612272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7" name="Picture 6" descr="A logo with a black background">
            <a:extLst>
              <a:ext uri="{FF2B5EF4-FFF2-40B4-BE49-F238E27FC236}">
                <a16:creationId xmlns:a16="http://schemas.microsoft.com/office/drawing/2014/main" id="{669EC0C7-DAEC-E83E-5791-C3F59748BDF9}"/>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CrisscrossEtching trans="53000"/>
                    </a14:imgEffect>
                  </a14:imgLayer>
                </a14:imgProps>
              </a:ext>
              <a:ext uri="{28A0092B-C50C-407E-A947-70E740481C1C}">
                <a14:useLocalDpi xmlns:a14="http://schemas.microsoft.com/office/drawing/2010/main" val="0"/>
              </a:ext>
            </a:extLst>
          </a:blip>
          <a:stretch>
            <a:fillRect/>
          </a:stretch>
        </p:blipFill>
        <p:spPr>
          <a:xfrm>
            <a:off x="9937102" y="5967742"/>
            <a:ext cx="2024742" cy="808711"/>
          </a:xfrm>
          <a:prstGeom prst="rect">
            <a:avLst/>
          </a:prstGeom>
        </p:spPr>
      </p:pic>
      <p:pic>
        <p:nvPicPr>
          <p:cNvPr id="8" name="Picture 7" descr="A cartoon of a person holding a clipboard and a clipboard&#10;&#10;Description automatically generated">
            <a:extLst>
              <a:ext uri="{FF2B5EF4-FFF2-40B4-BE49-F238E27FC236}">
                <a16:creationId xmlns:a16="http://schemas.microsoft.com/office/drawing/2014/main" id="{0C45216D-2F37-C784-D5A9-BCCB9C2BF92F}"/>
              </a:ext>
            </a:extLst>
          </p:cNvPr>
          <p:cNvPicPr>
            <a:picLocks noChangeAspect="1"/>
          </p:cNvPicPr>
          <p:nvPr userDrawn="1"/>
        </p:nvPicPr>
        <p:blipFill>
          <a:blip r:embed="rId4">
            <a:extLst>
              <a:ext uri="{BEBA8EAE-BF5A-486C-A8C5-ECC9F3942E4B}">
                <a14:imgProps xmlns:a14="http://schemas.microsoft.com/office/drawing/2010/main">
                  <a14:imgLayer r:embed="rId5">
                    <a14:imgEffect>
                      <a14:artisticCrisscrossEtching trans="55000"/>
                    </a14:imgEffect>
                  </a14:imgLayer>
                </a14:imgProps>
              </a:ext>
              <a:ext uri="{28A0092B-C50C-407E-A947-70E740481C1C}">
                <a14:useLocalDpi xmlns:a14="http://schemas.microsoft.com/office/drawing/2010/main" val="0"/>
              </a:ext>
            </a:extLst>
          </a:blip>
          <a:stretch>
            <a:fillRect/>
          </a:stretch>
        </p:blipFill>
        <p:spPr>
          <a:xfrm>
            <a:off x="134272" y="5781964"/>
            <a:ext cx="1004512" cy="994489"/>
          </a:xfrm>
          <a:prstGeom prst="rect">
            <a:avLst/>
          </a:prstGeom>
        </p:spPr>
      </p:pic>
    </p:spTree>
    <p:extLst>
      <p:ext uri="{BB962C8B-B14F-4D97-AF65-F5344CB8AC3E}">
        <p14:creationId xmlns:p14="http://schemas.microsoft.com/office/powerpoint/2010/main" val="13955589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9E323-DACD-CC3F-A825-66E920F0B9C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794884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50496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1099D63-952A-4927-9E69-48E390765723}" type="datetimeFigureOut">
              <a:rPr lang="en-US" smtClean="0"/>
              <a:t>7/8/2025</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CE26B29-2B8B-42CB-9047-6A1CCCCB2DDA}" type="slidenum">
              <a:rPr lang="en-US" smtClean="0"/>
              <a:t>‹#›</a:t>
            </a:fld>
            <a:endParaRPr lang="en-US" dirty="0"/>
          </a:p>
        </p:txBody>
      </p:sp>
    </p:spTree>
    <p:extLst>
      <p:ext uri="{BB962C8B-B14F-4D97-AF65-F5344CB8AC3E}">
        <p14:creationId xmlns:p14="http://schemas.microsoft.com/office/powerpoint/2010/main" val="13830752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099D63-952A-4927-9E69-48E390765723}" type="datetimeFigureOut">
              <a:rPr lang="en-US" smtClean="0"/>
              <a:t>7/8/2025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CE26B29-2B8B-42CB-9047-6A1CCCCB2DDA}" type="slidenum">
              <a:rPr lang="en-US" smtClean="0"/>
              <a:t>‹#›</a:t>
            </a:fld>
            <a:endParaRPr lang="en-US" dirty="0"/>
          </a:p>
        </p:txBody>
      </p:sp>
    </p:spTree>
    <p:extLst>
      <p:ext uri="{BB962C8B-B14F-4D97-AF65-F5344CB8AC3E}">
        <p14:creationId xmlns:p14="http://schemas.microsoft.com/office/powerpoint/2010/main" val="39247477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55AD8-E164-1AC2-2BF3-4DD1019CF13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6FD5E9F-54EB-63E6-D3BD-92C6C4545E84}"/>
              </a:ext>
            </a:extLst>
          </p:cNvPr>
          <p:cNvSpPr>
            <a:spLocks noGrp="1"/>
          </p:cNvSpPr>
          <p:nvPr>
            <p:ph type="dt" sz="half" idx="10"/>
          </p:nvPr>
        </p:nvSpPr>
        <p:spPr>
          <a:xfrm>
            <a:off x="838200" y="6356350"/>
            <a:ext cx="2743200" cy="365125"/>
          </a:xfrm>
          <a:prstGeom prst="rect">
            <a:avLst/>
          </a:prstGeom>
        </p:spPr>
        <p:txBody>
          <a:bodyPr/>
          <a:lstStyle/>
          <a:p>
            <a:fld id="{91099D63-952A-4927-9E69-48E390765723}" type="datetimeFigureOut">
              <a:rPr lang="en-US" smtClean="0"/>
              <a:t>7/8/2025</a:t>
            </a:fld>
            <a:endParaRPr lang="en-US" dirty="0"/>
          </a:p>
        </p:txBody>
      </p:sp>
      <p:sp>
        <p:nvSpPr>
          <p:cNvPr id="4" name="Footer Placeholder 3">
            <a:extLst>
              <a:ext uri="{FF2B5EF4-FFF2-40B4-BE49-F238E27FC236}">
                <a16:creationId xmlns:a16="http://schemas.microsoft.com/office/drawing/2014/main" id="{36472163-4C07-53AB-59B9-6487A877BFA4}"/>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34234594-0F4E-C350-2EBA-540F5107AE87}"/>
              </a:ext>
            </a:extLst>
          </p:cNvPr>
          <p:cNvSpPr>
            <a:spLocks noGrp="1"/>
          </p:cNvSpPr>
          <p:nvPr>
            <p:ph type="sldNum" sz="quarter" idx="12"/>
          </p:nvPr>
        </p:nvSpPr>
        <p:spPr>
          <a:xfrm>
            <a:off x="8610600" y="6356350"/>
            <a:ext cx="2743200" cy="365125"/>
          </a:xfrm>
          <a:prstGeom prst="rect">
            <a:avLst/>
          </a:prstGeom>
        </p:spPr>
        <p:txBody>
          <a:bodyPr/>
          <a:lstStyle/>
          <a:p>
            <a:fld id="{5CE26B29-2B8B-42CB-9047-6A1CCCCB2DDA}" type="slidenum">
              <a:rPr lang="en-US" smtClean="0"/>
              <a:t>‹#›</a:t>
            </a:fld>
            <a:endParaRPr lang="en-US" dirty="0"/>
          </a:p>
        </p:txBody>
      </p:sp>
    </p:spTree>
    <p:extLst>
      <p:ext uri="{BB962C8B-B14F-4D97-AF65-F5344CB8AC3E}">
        <p14:creationId xmlns:p14="http://schemas.microsoft.com/office/powerpoint/2010/main" val="27551674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1099D63-952A-4927-9E69-48E390765723}" type="datetimeFigureOut">
              <a:rPr lang="en-US" smtClean="0"/>
              <a:t>7/8/2025</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CE26B29-2B8B-42CB-9047-6A1CCCCB2DDA}" type="slidenum">
              <a:rPr lang="en-US" smtClean="0"/>
              <a:t>‹#›</a:t>
            </a:fld>
            <a:endParaRPr lang="en-US" dirty="0"/>
          </a:p>
        </p:txBody>
      </p:sp>
    </p:spTree>
    <p:extLst>
      <p:ext uri="{BB962C8B-B14F-4D97-AF65-F5344CB8AC3E}">
        <p14:creationId xmlns:p14="http://schemas.microsoft.com/office/powerpoint/2010/main" val="28623846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91099D63-952A-4927-9E69-48E390765723}" type="datetimeFigureOut">
              <a:rPr lang="en-US" smtClean="0"/>
              <a:t>7/8/2025</a:t>
            </a:fld>
            <a:endParaRPr lang="en-US" dirty="0"/>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CE26B29-2B8B-42CB-9047-6A1CCCCB2DDA}" type="slidenum">
              <a:rPr lang="en-US" smtClean="0"/>
              <a:t>‹#›</a:t>
            </a:fld>
            <a:endParaRPr lang="en-US" dirty="0"/>
          </a:p>
        </p:txBody>
      </p:sp>
    </p:spTree>
    <p:extLst>
      <p:ext uri="{BB962C8B-B14F-4D97-AF65-F5344CB8AC3E}">
        <p14:creationId xmlns:p14="http://schemas.microsoft.com/office/powerpoint/2010/main" val="28550033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7" name="Picture 6" descr="A logo with a black background">
            <a:extLst>
              <a:ext uri="{FF2B5EF4-FFF2-40B4-BE49-F238E27FC236}">
                <a16:creationId xmlns:a16="http://schemas.microsoft.com/office/drawing/2014/main" id="{669EC0C7-DAEC-E83E-5791-C3F59748BDF9}"/>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CrisscrossEtching trans="53000"/>
                    </a14:imgEffect>
                  </a14:imgLayer>
                </a14:imgProps>
              </a:ext>
              <a:ext uri="{28A0092B-C50C-407E-A947-70E740481C1C}">
                <a14:useLocalDpi xmlns:a14="http://schemas.microsoft.com/office/drawing/2010/main" val="0"/>
              </a:ext>
            </a:extLst>
          </a:blip>
          <a:stretch>
            <a:fillRect/>
          </a:stretch>
        </p:blipFill>
        <p:spPr>
          <a:xfrm>
            <a:off x="9937102" y="5967742"/>
            <a:ext cx="2024742" cy="808711"/>
          </a:xfrm>
          <a:prstGeom prst="rect">
            <a:avLst/>
          </a:prstGeom>
        </p:spPr>
      </p:pic>
      <p:pic>
        <p:nvPicPr>
          <p:cNvPr id="8" name="Picture 7" descr="A cartoon of a person holding a clipboard and a clipboard&#10;&#10;Description automatically generated">
            <a:extLst>
              <a:ext uri="{FF2B5EF4-FFF2-40B4-BE49-F238E27FC236}">
                <a16:creationId xmlns:a16="http://schemas.microsoft.com/office/drawing/2014/main" id="{0C45216D-2F37-C784-D5A9-BCCB9C2BF92F}"/>
              </a:ext>
            </a:extLst>
          </p:cNvPr>
          <p:cNvPicPr>
            <a:picLocks noChangeAspect="1"/>
          </p:cNvPicPr>
          <p:nvPr userDrawn="1"/>
        </p:nvPicPr>
        <p:blipFill>
          <a:blip r:embed="rId4">
            <a:extLst>
              <a:ext uri="{BEBA8EAE-BF5A-486C-A8C5-ECC9F3942E4B}">
                <a14:imgProps xmlns:a14="http://schemas.microsoft.com/office/drawing/2010/main">
                  <a14:imgLayer r:embed="rId5">
                    <a14:imgEffect>
                      <a14:artisticCrisscrossEtching trans="55000"/>
                    </a14:imgEffect>
                  </a14:imgLayer>
                </a14:imgProps>
              </a:ext>
              <a:ext uri="{28A0092B-C50C-407E-A947-70E740481C1C}">
                <a14:useLocalDpi xmlns:a14="http://schemas.microsoft.com/office/drawing/2010/main" val="0"/>
              </a:ext>
            </a:extLst>
          </a:blip>
          <a:stretch>
            <a:fillRect/>
          </a:stretch>
        </p:blipFill>
        <p:spPr>
          <a:xfrm>
            <a:off x="134272" y="5781964"/>
            <a:ext cx="1004512" cy="994489"/>
          </a:xfrm>
          <a:prstGeom prst="rect">
            <a:avLst/>
          </a:prstGeom>
        </p:spPr>
      </p:pic>
    </p:spTree>
    <p:extLst>
      <p:ext uri="{BB962C8B-B14F-4D97-AF65-F5344CB8AC3E}">
        <p14:creationId xmlns:p14="http://schemas.microsoft.com/office/powerpoint/2010/main" val="9373002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1099D63-952A-4927-9E69-48E390765723}" type="datetimeFigureOut">
              <a:rPr lang="en-US" smtClean="0"/>
              <a:t>7/8/2025</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CE26B29-2B8B-42CB-9047-6A1CCCCB2DDA}" type="slidenum">
              <a:rPr lang="en-US" smtClean="0"/>
              <a:t>‹#›</a:t>
            </a:fld>
            <a:endParaRPr lang="en-US" dirty="0"/>
          </a:p>
        </p:txBody>
      </p:sp>
    </p:spTree>
    <p:extLst>
      <p:ext uri="{BB962C8B-B14F-4D97-AF65-F5344CB8AC3E}">
        <p14:creationId xmlns:p14="http://schemas.microsoft.com/office/powerpoint/2010/main" val="26393745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70A7C-2B4E-4D21-F0E8-8228F9A138C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21E1770-A344-E314-64FD-67A8835D60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52C16E6-AA00-82CB-6299-4A20CFB45CE9}"/>
              </a:ext>
            </a:extLst>
          </p:cNvPr>
          <p:cNvSpPr>
            <a:spLocks noGrp="1"/>
          </p:cNvSpPr>
          <p:nvPr>
            <p:ph type="dt" sz="half" idx="10"/>
          </p:nvPr>
        </p:nvSpPr>
        <p:spPr/>
        <p:txBody>
          <a:bodyPr/>
          <a:lstStyle/>
          <a:p>
            <a:fld id="{2D894CAE-CF39-4C4F-9358-47E9FF61E8D4}" type="datetimeFigureOut">
              <a:rPr lang="en-US" smtClean="0"/>
              <a:t>7/8/2025</a:t>
            </a:fld>
            <a:endParaRPr lang="en-US"/>
          </a:p>
        </p:txBody>
      </p:sp>
      <p:sp>
        <p:nvSpPr>
          <p:cNvPr id="5" name="Footer Placeholder 4">
            <a:extLst>
              <a:ext uri="{FF2B5EF4-FFF2-40B4-BE49-F238E27FC236}">
                <a16:creationId xmlns:a16="http://schemas.microsoft.com/office/drawing/2014/main" id="{BAB03673-6C73-D5D1-5A8A-68B28B20E7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1D4487-EA5A-22CA-E3A4-5B982446ABEA}"/>
              </a:ext>
            </a:extLst>
          </p:cNvPr>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33823188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21194-8688-E828-3BE2-67E89953FC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AA3201-2683-4DB8-5A8A-6C471A1926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0DCE0E-3AD6-E6D6-4A52-C9968AA926B4}"/>
              </a:ext>
            </a:extLst>
          </p:cNvPr>
          <p:cNvSpPr>
            <a:spLocks noGrp="1"/>
          </p:cNvSpPr>
          <p:nvPr>
            <p:ph type="dt" sz="half" idx="10"/>
          </p:nvPr>
        </p:nvSpPr>
        <p:spPr/>
        <p:txBody>
          <a:bodyPr/>
          <a:lstStyle/>
          <a:p>
            <a:fld id="{2D894CAE-CF39-4C4F-9358-47E9FF61E8D4}" type="datetimeFigureOut">
              <a:rPr lang="en-US" smtClean="0"/>
              <a:t>7/8/2025</a:t>
            </a:fld>
            <a:endParaRPr lang="en-US"/>
          </a:p>
        </p:txBody>
      </p:sp>
      <p:sp>
        <p:nvSpPr>
          <p:cNvPr id="5" name="Footer Placeholder 4">
            <a:extLst>
              <a:ext uri="{FF2B5EF4-FFF2-40B4-BE49-F238E27FC236}">
                <a16:creationId xmlns:a16="http://schemas.microsoft.com/office/drawing/2014/main" id="{06F260CA-5D4D-C4B8-3016-D6DCF5D1C1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252704-33BC-1854-BC42-48041E5F2EA7}"/>
              </a:ext>
            </a:extLst>
          </p:cNvPr>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42193146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D7414-C862-0A87-BC3A-03E60DA389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7CD8408-DDA6-2CF1-0098-85671A6CB0F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D08192-1AAD-6656-BDA2-0059D194295C}"/>
              </a:ext>
            </a:extLst>
          </p:cNvPr>
          <p:cNvSpPr>
            <a:spLocks noGrp="1"/>
          </p:cNvSpPr>
          <p:nvPr>
            <p:ph type="dt" sz="half" idx="10"/>
          </p:nvPr>
        </p:nvSpPr>
        <p:spPr/>
        <p:txBody>
          <a:bodyPr/>
          <a:lstStyle/>
          <a:p>
            <a:fld id="{2D894CAE-CF39-4C4F-9358-47E9FF61E8D4}" type="datetimeFigureOut">
              <a:rPr lang="en-US" smtClean="0"/>
              <a:t>7/8/2025</a:t>
            </a:fld>
            <a:endParaRPr lang="en-US"/>
          </a:p>
        </p:txBody>
      </p:sp>
      <p:sp>
        <p:nvSpPr>
          <p:cNvPr id="5" name="Footer Placeholder 4">
            <a:extLst>
              <a:ext uri="{FF2B5EF4-FFF2-40B4-BE49-F238E27FC236}">
                <a16:creationId xmlns:a16="http://schemas.microsoft.com/office/drawing/2014/main" id="{7528FCBB-2B07-5027-9845-05FEE6062E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0F6AD0-F408-A4E3-EECD-F26F5F0F100F}"/>
              </a:ext>
            </a:extLst>
          </p:cNvPr>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25608454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A47F6-EB50-FD4C-A076-03AE7DBC98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2BCD5A-1CF8-1F78-F35C-696C981816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B881D7-DCAD-F5DB-77D4-7F998FAB430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1F58698-D1B5-5FC2-B5FA-8C71896D46D9}"/>
              </a:ext>
            </a:extLst>
          </p:cNvPr>
          <p:cNvSpPr>
            <a:spLocks noGrp="1"/>
          </p:cNvSpPr>
          <p:nvPr>
            <p:ph type="dt" sz="half" idx="10"/>
          </p:nvPr>
        </p:nvSpPr>
        <p:spPr/>
        <p:txBody>
          <a:bodyPr/>
          <a:lstStyle/>
          <a:p>
            <a:fld id="{2D894CAE-CF39-4C4F-9358-47E9FF61E8D4}" type="datetimeFigureOut">
              <a:rPr lang="en-US" smtClean="0"/>
              <a:t>7/8/2025</a:t>
            </a:fld>
            <a:endParaRPr lang="en-US"/>
          </a:p>
        </p:txBody>
      </p:sp>
      <p:sp>
        <p:nvSpPr>
          <p:cNvPr id="6" name="Footer Placeholder 5">
            <a:extLst>
              <a:ext uri="{FF2B5EF4-FFF2-40B4-BE49-F238E27FC236}">
                <a16:creationId xmlns:a16="http://schemas.microsoft.com/office/drawing/2014/main" id="{AFE241C4-4385-F83E-4F8A-E2EB7E8FA7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CD4F93-ADEE-41AE-1D14-D6FDDFF098EA}"/>
              </a:ext>
            </a:extLst>
          </p:cNvPr>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186680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70A2C-3BF9-295E-F7EC-6D8E78922B3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36475D-AFD0-06BE-8F58-EF4E488108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7E0F2CA-4228-BFEF-F7D2-C8DA287B0BA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2849B33-A333-98D0-ADCB-C38020C6CA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81490F-1976-E9BB-00E4-49663B63D96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FB0106-8C04-D9D0-8FD7-837102F9A1D6}"/>
              </a:ext>
            </a:extLst>
          </p:cNvPr>
          <p:cNvSpPr>
            <a:spLocks noGrp="1"/>
          </p:cNvSpPr>
          <p:nvPr>
            <p:ph type="dt" sz="half" idx="10"/>
          </p:nvPr>
        </p:nvSpPr>
        <p:spPr/>
        <p:txBody>
          <a:bodyPr/>
          <a:lstStyle/>
          <a:p>
            <a:fld id="{2D894CAE-CF39-4C4F-9358-47E9FF61E8D4}" type="datetimeFigureOut">
              <a:rPr lang="en-US" smtClean="0"/>
              <a:t>7/8/2025</a:t>
            </a:fld>
            <a:endParaRPr lang="en-US"/>
          </a:p>
        </p:txBody>
      </p:sp>
      <p:sp>
        <p:nvSpPr>
          <p:cNvPr id="8" name="Footer Placeholder 7">
            <a:extLst>
              <a:ext uri="{FF2B5EF4-FFF2-40B4-BE49-F238E27FC236}">
                <a16:creationId xmlns:a16="http://schemas.microsoft.com/office/drawing/2014/main" id="{62CCEB09-A924-4191-90F6-1C757D71E9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54F0011-F767-90A3-5E87-8A6656252CCA}"/>
              </a:ext>
            </a:extLst>
          </p:cNvPr>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22499229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70BAD-CFAC-92B6-C720-11B1F00530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1C709D5-1F8C-232C-278D-6FBA7FCD867F}"/>
              </a:ext>
            </a:extLst>
          </p:cNvPr>
          <p:cNvSpPr>
            <a:spLocks noGrp="1"/>
          </p:cNvSpPr>
          <p:nvPr>
            <p:ph type="dt" sz="half" idx="10"/>
          </p:nvPr>
        </p:nvSpPr>
        <p:spPr/>
        <p:txBody>
          <a:bodyPr/>
          <a:lstStyle/>
          <a:p>
            <a:fld id="{2D894CAE-CF39-4C4F-9358-47E9FF61E8D4}" type="datetimeFigureOut">
              <a:rPr lang="en-US" smtClean="0"/>
              <a:t>7/8/2025</a:t>
            </a:fld>
            <a:endParaRPr lang="en-US"/>
          </a:p>
        </p:txBody>
      </p:sp>
      <p:sp>
        <p:nvSpPr>
          <p:cNvPr id="4" name="Footer Placeholder 3">
            <a:extLst>
              <a:ext uri="{FF2B5EF4-FFF2-40B4-BE49-F238E27FC236}">
                <a16:creationId xmlns:a16="http://schemas.microsoft.com/office/drawing/2014/main" id="{58FCAAC9-4939-7D5D-0A19-A2776470656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DA5FF06-CA34-DA61-07CE-0ECF7DE5CF9F}"/>
              </a:ext>
            </a:extLst>
          </p:cNvPr>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1756883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3BD16-8BDC-D297-B0E6-8A7D1F9144E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252A1CC-22D2-0DE2-F965-2E42F0411A69}"/>
              </a:ext>
            </a:extLst>
          </p:cNvPr>
          <p:cNvSpPr>
            <a:spLocks noGrp="1"/>
          </p:cNvSpPr>
          <p:nvPr>
            <p:ph type="dt" sz="half" idx="10"/>
          </p:nvPr>
        </p:nvSpPr>
        <p:spPr>
          <a:xfrm>
            <a:off x="838200" y="6356350"/>
            <a:ext cx="2743200" cy="365125"/>
          </a:xfrm>
          <a:prstGeom prst="rect">
            <a:avLst/>
          </a:prstGeom>
        </p:spPr>
        <p:txBody>
          <a:bodyPr/>
          <a:lstStyle/>
          <a:p>
            <a:fld id="{91099D63-952A-4927-9E69-48E390765723}" type="datetimeFigureOut">
              <a:rPr lang="en-US" smtClean="0"/>
              <a:t>7/8/2025</a:t>
            </a:fld>
            <a:endParaRPr lang="en-US" dirty="0"/>
          </a:p>
        </p:txBody>
      </p:sp>
      <p:sp>
        <p:nvSpPr>
          <p:cNvPr id="4" name="Footer Placeholder 3">
            <a:extLst>
              <a:ext uri="{FF2B5EF4-FFF2-40B4-BE49-F238E27FC236}">
                <a16:creationId xmlns:a16="http://schemas.microsoft.com/office/drawing/2014/main" id="{BC243B86-93FD-ADC3-625D-202C06E978D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D05A7DD8-6A9D-20DC-B66B-929D367AF83A}"/>
              </a:ext>
            </a:extLst>
          </p:cNvPr>
          <p:cNvSpPr>
            <a:spLocks noGrp="1"/>
          </p:cNvSpPr>
          <p:nvPr>
            <p:ph type="sldNum" sz="quarter" idx="12"/>
          </p:nvPr>
        </p:nvSpPr>
        <p:spPr>
          <a:xfrm>
            <a:off x="8610600" y="6356350"/>
            <a:ext cx="2743200" cy="365125"/>
          </a:xfrm>
          <a:prstGeom prst="rect">
            <a:avLst/>
          </a:prstGeom>
        </p:spPr>
        <p:txBody>
          <a:bodyPr/>
          <a:lstStyle/>
          <a:p>
            <a:fld id="{5CE26B29-2B8B-42CB-9047-6A1CCCCB2DDA}" type="slidenum">
              <a:rPr lang="en-US" smtClean="0"/>
              <a:t>‹#›</a:t>
            </a:fld>
            <a:endParaRPr lang="en-US" dirty="0"/>
          </a:p>
        </p:txBody>
      </p:sp>
    </p:spTree>
    <p:extLst>
      <p:ext uri="{BB962C8B-B14F-4D97-AF65-F5344CB8AC3E}">
        <p14:creationId xmlns:p14="http://schemas.microsoft.com/office/powerpoint/2010/main" val="36664985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A41FB8-6069-7A93-48EC-BC20E342C33D}"/>
              </a:ext>
            </a:extLst>
          </p:cNvPr>
          <p:cNvSpPr>
            <a:spLocks noGrp="1"/>
          </p:cNvSpPr>
          <p:nvPr>
            <p:ph type="dt" sz="half" idx="10"/>
          </p:nvPr>
        </p:nvSpPr>
        <p:spPr/>
        <p:txBody>
          <a:bodyPr/>
          <a:lstStyle/>
          <a:p>
            <a:fld id="{2D894CAE-CF39-4C4F-9358-47E9FF61E8D4}" type="datetimeFigureOut">
              <a:rPr lang="en-US" smtClean="0"/>
              <a:t>7/8/2025</a:t>
            </a:fld>
            <a:endParaRPr lang="en-US"/>
          </a:p>
        </p:txBody>
      </p:sp>
      <p:sp>
        <p:nvSpPr>
          <p:cNvPr id="3" name="Footer Placeholder 2">
            <a:extLst>
              <a:ext uri="{FF2B5EF4-FFF2-40B4-BE49-F238E27FC236}">
                <a16:creationId xmlns:a16="http://schemas.microsoft.com/office/drawing/2014/main" id="{738E3747-87E0-E8F6-9B56-479B88CEC84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4DDEBD9-F275-6A21-FC8F-A5CBD773C3D2}"/>
              </a:ext>
            </a:extLst>
          </p:cNvPr>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19100381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8FCAE-CB1C-87C7-E76D-8064137BF6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02D015C-2653-D70D-7149-E13CFB163A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5C580C2-1DAA-EA83-4557-2390E3961A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ED4D2F-A540-71E6-87A7-1C2A71E8397A}"/>
              </a:ext>
            </a:extLst>
          </p:cNvPr>
          <p:cNvSpPr>
            <a:spLocks noGrp="1"/>
          </p:cNvSpPr>
          <p:nvPr>
            <p:ph type="dt" sz="half" idx="10"/>
          </p:nvPr>
        </p:nvSpPr>
        <p:spPr/>
        <p:txBody>
          <a:bodyPr/>
          <a:lstStyle/>
          <a:p>
            <a:fld id="{2D894CAE-CF39-4C4F-9358-47E9FF61E8D4}" type="datetimeFigureOut">
              <a:rPr lang="en-US" smtClean="0"/>
              <a:t>7/8/2025</a:t>
            </a:fld>
            <a:endParaRPr lang="en-US"/>
          </a:p>
        </p:txBody>
      </p:sp>
      <p:sp>
        <p:nvSpPr>
          <p:cNvPr id="6" name="Footer Placeholder 5">
            <a:extLst>
              <a:ext uri="{FF2B5EF4-FFF2-40B4-BE49-F238E27FC236}">
                <a16:creationId xmlns:a16="http://schemas.microsoft.com/office/drawing/2014/main" id="{2357FD30-8455-DEEB-721A-447E0884D7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9A4FEF-5E23-F6F9-AA53-30772AEB36A4}"/>
              </a:ext>
            </a:extLst>
          </p:cNvPr>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3650784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EC891-7605-E6C0-F77B-41032CB09C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3CFF8C-E44D-4A7A-3380-356590AA96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35F4D5E-3A16-428E-9ED8-56B85377C4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B13084-2B2B-CFB5-6DDD-E8510A1B1893}"/>
              </a:ext>
            </a:extLst>
          </p:cNvPr>
          <p:cNvSpPr>
            <a:spLocks noGrp="1"/>
          </p:cNvSpPr>
          <p:nvPr>
            <p:ph type="dt" sz="half" idx="10"/>
          </p:nvPr>
        </p:nvSpPr>
        <p:spPr/>
        <p:txBody>
          <a:bodyPr/>
          <a:lstStyle/>
          <a:p>
            <a:fld id="{2D894CAE-CF39-4C4F-9358-47E9FF61E8D4}" type="datetimeFigureOut">
              <a:rPr lang="en-US" smtClean="0"/>
              <a:t>7/8/2025</a:t>
            </a:fld>
            <a:endParaRPr lang="en-US"/>
          </a:p>
        </p:txBody>
      </p:sp>
      <p:sp>
        <p:nvSpPr>
          <p:cNvPr id="6" name="Footer Placeholder 5">
            <a:extLst>
              <a:ext uri="{FF2B5EF4-FFF2-40B4-BE49-F238E27FC236}">
                <a16:creationId xmlns:a16="http://schemas.microsoft.com/office/drawing/2014/main" id="{DFD2C554-8254-1FAB-7219-7A6087F5FE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16CEEB-5DDC-41A8-6867-39ABF673CF69}"/>
              </a:ext>
            </a:extLst>
          </p:cNvPr>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30012060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963B8-AEF4-DE9C-E012-D0A8ABACE8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440599-9796-3C63-F421-5B4F2C7EB75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260E2D-0B21-5883-37BA-44E6810C6528}"/>
              </a:ext>
            </a:extLst>
          </p:cNvPr>
          <p:cNvSpPr>
            <a:spLocks noGrp="1"/>
          </p:cNvSpPr>
          <p:nvPr>
            <p:ph type="dt" sz="half" idx="10"/>
          </p:nvPr>
        </p:nvSpPr>
        <p:spPr/>
        <p:txBody>
          <a:bodyPr/>
          <a:lstStyle/>
          <a:p>
            <a:fld id="{2D894CAE-CF39-4C4F-9358-47E9FF61E8D4}" type="datetimeFigureOut">
              <a:rPr lang="en-US" smtClean="0"/>
              <a:t>7/8/2025</a:t>
            </a:fld>
            <a:endParaRPr lang="en-US"/>
          </a:p>
        </p:txBody>
      </p:sp>
      <p:sp>
        <p:nvSpPr>
          <p:cNvPr id="5" name="Footer Placeholder 4">
            <a:extLst>
              <a:ext uri="{FF2B5EF4-FFF2-40B4-BE49-F238E27FC236}">
                <a16:creationId xmlns:a16="http://schemas.microsoft.com/office/drawing/2014/main" id="{803051C5-BE17-AAC9-9986-8B3F5A59E2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07B123-0F94-CC5B-AC25-F5B6D4F0118F}"/>
              </a:ext>
            </a:extLst>
          </p:cNvPr>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13434712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250B22-958B-9618-DA16-9066D6AE052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88CFBB4-4887-3B3F-66B8-B2B8A65A236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E13598-0852-D99A-5DB0-0AFCCC352CAC}"/>
              </a:ext>
            </a:extLst>
          </p:cNvPr>
          <p:cNvSpPr>
            <a:spLocks noGrp="1"/>
          </p:cNvSpPr>
          <p:nvPr>
            <p:ph type="dt" sz="half" idx="10"/>
          </p:nvPr>
        </p:nvSpPr>
        <p:spPr/>
        <p:txBody>
          <a:bodyPr/>
          <a:lstStyle/>
          <a:p>
            <a:fld id="{2D894CAE-CF39-4C4F-9358-47E9FF61E8D4}" type="datetimeFigureOut">
              <a:rPr lang="en-US" smtClean="0"/>
              <a:t>7/8/2025</a:t>
            </a:fld>
            <a:endParaRPr lang="en-US"/>
          </a:p>
        </p:txBody>
      </p:sp>
      <p:sp>
        <p:nvSpPr>
          <p:cNvPr id="5" name="Footer Placeholder 4">
            <a:extLst>
              <a:ext uri="{FF2B5EF4-FFF2-40B4-BE49-F238E27FC236}">
                <a16:creationId xmlns:a16="http://schemas.microsoft.com/office/drawing/2014/main" id="{804EF041-9EC2-9108-B838-7F27CE7F0C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CE03F9-D9A7-E743-80FE-5047FDFA369F}"/>
              </a:ext>
            </a:extLst>
          </p:cNvPr>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8985601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70A7C-2B4E-4D21-F0E8-8228F9A138C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21E1770-A344-E314-64FD-67A8835D60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52C16E6-AA00-82CB-6299-4A20CFB45CE9}"/>
              </a:ext>
            </a:extLst>
          </p:cNvPr>
          <p:cNvSpPr>
            <a:spLocks noGrp="1"/>
          </p:cNvSpPr>
          <p:nvPr>
            <p:ph type="dt" sz="half" idx="10"/>
          </p:nvPr>
        </p:nvSpPr>
        <p:spPr/>
        <p:txBody>
          <a:bodyPr/>
          <a:lstStyle/>
          <a:p>
            <a:fld id="{2D894CAE-CF39-4C4F-9358-47E9FF61E8D4}" type="datetimeFigureOut">
              <a:rPr lang="en-US" smtClean="0"/>
              <a:t>7/8/2025</a:t>
            </a:fld>
            <a:endParaRPr lang="en-US"/>
          </a:p>
        </p:txBody>
      </p:sp>
      <p:sp>
        <p:nvSpPr>
          <p:cNvPr id="5" name="Footer Placeholder 4">
            <a:extLst>
              <a:ext uri="{FF2B5EF4-FFF2-40B4-BE49-F238E27FC236}">
                <a16:creationId xmlns:a16="http://schemas.microsoft.com/office/drawing/2014/main" id="{BAB03673-6C73-D5D1-5A8A-68B28B20E7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1D4487-EA5A-22CA-E3A4-5B982446ABEA}"/>
              </a:ext>
            </a:extLst>
          </p:cNvPr>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25245918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21194-8688-E828-3BE2-67E89953FC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AA3201-2683-4DB8-5A8A-6C471A1926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0DCE0E-3AD6-E6D6-4A52-C9968AA926B4}"/>
              </a:ext>
            </a:extLst>
          </p:cNvPr>
          <p:cNvSpPr>
            <a:spLocks noGrp="1"/>
          </p:cNvSpPr>
          <p:nvPr>
            <p:ph type="dt" sz="half" idx="10"/>
          </p:nvPr>
        </p:nvSpPr>
        <p:spPr/>
        <p:txBody>
          <a:bodyPr/>
          <a:lstStyle/>
          <a:p>
            <a:fld id="{2D894CAE-CF39-4C4F-9358-47E9FF61E8D4}" type="datetimeFigureOut">
              <a:rPr lang="en-US" smtClean="0"/>
              <a:t>7/8/2025</a:t>
            </a:fld>
            <a:endParaRPr lang="en-US"/>
          </a:p>
        </p:txBody>
      </p:sp>
      <p:sp>
        <p:nvSpPr>
          <p:cNvPr id="5" name="Footer Placeholder 4">
            <a:extLst>
              <a:ext uri="{FF2B5EF4-FFF2-40B4-BE49-F238E27FC236}">
                <a16:creationId xmlns:a16="http://schemas.microsoft.com/office/drawing/2014/main" id="{06F260CA-5D4D-C4B8-3016-D6DCF5D1C1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252704-33BC-1854-BC42-48041E5F2EA7}"/>
              </a:ext>
            </a:extLst>
          </p:cNvPr>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11275711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D7414-C862-0A87-BC3A-03E60DA389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7CD8408-DDA6-2CF1-0098-85671A6CB0F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D08192-1AAD-6656-BDA2-0059D194295C}"/>
              </a:ext>
            </a:extLst>
          </p:cNvPr>
          <p:cNvSpPr>
            <a:spLocks noGrp="1"/>
          </p:cNvSpPr>
          <p:nvPr>
            <p:ph type="dt" sz="half" idx="10"/>
          </p:nvPr>
        </p:nvSpPr>
        <p:spPr/>
        <p:txBody>
          <a:bodyPr/>
          <a:lstStyle/>
          <a:p>
            <a:fld id="{2D894CAE-CF39-4C4F-9358-47E9FF61E8D4}" type="datetimeFigureOut">
              <a:rPr lang="en-US" smtClean="0"/>
              <a:t>7/8/2025</a:t>
            </a:fld>
            <a:endParaRPr lang="en-US"/>
          </a:p>
        </p:txBody>
      </p:sp>
      <p:sp>
        <p:nvSpPr>
          <p:cNvPr id="5" name="Footer Placeholder 4">
            <a:extLst>
              <a:ext uri="{FF2B5EF4-FFF2-40B4-BE49-F238E27FC236}">
                <a16:creationId xmlns:a16="http://schemas.microsoft.com/office/drawing/2014/main" id="{7528FCBB-2B07-5027-9845-05FEE6062E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0F6AD0-F408-A4E3-EECD-F26F5F0F100F}"/>
              </a:ext>
            </a:extLst>
          </p:cNvPr>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4069335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A47F6-EB50-FD4C-A076-03AE7DBC98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2BCD5A-1CF8-1F78-F35C-696C981816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B881D7-DCAD-F5DB-77D4-7F998FAB430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1F58698-D1B5-5FC2-B5FA-8C71896D46D9}"/>
              </a:ext>
            </a:extLst>
          </p:cNvPr>
          <p:cNvSpPr>
            <a:spLocks noGrp="1"/>
          </p:cNvSpPr>
          <p:nvPr>
            <p:ph type="dt" sz="half" idx="10"/>
          </p:nvPr>
        </p:nvSpPr>
        <p:spPr/>
        <p:txBody>
          <a:bodyPr/>
          <a:lstStyle/>
          <a:p>
            <a:fld id="{2D894CAE-CF39-4C4F-9358-47E9FF61E8D4}" type="datetimeFigureOut">
              <a:rPr lang="en-US" smtClean="0"/>
              <a:t>7/8/2025</a:t>
            </a:fld>
            <a:endParaRPr lang="en-US"/>
          </a:p>
        </p:txBody>
      </p:sp>
      <p:sp>
        <p:nvSpPr>
          <p:cNvPr id="6" name="Footer Placeholder 5">
            <a:extLst>
              <a:ext uri="{FF2B5EF4-FFF2-40B4-BE49-F238E27FC236}">
                <a16:creationId xmlns:a16="http://schemas.microsoft.com/office/drawing/2014/main" id="{AFE241C4-4385-F83E-4F8A-E2EB7E8FA7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CD4F93-ADEE-41AE-1D14-D6FDDFF098EA}"/>
              </a:ext>
            </a:extLst>
          </p:cNvPr>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15510254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70A2C-3BF9-295E-F7EC-6D8E78922B3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36475D-AFD0-06BE-8F58-EF4E488108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7E0F2CA-4228-BFEF-F7D2-C8DA287B0BA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2849B33-A333-98D0-ADCB-C38020C6CA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81490F-1976-E9BB-00E4-49663B63D96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FB0106-8C04-D9D0-8FD7-837102F9A1D6}"/>
              </a:ext>
            </a:extLst>
          </p:cNvPr>
          <p:cNvSpPr>
            <a:spLocks noGrp="1"/>
          </p:cNvSpPr>
          <p:nvPr>
            <p:ph type="dt" sz="half" idx="10"/>
          </p:nvPr>
        </p:nvSpPr>
        <p:spPr/>
        <p:txBody>
          <a:bodyPr/>
          <a:lstStyle/>
          <a:p>
            <a:fld id="{2D894CAE-CF39-4C4F-9358-47E9FF61E8D4}" type="datetimeFigureOut">
              <a:rPr lang="en-US" smtClean="0"/>
              <a:t>7/8/2025</a:t>
            </a:fld>
            <a:endParaRPr lang="en-US"/>
          </a:p>
        </p:txBody>
      </p:sp>
      <p:sp>
        <p:nvSpPr>
          <p:cNvPr id="8" name="Footer Placeholder 7">
            <a:extLst>
              <a:ext uri="{FF2B5EF4-FFF2-40B4-BE49-F238E27FC236}">
                <a16:creationId xmlns:a16="http://schemas.microsoft.com/office/drawing/2014/main" id="{62CCEB09-A924-4191-90F6-1C757D71E9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54F0011-F767-90A3-5E87-8A6656252CCA}"/>
              </a:ext>
            </a:extLst>
          </p:cNvPr>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3890066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1099D63-952A-4927-9E69-48E390765723}" type="datetimeFigureOut">
              <a:rPr lang="en-US" smtClean="0"/>
              <a:t>7/8/2025</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CE26B29-2B8B-42CB-9047-6A1CCCCB2DDA}" type="slidenum">
              <a:rPr lang="en-US" smtClean="0"/>
              <a:t>‹#›</a:t>
            </a:fld>
            <a:endParaRPr lang="en-US" dirty="0"/>
          </a:p>
        </p:txBody>
      </p:sp>
    </p:spTree>
    <p:extLst>
      <p:ext uri="{BB962C8B-B14F-4D97-AF65-F5344CB8AC3E}">
        <p14:creationId xmlns:p14="http://schemas.microsoft.com/office/powerpoint/2010/main" val="4004958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70BAD-CFAC-92B6-C720-11B1F00530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1C709D5-1F8C-232C-278D-6FBA7FCD867F}"/>
              </a:ext>
            </a:extLst>
          </p:cNvPr>
          <p:cNvSpPr>
            <a:spLocks noGrp="1"/>
          </p:cNvSpPr>
          <p:nvPr>
            <p:ph type="dt" sz="half" idx="10"/>
          </p:nvPr>
        </p:nvSpPr>
        <p:spPr/>
        <p:txBody>
          <a:bodyPr/>
          <a:lstStyle/>
          <a:p>
            <a:fld id="{2D894CAE-CF39-4C4F-9358-47E9FF61E8D4}" type="datetimeFigureOut">
              <a:rPr lang="en-US" smtClean="0"/>
              <a:t>7/8/2025</a:t>
            </a:fld>
            <a:endParaRPr lang="en-US"/>
          </a:p>
        </p:txBody>
      </p:sp>
      <p:sp>
        <p:nvSpPr>
          <p:cNvPr id="4" name="Footer Placeholder 3">
            <a:extLst>
              <a:ext uri="{FF2B5EF4-FFF2-40B4-BE49-F238E27FC236}">
                <a16:creationId xmlns:a16="http://schemas.microsoft.com/office/drawing/2014/main" id="{58FCAAC9-4939-7D5D-0A19-A2776470656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DA5FF06-CA34-DA61-07CE-0ECF7DE5CF9F}"/>
              </a:ext>
            </a:extLst>
          </p:cNvPr>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3017054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A41FB8-6069-7A93-48EC-BC20E342C33D}"/>
              </a:ext>
            </a:extLst>
          </p:cNvPr>
          <p:cNvSpPr>
            <a:spLocks noGrp="1"/>
          </p:cNvSpPr>
          <p:nvPr>
            <p:ph type="dt" sz="half" idx="10"/>
          </p:nvPr>
        </p:nvSpPr>
        <p:spPr/>
        <p:txBody>
          <a:bodyPr/>
          <a:lstStyle/>
          <a:p>
            <a:fld id="{2D894CAE-CF39-4C4F-9358-47E9FF61E8D4}" type="datetimeFigureOut">
              <a:rPr lang="en-US" smtClean="0"/>
              <a:t>7/8/2025</a:t>
            </a:fld>
            <a:endParaRPr lang="en-US"/>
          </a:p>
        </p:txBody>
      </p:sp>
      <p:sp>
        <p:nvSpPr>
          <p:cNvPr id="3" name="Footer Placeholder 2">
            <a:extLst>
              <a:ext uri="{FF2B5EF4-FFF2-40B4-BE49-F238E27FC236}">
                <a16:creationId xmlns:a16="http://schemas.microsoft.com/office/drawing/2014/main" id="{738E3747-87E0-E8F6-9B56-479B88CEC84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4DDEBD9-F275-6A21-FC8F-A5CBD773C3D2}"/>
              </a:ext>
            </a:extLst>
          </p:cNvPr>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21920356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8FCAE-CB1C-87C7-E76D-8064137BF6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02D015C-2653-D70D-7149-E13CFB163A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5C580C2-1DAA-EA83-4557-2390E3961A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ED4D2F-A540-71E6-87A7-1C2A71E8397A}"/>
              </a:ext>
            </a:extLst>
          </p:cNvPr>
          <p:cNvSpPr>
            <a:spLocks noGrp="1"/>
          </p:cNvSpPr>
          <p:nvPr>
            <p:ph type="dt" sz="half" idx="10"/>
          </p:nvPr>
        </p:nvSpPr>
        <p:spPr/>
        <p:txBody>
          <a:bodyPr/>
          <a:lstStyle/>
          <a:p>
            <a:fld id="{2D894CAE-CF39-4C4F-9358-47E9FF61E8D4}" type="datetimeFigureOut">
              <a:rPr lang="en-US" smtClean="0"/>
              <a:t>7/8/2025</a:t>
            </a:fld>
            <a:endParaRPr lang="en-US"/>
          </a:p>
        </p:txBody>
      </p:sp>
      <p:sp>
        <p:nvSpPr>
          <p:cNvPr id="6" name="Footer Placeholder 5">
            <a:extLst>
              <a:ext uri="{FF2B5EF4-FFF2-40B4-BE49-F238E27FC236}">
                <a16:creationId xmlns:a16="http://schemas.microsoft.com/office/drawing/2014/main" id="{2357FD30-8455-DEEB-721A-447E0884D7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9A4FEF-5E23-F6F9-AA53-30772AEB36A4}"/>
              </a:ext>
            </a:extLst>
          </p:cNvPr>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21519230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EC891-7605-E6C0-F77B-41032CB09C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3CFF8C-E44D-4A7A-3380-356590AA96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35F4D5E-3A16-428E-9ED8-56B85377C4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B13084-2B2B-CFB5-6DDD-E8510A1B1893}"/>
              </a:ext>
            </a:extLst>
          </p:cNvPr>
          <p:cNvSpPr>
            <a:spLocks noGrp="1"/>
          </p:cNvSpPr>
          <p:nvPr>
            <p:ph type="dt" sz="half" idx="10"/>
          </p:nvPr>
        </p:nvSpPr>
        <p:spPr/>
        <p:txBody>
          <a:bodyPr/>
          <a:lstStyle/>
          <a:p>
            <a:fld id="{2D894CAE-CF39-4C4F-9358-47E9FF61E8D4}" type="datetimeFigureOut">
              <a:rPr lang="en-US" smtClean="0"/>
              <a:t>7/8/2025</a:t>
            </a:fld>
            <a:endParaRPr lang="en-US"/>
          </a:p>
        </p:txBody>
      </p:sp>
      <p:sp>
        <p:nvSpPr>
          <p:cNvPr id="6" name="Footer Placeholder 5">
            <a:extLst>
              <a:ext uri="{FF2B5EF4-FFF2-40B4-BE49-F238E27FC236}">
                <a16:creationId xmlns:a16="http://schemas.microsoft.com/office/drawing/2014/main" id="{DFD2C554-8254-1FAB-7219-7A6087F5FE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16CEEB-5DDC-41A8-6867-39ABF673CF69}"/>
              </a:ext>
            </a:extLst>
          </p:cNvPr>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37012313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963B8-AEF4-DE9C-E012-D0A8ABACE8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440599-9796-3C63-F421-5B4F2C7EB75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260E2D-0B21-5883-37BA-44E6810C6528}"/>
              </a:ext>
            </a:extLst>
          </p:cNvPr>
          <p:cNvSpPr>
            <a:spLocks noGrp="1"/>
          </p:cNvSpPr>
          <p:nvPr>
            <p:ph type="dt" sz="half" idx="10"/>
          </p:nvPr>
        </p:nvSpPr>
        <p:spPr/>
        <p:txBody>
          <a:bodyPr/>
          <a:lstStyle/>
          <a:p>
            <a:fld id="{2D894CAE-CF39-4C4F-9358-47E9FF61E8D4}" type="datetimeFigureOut">
              <a:rPr lang="en-US" smtClean="0"/>
              <a:t>7/8/2025</a:t>
            </a:fld>
            <a:endParaRPr lang="en-US"/>
          </a:p>
        </p:txBody>
      </p:sp>
      <p:sp>
        <p:nvSpPr>
          <p:cNvPr id="5" name="Footer Placeholder 4">
            <a:extLst>
              <a:ext uri="{FF2B5EF4-FFF2-40B4-BE49-F238E27FC236}">
                <a16:creationId xmlns:a16="http://schemas.microsoft.com/office/drawing/2014/main" id="{803051C5-BE17-AAC9-9986-8B3F5A59E2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07B123-0F94-CC5B-AC25-F5B6D4F0118F}"/>
              </a:ext>
            </a:extLst>
          </p:cNvPr>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41006579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250B22-958B-9618-DA16-9066D6AE052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88CFBB4-4887-3B3F-66B8-B2B8A65A236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E13598-0852-D99A-5DB0-0AFCCC352CAC}"/>
              </a:ext>
            </a:extLst>
          </p:cNvPr>
          <p:cNvSpPr>
            <a:spLocks noGrp="1"/>
          </p:cNvSpPr>
          <p:nvPr>
            <p:ph type="dt" sz="half" idx="10"/>
          </p:nvPr>
        </p:nvSpPr>
        <p:spPr/>
        <p:txBody>
          <a:bodyPr/>
          <a:lstStyle/>
          <a:p>
            <a:fld id="{2D894CAE-CF39-4C4F-9358-47E9FF61E8D4}" type="datetimeFigureOut">
              <a:rPr lang="en-US" smtClean="0"/>
              <a:t>7/8/2025</a:t>
            </a:fld>
            <a:endParaRPr lang="en-US"/>
          </a:p>
        </p:txBody>
      </p:sp>
      <p:sp>
        <p:nvSpPr>
          <p:cNvPr id="5" name="Footer Placeholder 4">
            <a:extLst>
              <a:ext uri="{FF2B5EF4-FFF2-40B4-BE49-F238E27FC236}">
                <a16:creationId xmlns:a16="http://schemas.microsoft.com/office/drawing/2014/main" id="{804EF041-9EC2-9108-B838-7F27CE7F0C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CE03F9-D9A7-E743-80FE-5047FDFA369F}"/>
              </a:ext>
            </a:extLst>
          </p:cNvPr>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3641285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1099D63-952A-4927-9E69-48E390765723}" type="datetimeFigureOut">
              <a:rPr lang="en-US" smtClean="0"/>
              <a:t>7/8/2025</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CE26B29-2B8B-42CB-9047-6A1CCCCB2DDA}" type="slidenum">
              <a:rPr lang="en-US" smtClean="0"/>
              <a:t>‹#›</a:t>
            </a:fld>
            <a:endParaRPr lang="en-US" dirty="0"/>
          </a:p>
        </p:txBody>
      </p:sp>
    </p:spTree>
    <p:extLst>
      <p:ext uri="{BB962C8B-B14F-4D97-AF65-F5344CB8AC3E}">
        <p14:creationId xmlns:p14="http://schemas.microsoft.com/office/powerpoint/2010/main" val="855458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1099D63-952A-4927-9E69-48E390765723}" type="datetimeFigureOut">
              <a:rPr lang="en-US" smtClean="0"/>
              <a:t>7/8/2025</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CE26B29-2B8B-42CB-9047-6A1CCCCB2DDA}" type="slidenum">
              <a:rPr lang="en-US" smtClean="0"/>
              <a:t>‹#›</a:t>
            </a:fld>
            <a:endParaRPr lang="en-US" dirty="0"/>
          </a:p>
        </p:txBody>
      </p:sp>
    </p:spTree>
    <p:extLst>
      <p:ext uri="{BB962C8B-B14F-4D97-AF65-F5344CB8AC3E}">
        <p14:creationId xmlns:p14="http://schemas.microsoft.com/office/powerpoint/2010/main" val="1508755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91099D63-952A-4927-9E69-48E390765723}" type="datetimeFigureOut">
              <a:rPr lang="en-US" smtClean="0"/>
              <a:t>7/8/2025</a:t>
            </a:fld>
            <a:endParaRPr lang="en-US" dirty="0"/>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CE26B29-2B8B-42CB-9047-6A1CCCCB2DDA}" type="slidenum">
              <a:rPr lang="en-US" smtClean="0"/>
              <a:t>‹#›</a:t>
            </a:fld>
            <a:endParaRPr lang="en-US" dirty="0"/>
          </a:p>
        </p:txBody>
      </p:sp>
    </p:spTree>
    <p:extLst>
      <p:ext uri="{BB962C8B-B14F-4D97-AF65-F5344CB8AC3E}">
        <p14:creationId xmlns:p14="http://schemas.microsoft.com/office/powerpoint/2010/main" val="2321012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91099D63-952A-4927-9E69-48E390765723}" type="datetimeFigureOut">
              <a:rPr lang="en-US" smtClean="0"/>
              <a:t>7/8/2025</a:t>
            </a:fld>
            <a:endParaRPr lang="en-US" dirty="0"/>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CE26B29-2B8B-42CB-9047-6A1CCCCB2DDA}" type="slidenum">
              <a:rPr lang="en-US" smtClean="0"/>
              <a:t>‹#›</a:t>
            </a:fld>
            <a:endParaRPr lang="en-US" dirty="0"/>
          </a:p>
        </p:txBody>
      </p:sp>
    </p:spTree>
    <p:extLst>
      <p:ext uri="{BB962C8B-B14F-4D97-AF65-F5344CB8AC3E}">
        <p14:creationId xmlns:p14="http://schemas.microsoft.com/office/powerpoint/2010/main" val="23296029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57221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21" Type="http://schemas.microsoft.com/office/2007/relationships/hdphoto" Target="../media/hdphoto2.wdp"/><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microsoft.com/office/2007/relationships/hdphoto" Target="../media/hdphoto1.wdp"/><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microsoft.com/office/2007/relationships/hdphoto" Target="../media/hdphoto2.wdp"/><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image" Target="../media/image3.pn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microsoft.com/office/2007/relationships/hdphoto" Target="../media/hdphoto1.wdp"/><Relationship Id="rId5" Type="http://schemas.openxmlformats.org/officeDocument/2006/relationships/slideLayout" Target="../slideLayouts/slideLayout20.xml"/><Relationship Id="rId10" Type="http://schemas.openxmlformats.org/officeDocument/2006/relationships/image" Target="../media/image2.png"/><Relationship Id="rId4" Type="http://schemas.openxmlformats.org/officeDocument/2006/relationships/slideLayout" Target="../slideLayouts/slideLayout19.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6.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6.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alphaModFix amt="51000"/>
            <a:lum/>
          </a:blip>
          <a:srcRect/>
          <a:stretch>
            <a:fillRect t="-9000" b="-9000"/>
          </a:stretch>
        </a:blipFill>
        <a:effectLst/>
      </p:bgPr>
    </p:bg>
    <p:spTree>
      <p:nvGrpSpPr>
        <p:cNvPr id="1" name=""/>
        <p:cNvGrpSpPr/>
        <p:nvPr/>
      </p:nvGrpSpPr>
      <p:grpSpPr>
        <a:xfrm>
          <a:off x="0" y="0"/>
          <a:ext cx="0" cy="0"/>
          <a:chOff x="0" y="0"/>
          <a:chExt cx="0" cy="0"/>
        </a:xfrm>
      </p:grpSpPr>
      <p:pic>
        <p:nvPicPr>
          <p:cNvPr id="8" name="Picture 7" descr="A logo with a black background">
            <a:extLst>
              <a:ext uri="{FF2B5EF4-FFF2-40B4-BE49-F238E27FC236}">
                <a16:creationId xmlns:a16="http://schemas.microsoft.com/office/drawing/2014/main" id="{B58B87BF-1DE8-9B8B-A3A8-D3D052FE11AE}"/>
              </a:ext>
            </a:extLst>
          </p:cNvPr>
          <p:cNvPicPr>
            <a:picLocks noChangeAspect="1"/>
          </p:cNvPicPr>
          <p:nvPr/>
        </p:nvPicPr>
        <p:blipFill>
          <a:blip r:embed="rId18">
            <a:extLst>
              <a:ext uri="{BEBA8EAE-BF5A-486C-A8C5-ECC9F3942E4B}">
                <a14:imgProps xmlns:a14="http://schemas.microsoft.com/office/drawing/2010/main">
                  <a14:imgLayer r:embed="rId19">
                    <a14:imgEffect>
                      <a14:artisticCrisscrossEtching trans="53000"/>
                    </a14:imgEffect>
                  </a14:imgLayer>
                </a14:imgProps>
              </a:ext>
              <a:ext uri="{28A0092B-C50C-407E-A947-70E740481C1C}">
                <a14:useLocalDpi xmlns:a14="http://schemas.microsoft.com/office/drawing/2010/main" val="0"/>
              </a:ext>
            </a:extLst>
          </a:blip>
          <a:stretch>
            <a:fillRect/>
          </a:stretch>
        </p:blipFill>
        <p:spPr>
          <a:xfrm>
            <a:off x="9937102" y="5967742"/>
            <a:ext cx="2024742" cy="808711"/>
          </a:xfrm>
          <a:prstGeom prst="rect">
            <a:avLst/>
          </a:prstGeom>
        </p:spPr>
      </p:pic>
      <p:pic>
        <p:nvPicPr>
          <p:cNvPr id="10" name="Picture 9" descr="A cartoon of a person holding a clipboard and a clipboard&#10;&#10;Description automatically generated">
            <a:extLst>
              <a:ext uri="{FF2B5EF4-FFF2-40B4-BE49-F238E27FC236}">
                <a16:creationId xmlns:a16="http://schemas.microsoft.com/office/drawing/2014/main" id="{DE5A7C71-383E-FEE7-491E-FF74AFEF179B}"/>
              </a:ext>
            </a:extLst>
          </p:cNvPr>
          <p:cNvPicPr>
            <a:picLocks noChangeAspect="1"/>
          </p:cNvPicPr>
          <p:nvPr/>
        </p:nvPicPr>
        <p:blipFill>
          <a:blip r:embed="rId20">
            <a:extLst>
              <a:ext uri="{BEBA8EAE-BF5A-486C-A8C5-ECC9F3942E4B}">
                <a14:imgProps xmlns:a14="http://schemas.microsoft.com/office/drawing/2010/main">
                  <a14:imgLayer r:embed="rId21">
                    <a14:imgEffect>
                      <a14:artisticCrisscrossEtching trans="55000"/>
                    </a14:imgEffect>
                  </a14:imgLayer>
                </a14:imgProps>
              </a:ext>
              <a:ext uri="{28A0092B-C50C-407E-A947-70E740481C1C}">
                <a14:useLocalDpi xmlns:a14="http://schemas.microsoft.com/office/drawing/2010/main" val="0"/>
              </a:ext>
            </a:extLst>
          </a:blip>
          <a:stretch>
            <a:fillRect/>
          </a:stretch>
        </p:blipFill>
        <p:spPr>
          <a:xfrm>
            <a:off x="134272" y="5781964"/>
            <a:ext cx="1004512" cy="994489"/>
          </a:xfrm>
          <a:prstGeom prst="rect">
            <a:avLst/>
          </a:prstGeom>
        </p:spPr>
      </p:pic>
    </p:spTree>
    <p:extLst>
      <p:ext uri="{BB962C8B-B14F-4D97-AF65-F5344CB8AC3E}">
        <p14:creationId xmlns:p14="http://schemas.microsoft.com/office/powerpoint/2010/main" val="166579879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36"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3000">
              <a:schemeClr val="accent3">
                <a:lumMod val="89000"/>
              </a:schemeClr>
            </a:gs>
            <a:gs pos="23000">
              <a:schemeClr val="accent3">
                <a:lumMod val="89000"/>
              </a:schemeClr>
            </a:gs>
            <a:gs pos="69000">
              <a:schemeClr val="accent3">
                <a:lumMod val="75000"/>
              </a:schemeClr>
            </a:gs>
            <a:gs pos="97000">
              <a:schemeClr val="accent3">
                <a:lumMod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p:cNvSpPr>
            <a:spLocks noGrp="1" noChangeArrowheads="1"/>
          </p:cNvSpPr>
          <p:nvPr>
            <p:ph type="body" idx="1"/>
          </p:nvPr>
        </p:nvSpPr>
        <p:spPr bwMode="auto">
          <a:xfrm>
            <a:off x="914400" y="1981200"/>
            <a:ext cx="103632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pic>
        <p:nvPicPr>
          <p:cNvPr id="2" name="Picture 1" descr="A logo with a black background">
            <a:extLst>
              <a:ext uri="{FF2B5EF4-FFF2-40B4-BE49-F238E27FC236}">
                <a16:creationId xmlns:a16="http://schemas.microsoft.com/office/drawing/2014/main" id="{53F6C0DB-7D6C-796B-32FD-7F9040D6C4F9}"/>
              </a:ext>
            </a:extLst>
          </p:cNvPr>
          <p:cNvPicPr>
            <a:picLocks noChangeAspect="1"/>
          </p:cNvPicPr>
          <p:nvPr userDrawn="1"/>
        </p:nvPicPr>
        <p:blipFill>
          <a:blip r:embed="rId10">
            <a:extLst>
              <a:ext uri="{BEBA8EAE-BF5A-486C-A8C5-ECC9F3942E4B}">
                <a14:imgProps xmlns:a14="http://schemas.microsoft.com/office/drawing/2010/main">
                  <a14:imgLayer r:embed="rId11">
                    <a14:imgEffect>
                      <a14:artisticCrisscrossEtching trans="53000"/>
                    </a14:imgEffect>
                  </a14:imgLayer>
                </a14:imgProps>
              </a:ext>
              <a:ext uri="{28A0092B-C50C-407E-A947-70E740481C1C}">
                <a14:useLocalDpi xmlns:a14="http://schemas.microsoft.com/office/drawing/2010/main" val="0"/>
              </a:ext>
            </a:extLst>
          </a:blip>
          <a:stretch>
            <a:fillRect/>
          </a:stretch>
        </p:blipFill>
        <p:spPr>
          <a:xfrm>
            <a:off x="9937102" y="5967742"/>
            <a:ext cx="2024742" cy="808711"/>
          </a:xfrm>
          <a:prstGeom prst="rect">
            <a:avLst/>
          </a:prstGeom>
        </p:spPr>
      </p:pic>
      <p:pic>
        <p:nvPicPr>
          <p:cNvPr id="3" name="Picture 2" descr="A cartoon of a person holding a clipboard and a clipboard&#10;&#10;Description automatically generated">
            <a:extLst>
              <a:ext uri="{FF2B5EF4-FFF2-40B4-BE49-F238E27FC236}">
                <a16:creationId xmlns:a16="http://schemas.microsoft.com/office/drawing/2014/main" id="{725EC827-05E7-2BB4-B4C3-35FAA4AB959A}"/>
              </a:ext>
            </a:extLst>
          </p:cNvPr>
          <p:cNvPicPr>
            <a:picLocks noChangeAspect="1"/>
          </p:cNvPicPr>
          <p:nvPr userDrawn="1"/>
        </p:nvPicPr>
        <p:blipFill>
          <a:blip r:embed="rId12">
            <a:extLst>
              <a:ext uri="{BEBA8EAE-BF5A-486C-A8C5-ECC9F3942E4B}">
                <a14:imgProps xmlns:a14="http://schemas.microsoft.com/office/drawing/2010/main">
                  <a14:imgLayer r:embed="rId13">
                    <a14:imgEffect>
                      <a14:artisticCrisscrossEtching trans="55000"/>
                    </a14:imgEffect>
                  </a14:imgLayer>
                </a14:imgProps>
              </a:ext>
              <a:ext uri="{28A0092B-C50C-407E-A947-70E740481C1C}">
                <a14:useLocalDpi xmlns:a14="http://schemas.microsoft.com/office/drawing/2010/main" val="0"/>
              </a:ext>
            </a:extLst>
          </a:blip>
          <a:stretch>
            <a:fillRect/>
          </a:stretch>
        </p:blipFill>
        <p:spPr>
          <a:xfrm>
            <a:off x="134272" y="5781964"/>
            <a:ext cx="1004512" cy="994489"/>
          </a:xfrm>
          <a:prstGeom prst="rect">
            <a:avLst/>
          </a:prstGeom>
        </p:spPr>
      </p:pic>
    </p:spTree>
    <p:extLst>
      <p:ext uri="{BB962C8B-B14F-4D97-AF65-F5344CB8AC3E}">
        <p14:creationId xmlns:p14="http://schemas.microsoft.com/office/powerpoint/2010/main" val="3828162693"/>
      </p:ext>
    </p:extLst>
  </p:cSld>
  <p:clrMap bg1="dk2" tx1="lt1" bg2="dk1" tx2="lt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rgbClr val="FFFF00"/>
          </a:solidFill>
          <a:latin typeface="+mn-lt"/>
          <a:ea typeface="+mn-ea"/>
          <a:cs typeface="+mn-cs"/>
        </a:defRPr>
      </a:lvl1pPr>
      <a:lvl2pPr marL="742950" indent="-285750" algn="l" rtl="0" eaLnBrk="0" fontAlgn="base" hangingPunct="0">
        <a:spcBef>
          <a:spcPct val="20000"/>
        </a:spcBef>
        <a:spcAft>
          <a:spcPct val="0"/>
        </a:spcAft>
        <a:buChar char="–"/>
        <a:defRPr sz="2800">
          <a:solidFill>
            <a:srgbClr val="FFFF00"/>
          </a:solidFill>
          <a:latin typeface="+mn-lt"/>
        </a:defRPr>
      </a:lvl2pPr>
      <a:lvl3pPr marL="1143000" indent="-228600" algn="l" rtl="0" eaLnBrk="0" fontAlgn="base" hangingPunct="0">
        <a:spcBef>
          <a:spcPct val="20000"/>
        </a:spcBef>
        <a:spcAft>
          <a:spcPct val="0"/>
        </a:spcAft>
        <a:buChar char="•"/>
        <a:defRPr sz="2400">
          <a:solidFill>
            <a:srgbClr val="FFFF00"/>
          </a:solidFill>
          <a:latin typeface="+mn-lt"/>
        </a:defRPr>
      </a:lvl3pPr>
      <a:lvl4pPr marL="1600200" indent="-228600" algn="l" rtl="0" eaLnBrk="0" fontAlgn="base" hangingPunct="0">
        <a:spcBef>
          <a:spcPct val="20000"/>
        </a:spcBef>
        <a:spcAft>
          <a:spcPct val="0"/>
        </a:spcAft>
        <a:buChar char="–"/>
        <a:defRPr sz="2000">
          <a:solidFill>
            <a:srgbClr val="FFFF00"/>
          </a:solidFill>
          <a:latin typeface="+mn-lt"/>
        </a:defRPr>
      </a:lvl4pPr>
      <a:lvl5pPr marL="2057400" indent="-228600" algn="l" rtl="0" eaLnBrk="0" fontAlgn="base" hangingPunct="0">
        <a:spcBef>
          <a:spcPct val="20000"/>
        </a:spcBef>
        <a:spcAft>
          <a:spcPct val="0"/>
        </a:spcAft>
        <a:buChar char="»"/>
        <a:defRPr sz="2000">
          <a:solidFill>
            <a:srgbClr val="FFFF00"/>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alphaModFix amt="51000"/>
            <a:lum/>
          </a:blip>
          <a:srcRect/>
          <a:stretch>
            <a:fillRect t="-4000" b="-4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E897A7-CB29-886F-D4F9-5A4FAC89A5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2CEFB94-52AC-4ABA-B7F7-F2F8E0B568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AC5B38-0AF3-A699-72CF-A0726C51C6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D894CAE-CF39-4C4F-9358-47E9FF61E8D4}" type="datetimeFigureOut">
              <a:rPr lang="en-US" smtClean="0"/>
              <a:t>7/8/2025</a:t>
            </a:fld>
            <a:endParaRPr lang="en-US"/>
          </a:p>
        </p:txBody>
      </p:sp>
      <p:sp>
        <p:nvSpPr>
          <p:cNvPr id="5" name="Footer Placeholder 4">
            <a:extLst>
              <a:ext uri="{FF2B5EF4-FFF2-40B4-BE49-F238E27FC236}">
                <a16:creationId xmlns:a16="http://schemas.microsoft.com/office/drawing/2014/main" id="{BEABAB05-EE56-F8C1-D9E3-15D0A66262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E5FCC7C-6E94-14D9-3D8A-876DE73DC2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113A058-182B-454B-A014-B2D440157F18}" type="slidenum">
              <a:rPr lang="en-US" smtClean="0"/>
              <a:t>‹#›</a:t>
            </a:fld>
            <a:endParaRPr lang="en-US"/>
          </a:p>
        </p:txBody>
      </p:sp>
    </p:spTree>
    <p:extLst>
      <p:ext uri="{BB962C8B-B14F-4D97-AF65-F5344CB8AC3E}">
        <p14:creationId xmlns:p14="http://schemas.microsoft.com/office/powerpoint/2010/main" val="2296141085"/>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alphaModFix amt="51000"/>
            <a:lum/>
          </a:blip>
          <a:srcRect/>
          <a:stretch>
            <a:fillRect t="-4000" b="-4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E897A7-CB29-886F-D4F9-5A4FAC89A5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2CEFB94-52AC-4ABA-B7F7-F2F8E0B568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AC5B38-0AF3-A699-72CF-A0726C51C6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D894CAE-CF39-4C4F-9358-47E9FF61E8D4}" type="datetimeFigureOut">
              <a:rPr lang="en-US" smtClean="0"/>
              <a:t>7/8/2025</a:t>
            </a:fld>
            <a:endParaRPr lang="en-US"/>
          </a:p>
        </p:txBody>
      </p:sp>
      <p:sp>
        <p:nvSpPr>
          <p:cNvPr id="5" name="Footer Placeholder 4">
            <a:extLst>
              <a:ext uri="{FF2B5EF4-FFF2-40B4-BE49-F238E27FC236}">
                <a16:creationId xmlns:a16="http://schemas.microsoft.com/office/drawing/2014/main" id="{BEABAB05-EE56-F8C1-D9E3-15D0A66262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E5FCC7C-6E94-14D9-3D8A-876DE73DC2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113A058-182B-454B-A014-B2D440157F18}" type="slidenum">
              <a:rPr lang="en-US" smtClean="0"/>
              <a:t>‹#›</a:t>
            </a:fld>
            <a:endParaRPr lang="en-US"/>
          </a:p>
        </p:txBody>
      </p:sp>
    </p:spTree>
    <p:extLst>
      <p:ext uri="{BB962C8B-B14F-4D97-AF65-F5344CB8AC3E}">
        <p14:creationId xmlns:p14="http://schemas.microsoft.com/office/powerpoint/2010/main" val="445966286"/>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1.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19.xml"/><Relationship Id="rId5" Type="http://schemas.openxmlformats.org/officeDocument/2006/relationships/image" Target="../media/image25.jpe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19.xml"/><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19.xml"/><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21.xml"/><Relationship Id="rId1" Type="http://schemas.openxmlformats.org/officeDocument/2006/relationships/slideLayout" Target="../slideLayouts/slideLayout19.xml"/><Relationship Id="rId4" Type="http://schemas.openxmlformats.org/officeDocument/2006/relationships/image" Target="../media/image36.wmf"/></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22.xml"/><Relationship Id="rId1" Type="http://schemas.openxmlformats.org/officeDocument/2006/relationships/slideLayout" Target="../slideLayouts/slideLayout20.xml"/><Relationship Id="rId4" Type="http://schemas.openxmlformats.org/officeDocument/2006/relationships/image" Target="../media/image36.wmf"/></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20.xml"/><Relationship Id="rId5" Type="http://schemas.openxmlformats.org/officeDocument/2006/relationships/image" Target="../media/image40.jpeg"/><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21.xml"/><Relationship Id="rId4" Type="http://schemas.openxmlformats.org/officeDocument/2006/relationships/image" Target="../media/image42.jpeg"/></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6.xml"/><Relationship Id="rId1" Type="http://schemas.openxmlformats.org/officeDocument/2006/relationships/slideLayout" Target="../slideLayouts/slideLayout19.xml"/><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7.xml"/><Relationship Id="rId1" Type="http://schemas.openxmlformats.org/officeDocument/2006/relationships/slideLayout" Target="../slideLayouts/slideLayout19.xml"/><Relationship Id="rId4" Type="http://schemas.openxmlformats.org/officeDocument/2006/relationships/image" Target="../media/image46.jpg"/></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34.xml"/><Relationship Id="rId1" Type="http://schemas.openxmlformats.org/officeDocument/2006/relationships/slideLayout" Target="../slideLayouts/slideLayout19.xml"/><Relationship Id="rId6" Type="http://schemas.openxmlformats.org/officeDocument/2006/relationships/image" Target="../media/image52.jpeg"/><Relationship Id="rId5" Type="http://schemas.openxmlformats.org/officeDocument/2006/relationships/image" Target="../media/image54.jpe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5.xml"/><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7.xml"/><Relationship Id="rId1" Type="http://schemas.openxmlformats.org/officeDocument/2006/relationships/slideLayout" Target="../slideLayouts/slideLayout20.xml"/><Relationship Id="rId4" Type="http://schemas.openxmlformats.org/officeDocument/2006/relationships/image" Target="../media/image58.jpeg"/></Relationships>
</file>

<file path=ppt/slides/_rels/slide3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8.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9.xml"/><Relationship Id="rId5" Type="http://schemas.openxmlformats.org/officeDocument/2006/relationships/image" Target="../media/image19.pn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openxmlformats.org/officeDocument/2006/relationships/image" Target="../media/image2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0E38C-5F27-1370-233F-A229A771A0F8}"/>
              </a:ext>
            </a:extLst>
          </p:cNvPr>
          <p:cNvSpPr>
            <a:spLocks noGrp="1"/>
          </p:cNvSpPr>
          <p:nvPr>
            <p:ph type="title"/>
          </p:nvPr>
        </p:nvSpPr>
        <p:spPr/>
        <p:txBody>
          <a:bodyPr/>
          <a:lstStyle/>
          <a:p>
            <a:pPr algn="ctr"/>
            <a:r>
              <a:rPr lang="en-US" dirty="0"/>
              <a:t>Initial and Advanced Treatment</a:t>
            </a:r>
          </a:p>
        </p:txBody>
      </p:sp>
      <p:sp>
        <p:nvSpPr>
          <p:cNvPr id="3" name="Text Placeholder 2">
            <a:extLst>
              <a:ext uri="{FF2B5EF4-FFF2-40B4-BE49-F238E27FC236}">
                <a16:creationId xmlns:a16="http://schemas.microsoft.com/office/drawing/2014/main" id="{DFD79CB0-779D-1767-41A9-E097FA252DB7}"/>
              </a:ext>
            </a:extLst>
          </p:cNvPr>
          <p:cNvSpPr>
            <a:spLocks noGrp="1"/>
          </p:cNvSpPr>
          <p:nvPr>
            <p:ph type="body" idx="1"/>
          </p:nvPr>
        </p:nvSpPr>
        <p:spPr/>
        <p:txBody>
          <a:bodyPr/>
          <a:lstStyle/>
          <a:p>
            <a:pPr algn="ctr"/>
            <a:r>
              <a:rPr lang="en-US" sz="3500" dirty="0"/>
              <a:t>Initial Stop(s) on the Treatment Train  </a:t>
            </a:r>
          </a:p>
          <a:p>
            <a:pPr algn="ctr"/>
            <a:r>
              <a:rPr lang="en-US" sz="3500" dirty="0"/>
              <a:t>Septic Tanks, Pretreatment, and Pump Tanks</a:t>
            </a:r>
          </a:p>
        </p:txBody>
      </p:sp>
      <p:pic>
        <p:nvPicPr>
          <p:cNvPr id="4" name="Picture 3" descr="SepticTankInstall">
            <a:extLst>
              <a:ext uri="{FF2B5EF4-FFF2-40B4-BE49-F238E27FC236}">
                <a16:creationId xmlns:a16="http://schemas.microsoft.com/office/drawing/2014/main" id="{815A3D12-8AD3-38AC-EB15-4FAB98B460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706" r="13151"/>
          <a:stretch/>
        </p:blipFill>
        <p:spPr bwMode="auto">
          <a:xfrm>
            <a:off x="4787532" y="136488"/>
            <a:ext cx="2616936" cy="25776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84251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16D64-3B1B-00BC-526D-7C8D0C535B3E}"/>
              </a:ext>
            </a:extLst>
          </p:cNvPr>
          <p:cNvSpPr>
            <a:spLocks noGrp="1"/>
          </p:cNvSpPr>
          <p:nvPr>
            <p:ph type="title"/>
          </p:nvPr>
        </p:nvSpPr>
        <p:spPr/>
        <p:txBody>
          <a:bodyPr/>
          <a:lstStyle/>
          <a:p>
            <a:r>
              <a:rPr lang="en-US" dirty="0"/>
              <a:t>Effluent screen alarm</a:t>
            </a:r>
          </a:p>
        </p:txBody>
      </p:sp>
      <p:pic>
        <p:nvPicPr>
          <p:cNvPr id="2050" name="Picture 2" descr="Why is the alarm on septic going off? -">
            <a:extLst>
              <a:ext uri="{FF2B5EF4-FFF2-40B4-BE49-F238E27FC236}">
                <a16:creationId xmlns:a16="http://schemas.microsoft.com/office/drawing/2014/main" id="{7B59778A-0DD9-29C3-4627-2734D03C96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486"/>
          <a:stretch/>
        </p:blipFill>
        <p:spPr bwMode="auto">
          <a:xfrm>
            <a:off x="7944680" y="1393664"/>
            <a:ext cx="4028454" cy="407067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2" descr="NOOOO!!! Lady Screams With Agony Over Donald Trump Being Sworn In As  President - fools boneheads and jackasses">
            <a:extLst>
              <a:ext uri="{FF2B5EF4-FFF2-40B4-BE49-F238E27FC236}">
                <a16:creationId xmlns:a16="http://schemas.microsoft.com/office/drawing/2014/main" id="{CEED7DB1-66DF-EA7F-774E-931DB64A81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69692"/>
            <a:ext cx="7734962" cy="411861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1820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ACE Soil &amp; SIte Evaluations, LLC - Home | Facebook">
            <a:extLst>
              <a:ext uri="{FF2B5EF4-FFF2-40B4-BE49-F238E27FC236}">
                <a16:creationId xmlns:a16="http://schemas.microsoft.com/office/drawing/2014/main" id="{E6A105C3-5DF2-7148-4F44-AF4C5AC308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02" r="-1" b="-1"/>
          <a:stretch/>
        </p:blipFill>
        <p:spPr bwMode="auto">
          <a:xfrm>
            <a:off x="6645" y="10"/>
            <a:ext cx="4628035" cy="342898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eptic Additives - Bio-Systems International SK7 | Pumper">
            <a:extLst>
              <a:ext uri="{FF2B5EF4-FFF2-40B4-BE49-F238E27FC236}">
                <a16:creationId xmlns:a16="http://schemas.microsoft.com/office/drawing/2014/main" id="{A1A55134-C2E0-997B-2D45-C90EFD18F4D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 b="1970"/>
          <a:stretch/>
        </p:blipFill>
        <p:spPr bwMode="auto">
          <a:xfrm>
            <a:off x="6645" y="3429000"/>
            <a:ext cx="4628035" cy="342899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Are septic tank additives good or bad? | Wastewater">
            <a:extLst>
              <a:ext uri="{FF2B5EF4-FFF2-40B4-BE49-F238E27FC236}">
                <a16:creationId xmlns:a16="http://schemas.microsoft.com/office/drawing/2014/main" id="{7B4BC9EB-0AB2-AA09-7512-B58A3F7A0BE2}"/>
              </a:ext>
            </a:extLst>
          </p:cNvPr>
          <p:cNvPicPr>
            <a:picLocks noChangeAspect="1" noChangeArrowheads="1"/>
          </p:cNvPicPr>
          <p:nvPr/>
        </p:nvPicPr>
        <p:blipFill rotWithShape="1">
          <a:blip r:embed="rId5">
            <a:duotone>
              <a:schemeClr val="bg2">
                <a:shade val="45000"/>
                <a:satMod val="135000"/>
              </a:schemeClr>
              <a:prstClr val="white"/>
            </a:duotone>
            <a:alphaModFix amt="55000"/>
            <a:extLst>
              <a:ext uri="{28A0092B-C50C-407E-A947-70E740481C1C}">
                <a14:useLocalDpi xmlns:a14="http://schemas.microsoft.com/office/drawing/2010/main" val="0"/>
              </a:ext>
            </a:extLst>
          </a:blip>
          <a:srcRect l="8083" r="13902"/>
          <a:stretch/>
        </p:blipFill>
        <p:spPr bwMode="auto">
          <a:xfrm>
            <a:off x="4656369" y="-2"/>
            <a:ext cx="7535631" cy="685800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1C88750-FCC7-F6AB-485C-ECC131EC408F}"/>
              </a:ext>
            </a:extLst>
          </p:cNvPr>
          <p:cNvSpPr>
            <a:spLocks noGrp="1"/>
          </p:cNvSpPr>
          <p:nvPr>
            <p:ph type="title"/>
          </p:nvPr>
        </p:nvSpPr>
        <p:spPr>
          <a:xfrm>
            <a:off x="5615756" y="1358901"/>
            <a:ext cx="5601818" cy="2730498"/>
          </a:xfrm>
        </p:spPr>
        <p:txBody>
          <a:bodyPr vert="horz" lIns="91440" tIns="45720" rIns="91440" bIns="45720" rtlCol="0" anchor="b">
            <a:normAutofit/>
          </a:bodyPr>
          <a:lstStyle/>
          <a:p>
            <a:r>
              <a:rPr lang="en-US" sz="4800" dirty="0"/>
              <a:t>maintenance</a:t>
            </a:r>
          </a:p>
        </p:txBody>
      </p:sp>
      <p:sp>
        <p:nvSpPr>
          <p:cNvPr id="3" name="Content Placeholder 2">
            <a:extLst>
              <a:ext uri="{FF2B5EF4-FFF2-40B4-BE49-F238E27FC236}">
                <a16:creationId xmlns:a16="http://schemas.microsoft.com/office/drawing/2014/main" id="{8AD75343-B94E-A7BD-2FCC-4E2C7B784820}"/>
              </a:ext>
            </a:extLst>
          </p:cNvPr>
          <p:cNvSpPr>
            <a:spLocks noGrp="1"/>
          </p:cNvSpPr>
          <p:nvPr>
            <p:ph sz="quarter" idx="13"/>
          </p:nvPr>
        </p:nvSpPr>
        <p:spPr>
          <a:xfrm>
            <a:off x="5782220" y="4165601"/>
            <a:ext cx="5268890" cy="789172"/>
          </a:xfrm>
        </p:spPr>
        <p:txBody>
          <a:bodyPr vert="horz" lIns="91440" tIns="45720" rIns="91440" bIns="45720" rtlCol="0">
            <a:normAutofit/>
          </a:bodyPr>
          <a:lstStyle/>
          <a:p>
            <a:pPr marL="0" indent="0" algn="ctr">
              <a:buNone/>
            </a:pPr>
            <a:r>
              <a:rPr lang="en-US" sz="3000" dirty="0">
                <a:solidFill>
                  <a:schemeClr val="bg1">
                    <a:lumMod val="50000"/>
                  </a:schemeClr>
                </a:solidFill>
              </a:rPr>
              <a:t>additives</a:t>
            </a:r>
          </a:p>
        </p:txBody>
      </p:sp>
    </p:spTree>
    <p:extLst>
      <p:ext uri="{BB962C8B-B14F-4D97-AF65-F5344CB8AC3E}">
        <p14:creationId xmlns:p14="http://schemas.microsoft.com/office/powerpoint/2010/main" val="16712550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Content Placeholder 3">
            <a:extLst>
              <a:ext uri="{FF2B5EF4-FFF2-40B4-BE49-F238E27FC236}">
                <a16:creationId xmlns:a16="http://schemas.microsoft.com/office/drawing/2014/main" id="{D147EE98-503A-A218-B3A4-3401A7E23FFB}"/>
              </a:ext>
            </a:extLst>
          </p:cNvPr>
          <p:cNvPicPr>
            <a:picLocks noChangeAspect="1"/>
          </p:cNvPicPr>
          <p:nvPr/>
        </p:nvPicPr>
        <p:blipFill>
          <a:blip r:embed="rId3"/>
          <a:stretch>
            <a:fillRect/>
          </a:stretch>
        </p:blipFill>
        <p:spPr>
          <a:xfrm>
            <a:off x="2973413" y="965201"/>
            <a:ext cx="6245173" cy="4918074"/>
          </a:xfrm>
          <a:prstGeom prst="rect">
            <a:avLst/>
          </a:prstGeom>
        </p:spPr>
      </p:pic>
      <p:sp>
        <p:nvSpPr>
          <p:cNvPr id="3" name="Rectangle 2">
            <a:extLst>
              <a:ext uri="{FF2B5EF4-FFF2-40B4-BE49-F238E27FC236}">
                <a16:creationId xmlns:a16="http://schemas.microsoft.com/office/drawing/2014/main" id="{2CC6D073-5DA4-3616-FE79-05F0413DC873}"/>
              </a:ext>
            </a:extLst>
          </p:cNvPr>
          <p:cNvSpPr/>
          <p:nvPr/>
        </p:nvSpPr>
        <p:spPr>
          <a:xfrm>
            <a:off x="176012" y="154862"/>
            <a:ext cx="5594801" cy="923330"/>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solidFill>
                  <a:srgbClr val="FF0000"/>
                </a:solidFill>
                <a:effectLst>
                  <a:outerShdw dist="38100" dir="2700000" algn="tl" rotWithShape="0">
                    <a:schemeClr val="accent2"/>
                  </a:outerShdw>
                </a:effectLst>
              </a:rPr>
              <a:t>Is the Tank Full</a:t>
            </a:r>
          </a:p>
        </p:txBody>
      </p:sp>
      <p:sp>
        <p:nvSpPr>
          <p:cNvPr id="4" name="Rectangle 3">
            <a:extLst>
              <a:ext uri="{FF2B5EF4-FFF2-40B4-BE49-F238E27FC236}">
                <a16:creationId xmlns:a16="http://schemas.microsoft.com/office/drawing/2014/main" id="{4B2CB616-7B82-C12B-C5A1-5CCD27EBA700}"/>
              </a:ext>
            </a:extLst>
          </p:cNvPr>
          <p:cNvSpPr/>
          <p:nvPr/>
        </p:nvSpPr>
        <p:spPr>
          <a:xfrm>
            <a:off x="488919" y="5823885"/>
            <a:ext cx="11214160" cy="923330"/>
          </a:xfrm>
          <a:prstGeom prst="rect">
            <a:avLst/>
          </a:prstGeom>
          <a:noFill/>
        </p:spPr>
        <p:txBody>
          <a:bodyPr wrap="none" lIns="91440" tIns="45720" rIns="91440" bIns="45720">
            <a:spAutoFit/>
          </a:bodyPr>
          <a:lstStyle/>
          <a:p>
            <a:pPr algn="ctr"/>
            <a:r>
              <a:rPr lang="en-US" sz="5400" b="1" cap="none" spc="50" dirty="0">
                <a:ln w="9525" cmpd="sng">
                  <a:solidFill>
                    <a:schemeClr val="accent1"/>
                  </a:solidFill>
                  <a:prstDash val="solid"/>
                </a:ln>
                <a:solidFill>
                  <a:schemeClr val="tx1">
                    <a:lumMod val="95000"/>
                    <a:lumOff val="5000"/>
                  </a:schemeClr>
                </a:solidFill>
                <a:effectLst>
                  <a:glow rad="38100">
                    <a:schemeClr val="accent1">
                      <a:alpha val="40000"/>
                    </a:schemeClr>
                  </a:glow>
                </a:effectLst>
              </a:rPr>
              <a:t>Sludge + Scum &gt; 25-33% of volume</a:t>
            </a:r>
          </a:p>
        </p:txBody>
      </p:sp>
      <p:sp>
        <p:nvSpPr>
          <p:cNvPr id="5" name="Rectangle 4">
            <a:extLst>
              <a:ext uri="{FF2B5EF4-FFF2-40B4-BE49-F238E27FC236}">
                <a16:creationId xmlns:a16="http://schemas.microsoft.com/office/drawing/2014/main" id="{840B655A-7CEC-521E-CC5A-660C790F2AC2}"/>
              </a:ext>
            </a:extLst>
          </p:cNvPr>
          <p:cNvSpPr/>
          <p:nvPr/>
        </p:nvSpPr>
        <p:spPr>
          <a:xfrm>
            <a:off x="9296451" y="1481872"/>
            <a:ext cx="2367956" cy="1754326"/>
          </a:xfrm>
          <a:prstGeom prst="rect">
            <a:avLst/>
          </a:prstGeom>
          <a:noFill/>
        </p:spPr>
        <p:txBody>
          <a:bodyPr wrap="non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OR</a:t>
            </a:r>
          </a:p>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 =&gt; 3”</a:t>
            </a:r>
          </a:p>
        </p:txBody>
      </p:sp>
      <p:sp>
        <p:nvSpPr>
          <p:cNvPr id="6" name="Rectangle 5">
            <a:extLst>
              <a:ext uri="{FF2B5EF4-FFF2-40B4-BE49-F238E27FC236}">
                <a16:creationId xmlns:a16="http://schemas.microsoft.com/office/drawing/2014/main" id="{F2BA06CE-7C3D-426D-8EA6-72C587A81D20}"/>
              </a:ext>
            </a:extLst>
          </p:cNvPr>
          <p:cNvSpPr/>
          <p:nvPr/>
        </p:nvSpPr>
        <p:spPr>
          <a:xfrm>
            <a:off x="9307498" y="3440220"/>
            <a:ext cx="2736647" cy="1754326"/>
          </a:xfrm>
          <a:prstGeom prst="rect">
            <a:avLst/>
          </a:prstGeom>
          <a:noFill/>
        </p:spPr>
        <p:txBody>
          <a:bodyPr wrap="none" lIns="91440" tIns="45720" rIns="91440" bIns="45720">
            <a:spAutoFit/>
          </a:bodyPr>
          <a:lstStyle/>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OR</a:t>
            </a:r>
          </a:p>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B</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&lt;= 12”</a:t>
            </a:r>
          </a:p>
        </p:txBody>
      </p:sp>
      <p:cxnSp>
        <p:nvCxnSpPr>
          <p:cNvPr id="8" name="Straight Arrow Connector 7">
            <a:extLst>
              <a:ext uri="{FF2B5EF4-FFF2-40B4-BE49-F238E27FC236}">
                <a16:creationId xmlns:a16="http://schemas.microsoft.com/office/drawing/2014/main" id="{FC03083A-3BD1-421E-8808-5414166E5A77}"/>
              </a:ext>
            </a:extLst>
          </p:cNvPr>
          <p:cNvCxnSpPr>
            <a:cxnSpLocks/>
          </p:cNvCxnSpPr>
          <p:nvPr/>
        </p:nvCxnSpPr>
        <p:spPr>
          <a:xfrm flipH="1">
            <a:off x="6471138" y="2757268"/>
            <a:ext cx="2926080" cy="674086"/>
          </a:xfrm>
          <a:prstGeom prst="straightConnector1">
            <a:avLst/>
          </a:prstGeom>
          <a:ln w="38100">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F031538B-92AB-1988-74EC-3FBFFB5BFE50}"/>
              </a:ext>
            </a:extLst>
          </p:cNvPr>
          <p:cNvCxnSpPr/>
          <p:nvPr/>
        </p:nvCxnSpPr>
        <p:spPr>
          <a:xfrm flipH="1" flipV="1">
            <a:off x="7451448" y="3910818"/>
            <a:ext cx="1945770" cy="714055"/>
          </a:xfrm>
          <a:prstGeom prst="straightConnector1">
            <a:avLst/>
          </a:prstGeom>
          <a:ln w="38100">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12" name="Left Brace 11">
            <a:extLst>
              <a:ext uri="{FF2B5EF4-FFF2-40B4-BE49-F238E27FC236}">
                <a16:creationId xmlns:a16="http://schemas.microsoft.com/office/drawing/2014/main" id="{C16B798A-8D9F-403C-1AE0-423A7159C912}"/>
              </a:ext>
            </a:extLst>
          </p:cNvPr>
          <p:cNvSpPr/>
          <p:nvPr/>
        </p:nvSpPr>
        <p:spPr>
          <a:xfrm>
            <a:off x="5134709" y="3010486"/>
            <a:ext cx="253218" cy="418514"/>
          </a:xfrm>
          <a:prstGeom prst="leftBrace">
            <a:avLst/>
          </a:prstGeom>
          <a:ln w="381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Left Brace 12">
            <a:extLst>
              <a:ext uri="{FF2B5EF4-FFF2-40B4-BE49-F238E27FC236}">
                <a16:creationId xmlns:a16="http://schemas.microsoft.com/office/drawing/2014/main" id="{BFF325F0-403F-A956-C889-E931B90FCC2E}"/>
              </a:ext>
            </a:extLst>
          </p:cNvPr>
          <p:cNvSpPr/>
          <p:nvPr/>
        </p:nvSpPr>
        <p:spPr>
          <a:xfrm>
            <a:off x="4569730" y="4058587"/>
            <a:ext cx="305240" cy="714055"/>
          </a:xfrm>
          <a:prstGeom prst="leftBrace">
            <a:avLst/>
          </a:prstGeom>
          <a:ln w="381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Left Brace 13">
            <a:extLst>
              <a:ext uri="{FF2B5EF4-FFF2-40B4-BE49-F238E27FC236}">
                <a16:creationId xmlns:a16="http://schemas.microsoft.com/office/drawing/2014/main" id="{B9E18639-FBC1-A2BE-BD55-EE56694F8447}"/>
              </a:ext>
            </a:extLst>
          </p:cNvPr>
          <p:cNvSpPr/>
          <p:nvPr/>
        </p:nvSpPr>
        <p:spPr>
          <a:xfrm rot="10800000">
            <a:off x="7604607" y="3299120"/>
            <a:ext cx="269432" cy="1480202"/>
          </a:xfrm>
          <a:prstGeom prst="leftBrace">
            <a:avLst/>
          </a:prstGeom>
          <a:ln w="381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1" dirty="0"/>
          </a:p>
        </p:txBody>
      </p:sp>
      <p:cxnSp>
        <p:nvCxnSpPr>
          <p:cNvPr id="16" name="Straight Connector 15">
            <a:extLst>
              <a:ext uri="{FF2B5EF4-FFF2-40B4-BE49-F238E27FC236}">
                <a16:creationId xmlns:a16="http://schemas.microsoft.com/office/drawing/2014/main" id="{44373D13-5D7B-BC7F-A1F2-2F76CF47A76B}"/>
              </a:ext>
            </a:extLst>
          </p:cNvPr>
          <p:cNvCxnSpPr>
            <a:cxnSpLocks/>
            <a:endCxn id="12" idx="1"/>
          </p:cNvCxnSpPr>
          <p:nvPr/>
        </p:nvCxnSpPr>
        <p:spPr>
          <a:xfrm flipV="1">
            <a:off x="1688011" y="3219743"/>
            <a:ext cx="3446698" cy="30864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EC3E80DF-BB6D-5067-E828-ECD27F748AAF}"/>
              </a:ext>
            </a:extLst>
          </p:cNvPr>
          <p:cNvCxnSpPr>
            <a:cxnSpLocks/>
          </p:cNvCxnSpPr>
          <p:nvPr/>
        </p:nvCxnSpPr>
        <p:spPr>
          <a:xfrm>
            <a:off x="1688011" y="3528391"/>
            <a:ext cx="2937878" cy="88943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91DF91F3-5B94-F817-0A90-ACF57674D4C9}"/>
              </a:ext>
            </a:extLst>
          </p:cNvPr>
          <p:cNvCxnSpPr>
            <a:cxnSpLocks/>
            <a:endCxn id="24" idx="1"/>
          </p:cNvCxnSpPr>
          <p:nvPr/>
        </p:nvCxnSpPr>
        <p:spPr>
          <a:xfrm>
            <a:off x="1684914" y="3536053"/>
            <a:ext cx="1109866" cy="19886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4" name="Left Brace 23">
            <a:extLst>
              <a:ext uri="{FF2B5EF4-FFF2-40B4-BE49-F238E27FC236}">
                <a16:creationId xmlns:a16="http://schemas.microsoft.com/office/drawing/2014/main" id="{B0B09693-FCC1-3CC5-C90B-9BC5E6BC18EF}"/>
              </a:ext>
            </a:extLst>
          </p:cNvPr>
          <p:cNvSpPr/>
          <p:nvPr/>
        </p:nvSpPr>
        <p:spPr>
          <a:xfrm rot="5400000">
            <a:off x="2531264" y="4741067"/>
            <a:ext cx="527033" cy="2094289"/>
          </a:xfrm>
          <a:prstGeom prst="leftBrace">
            <a:avLst/>
          </a:prstGeom>
          <a:ln w="381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5E9B658B-348F-FC2D-D032-14CCC4778C24}"/>
              </a:ext>
            </a:extLst>
          </p:cNvPr>
          <p:cNvCxnSpPr>
            <a:cxnSpLocks/>
            <a:stCxn id="14" idx="1"/>
            <a:endCxn id="27" idx="1"/>
          </p:cNvCxnSpPr>
          <p:nvPr/>
        </p:nvCxnSpPr>
        <p:spPr>
          <a:xfrm>
            <a:off x="7874039" y="4039221"/>
            <a:ext cx="2871211" cy="149247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7" name="Left Brace 26">
            <a:extLst>
              <a:ext uri="{FF2B5EF4-FFF2-40B4-BE49-F238E27FC236}">
                <a16:creationId xmlns:a16="http://schemas.microsoft.com/office/drawing/2014/main" id="{943303BC-5660-C6E2-6A6D-E63A51B6F987}"/>
              </a:ext>
            </a:extLst>
          </p:cNvPr>
          <p:cNvSpPr/>
          <p:nvPr/>
        </p:nvSpPr>
        <p:spPr>
          <a:xfrm rot="5400000">
            <a:off x="10481734" y="4748064"/>
            <a:ext cx="527033" cy="2094289"/>
          </a:xfrm>
          <a:prstGeom prst="leftBrace">
            <a:avLst/>
          </a:prstGeom>
          <a:ln w="381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091321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1+#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500" fill="hold"/>
                                        <p:tgtEl>
                                          <p:spTgt spid="24"/>
                                        </p:tgtEl>
                                        <p:attrNameLst>
                                          <p:attrName>ppt_x</p:attrName>
                                        </p:attrNameLst>
                                      </p:cBhvr>
                                      <p:tavLst>
                                        <p:tav tm="0">
                                          <p:val>
                                            <p:strVal val="#ppt_x"/>
                                          </p:val>
                                        </p:tav>
                                        <p:tav tm="100000">
                                          <p:val>
                                            <p:strVal val="#ppt_x"/>
                                          </p:val>
                                        </p:tav>
                                      </p:tavLst>
                                    </p:anim>
                                    <p:anim calcmode="lin" valueType="num">
                                      <p:cBhvr additive="base">
                                        <p:cTn id="36" dur="500" fill="hold"/>
                                        <p:tgtEl>
                                          <p:spTgt spid="2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additive="base">
                                        <p:cTn id="43" dur="500" fill="hold"/>
                                        <p:tgtEl>
                                          <p:spTgt spid="27"/>
                                        </p:tgtEl>
                                        <p:attrNameLst>
                                          <p:attrName>ppt_x</p:attrName>
                                        </p:attrNameLst>
                                      </p:cBhvr>
                                      <p:tavLst>
                                        <p:tav tm="0">
                                          <p:val>
                                            <p:strVal val="#ppt_x"/>
                                          </p:val>
                                        </p:tav>
                                        <p:tav tm="100000">
                                          <p:val>
                                            <p:strVal val="#ppt_x"/>
                                          </p:val>
                                        </p:tav>
                                      </p:tavLst>
                                    </p:anim>
                                    <p:anim calcmode="lin" valueType="num">
                                      <p:cBhvr additive="base">
                                        <p:cTn id="44" dur="500" fill="hold"/>
                                        <p:tgtEl>
                                          <p:spTgt spid="27"/>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ppt_x"/>
                                          </p:val>
                                        </p:tav>
                                        <p:tav tm="100000">
                                          <p:val>
                                            <p:strVal val="#ppt_x"/>
                                          </p:val>
                                        </p:tav>
                                      </p:tavLst>
                                    </p:anim>
                                    <p:anim calcmode="lin" valueType="num">
                                      <p:cBhvr additive="base">
                                        <p:cTn id="48" dur="500" fill="hold"/>
                                        <p:tgtEl>
                                          <p:spTgt spid="16"/>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500" fill="hold"/>
                                        <p:tgtEl>
                                          <p:spTgt spid="18"/>
                                        </p:tgtEl>
                                        <p:attrNameLst>
                                          <p:attrName>ppt_x</p:attrName>
                                        </p:attrNameLst>
                                      </p:cBhvr>
                                      <p:tavLst>
                                        <p:tav tm="0">
                                          <p:val>
                                            <p:strVal val="#ppt_x"/>
                                          </p:val>
                                        </p:tav>
                                        <p:tav tm="100000">
                                          <p:val>
                                            <p:strVal val="#ppt_x"/>
                                          </p:val>
                                        </p:tav>
                                      </p:tavLst>
                                    </p:anim>
                                    <p:anim calcmode="lin" valueType="num">
                                      <p:cBhvr additive="base">
                                        <p:cTn id="52" dur="500" fill="hold"/>
                                        <p:tgtEl>
                                          <p:spTgt spid="18"/>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22"/>
                                        </p:tgtEl>
                                        <p:attrNameLst>
                                          <p:attrName>style.visibility</p:attrName>
                                        </p:attrNameLst>
                                      </p:cBhvr>
                                      <p:to>
                                        <p:strVal val="visible"/>
                                      </p:to>
                                    </p:set>
                                    <p:anim calcmode="lin" valueType="num">
                                      <p:cBhvr additive="base">
                                        <p:cTn id="55" dur="500" fill="hold"/>
                                        <p:tgtEl>
                                          <p:spTgt spid="22"/>
                                        </p:tgtEl>
                                        <p:attrNameLst>
                                          <p:attrName>ppt_x</p:attrName>
                                        </p:attrNameLst>
                                      </p:cBhvr>
                                      <p:tavLst>
                                        <p:tav tm="0">
                                          <p:val>
                                            <p:strVal val="#ppt_x"/>
                                          </p:val>
                                        </p:tav>
                                        <p:tav tm="100000">
                                          <p:val>
                                            <p:strVal val="#ppt_x"/>
                                          </p:val>
                                        </p:tav>
                                      </p:tavLst>
                                    </p:anim>
                                    <p:anim calcmode="lin" valueType="num">
                                      <p:cBhvr additive="base">
                                        <p:cTn id="56" dur="500" fill="hold"/>
                                        <p:tgtEl>
                                          <p:spTgt spid="22"/>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25"/>
                                        </p:tgtEl>
                                        <p:attrNameLst>
                                          <p:attrName>style.visibility</p:attrName>
                                        </p:attrNameLst>
                                      </p:cBhvr>
                                      <p:to>
                                        <p:strVal val="visible"/>
                                      </p:to>
                                    </p:set>
                                    <p:anim calcmode="lin" valueType="num">
                                      <p:cBhvr additive="base">
                                        <p:cTn id="59" dur="500" fill="hold"/>
                                        <p:tgtEl>
                                          <p:spTgt spid="25"/>
                                        </p:tgtEl>
                                        <p:attrNameLst>
                                          <p:attrName>ppt_x</p:attrName>
                                        </p:attrNameLst>
                                      </p:cBhvr>
                                      <p:tavLst>
                                        <p:tav tm="0">
                                          <p:val>
                                            <p:strVal val="#ppt_x"/>
                                          </p:val>
                                        </p:tav>
                                        <p:tav tm="100000">
                                          <p:val>
                                            <p:strVal val="#ppt_x"/>
                                          </p:val>
                                        </p:tav>
                                      </p:tavLst>
                                    </p:anim>
                                    <p:anim calcmode="lin" valueType="num">
                                      <p:cBhvr additive="base">
                                        <p:cTn id="6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2" grpId="0" animBg="1"/>
      <p:bldP spid="13" grpId="0" animBg="1"/>
      <p:bldP spid="14" grpId="0" animBg="1"/>
      <p:bldP spid="24" grpId="0" animBg="1"/>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F946B-7681-6968-F91E-1D2D9BD39154}"/>
              </a:ext>
            </a:extLst>
          </p:cNvPr>
          <p:cNvSpPr>
            <a:spLocks noGrp="1"/>
          </p:cNvSpPr>
          <p:nvPr>
            <p:ph type="title"/>
          </p:nvPr>
        </p:nvSpPr>
        <p:spPr>
          <a:xfrm>
            <a:off x="807757" y="770915"/>
            <a:ext cx="5460521" cy="1596177"/>
          </a:xfrm>
        </p:spPr>
        <p:txBody>
          <a:bodyPr/>
          <a:lstStyle/>
          <a:p>
            <a:r>
              <a:rPr lang="en-US" dirty="0"/>
              <a:t>Other concerns</a:t>
            </a:r>
          </a:p>
        </p:txBody>
      </p:sp>
      <p:sp>
        <p:nvSpPr>
          <p:cNvPr id="3" name="Content Placeholder 2">
            <a:extLst>
              <a:ext uri="{FF2B5EF4-FFF2-40B4-BE49-F238E27FC236}">
                <a16:creationId xmlns:a16="http://schemas.microsoft.com/office/drawing/2014/main" id="{9776C94F-0510-F71D-F3BC-70B96829EA96}"/>
              </a:ext>
            </a:extLst>
          </p:cNvPr>
          <p:cNvSpPr>
            <a:spLocks noGrp="1"/>
          </p:cNvSpPr>
          <p:nvPr>
            <p:ph sz="quarter" idx="13"/>
          </p:nvPr>
        </p:nvSpPr>
        <p:spPr>
          <a:xfrm>
            <a:off x="1748660" y="2367091"/>
            <a:ext cx="3578713" cy="3424107"/>
          </a:xfrm>
        </p:spPr>
        <p:txBody>
          <a:bodyPr>
            <a:normAutofit lnSpcReduction="10000"/>
          </a:bodyPr>
          <a:lstStyle/>
          <a:p>
            <a:r>
              <a:rPr lang="en-US" sz="3000" dirty="0"/>
              <a:t>Tank depth</a:t>
            </a:r>
          </a:p>
          <a:p>
            <a:pPr lvl="1"/>
            <a:r>
              <a:rPr lang="en-US" sz="2800" dirty="0"/>
              <a:t>Maintenance</a:t>
            </a:r>
          </a:p>
          <a:p>
            <a:pPr lvl="1"/>
            <a:r>
              <a:rPr lang="en-US" sz="2800" dirty="0"/>
              <a:t>Strength</a:t>
            </a:r>
          </a:p>
          <a:p>
            <a:r>
              <a:rPr lang="en-US" sz="3000" dirty="0"/>
              <a:t>Lift stations</a:t>
            </a:r>
          </a:p>
          <a:p>
            <a:pPr lvl="1"/>
            <a:r>
              <a:rPr lang="en-US" sz="2800" dirty="0"/>
              <a:t>Pump access</a:t>
            </a:r>
          </a:p>
          <a:p>
            <a:pPr lvl="1"/>
            <a:r>
              <a:rPr lang="en-US" sz="2800" dirty="0"/>
              <a:t>Watertight</a:t>
            </a:r>
          </a:p>
          <a:p>
            <a:pPr lvl="1"/>
            <a:r>
              <a:rPr lang="en-US" sz="2800" dirty="0"/>
              <a:t>controls</a:t>
            </a:r>
          </a:p>
        </p:txBody>
      </p:sp>
      <p:pic>
        <p:nvPicPr>
          <p:cNvPr id="4" name="Picture 4">
            <a:extLst>
              <a:ext uri="{FF2B5EF4-FFF2-40B4-BE49-F238E27FC236}">
                <a16:creationId xmlns:a16="http://schemas.microsoft.com/office/drawing/2014/main" id="{B14FCB46-4FC2-3BDD-2869-5AFB6637BC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44936"/>
            <a:ext cx="5334000" cy="824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7361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60E8D-2616-A388-1E3D-338C9A637EDC}"/>
              </a:ext>
            </a:extLst>
          </p:cNvPr>
          <p:cNvSpPr>
            <a:spLocks noGrp="1"/>
          </p:cNvSpPr>
          <p:nvPr>
            <p:ph type="title"/>
          </p:nvPr>
        </p:nvSpPr>
        <p:spPr>
          <a:xfrm>
            <a:off x="5632174" y="307091"/>
            <a:ext cx="5220586" cy="1596177"/>
          </a:xfrm>
        </p:spPr>
        <p:txBody>
          <a:bodyPr>
            <a:normAutofit/>
          </a:bodyPr>
          <a:lstStyle/>
          <a:p>
            <a:r>
              <a:rPr lang="en-US" sz="5500" dirty="0"/>
              <a:t>Holding tank</a:t>
            </a:r>
          </a:p>
        </p:txBody>
      </p:sp>
      <p:sp>
        <p:nvSpPr>
          <p:cNvPr id="3" name="Content Placeholder 2">
            <a:extLst>
              <a:ext uri="{FF2B5EF4-FFF2-40B4-BE49-F238E27FC236}">
                <a16:creationId xmlns:a16="http://schemas.microsoft.com/office/drawing/2014/main" id="{A9ACC7A6-7912-F05B-DA82-2244468CE8F8}"/>
              </a:ext>
            </a:extLst>
          </p:cNvPr>
          <p:cNvSpPr>
            <a:spLocks noGrp="1"/>
          </p:cNvSpPr>
          <p:nvPr>
            <p:ph sz="quarter" idx="13"/>
          </p:nvPr>
        </p:nvSpPr>
        <p:spPr>
          <a:xfrm>
            <a:off x="6430642" y="1716946"/>
            <a:ext cx="5646052" cy="3424107"/>
          </a:xfrm>
        </p:spPr>
        <p:txBody>
          <a:bodyPr>
            <a:noAutofit/>
          </a:bodyPr>
          <a:lstStyle/>
          <a:p>
            <a:pPr>
              <a:lnSpc>
                <a:spcPct val="110000"/>
              </a:lnSpc>
            </a:pPr>
            <a:r>
              <a:rPr lang="en-US" sz="3500" dirty="0"/>
              <a:t>Pump &amp; haul</a:t>
            </a:r>
          </a:p>
          <a:p>
            <a:pPr>
              <a:lnSpc>
                <a:spcPct val="110000"/>
              </a:lnSpc>
            </a:pPr>
            <a:r>
              <a:rPr lang="en-US" sz="3500" dirty="0"/>
              <a:t>Capacity</a:t>
            </a:r>
          </a:p>
          <a:p>
            <a:pPr lvl="1">
              <a:lnSpc>
                <a:spcPct val="110000"/>
              </a:lnSpc>
            </a:pPr>
            <a:r>
              <a:rPr lang="en-US" sz="2500" dirty="0"/>
              <a:t>5 days minimum</a:t>
            </a:r>
          </a:p>
          <a:p>
            <a:pPr>
              <a:lnSpc>
                <a:spcPct val="110000"/>
              </a:lnSpc>
            </a:pPr>
            <a:r>
              <a:rPr lang="en-US" sz="3500" dirty="0"/>
              <a:t>Most expensive</a:t>
            </a:r>
          </a:p>
          <a:p>
            <a:pPr lvl="1">
              <a:lnSpc>
                <a:spcPct val="110000"/>
              </a:lnSpc>
            </a:pPr>
            <a:r>
              <a:rPr lang="en-US" sz="2500" dirty="0"/>
              <a:t>Owner</a:t>
            </a:r>
          </a:p>
          <a:p>
            <a:pPr lvl="1">
              <a:lnSpc>
                <a:spcPct val="110000"/>
              </a:lnSpc>
            </a:pPr>
            <a:r>
              <a:rPr lang="en-US" sz="2500" dirty="0"/>
              <a:t>Regulator</a:t>
            </a:r>
          </a:p>
          <a:p>
            <a:pPr>
              <a:lnSpc>
                <a:spcPct val="110000"/>
              </a:lnSpc>
            </a:pPr>
            <a:r>
              <a:rPr lang="en-US" sz="3500" dirty="0"/>
              <a:t>Midnight pumper</a:t>
            </a:r>
          </a:p>
          <a:p>
            <a:pPr lvl="1">
              <a:lnSpc>
                <a:spcPct val="110000"/>
              </a:lnSpc>
            </a:pPr>
            <a:r>
              <a:rPr lang="en-US" sz="2500" dirty="0"/>
              <a:t>use</a:t>
            </a:r>
          </a:p>
        </p:txBody>
      </p:sp>
      <p:pic>
        <p:nvPicPr>
          <p:cNvPr id="5" name="Picture 4" descr="DSCN3878.JPG">
            <a:extLst>
              <a:ext uri="{FF2B5EF4-FFF2-40B4-BE49-F238E27FC236}">
                <a16:creationId xmlns:a16="http://schemas.microsoft.com/office/drawing/2014/main" id="{5DF21C91-2B09-82A0-9500-A8785D6229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708" r="-2" b="1747"/>
          <a:stretch/>
        </p:blipFill>
        <p:spPr bwMode="auto">
          <a:xfrm>
            <a:off x="913774" y="618517"/>
            <a:ext cx="3494466" cy="2504045"/>
          </a:xfrm>
          <a:prstGeom prst="roundRect">
            <a:avLst>
              <a:gd name="adj" fmla="val 530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rgbClr val="FFFFFF"/>
                </a:solidFill>
              </a14:hiddenFill>
            </a:ext>
          </a:extLst>
        </p:spPr>
      </p:pic>
      <p:pic>
        <p:nvPicPr>
          <p:cNvPr id="4" name="Picture 6" descr="DSCN0376">
            <a:extLst>
              <a:ext uri="{FF2B5EF4-FFF2-40B4-BE49-F238E27FC236}">
                <a16:creationId xmlns:a16="http://schemas.microsoft.com/office/drawing/2014/main" id="{4FD2349C-ADFD-7FFD-CA61-9857D01784D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 b="4455"/>
          <a:stretch/>
        </p:blipFill>
        <p:spPr bwMode="auto">
          <a:xfrm>
            <a:off x="913774" y="3287153"/>
            <a:ext cx="3494466" cy="2504045"/>
          </a:xfrm>
          <a:prstGeom prst="roundRect">
            <a:avLst>
              <a:gd name="adj" fmla="val 530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77122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3AD59-ECCF-0C06-02C6-CC5AE224DB9E}"/>
              </a:ext>
            </a:extLst>
          </p:cNvPr>
          <p:cNvSpPr>
            <a:spLocks noGrp="1"/>
          </p:cNvSpPr>
          <p:nvPr>
            <p:ph type="title"/>
          </p:nvPr>
        </p:nvSpPr>
        <p:spPr>
          <a:xfrm>
            <a:off x="957256" y="162586"/>
            <a:ext cx="7315826" cy="1596177"/>
          </a:xfrm>
        </p:spPr>
        <p:txBody>
          <a:bodyPr/>
          <a:lstStyle/>
          <a:p>
            <a:r>
              <a:rPr lang="en-US" sz="5500" dirty="0"/>
              <a:t>What is </a:t>
            </a:r>
            <a:r>
              <a:rPr lang="en-US" sz="5500" b="1" i="1" dirty="0"/>
              <a:t>NOT</a:t>
            </a:r>
            <a:r>
              <a:rPr lang="en-US" sz="5500" dirty="0"/>
              <a:t> a tank</a:t>
            </a:r>
          </a:p>
        </p:txBody>
      </p:sp>
      <p:sp>
        <p:nvSpPr>
          <p:cNvPr id="3" name="Content Placeholder 2">
            <a:extLst>
              <a:ext uri="{FF2B5EF4-FFF2-40B4-BE49-F238E27FC236}">
                <a16:creationId xmlns:a16="http://schemas.microsoft.com/office/drawing/2014/main" id="{DD792AB9-B6F9-5136-0B02-EBCAD129AD3C}"/>
              </a:ext>
            </a:extLst>
          </p:cNvPr>
          <p:cNvSpPr>
            <a:spLocks noGrp="1"/>
          </p:cNvSpPr>
          <p:nvPr>
            <p:ph sz="quarter" idx="13"/>
          </p:nvPr>
        </p:nvSpPr>
        <p:spPr>
          <a:xfrm>
            <a:off x="657225" y="1716946"/>
            <a:ext cx="4271963" cy="3424107"/>
          </a:xfrm>
        </p:spPr>
        <p:txBody>
          <a:bodyPr>
            <a:noAutofit/>
          </a:bodyPr>
          <a:lstStyle/>
          <a:p>
            <a:r>
              <a:rPr lang="en-US" sz="4500" dirty="0"/>
              <a:t>Cesspool</a:t>
            </a:r>
          </a:p>
          <a:p>
            <a:r>
              <a:rPr lang="en-US" sz="4500" dirty="0"/>
              <a:t>Leaching pit</a:t>
            </a:r>
          </a:p>
          <a:p>
            <a:r>
              <a:rPr lang="en-US" sz="4500" dirty="0"/>
              <a:t>Seepage pit</a:t>
            </a:r>
          </a:p>
          <a:p>
            <a:r>
              <a:rPr lang="en-US" sz="4500" dirty="0"/>
              <a:t>Drywell</a:t>
            </a:r>
          </a:p>
        </p:txBody>
      </p:sp>
      <p:pic>
        <p:nvPicPr>
          <p:cNvPr id="4" name="Picture 4">
            <a:extLst>
              <a:ext uri="{FF2B5EF4-FFF2-40B4-BE49-F238E27FC236}">
                <a16:creationId xmlns:a16="http://schemas.microsoft.com/office/drawing/2014/main" id="{C728F8BF-74B0-B617-B2A4-C105CE55C3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6049" y="1430892"/>
            <a:ext cx="6756268" cy="44807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86903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C5C7DE-1F34-069D-8EF0-FD2D0AC04849}"/>
              </a:ext>
            </a:extLst>
          </p:cNvPr>
          <p:cNvSpPr txBox="1">
            <a:spLocks noChangeArrowheads="1"/>
          </p:cNvSpPr>
          <p:nvPr/>
        </p:nvSpPr>
        <p:spPr>
          <a:xfrm>
            <a:off x="933396" y="196044"/>
            <a:ext cx="9327382" cy="1828800"/>
          </a:xfrm>
          <a:prstGeom prst="rect">
            <a:avLst/>
          </a:prstGeom>
          <a:ln>
            <a:miter lim="800000"/>
            <a:headEnd/>
            <a:tailEnd/>
          </a:ln>
        </p:spPr>
        <p:txBody>
          <a:bodyPr vert="horz" lIns="91440" tIns="45720" rIns="91440" bIns="45720" rtlCol="0" anchor="ctr">
            <a:normAutofit fontScale="92500"/>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en-US" sz="9600" b="0" i="0" u="none" strike="noStrike" kern="1200" cap="all" spc="0" normalizeH="0" baseline="0" noProof="0" dirty="0">
                <a:ln>
                  <a:noFill/>
                </a:ln>
                <a:solidFill>
                  <a:prstClr val="black"/>
                </a:solidFill>
                <a:effectLst/>
                <a:uLnTx/>
                <a:uFillTx/>
                <a:latin typeface="Tw Cen MT" panose="020B0602020104020603"/>
                <a:ea typeface="+mj-ea"/>
                <a:cs typeface="+mj-cs"/>
              </a:rPr>
              <a:t>TANK Questions?</a:t>
            </a:r>
          </a:p>
        </p:txBody>
      </p:sp>
      <p:pic>
        <p:nvPicPr>
          <p:cNvPr id="1026" name="Picture 2" descr="Environmental Impact of Septic Tanks Framework - Omw Magazine">
            <a:extLst>
              <a:ext uri="{FF2B5EF4-FFF2-40B4-BE49-F238E27FC236}">
                <a16:creationId xmlns:a16="http://schemas.microsoft.com/office/drawing/2014/main" id="{C865407E-EF00-BBC3-9D44-4F35B35B1F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9217" y="1784982"/>
            <a:ext cx="8055739" cy="45112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88422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3125E13-DAB2-7302-1806-9695A843F969}"/>
              </a:ext>
            </a:extLst>
          </p:cNvPr>
          <p:cNvSpPr txBox="1">
            <a:spLocks/>
          </p:cNvSpPr>
          <p:nvPr/>
        </p:nvSpPr>
        <p:spPr>
          <a:xfrm>
            <a:off x="1524000" y="2216185"/>
            <a:ext cx="9144000" cy="11238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500" b="1" dirty="0"/>
              <a:t>Pumping systems</a:t>
            </a:r>
          </a:p>
        </p:txBody>
      </p:sp>
      <p:sp>
        <p:nvSpPr>
          <p:cNvPr id="5" name="Subtitle 2">
            <a:extLst>
              <a:ext uri="{FF2B5EF4-FFF2-40B4-BE49-F238E27FC236}">
                <a16:creationId xmlns:a16="http://schemas.microsoft.com/office/drawing/2014/main" id="{E8913246-EB0F-41B5-988F-9EC13CCD852F}"/>
              </a:ext>
            </a:extLst>
          </p:cNvPr>
          <p:cNvSpPr txBox="1">
            <a:spLocks/>
          </p:cNvSpPr>
          <p:nvPr/>
        </p:nvSpPr>
        <p:spPr>
          <a:xfrm>
            <a:off x="1524000" y="3602038"/>
            <a:ext cx="9144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4500" dirty="0"/>
              <a:t>Introduction to </a:t>
            </a:r>
          </a:p>
          <a:p>
            <a:pPr algn="ctr"/>
            <a:r>
              <a:rPr lang="en-US" sz="4500" dirty="0"/>
              <a:t>systems that require a pump</a:t>
            </a:r>
          </a:p>
        </p:txBody>
      </p:sp>
    </p:spTree>
    <p:extLst>
      <p:ext uri="{BB962C8B-B14F-4D97-AF65-F5344CB8AC3E}">
        <p14:creationId xmlns:p14="http://schemas.microsoft.com/office/powerpoint/2010/main" val="29372108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CB93B-E7B6-6830-0144-6BEA463DA019}"/>
              </a:ext>
            </a:extLst>
          </p:cNvPr>
          <p:cNvSpPr>
            <a:spLocks noGrp="1"/>
          </p:cNvSpPr>
          <p:nvPr>
            <p:ph type="title"/>
          </p:nvPr>
        </p:nvSpPr>
        <p:spPr>
          <a:xfrm>
            <a:off x="913774" y="55299"/>
            <a:ext cx="10364451" cy="1269108"/>
          </a:xfrm>
        </p:spPr>
        <p:txBody>
          <a:bodyPr>
            <a:noAutofit/>
          </a:bodyPr>
          <a:lstStyle/>
          <a:p>
            <a:r>
              <a:rPr lang="en-US" sz="5500" dirty="0"/>
              <a:t>Parts of the pump system</a:t>
            </a:r>
          </a:p>
        </p:txBody>
      </p:sp>
      <p:sp>
        <p:nvSpPr>
          <p:cNvPr id="3" name="Content Placeholder 2">
            <a:extLst>
              <a:ext uri="{FF2B5EF4-FFF2-40B4-BE49-F238E27FC236}">
                <a16:creationId xmlns:a16="http://schemas.microsoft.com/office/drawing/2014/main" id="{D931789D-94A3-E8B3-EB3A-8C1C23FDE631}"/>
              </a:ext>
            </a:extLst>
          </p:cNvPr>
          <p:cNvSpPr>
            <a:spLocks noGrp="1"/>
          </p:cNvSpPr>
          <p:nvPr>
            <p:ph sz="quarter" idx="13"/>
          </p:nvPr>
        </p:nvSpPr>
        <p:spPr>
          <a:xfrm>
            <a:off x="557735" y="1324406"/>
            <a:ext cx="4188826" cy="4696316"/>
          </a:xfrm>
        </p:spPr>
        <p:txBody>
          <a:bodyPr>
            <a:normAutofit/>
          </a:bodyPr>
          <a:lstStyle/>
          <a:p>
            <a:r>
              <a:rPr lang="en-US" sz="3000" dirty="0"/>
              <a:t>Pump tank: vault</a:t>
            </a:r>
          </a:p>
          <a:p>
            <a:r>
              <a:rPr lang="en-US" sz="3000" dirty="0"/>
              <a:t>Pump</a:t>
            </a:r>
          </a:p>
          <a:p>
            <a:r>
              <a:rPr lang="en-US" sz="3000" dirty="0"/>
              <a:t>Controls</a:t>
            </a:r>
          </a:p>
          <a:p>
            <a:pPr lvl="1"/>
            <a:r>
              <a:rPr lang="en-US" sz="2800" dirty="0"/>
              <a:t>Alarm</a:t>
            </a:r>
          </a:p>
          <a:p>
            <a:pPr lvl="2"/>
            <a:r>
              <a:rPr lang="en-US" sz="2600" dirty="0"/>
              <a:t>Demand dose</a:t>
            </a:r>
          </a:p>
          <a:p>
            <a:pPr lvl="2"/>
            <a:r>
              <a:rPr lang="en-US" sz="2600" dirty="0"/>
              <a:t>Timed dose</a:t>
            </a:r>
          </a:p>
          <a:p>
            <a:r>
              <a:rPr lang="en-US" sz="3000" dirty="0"/>
              <a:t>Supply lines</a:t>
            </a:r>
          </a:p>
          <a:p>
            <a:r>
              <a:rPr lang="en-US" sz="3000" dirty="0"/>
              <a:t>Final dispersal/treatment</a:t>
            </a:r>
          </a:p>
        </p:txBody>
      </p:sp>
      <p:pic>
        <p:nvPicPr>
          <p:cNvPr id="5122" name="Picture 2" descr="Wiring Septic Systems: Get the Facts - Griff Electric">
            <a:extLst>
              <a:ext uri="{FF2B5EF4-FFF2-40B4-BE49-F238E27FC236}">
                <a16:creationId xmlns:a16="http://schemas.microsoft.com/office/drawing/2014/main" id="{769937C5-BB38-44AE-83C3-4632A23B92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0418" y="1651475"/>
            <a:ext cx="7361582" cy="4042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52057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D436D-0876-D1FC-0989-122E551FC9D3}"/>
              </a:ext>
            </a:extLst>
          </p:cNvPr>
          <p:cNvSpPr>
            <a:spLocks noGrp="1"/>
          </p:cNvSpPr>
          <p:nvPr>
            <p:ph type="title"/>
          </p:nvPr>
        </p:nvSpPr>
        <p:spPr>
          <a:xfrm>
            <a:off x="838200" y="1"/>
            <a:ext cx="10515600" cy="1015978"/>
          </a:xfrm>
        </p:spPr>
        <p:txBody>
          <a:bodyPr/>
          <a:lstStyle/>
          <a:p>
            <a:pPr algn="ctr"/>
            <a:br>
              <a:rPr lang="en-US" sz="5500" dirty="0"/>
            </a:br>
            <a:r>
              <a:rPr lang="en-US" sz="5500" dirty="0"/>
              <a:t>LOCATION</a:t>
            </a:r>
          </a:p>
        </p:txBody>
      </p:sp>
      <p:sp>
        <p:nvSpPr>
          <p:cNvPr id="3" name="Content Placeholder 2">
            <a:extLst>
              <a:ext uri="{FF2B5EF4-FFF2-40B4-BE49-F238E27FC236}">
                <a16:creationId xmlns:a16="http://schemas.microsoft.com/office/drawing/2014/main" id="{8E83BFE0-B6C1-6D9B-25F2-0EDC10EEB98D}"/>
              </a:ext>
            </a:extLst>
          </p:cNvPr>
          <p:cNvSpPr>
            <a:spLocks noGrp="1"/>
          </p:cNvSpPr>
          <p:nvPr>
            <p:ph idx="1"/>
          </p:nvPr>
        </p:nvSpPr>
        <p:spPr>
          <a:xfrm>
            <a:off x="838200" y="1655141"/>
            <a:ext cx="5483087" cy="3004792"/>
          </a:xfrm>
        </p:spPr>
        <p:txBody>
          <a:bodyPr/>
          <a:lstStyle/>
          <a:p>
            <a:pPr>
              <a:lnSpc>
                <a:spcPct val="150000"/>
              </a:lnSpc>
            </a:pPr>
            <a:r>
              <a:rPr lang="en-US" sz="3000" dirty="0"/>
              <a:t>TO THE TREATMENT TANK</a:t>
            </a:r>
          </a:p>
          <a:p>
            <a:pPr>
              <a:lnSpc>
                <a:spcPct val="150000"/>
              </a:lnSpc>
            </a:pPr>
            <a:r>
              <a:rPr lang="en-US" sz="3000" dirty="0"/>
              <a:t>TO THE PRETREATMENT </a:t>
            </a:r>
          </a:p>
          <a:p>
            <a:pPr>
              <a:lnSpc>
                <a:spcPct val="100000"/>
              </a:lnSpc>
            </a:pPr>
            <a:r>
              <a:rPr lang="en-US" sz="3000" dirty="0"/>
              <a:t>TO THE FINAL TREATMENT AND DISPERSAL SYSTEM</a:t>
            </a:r>
          </a:p>
          <a:p>
            <a:pPr lvl="1"/>
            <a:r>
              <a:rPr lang="en-US" sz="2800" dirty="0"/>
              <a:t>PUMP TO GRAVITY</a:t>
            </a:r>
          </a:p>
          <a:p>
            <a:pPr lvl="1"/>
            <a:r>
              <a:rPr lang="en-US" sz="2800" dirty="0"/>
              <a:t>PRESSURE DOSED</a:t>
            </a:r>
          </a:p>
          <a:p>
            <a:endParaRPr lang="en-US" dirty="0"/>
          </a:p>
        </p:txBody>
      </p:sp>
      <p:pic>
        <p:nvPicPr>
          <p:cNvPr id="4" name="Picture 3">
            <a:extLst>
              <a:ext uri="{FF2B5EF4-FFF2-40B4-BE49-F238E27FC236}">
                <a16:creationId xmlns:a16="http://schemas.microsoft.com/office/drawing/2014/main" id="{59636B93-AAE1-FFE8-4EFE-475C571DA4B8}"/>
              </a:ext>
            </a:extLst>
          </p:cNvPr>
          <p:cNvPicPr>
            <a:picLocks noChangeAspect="1"/>
          </p:cNvPicPr>
          <p:nvPr/>
        </p:nvPicPr>
        <p:blipFill>
          <a:blip r:embed="rId3">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6096000" y="1808313"/>
            <a:ext cx="5638838" cy="4033708"/>
          </a:xfrm>
          <a:prstGeom prst="rect">
            <a:avLst/>
          </a:prstGeom>
          <a:ln>
            <a:noFill/>
          </a:ln>
          <a:effectLst>
            <a:softEdge rad="112500"/>
          </a:effectLst>
        </p:spPr>
      </p:pic>
    </p:spTree>
    <p:extLst>
      <p:ext uri="{BB962C8B-B14F-4D97-AF65-F5344CB8AC3E}">
        <p14:creationId xmlns:p14="http://schemas.microsoft.com/office/powerpoint/2010/main" val="21868523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90B60-B896-112A-CA26-C4DF80F38A93}"/>
              </a:ext>
            </a:extLst>
          </p:cNvPr>
          <p:cNvSpPr>
            <a:spLocks noGrp="1"/>
          </p:cNvSpPr>
          <p:nvPr>
            <p:ph type="title"/>
          </p:nvPr>
        </p:nvSpPr>
        <p:spPr>
          <a:xfrm>
            <a:off x="913775" y="618517"/>
            <a:ext cx="4685747" cy="1596177"/>
          </a:xfrm>
        </p:spPr>
        <p:txBody>
          <a:bodyPr>
            <a:normAutofit/>
          </a:bodyPr>
          <a:lstStyle/>
          <a:p>
            <a:r>
              <a:rPr lang="en-US" sz="4500" dirty="0"/>
              <a:t>Types of tanks</a:t>
            </a:r>
          </a:p>
        </p:txBody>
      </p:sp>
      <p:sp>
        <p:nvSpPr>
          <p:cNvPr id="3" name="Content Placeholder 2">
            <a:extLst>
              <a:ext uri="{FF2B5EF4-FFF2-40B4-BE49-F238E27FC236}">
                <a16:creationId xmlns:a16="http://schemas.microsoft.com/office/drawing/2014/main" id="{017185BC-7633-16BD-9647-E5AC4F1CB38E}"/>
              </a:ext>
            </a:extLst>
          </p:cNvPr>
          <p:cNvSpPr>
            <a:spLocks noGrp="1"/>
          </p:cNvSpPr>
          <p:nvPr>
            <p:ph sz="quarter" idx="13"/>
          </p:nvPr>
        </p:nvSpPr>
        <p:spPr>
          <a:xfrm>
            <a:off x="913775" y="2249402"/>
            <a:ext cx="5930646" cy="3424107"/>
          </a:xfrm>
        </p:spPr>
        <p:txBody>
          <a:bodyPr>
            <a:normAutofit/>
          </a:bodyPr>
          <a:lstStyle/>
          <a:p>
            <a:pPr marL="0" indent="0">
              <a:buNone/>
            </a:pPr>
            <a:r>
              <a:rPr lang="en-US" sz="3000" dirty="0"/>
              <a:t>Types of tanks</a:t>
            </a:r>
          </a:p>
          <a:p>
            <a:pPr lvl="1"/>
            <a:r>
              <a:rPr lang="en-US" sz="2800" dirty="0"/>
              <a:t>Holding tank</a:t>
            </a:r>
          </a:p>
          <a:p>
            <a:pPr lvl="1"/>
            <a:r>
              <a:rPr lang="en-US" sz="2800" dirty="0"/>
              <a:t>Septic tank</a:t>
            </a:r>
          </a:p>
          <a:p>
            <a:pPr lvl="1"/>
            <a:r>
              <a:rPr lang="en-US" sz="2800" dirty="0"/>
              <a:t>Pump tank</a:t>
            </a:r>
          </a:p>
          <a:p>
            <a:pPr lvl="1"/>
            <a:r>
              <a:rPr lang="en-US" sz="2800" dirty="0"/>
              <a:t>Aerobic treatment unit (ATU)</a:t>
            </a:r>
          </a:p>
        </p:txBody>
      </p:sp>
      <p:pic>
        <p:nvPicPr>
          <p:cNvPr id="4" name="Picture 3">
            <a:extLst>
              <a:ext uri="{FF2B5EF4-FFF2-40B4-BE49-F238E27FC236}">
                <a16:creationId xmlns:a16="http://schemas.microsoft.com/office/drawing/2014/main" id="{2FAFF56E-73B1-EF9E-2242-32C926B4C9C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96000" y="0"/>
            <a:ext cx="3171572" cy="4228763"/>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0A19A539-7AA6-737C-9298-A79A6C7B44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39200" y="3505200"/>
            <a:ext cx="3352800" cy="3352800"/>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C237F463-AB8D-7D44-8B9F-EDBD0A51AA71}"/>
              </a:ext>
            </a:extLst>
          </p:cNvPr>
          <p:cNvSpPr/>
          <p:nvPr/>
        </p:nvSpPr>
        <p:spPr>
          <a:xfrm>
            <a:off x="3121119" y="5105400"/>
            <a:ext cx="4956805" cy="1754326"/>
          </a:xfrm>
          <a:prstGeom prst="rect">
            <a:avLst/>
          </a:prstGeom>
          <a:noFill/>
        </p:spPr>
        <p:txBody>
          <a:bodyPr wrap="none">
            <a:spAutoFit/>
          </a:bodyPr>
          <a:lstStyle/>
          <a:p>
            <a:pPr algn="ctr">
              <a:defRPr/>
            </a:pPr>
            <a:r>
              <a:rPr lang="en-US" altLang="en-US" sz="5400" b="1" cap="all" dirty="0">
                <a:ln w="9000" cmpd="sng">
                  <a:solidFill>
                    <a:schemeClr val="accent4">
                      <a:shade val="50000"/>
                      <a:satMod val="120000"/>
                    </a:schemeClr>
                  </a:solidFill>
                  <a:prstDash val="solid"/>
                </a:ln>
                <a:effectLst>
                  <a:reflection blurRad="12700" stA="28000" endPos="45000" dist="1000" dir="5400000" sy="-100000" algn="bl" rotWithShape="0"/>
                </a:effectLst>
              </a:rPr>
              <a:t>All must be </a:t>
            </a:r>
          </a:p>
          <a:p>
            <a:pPr algn="ctr">
              <a:defRPr/>
            </a:pPr>
            <a:r>
              <a:rPr lang="en-US" altLang="en-US" sz="5400" b="1" cap="all" dirty="0">
                <a:ln w="9000" cmpd="sng">
                  <a:solidFill>
                    <a:schemeClr val="accent4">
                      <a:shade val="50000"/>
                      <a:satMod val="120000"/>
                    </a:schemeClr>
                  </a:solidFill>
                  <a:prstDash val="solid"/>
                </a:ln>
                <a:effectLst>
                  <a:reflection blurRad="12700" stA="28000" endPos="45000" dist="1000" dir="5400000" sy="-100000" algn="bl" rotWithShape="0"/>
                </a:effectLst>
              </a:rPr>
              <a:t>Watertight</a:t>
            </a:r>
            <a:endParaRPr lang="en-US" sz="5400" b="1" cap="all" dirty="0">
              <a:ln w="9000" cmpd="sng">
                <a:solidFill>
                  <a:schemeClr val="accent4">
                    <a:shade val="50000"/>
                    <a:satMod val="120000"/>
                  </a:schemeClr>
                </a:solidFill>
                <a:prstDash val="solid"/>
              </a:ln>
              <a:effectLst>
                <a:reflection blurRad="12700" stA="28000" endPos="45000" dist="1000" dir="5400000" sy="-100000" algn="bl" rotWithShape="0"/>
              </a:effectLst>
            </a:endParaRPr>
          </a:p>
        </p:txBody>
      </p:sp>
    </p:spTree>
    <p:extLst>
      <p:ext uri="{BB962C8B-B14F-4D97-AF65-F5344CB8AC3E}">
        <p14:creationId xmlns:p14="http://schemas.microsoft.com/office/powerpoint/2010/main" val="37083443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97D4C-9ECE-77C3-08DF-20C9ECC0082C}"/>
              </a:ext>
            </a:extLst>
          </p:cNvPr>
          <p:cNvSpPr>
            <a:spLocks noGrp="1"/>
          </p:cNvSpPr>
          <p:nvPr>
            <p:ph type="title"/>
          </p:nvPr>
        </p:nvSpPr>
        <p:spPr>
          <a:xfrm>
            <a:off x="6917010" y="592012"/>
            <a:ext cx="4161808" cy="1596177"/>
          </a:xfrm>
        </p:spPr>
        <p:txBody>
          <a:bodyPr>
            <a:normAutofit/>
          </a:bodyPr>
          <a:lstStyle/>
          <a:p>
            <a:r>
              <a:rPr lang="en-US" sz="4500" dirty="0"/>
              <a:t>PUMP TYPES</a:t>
            </a:r>
          </a:p>
        </p:txBody>
      </p:sp>
      <p:sp>
        <p:nvSpPr>
          <p:cNvPr id="3" name="Content Placeholder 2">
            <a:extLst>
              <a:ext uri="{FF2B5EF4-FFF2-40B4-BE49-F238E27FC236}">
                <a16:creationId xmlns:a16="http://schemas.microsoft.com/office/drawing/2014/main" id="{9B598DA0-966A-B85C-D3DA-7BD3144E50BA}"/>
              </a:ext>
            </a:extLst>
          </p:cNvPr>
          <p:cNvSpPr>
            <a:spLocks noGrp="1"/>
          </p:cNvSpPr>
          <p:nvPr>
            <p:ph sz="quarter" idx="13"/>
          </p:nvPr>
        </p:nvSpPr>
        <p:spPr>
          <a:xfrm>
            <a:off x="6824245" y="1904172"/>
            <a:ext cx="4347339" cy="4033708"/>
          </a:xfrm>
        </p:spPr>
        <p:txBody>
          <a:bodyPr>
            <a:normAutofit/>
          </a:bodyPr>
          <a:lstStyle/>
          <a:p>
            <a:r>
              <a:rPr lang="en-US" sz="3000" dirty="0"/>
              <a:t>SUMP </a:t>
            </a:r>
            <a:r>
              <a:rPr lang="en-US" sz="2500" i="1" dirty="0"/>
              <a:t>[CLEAR WATER]</a:t>
            </a:r>
          </a:p>
          <a:p>
            <a:r>
              <a:rPr lang="en-US" sz="3000" dirty="0"/>
              <a:t>EFFLUENT </a:t>
            </a:r>
          </a:p>
          <a:p>
            <a:pPr lvl="1"/>
            <a:r>
              <a:rPr lang="en-US" sz="2800" dirty="0"/>
              <a:t>MULTISTAGE</a:t>
            </a:r>
          </a:p>
          <a:p>
            <a:pPr lvl="1"/>
            <a:r>
              <a:rPr lang="en-US" sz="2800" dirty="0"/>
              <a:t>SINGLE STAGE</a:t>
            </a:r>
          </a:p>
          <a:p>
            <a:r>
              <a:rPr lang="en-US" sz="3000" dirty="0"/>
              <a:t>SEWAGE</a:t>
            </a:r>
          </a:p>
          <a:p>
            <a:pPr lvl="1"/>
            <a:r>
              <a:rPr lang="en-US" sz="2800" dirty="0"/>
              <a:t>GRINDER</a:t>
            </a:r>
          </a:p>
        </p:txBody>
      </p:sp>
      <p:pic>
        <p:nvPicPr>
          <p:cNvPr id="4" name="Picture 5" descr="IMG_0825">
            <a:extLst>
              <a:ext uri="{FF2B5EF4-FFF2-40B4-BE49-F238E27FC236}">
                <a16:creationId xmlns:a16="http://schemas.microsoft.com/office/drawing/2014/main" id="{D03C8FB0-4905-4420-62B5-7E7C7D3DBC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2405271" y="148260"/>
            <a:ext cx="2514600" cy="3352800"/>
          </a:xfrm>
          <a:prstGeom prst="rect">
            <a:avLst/>
          </a:prstGeom>
          <a:ln>
            <a:noFill/>
          </a:ln>
          <a:effectLst>
            <a:outerShdw blurRad="292100" dist="139700" dir="2700000" algn="tl" rotWithShape="0">
              <a:srgbClr val="333333">
                <a:alpha val="65000"/>
              </a:srgbClr>
            </a:outerShdw>
          </a:effectLst>
        </p:spPr>
      </p:pic>
      <p:pic>
        <p:nvPicPr>
          <p:cNvPr id="6" name="Picture 7" descr="IMG_0813">
            <a:extLst>
              <a:ext uri="{FF2B5EF4-FFF2-40B4-BE49-F238E27FC236}">
                <a16:creationId xmlns:a16="http://schemas.microsoft.com/office/drawing/2014/main" id="{49EEC93E-4F3D-6937-1C03-6C787E1FEE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1636641" y="3601278"/>
            <a:ext cx="4038600" cy="30289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769502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A3720-9B60-3D16-53CC-7D8CCC219D5C}"/>
              </a:ext>
            </a:extLst>
          </p:cNvPr>
          <p:cNvSpPr>
            <a:spLocks noGrp="1"/>
          </p:cNvSpPr>
          <p:nvPr>
            <p:ph type="title"/>
          </p:nvPr>
        </p:nvSpPr>
        <p:spPr>
          <a:xfrm>
            <a:off x="913775" y="618517"/>
            <a:ext cx="3167895" cy="1596177"/>
          </a:xfrm>
        </p:spPr>
        <p:txBody>
          <a:bodyPr>
            <a:normAutofit/>
          </a:bodyPr>
          <a:lstStyle/>
          <a:p>
            <a:r>
              <a:rPr lang="en-US" sz="4500" dirty="0"/>
              <a:t>SIZING</a:t>
            </a:r>
          </a:p>
        </p:txBody>
      </p:sp>
      <p:sp>
        <p:nvSpPr>
          <p:cNvPr id="3" name="Content Placeholder 2">
            <a:extLst>
              <a:ext uri="{FF2B5EF4-FFF2-40B4-BE49-F238E27FC236}">
                <a16:creationId xmlns:a16="http://schemas.microsoft.com/office/drawing/2014/main" id="{D039D40B-DCE6-DC65-2437-D4957B665CEF}"/>
              </a:ext>
            </a:extLst>
          </p:cNvPr>
          <p:cNvSpPr>
            <a:spLocks noGrp="1"/>
          </p:cNvSpPr>
          <p:nvPr>
            <p:ph sz="quarter" idx="13"/>
          </p:nvPr>
        </p:nvSpPr>
        <p:spPr>
          <a:xfrm>
            <a:off x="913774" y="2367092"/>
            <a:ext cx="3672514" cy="3424107"/>
          </a:xfrm>
        </p:spPr>
        <p:txBody>
          <a:bodyPr/>
          <a:lstStyle/>
          <a:p>
            <a:r>
              <a:rPr lang="en-US" sz="3000" dirty="0"/>
              <a:t>PRESSURE</a:t>
            </a:r>
          </a:p>
          <a:p>
            <a:pPr lvl="1"/>
            <a:r>
              <a:rPr lang="en-US" sz="2500" dirty="0"/>
              <a:t>HEAD</a:t>
            </a:r>
            <a:r>
              <a:rPr lang="en-US" dirty="0"/>
              <a:t> [IN FEET]</a:t>
            </a:r>
          </a:p>
          <a:p>
            <a:r>
              <a:rPr lang="en-US" sz="3000" dirty="0"/>
              <a:t>FLOW RATE</a:t>
            </a:r>
          </a:p>
          <a:p>
            <a:pPr lvl="1"/>
            <a:r>
              <a:rPr lang="en-US" sz="2500" dirty="0"/>
              <a:t>CAPACITY</a:t>
            </a:r>
            <a:r>
              <a:rPr lang="en-US" dirty="0"/>
              <a:t> [GPM]</a:t>
            </a:r>
          </a:p>
          <a:p>
            <a:r>
              <a:rPr lang="en-US" sz="3000" dirty="0"/>
              <a:t>PUMP CURVE</a:t>
            </a:r>
          </a:p>
        </p:txBody>
      </p:sp>
      <p:graphicFrame>
        <p:nvGraphicFramePr>
          <p:cNvPr id="4" name="Object 4">
            <a:hlinkClick r:id="" action="ppaction://ole?verb=0"/>
            <a:extLst>
              <a:ext uri="{FF2B5EF4-FFF2-40B4-BE49-F238E27FC236}">
                <a16:creationId xmlns:a16="http://schemas.microsoft.com/office/drawing/2014/main" id="{EFD4707F-1BC9-FE2C-4909-DABAE871C914}"/>
              </a:ext>
            </a:extLst>
          </p:cNvPr>
          <p:cNvGraphicFramePr>
            <a:graphicFrameLocks/>
          </p:cNvGraphicFramePr>
          <p:nvPr>
            <p:extLst>
              <p:ext uri="{D42A27DB-BD31-4B8C-83A1-F6EECF244321}">
                <p14:modId xmlns:p14="http://schemas.microsoft.com/office/powerpoint/2010/main" val="3317061377"/>
              </p:ext>
            </p:extLst>
          </p:nvPr>
        </p:nvGraphicFramePr>
        <p:xfrm>
          <a:off x="5150128" y="569922"/>
          <a:ext cx="6477000" cy="5105400"/>
        </p:xfrm>
        <a:graphic>
          <a:graphicData uri="http://schemas.openxmlformats.org/presentationml/2006/ole">
            <mc:AlternateContent xmlns:mc="http://schemas.openxmlformats.org/markup-compatibility/2006">
              <mc:Choice xmlns:v="urn:schemas-microsoft-com:vml" Requires="v">
                <p:oleObj name="Photo Editor Photo" r:id="rId3" imgW="7330927" imgH="4491119" progId="MSPhotoEd.3">
                  <p:embed/>
                </p:oleObj>
              </mc:Choice>
              <mc:Fallback>
                <p:oleObj name="Photo Editor Photo" r:id="rId3" imgW="7330927" imgH="4491119" progId="MSPhotoEd.3">
                  <p:embed/>
                  <p:pic>
                    <p:nvPicPr>
                      <p:cNvPr id="4" name="Object 4">
                        <a:hlinkClick r:id="" action="ppaction://ole?verb=0"/>
                        <a:extLst>
                          <a:ext uri="{FF2B5EF4-FFF2-40B4-BE49-F238E27FC236}">
                            <a16:creationId xmlns:a16="http://schemas.microsoft.com/office/drawing/2014/main" id="{EFD4707F-1BC9-FE2C-4909-DABAE871C914}"/>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0128" y="569922"/>
                        <a:ext cx="6477000" cy="5105400"/>
                      </a:xfrm>
                      <a:prstGeom prst="rect">
                        <a:avLst/>
                      </a:prstGeom>
                      <a:noFill/>
                      <a:ln>
                        <a:noFill/>
                      </a:ln>
                      <a:effectLst/>
                    </p:spPr>
                  </p:pic>
                </p:oleObj>
              </mc:Fallback>
            </mc:AlternateContent>
          </a:graphicData>
        </a:graphic>
      </p:graphicFrame>
      <p:sp>
        <p:nvSpPr>
          <p:cNvPr id="6" name="AutoShape 5">
            <a:extLst>
              <a:ext uri="{FF2B5EF4-FFF2-40B4-BE49-F238E27FC236}">
                <a16:creationId xmlns:a16="http://schemas.microsoft.com/office/drawing/2014/main" id="{1EE67987-6D88-E708-FA23-2EF393263C6D}"/>
              </a:ext>
            </a:extLst>
          </p:cNvPr>
          <p:cNvSpPr>
            <a:spLocks noChangeArrowheads="1"/>
          </p:cNvSpPr>
          <p:nvPr/>
        </p:nvSpPr>
        <p:spPr bwMode="auto">
          <a:xfrm>
            <a:off x="8060015" y="3014870"/>
            <a:ext cx="657225" cy="609600"/>
          </a:xfrm>
          <a:prstGeom prst="star5">
            <a:avLst/>
          </a:prstGeom>
          <a:solidFill>
            <a:schemeClr val="accent1"/>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7" name="Rectangle 6">
            <a:extLst>
              <a:ext uri="{FF2B5EF4-FFF2-40B4-BE49-F238E27FC236}">
                <a16:creationId xmlns:a16="http://schemas.microsoft.com/office/drawing/2014/main" id="{DE7EF7AC-3E6A-8E94-5556-73D209B490F6}"/>
              </a:ext>
            </a:extLst>
          </p:cNvPr>
          <p:cNvSpPr/>
          <p:nvPr/>
        </p:nvSpPr>
        <p:spPr>
          <a:xfrm>
            <a:off x="2645948" y="5752608"/>
            <a:ext cx="6290505" cy="923330"/>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Tw Cen MT" panose="020B0602020104020603"/>
                <a:ea typeface="+mn-ea"/>
                <a:cs typeface="+mn-cs"/>
              </a:rPr>
              <a:t>20 gpm @ 10’ tdh</a:t>
            </a:r>
          </a:p>
        </p:txBody>
      </p:sp>
      <p:cxnSp>
        <p:nvCxnSpPr>
          <p:cNvPr id="8" name="Straight Arrow Connector 7">
            <a:extLst>
              <a:ext uri="{FF2B5EF4-FFF2-40B4-BE49-F238E27FC236}">
                <a16:creationId xmlns:a16="http://schemas.microsoft.com/office/drawing/2014/main" id="{07F9FEF1-5031-2FE9-2029-81FCC9900984}"/>
              </a:ext>
            </a:extLst>
          </p:cNvPr>
          <p:cNvCxnSpPr>
            <a:cxnSpLocks/>
          </p:cNvCxnSpPr>
          <p:nvPr/>
        </p:nvCxnSpPr>
        <p:spPr>
          <a:xfrm>
            <a:off x="4397446" y="3176691"/>
            <a:ext cx="1698554" cy="166753"/>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BAD575E4-FC8B-F315-E6E5-DF27EB6DB080}"/>
              </a:ext>
            </a:extLst>
          </p:cNvPr>
          <p:cNvCxnSpPr>
            <a:cxnSpLocks/>
          </p:cNvCxnSpPr>
          <p:nvPr/>
        </p:nvCxnSpPr>
        <p:spPr>
          <a:xfrm>
            <a:off x="3086100" y="4643438"/>
            <a:ext cx="5200650" cy="178025"/>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1930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2" presetClass="entr" presetSubtype="8"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additive="base">
                                        <p:cTn id="9" dur="500" fill="hold"/>
                                        <p:tgtEl>
                                          <p:spTgt spid="8"/>
                                        </p:tgtEl>
                                        <p:attrNameLst>
                                          <p:attrName>ppt_x</p:attrName>
                                        </p:attrNameLst>
                                      </p:cBhvr>
                                      <p:tavLst>
                                        <p:tav tm="0">
                                          <p:val>
                                            <p:strVal val="0-#ppt_w/2"/>
                                          </p:val>
                                        </p:tav>
                                        <p:tav tm="100000">
                                          <p:val>
                                            <p:strVal val="#ppt_x"/>
                                          </p:val>
                                        </p:tav>
                                      </p:tavLst>
                                    </p:anim>
                                    <p:anim calcmode="lin" valueType="num">
                                      <p:cBhvr additive="base">
                                        <p:cTn id="1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2" presetClass="entr" presetSubtype="8"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0-#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FED73-24D5-8438-0CD4-B2057252ED1F}"/>
              </a:ext>
            </a:extLst>
          </p:cNvPr>
          <p:cNvSpPr>
            <a:spLocks noGrp="1"/>
          </p:cNvSpPr>
          <p:nvPr>
            <p:ph type="title"/>
          </p:nvPr>
        </p:nvSpPr>
        <p:spPr/>
        <p:txBody>
          <a:bodyPr/>
          <a:lstStyle/>
          <a:p>
            <a:r>
              <a:rPr lang="en-US" dirty="0"/>
              <a:t>SIZING</a:t>
            </a:r>
          </a:p>
        </p:txBody>
      </p:sp>
      <p:sp>
        <p:nvSpPr>
          <p:cNvPr id="3" name="Content Placeholder 2">
            <a:extLst>
              <a:ext uri="{FF2B5EF4-FFF2-40B4-BE49-F238E27FC236}">
                <a16:creationId xmlns:a16="http://schemas.microsoft.com/office/drawing/2014/main" id="{A1576CA5-000E-005D-71DB-55299CD2CAF3}"/>
              </a:ext>
            </a:extLst>
          </p:cNvPr>
          <p:cNvSpPr>
            <a:spLocks noGrp="1"/>
          </p:cNvSpPr>
          <p:nvPr>
            <p:ph idx="1"/>
          </p:nvPr>
        </p:nvSpPr>
        <p:spPr>
          <a:xfrm>
            <a:off x="838200" y="1825625"/>
            <a:ext cx="3874160" cy="4351338"/>
          </a:xfrm>
        </p:spPr>
        <p:txBody>
          <a:bodyPr/>
          <a:lstStyle/>
          <a:p>
            <a:r>
              <a:rPr lang="en-US" sz="2800" dirty="0"/>
              <a:t>DESIGN POINT</a:t>
            </a:r>
          </a:p>
          <a:p>
            <a:r>
              <a:rPr lang="en-US" sz="2800" dirty="0"/>
              <a:t>OPERATING POINT</a:t>
            </a:r>
          </a:p>
          <a:p>
            <a:r>
              <a:rPr lang="en-US" sz="2800" dirty="0"/>
              <a:t>Where the system is running</a:t>
            </a:r>
          </a:p>
          <a:p>
            <a:r>
              <a:rPr lang="en-US" sz="2800" dirty="0"/>
              <a:t>SYSTEM CURVE</a:t>
            </a:r>
          </a:p>
          <a:p>
            <a:r>
              <a:rPr lang="en-US" sz="2800" dirty="0"/>
              <a:t>PUMP OPTIMAL RANGE CURVE</a:t>
            </a:r>
          </a:p>
          <a:p>
            <a:endParaRPr lang="en-US" dirty="0"/>
          </a:p>
        </p:txBody>
      </p:sp>
      <p:sp>
        <p:nvSpPr>
          <p:cNvPr id="9" name="AutoShape 5">
            <a:extLst>
              <a:ext uri="{FF2B5EF4-FFF2-40B4-BE49-F238E27FC236}">
                <a16:creationId xmlns:a16="http://schemas.microsoft.com/office/drawing/2014/main" id="{C779B997-9FA4-877C-BF7D-A7ED10EE6DFF}"/>
              </a:ext>
            </a:extLst>
          </p:cNvPr>
          <p:cNvSpPr>
            <a:spLocks noChangeArrowheads="1"/>
          </p:cNvSpPr>
          <p:nvPr/>
        </p:nvSpPr>
        <p:spPr bwMode="auto">
          <a:xfrm>
            <a:off x="4098219" y="1825625"/>
            <a:ext cx="533400" cy="457200"/>
          </a:xfrm>
          <a:prstGeom prst="star5">
            <a:avLst/>
          </a:prstGeom>
          <a:solidFill>
            <a:schemeClr val="accent1"/>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0" name="Oval 9">
            <a:extLst>
              <a:ext uri="{FF2B5EF4-FFF2-40B4-BE49-F238E27FC236}">
                <a16:creationId xmlns:a16="http://schemas.microsoft.com/office/drawing/2014/main" id="{6AECF04A-4E8A-9B78-1323-E6318D4387F3}"/>
              </a:ext>
            </a:extLst>
          </p:cNvPr>
          <p:cNvSpPr/>
          <p:nvPr/>
        </p:nvSpPr>
        <p:spPr bwMode="auto">
          <a:xfrm>
            <a:off x="2660980" y="2865132"/>
            <a:ext cx="228600" cy="2286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graphicFrame>
        <p:nvGraphicFramePr>
          <p:cNvPr id="4" name="Object 4">
            <a:hlinkClick r:id="" action="ppaction://ole?verb=0"/>
            <a:extLst>
              <a:ext uri="{FF2B5EF4-FFF2-40B4-BE49-F238E27FC236}">
                <a16:creationId xmlns:a16="http://schemas.microsoft.com/office/drawing/2014/main" id="{D31E337E-A55C-533B-A23F-5B09092EEAAB}"/>
              </a:ext>
            </a:extLst>
          </p:cNvPr>
          <p:cNvGraphicFramePr>
            <a:graphicFrameLocks/>
          </p:cNvGraphicFramePr>
          <p:nvPr/>
        </p:nvGraphicFramePr>
        <p:xfrm>
          <a:off x="5082209" y="1842053"/>
          <a:ext cx="5944224" cy="3644347"/>
        </p:xfrm>
        <a:graphic>
          <a:graphicData uri="http://schemas.openxmlformats.org/presentationml/2006/ole">
            <mc:AlternateContent xmlns:mc="http://schemas.openxmlformats.org/markup-compatibility/2006">
              <mc:Choice xmlns:v="urn:schemas-microsoft-com:vml" Requires="v">
                <p:oleObj name="Photo Editor Photo" r:id="rId3" imgW="7330927" imgH="4491119" progId="MSPhotoEd.3">
                  <p:embed/>
                </p:oleObj>
              </mc:Choice>
              <mc:Fallback>
                <p:oleObj name="Photo Editor Photo" r:id="rId3" imgW="7330927" imgH="4491119" progId="MSPhotoEd.3">
                  <p:embed/>
                  <p:pic>
                    <p:nvPicPr>
                      <p:cNvPr id="4" name="Object 4">
                        <a:hlinkClick r:id="" action="ppaction://ole?verb=0"/>
                        <a:extLst>
                          <a:ext uri="{FF2B5EF4-FFF2-40B4-BE49-F238E27FC236}">
                            <a16:creationId xmlns:a16="http://schemas.microsoft.com/office/drawing/2014/main" id="{D31E337E-A55C-533B-A23F-5B09092EEAAB}"/>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2209" y="1842053"/>
                        <a:ext cx="5944224" cy="3644347"/>
                      </a:xfrm>
                      <a:prstGeom prst="rect">
                        <a:avLst/>
                      </a:prstGeom>
                      <a:noFill/>
                      <a:ln>
                        <a:noFill/>
                      </a:ln>
                      <a:effectLst/>
                    </p:spPr>
                  </p:pic>
                </p:oleObj>
              </mc:Fallback>
            </mc:AlternateContent>
          </a:graphicData>
        </a:graphic>
      </p:graphicFrame>
      <p:sp>
        <p:nvSpPr>
          <p:cNvPr id="5" name="Oval 4">
            <a:extLst>
              <a:ext uri="{FF2B5EF4-FFF2-40B4-BE49-F238E27FC236}">
                <a16:creationId xmlns:a16="http://schemas.microsoft.com/office/drawing/2014/main" id="{56072081-A599-8234-0006-E75F54883AFB}"/>
              </a:ext>
            </a:extLst>
          </p:cNvPr>
          <p:cNvSpPr/>
          <p:nvPr/>
        </p:nvSpPr>
        <p:spPr>
          <a:xfrm rot="1432011">
            <a:off x="7072706" y="2667730"/>
            <a:ext cx="2567675" cy="108545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F80361F4-911D-F144-E2FA-B74399F5721D}"/>
              </a:ext>
            </a:extLst>
          </p:cNvPr>
          <p:cNvSpPr/>
          <p:nvPr/>
        </p:nvSpPr>
        <p:spPr bwMode="auto">
          <a:xfrm>
            <a:off x="8397475" y="3228563"/>
            <a:ext cx="228600" cy="2286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7" name="AutoShape 5">
            <a:extLst>
              <a:ext uri="{FF2B5EF4-FFF2-40B4-BE49-F238E27FC236}">
                <a16:creationId xmlns:a16="http://schemas.microsoft.com/office/drawing/2014/main" id="{D2207E51-2F50-C27D-0008-2771C0F5986F}"/>
              </a:ext>
            </a:extLst>
          </p:cNvPr>
          <p:cNvSpPr>
            <a:spLocks noChangeArrowheads="1"/>
          </p:cNvSpPr>
          <p:nvPr/>
        </p:nvSpPr>
        <p:spPr bwMode="auto">
          <a:xfrm>
            <a:off x="7792844" y="3581401"/>
            <a:ext cx="533400" cy="457200"/>
          </a:xfrm>
          <a:prstGeom prst="star5">
            <a:avLst/>
          </a:prstGeom>
          <a:solidFill>
            <a:schemeClr val="accent1"/>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8" name="Freeform 4">
            <a:extLst>
              <a:ext uri="{FF2B5EF4-FFF2-40B4-BE49-F238E27FC236}">
                <a16:creationId xmlns:a16="http://schemas.microsoft.com/office/drawing/2014/main" id="{7CD41532-4461-85A8-84E9-607469124FE4}"/>
              </a:ext>
            </a:extLst>
          </p:cNvPr>
          <p:cNvSpPr/>
          <p:nvPr/>
        </p:nvSpPr>
        <p:spPr bwMode="auto">
          <a:xfrm>
            <a:off x="6940552" y="2979432"/>
            <a:ext cx="1806498" cy="1483112"/>
          </a:xfrm>
          <a:custGeom>
            <a:avLst/>
            <a:gdLst>
              <a:gd name="connsiteX0" fmla="*/ 1806498 w 1806498"/>
              <a:gd name="connsiteY0" fmla="*/ 0 h 1483112"/>
              <a:gd name="connsiteX1" fmla="*/ 1483112 w 1806498"/>
              <a:gd name="connsiteY1" fmla="*/ 524107 h 1483112"/>
              <a:gd name="connsiteX2" fmla="*/ 903249 w 1806498"/>
              <a:gd name="connsiteY2" fmla="*/ 1003609 h 1483112"/>
              <a:gd name="connsiteX3" fmla="*/ 0 w 1806498"/>
              <a:gd name="connsiteY3" fmla="*/ 1483112 h 1483112"/>
            </a:gdLst>
            <a:ahLst/>
            <a:cxnLst>
              <a:cxn ang="0">
                <a:pos x="connsiteX0" y="connsiteY0"/>
              </a:cxn>
              <a:cxn ang="0">
                <a:pos x="connsiteX1" y="connsiteY1"/>
              </a:cxn>
              <a:cxn ang="0">
                <a:pos x="connsiteX2" y="connsiteY2"/>
              </a:cxn>
              <a:cxn ang="0">
                <a:pos x="connsiteX3" y="connsiteY3"/>
              </a:cxn>
            </a:cxnLst>
            <a:rect l="l" t="t" r="r" b="b"/>
            <a:pathLst>
              <a:path w="1806498" h="1483112">
                <a:moveTo>
                  <a:pt x="1806498" y="0"/>
                </a:moveTo>
                <a:cubicBezTo>
                  <a:pt x="1720075" y="178419"/>
                  <a:pt x="1633653" y="356839"/>
                  <a:pt x="1483112" y="524107"/>
                </a:cubicBezTo>
                <a:cubicBezTo>
                  <a:pt x="1332571" y="691375"/>
                  <a:pt x="1150434" y="843775"/>
                  <a:pt x="903249" y="1003609"/>
                </a:cubicBezTo>
                <a:cubicBezTo>
                  <a:pt x="656064" y="1163443"/>
                  <a:pt x="185854" y="1332571"/>
                  <a:pt x="0" y="1483112"/>
                </a:cubicBezTo>
              </a:path>
            </a:pathLst>
          </a:custGeom>
          <a:noFill/>
          <a:ln w="381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1" name="WordArt 6">
            <a:extLst>
              <a:ext uri="{FF2B5EF4-FFF2-40B4-BE49-F238E27FC236}">
                <a16:creationId xmlns:a16="http://schemas.microsoft.com/office/drawing/2014/main" id="{2529A10C-11B3-A1E1-BB21-FFC5E4273EC8}"/>
              </a:ext>
            </a:extLst>
          </p:cNvPr>
          <p:cNvSpPr>
            <a:spLocks noChangeArrowheads="1" noChangeShapeType="1" noTextEdit="1"/>
          </p:cNvSpPr>
          <p:nvPr/>
        </p:nvSpPr>
        <p:spPr bwMode="auto">
          <a:xfrm>
            <a:off x="5692121" y="5415453"/>
            <a:ext cx="4724400" cy="1143000"/>
          </a:xfrm>
          <a:prstGeom prst="rect">
            <a:avLst/>
          </a:prstGeom>
        </p:spPr>
        <p:txBody>
          <a:bodyPr wrap="none" fromWordArt="1">
            <a:prstTxWarp prst="textCascadeUp">
              <a:avLst>
                <a:gd name="adj" fmla="val 44444"/>
              </a:avLst>
            </a:prstTxWarp>
            <a:scene3d>
              <a:camera prst="legacyPerspectiveFront">
                <a:rot lat="20519987" lon="1080000" rev="0"/>
              </a:camera>
              <a:lightRig rig="legacyHarsh2" dir="b"/>
            </a:scene3d>
            <a:sp3d extrusionH="430200" prstMaterial="legacyMatte">
              <a:extrusionClr>
                <a:srgbClr val="FF6600"/>
              </a:extrusion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mn-ea"/>
                <a:cs typeface="+mn-cs"/>
              </a:rPr>
              <a:t>Actually: 25 gpm @ 15 TDH</a:t>
            </a:r>
          </a:p>
        </p:txBody>
      </p:sp>
    </p:spTree>
    <p:extLst>
      <p:ext uri="{BB962C8B-B14F-4D97-AF65-F5344CB8AC3E}">
        <p14:creationId xmlns:p14="http://schemas.microsoft.com/office/powerpoint/2010/main" val="2782821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ppt_x"/>
                                          </p:val>
                                        </p:tav>
                                        <p:tav tm="100000">
                                          <p:val>
                                            <p:strVal val="#ppt_x"/>
                                          </p:val>
                                        </p:tav>
                                      </p:tavLst>
                                    </p:anim>
                                    <p:anim calcmode="lin" valueType="num">
                                      <p:cBhvr additive="base">
                                        <p:cTn id="13" dur="1000" fill="hold"/>
                                        <p:tgtEl>
                                          <p:spTgt spid="6"/>
                                        </p:tgtEl>
                                        <p:attrNameLst>
                                          <p:attrName>ppt_y</p:attrName>
                                        </p:attrNameLst>
                                      </p:cBhvr>
                                      <p:tavLst>
                                        <p:tav tm="0">
                                          <p:val>
                                            <p:strVal val="1+#ppt_h/2"/>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CED02-4857-D1EA-0B23-DBFC9861FD98}"/>
              </a:ext>
            </a:extLst>
          </p:cNvPr>
          <p:cNvSpPr>
            <a:spLocks noGrp="1"/>
          </p:cNvSpPr>
          <p:nvPr>
            <p:ph type="title"/>
          </p:nvPr>
        </p:nvSpPr>
        <p:spPr>
          <a:xfrm>
            <a:off x="6096000" y="365125"/>
            <a:ext cx="5257800" cy="1325563"/>
          </a:xfrm>
        </p:spPr>
        <p:txBody>
          <a:bodyPr/>
          <a:lstStyle/>
          <a:p>
            <a:r>
              <a:rPr lang="en-US" dirty="0"/>
              <a:t>ELECTRICAL WORK</a:t>
            </a:r>
          </a:p>
        </p:txBody>
      </p:sp>
      <p:sp>
        <p:nvSpPr>
          <p:cNvPr id="3" name="Content Placeholder 2">
            <a:extLst>
              <a:ext uri="{FF2B5EF4-FFF2-40B4-BE49-F238E27FC236}">
                <a16:creationId xmlns:a16="http://schemas.microsoft.com/office/drawing/2014/main" id="{F1C1B36D-DA66-47DD-1091-BCF39A4BB286}"/>
              </a:ext>
            </a:extLst>
          </p:cNvPr>
          <p:cNvSpPr>
            <a:spLocks noGrp="1"/>
          </p:cNvSpPr>
          <p:nvPr>
            <p:ph idx="1"/>
          </p:nvPr>
        </p:nvSpPr>
        <p:spPr>
          <a:xfrm>
            <a:off x="6096000" y="2032579"/>
            <a:ext cx="5257800" cy="2846388"/>
          </a:xfrm>
        </p:spPr>
        <p:txBody>
          <a:bodyPr/>
          <a:lstStyle/>
          <a:p>
            <a:r>
              <a:rPr lang="en-US" sz="2800" dirty="0"/>
              <a:t>DONE PROPERLY</a:t>
            </a:r>
          </a:p>
          <a:p>
            <a:r>
              <a:rPr lang="en-US" sz="2800" dirty="0"/>
              <a:t>REMOVABLE</a:t>
            </a:r>
          </a:p>
          <a:p>
            <a:r>
              <a:rPr lang="en-US" sz="2800" dirty="0"/>
              <a:t>SEPARATE CIRCUITS</a:t>
            </a:r>
          </a:p>
          <a:p>
            <a:r>
              <a:rPr lang="en-US" sz="2800" dirty="0"/>
              <a:t>ENOUGH JUICE </a:t>
            </a:r>
            <a:r>
              <a:rPr lang="en-US" sz="2400" i="1" dirty="0"/>
              <a:t>[VOLTAGE]</a:t>
            </a:r>
          </a:p>
          <a:p>
            <a:endParaRPr lang="en-US" dirty="0"/>
          </a:p>
        </p:txBody>
      </p:sp>
      <p:pic>
        <p:nvPicPr>
          <p:cNvPr id="4" name="Picture 4">
            <a:extLst>
              <a:ext uri="{FF2B5EF4-FFF2-40B4-BE49-F238E27FC236}">
                <a16:creationId xmlns:a16="http://schemas.microsoft.com/office/drawing/2014/main" id="{27EA27E0-22A1-A860-201A-79E292A32ED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677223" y="640831"/>
            <a:ext cx="3676656" cy="5629884"/>
          </a:xfrm>
          <a:prstGeom prst="roundRect">
            <a:avLst>
              <a:gd name="adj" fmla="val 298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8684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15F38-8F38-0E3F-DCFA-E297F1DFD5D1}"/>
              </a:ext>
            </a:extLst>
          </p:cNvPr>
          <p:cNvSpPr>
            <a:spLocks noGrp="1"/>
          </p:cNvSpPr>
          <p:nvPr>
            <p:ph type="title"/>
          </p:nvPr>
        </p:nvSpPr>
        <p:spPr>
          <a:xfrm>
            <a:off x="1090887" y="500062"/>
            <a:ext cx="5257799" cy="1325563"/>
          </a:xfrm>
        </p:spPr>
        <p:txBody>
          <a:bodyPr/>
          <a:lstStyle/>
          <a:p>
            <a:r>
              <a:rPr lang="en-US" dirty="0"/>
              <a:t>OPERATING DESIGNS</a:t>
            </a:r>
          </a:p>
        </p:txBody>
      </p:sp>
      <p:sp>
        <p:nvSpPr>
          <p:cNvPr id="3" name="Content Placeholder 2">
            <a:extLst>
              <a:ext uri="{FF2B5EF4-FFF2-40B4-BE49-F238E27FC236}">
                <a16:creationId xmlns:a16="http://schemas.microsoft.com/office/drawing/2014/main" id="{D3C2EFCB-F997-41C0-B983-A247BB048B0D}"/>
              </a:ext>
            </a:extLst>
          </p:cNvPr>
          <p:cNvSpPr>
            <a:spLocks noGrp="1"/>
          </p:cNvSpPr>
          <p:nvPr>
            <p:ph idx="1"/>
          </p:nvPr>
        </p:nvSpPr>
        <p:spPr>
          <a:xfrm>
            <a:off x="1908313" y="2220118"/>
            <a:ext cx="4187687" cy="2417763"/>
          </a:xfrm>
        </p:spPr>
        <p:txBody>
          <a:bodyPr/>
          <a:lstStyle/>
          <a:p>
            <a:r>
              <a:rPr lang="en-US" sz="3000" dirty="0"/>
              <a:t>DEMAND DOSE</a:t>
            </a:r>
          </a:p>
          <a:p>
            <a:pPr lvl="1"/>
            <a:r>
              <a:rPr lang="en-US" sz="3000" dirty="0"/>
              <a:t>PIGGYBACK</a:t>
            </a:r>
          </a:p>
          <a:p>
            <a:r>
              <a:rPr lang="en-US" sz="3000" dirty="0"/>
              <a:t>TIME DOSE</a:t>
            </a:r>
          </a:p>
          <a:p>
            <a:pPr marL="0" indent="0">
              <a:buNone/>
            </a:pPr>
            <a:endParaRPr lang="en-US" dirty="0"/>
          </a:p>
        </p:txBody>
      </p:sp>
      <p:pic>
        <p:nvPicPr>
          <p:cNvPr id="4" name="Picture 6">
            <a:extLst>
              <a:ext uri="{FF2B5EF4-FFF2-40B4-BE49-F238E27FC236}">
                <a16:creationId xmlns:a16="http://schemas.microsoft.com/office/drawing/2014/main" id="{7D583B13-B349-331E-E1FC-30059168B5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 b="5661"/>
          <a:stretch/>
        </p:blipFill>
        <p:spPr bwMode="auto">
          <a:xfrm>
            <a:off x="7357274" y="10"/>
            <a:ext cx="2376212" cy="3428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4">
            <a:extLst>
              <a:ext uri="{FF2B5EF4-FFF2-40B4-BE49-F238E27FC236}">
                <a16:creationId xmlns:a16="http://schemas.microsoft.com/office/drawing/2014/main" id="{61F6CE01-9C1C-999E-0F2E-294F08BB99F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662" r="40276"/>
          <a:stretch/>
        </p:blipFill>
        <p:spPr bwMode="auto">
          <a:xfrm>
            <a:off x="9814796" y="10"/>
            <a:ext cx="2376212" cy="3428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3">
            <a:extLst>
              <a:ext uri="{FF2B5EF4-FFF2-40B4-BE49-F238E27FC236}">
                <a16:creationId xmlns:a16="http://schemas.microsoft.com/office/drawing/2014/main" id="{9997AFA6-2F14-5012-193E-8188393DED5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488" r="3433"/>
          <a:stretch/>
        </p:blipFill>
        <p:spPr bwMode="auto">
          <a:xfrm>
            <a:off x="7357271" y="3429001"/>
            <a:ext cx="4834726" cy="3429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90011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F6E83-FA5C-DFEC-32C1-4D8D72BF3F9C}"/>
              </a:ext>
            </a:extLst>
          </p:cNvPr>
          <p:cNvSpPr>
            <a:spLocks noGrp="1"/>
          </p:cNvSpPr>
          <p:nvPr>
            <p:ph type="title"/>
          </p:nvPr>
        </p:nvSpPr>
        <p:spPr>
          <a:xfrm>
            <a:off x="913775" y="618517"/>
            <a:ext cx="3989529" cy="1596177"/>
          </a:xfrm>
        </p:spPr>
        <p:txBody>
          <a:bodyPr/>
          <a:lstStyle/>
          <a:p>
            <a:r>
              <a:rPr lang="en-US" dirty="0"/>
              <a:t>TIMERS</a:t>
            </a:r>
          </a:p>
        </p:txBody>
      </p:sp>
      <p:pic>
        <p:nvPicPr>
          <p:cNvPr id="3" name="Picture 5">
            <a:extLst>
              <a:ext uri="{FF2B5EF4-FFF2-40B4-BE49-F238E27FC236}">
                <a16:creationId xmlns:a16="http://schemas.microsoft.com/office/drawing/2014/main" id="{6905C9E7-3E4C-DF9E-1400-9F8B2266315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41220" y="0"/>
            <a:ext cx="7388926" cy="5912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a:extLst>
              <a:ext uri="{FF2B5EF4-FFF2-40B4-BE49-F238E27FC236}">
                <a16:creationId xmlns:a16="http://schemas.microsoft.com/office/drawing/2014/main" id="{2245BDF6-0C29-3A1C-0732-8E5B0C5E3C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09775"/>
            <a:ext cx="5541220" cy="361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C8B758D6-9D70-432B-B5E2-0373A225E234}"/>
              </a:ext>
            </a:extLst>
          </p:cNvPr>
          <p:cNvSpPr/>
          <p:nvPr/>
        </p:nvSpPr>
        <p:spPr>
          <a:xfrm>
            <a:off x="2000167" y="5854762"/>
            <a:ext cx="8191665" cy="769441"/>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all" spc="0" normalizeH="0" baseline="0" noProof="0" dirty="0">
                <a:ln w="0"/>
                <a:gradFill flip="none">
                  <a:gsLst>
                    <a:gs pos="0">
                      <a:srgbClr val="E34B7A">
                        <a:tint val="75000"/>
                        <a:shade val="75000"/>
                        <a:satMod val="170000"/>
                      </a:srgbClr>
                    </a:gs>
                    <a:gs pos="49000">
                      <a:srgbClr val="E34B7A">
                        <a:tint val="88000"/>
                        <a:shade val="65000"/>
                        <a:satMod val="172000"/>
                      </a:srgbClr>
                    </a:gs>
                    <a:gs pos="50000">
                      <a:srgbClr val="E34B7A">
                        <a:shade val="65000"/>
                        <a:satMod val="130000"/>
                      </a:srgbClr>
                    </a:gs>
                    <a:gs pos="92000">
                      <a:srgbClr val="E34B7A">
                        <a:shade val="50000"/>
                        <a:satMod val="120000"/>
                      </a:srgbClr>
                    </a:gs>
                    <a:gs pos="100000">
                      <a:srgbClr val="E34B7A">
                        <a:shade val="48000"/>
                        <a:satMod val="120000"/>
                      </a:srgbClr>
                    </a:gs>
                  </a:gsLst>
                  <a:lin ang="5400000"/>
                </a:gradFill>
                <a:effectLst>
                  <a:reflection blurRad="12700" stA="50000" endPos="50000" dist="5000" dir="5400000" sy="-100000" rotWithShape="0"/>
                </a:effectLst>
                <a:uLnTx/>
                <a:uFillTx/>
                <a:latin typeface="Tw Cen MT" panose="020B0602020104020603"/>
                <a:ea typeface="+mn-ea"/>
                <a:cs typeface="+mn-cs"/>
              </a:rPr>
              <a:t>Calibrate the Pump Rate</a:t>
            </a:r>
          </a:p>
        </p:txBody>
      </p:sp>
    </p:spTree>
    <p:extLst>
      <p:ext uri="{BB962C8B-B14F-4D97-AF65-F5344CB8AC3E}">
        <p14:creationId xmlns:p14="http://schemas.microsoft.com/office/powerpoint/2010/main" val="2826655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D8A4A-5D3A-609A-4E72-72F44498CB3C}"/>
              </a:ext>
            </a:extLst>
          </p:cNvPr>
          <p:cNvSpPr>
            <a:spLocks noGrp="1"/>
          </p:cNvSpPr>
          <p:nvPr>
            <p:ph type="title"/>
          </p:nvPr>
        </p:nvSpPr>
        <p:spPr>
          <a:xfrm>
            <a:off x="913776" y="618517"/>
            <a:ext cx="5076208" cy="1596177"/>
          </a:xfrm>
        </p:spPr>
        <p:txBody>
          <a:bodyPr/>
          <a:lstStyle/>
          <a:p>
            <a:r>
              <a:rPr lang="en-US" dirty="0"/>
              <a:t>COMPONANTS ACCESSIBLE</a:t>
            </a:r>
          </a:p>
        </p:txBody>
      </p:sp>
      <p:sp>
        <p:nvSpPr>
          <p:cNvPr id="3" name="Content Placeholder 2">
            <a:extLst>
              <a:ext uri="{FF2B5EF4-FFF2-40B4-BE49-F238E27FC236}">
                <a16:creationId xmlns:a16="http://schemas.microsoft.com/office/drawing/2014/main" id="{A1DA3EF1-EDCF-F810-5506-FDF7629170D9}"/>
              </a:ext>
            </a:extLst>
          </p:cNvPr>
          <p:cNvSpPr>
            <a:spLocks noGrp="1"/>
          </p:cNvSpPr>
          <p:nvPr>
            <p:ph sz="quarter" idx="13"/>
          </p:nvPr>
        </p:nvSpPr>
        <p:spPr>
          <a:xfrm>
            <a:off x="913775" y="2565875"/>
            <a:ext cx="5076209" cy="3424107"/>
          </a:xfrm>
        </p:spPr>
        <p:txBody>
          <a:bodyPr>
            <a:normAutofit/>
          </a:bodyPr>
          <a:lstStyle/>
          <a:p>
            <a:r>
              <a:rPr lang="en-US" sz="3000" dirty="0"/>
              <a:t>ACCESS FROM THE SURFACE</a:t>
            </a:r>
          </a:p>
          <a:p>
            <a:r>
              <a:rPr lang="en-US" sz="3000" dirty="0"/>
              <a:t>REACHABLE</a:t>
            </a:r>
          </a:p>
          <a:p>
            <a:r>
              <a:rPr lang="en-US" sz="3000" dirty="0"/>
              <a:t>QUICK DISCONNECT</a:t>
            </a:r>
          </a:p>
          <a:p>
            <a:r>
              <a:rPr lang="en-US" sz="3000" dirty="0"/>
              <a:t>FLOATS </a:t>
            </a:r>
            <a:r>
              <a:rPr lang="en-US" sz="2500" i="1" dirty="0"/>
              <a:t>[FLOAT TREE?]</a:t>
            </a:r>
          </a:p>
        </p:txBody>
      </p:sp>
      <p:pic>
        <p:nvPicPr>
          <p:cNvPr id="4" name="Picture 5" descr="DSCN2939">
            <a:extLst>
              <a:ext uri="{FF2B5EF4-FFF2-40B4-BE49-F238E27FC236}">
                <a16:creationId xmlns:a16="http://schemas.microsoft.com/office/drawing/2014/main" id="{C702FD77-73DC-8502-5443-0A7F0B05D2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2230" y="45005"/>
            <a:ext cx="416628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7">
            <a:extLst>
              <a:ext uri="{FF2B5EF4-FFF2-40B4-BE49-F238E27FC236}">
                <a16:creationId xmlns:a16="http://schemas.microsoft.com/office/drawing/2014/main" id="{A7504F32-B352-146F-0737-C384C7431595}"/>
              </a:ext>
            </a:extLst>
          </p:cNvPr>
          <p:cNvSpPr>
            <a:spLocks noChangeShapeType="1"/>
          </p:cNvSpPr>
          <p:nvPr/>
        </p:nvSpPr>
        <p:spPr bwMode="auto">
          <a:xfrm flipH="1">
            <a:off x="9051470" y="687457"/>
            <a:ext cx="1447800" cy="19812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6" name="Oval 6">
            <a:extLst>
              <a:ext uri="{FF2B5EF4-FFF2-40B4-BE49-F238E27FC236}">
                <a16:creationId xmlns:a16="http://schemas.microsoft.com/office/drawing/2014/main" id="{F0B697C5-99AE-5E77-A747-587CE5BE5CE5}"/>
              </a:ext>
            </a:extLst>
          </p:cNvPr>
          <p:cNvSpPr>
            <a:spLocks noChangeArrowheads="1"/>
          </p:cNvSpPr>
          <p:nvPr/>
        </p:nvSpPr>
        <p:spPr bwMode="auto">
          <a:xfrm>
            <a:off x="8441870" y="496957"/>
            <a:ext cx="2667000" cy="2362200"/>
          </a:xfrm>
          <a:prstGeom prst="ellipse">
            <a:avLst/>
          </a:pr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pic>
        <p:nvPicPr>
          <p:cNvPr id="7" name="Picture 4">
            <a:extLst>
              <a:ext uri="{FF2B5EF4-FFF2-40B4-BE49-F238E27FC236}">
                <a16:creationId xmlns:a16="http://schemas.microsoft.com/office/drawing/2014/main" id="{0E6D8833-FC83-CF35-106F-1601CBB4FB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1595" y="3124200"/>
            <a:ext cx="4527550" cy="361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04100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D79B1-3061-5CAF-0DF1-983615374F0A}"/>
              </a:ext>
            </a:extLst>
          </p:cNvPr>
          <p:cNvSpPr>
            <a:spLocks noGrp="1"/>
          </p:cNvSpPr>
          <p:nvPr>
            <p:ph type="title"/>
          </p:nvPr>
        </p:nvSpPr>
        <p:spPr>
          <a:xfrm>
            <a:off x="913776" y="618517"/>
            <a:ext cx="3764242" cy="1596177"/>
          </a:xfrm>
        </p:spPr>
        <p:txBody>
          <a:bodyPr>
            <a:normAutofit/>
          </a:bodyPr>
          <a:lstStyle/>
          <a:p>
            <a:r>
              <a:rPr lang="en-US" sz="4000" dirty="0"/>
              <a:t>PUMP IS:</a:t>
            </a:r>
          </a:p>
        </p:txBody>
      </p:sp>
      <p:sp>
        <p:nvSpPr>
          <p:cNvPr id="3" name="Content Placeholder 2">
            <a:extLst>
              <a:ext uri="{FF2B5EF4-FFF2-40B4-BE49-F238E27FC236}">
                <a16:creationId xmlns:a16="http://schemas.microsoft.com/office/drawing/2014/main" id="{EC24544C-39AD-A0A1-0812-CECCE2C91937}"/>
              </a:ext>
            </a:extLst>
          </p:cNvPr>
          <p:cNvSpPr>
            <a:spLocks noGrp="1"/>
          </p:cNvSpPr>
          <p:nvPr>
            <p:ph sz="quarter" idx="13"/>
          </p:nvPr>
        </p:nvSpPr>
        <p:spPr>
          <a:xfrm>
            <a:off x="913776" y="1952755"/>
            <a:ext cx="6553826" cy="4019853"/>
          </a:xfrm>
        </p:spPr>
        <p:txBody>
          <a:bodyPr>
            <a:normAutofit lnSpcReduction="10000"/>
          </a:bodyPr>
          <a:lstStyle/>
          <a:p>
            <a:r>
              <a:rPr lang="en-US" sz="3500" dirty="0"/>
              <a:t>ELEVATED OFF the FLOOR OF The tank; 4” – 6” typ.</a:t>
            </a:r>
          </a:p>
          <a:p>
            <a:r>
              <a:rPr lang="en-US" sz="3500" dirty="0"/>
              <a:t>Keep COVERED WITH WATER</a:t>
            </a:r>
          </a:p>
          <a:p>
            <a:pPr lvl="1"/>
            <a:r>
              <a:rPr lang="en-US" sz="3300" dirty="0"/>
              <a:t>Runs cool</a:t>
            </a:r>
          </a:p>
          <a:p>
            <a:pPr lvl="1"/>
            <a:r>
              <a:rPr lang="en-US" sz="3300" dirty="0"/>
              <a:t>Prevents corrosion</a:t>
            </a:r>
          </a:p>
          <a:p>
            <a:r>
              <a:rPr lang="en-US" sz="3500" dirty="0"/>
              <a:t>WIRED PROPERLY</a:t>
            </a:r>
          </a:p>
        </p:txBody>
      </p:sp>
      <p:pic>
        <p:nvPicPr>
          <p:cNvPr id="5" name="Picture 4">
            <a:extLst>
              <a:ext uri="{FF2B5EF4-FFF2-40B4-BE49-F238E27FC236}">
                <a16:creationId xmlns:a16="http://schemas.microsoft.com/office/drawing/2014/main" id="{B632BF5A-708B-5CBD-EDAA-C64C4A440E2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9472" b="26397"/>
          <a:stretch/>
        </p:blipFill>
        <p:spPr>
          <a:xfrm>
            <a:off x="6944354" y="4554389"/>
            <a:ext cx="3767469" cy="1377626"/>
          </a:xfrm>
          <a:prstGeom prst="rect">
            <a:avLst/>
          </a:prstGeom>
          <a:ln>
            <a:noFill/>
          </a:ln>
          <a:effectLst>
            <a:softEdge rad="112500"/>
          </a:effectLst>
        </p:spPr>
      </p:pic>
      <p:pic>
        <p:nvPicPr>
          <p:cNvPr id="4" name="Picture 3">
            <a:extLst>
              <a:ext uri="{FF2B5EF4-FFF2-40B4-BE49-F238E27FC236}">
                <a16:creationId xmlns:a16="http://schemas.microsoft.com/office/drawing/2014/main" id="{9915643A-01BB-049F-834B-B2FEA16C2D4F}"/>
              </a:ext>
            </a:extLst>
          </p:cNvPr>
          <p:cNvPicPr>
            <a:picLocks noChangeAspect="1"/>
          </p:cNvPicPr>
          <p:nvPr/>
        </p:nvPicPr>
        <p:blipFill rotWithShape="1">
          <a:blip r:embed="rId4">
            <a:extLst>
              <a:ext uri="{28A0092B-C50C-407E-A947-70E740481C1C}">
                <a14:useLocalDpi xmlns:a14="http://schemas.microsoft.com/office/drawing/2010/main" val="0"/>
              </a:ext>
            </a:extLst>
          </a:blip>
          <a:srcRect l="23515" t="6227" r="22737" b="5941"/>
          <a:stretch/>
        </p:blipFill>
        <p:spPr>
          <a:xfrm>
            <a:off x="7513984" y="389853"/>
            <a:ext cx="2703442" cy="4417821"/>
          </a:xfrm>
          <a:prstGeom prst="rect">
            <a:avLst/>
          </a:prstGeom>
          <a:ln>
            <a:noFill/>
          </a:ln>
          <a:effectLst>
            <a:softEdge rad="112500"/>
          </a:effectLst>
        </p:spPr>
      </p:pic>
    </p:spTree>
    <p:extLst>
      <p:ext uri="{BB962C8B-B14F-4D97-AF65-F5344CB8AC3E}">
        <p14:creationId xmlns:p14="http://schemas.microsoft.com/office/powerpoint/2010/main" val="42005246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AD741-3BE1-5E48-DCF2-788CC755311D}"/>
              </a:ext>
            </a:extLst>
          </p:cNvPr>
          <p:cNvSpPr>
            <a:spLocks noGrp="1"/>
          </p:cNvSpPr>
          <p:nvPr>
            <p:ph type="title"/>
          </p:nvPr>
        </p:nvSpPr>
        <p:spPr>
          <a:xfrm>
            <a:off x="7552945" y="131900"/>
            <a:ext cx="4639055" cy="1325563"/>
          </a:xfrm>
        </p:spPr>
        <p:txBody>
          <a:bodyPr/>
          <a:lstStyle/>
          <a:p>
            <a:pPr algn="ctr"/>
            <a:r>
              <a:rPr lang="en-US" dirty="0"/>
              <a:t>DOSING CHAMBER</a:t>
            </a:r>
          </a:p>
        </p:txBody>
      </p:sp>
      <p:sp>
        <p:nvSpPr>
          <p:cNvPr id="3" name="Content Placeholder 2">
            <a:extLst>
              <a:ext uri="{FF2B5EF4-FFF2-40B4-BE49-F238E27FC236}">
                <a16:creationId xmlns:a16="http://schemas.microsoft.com/office/drawing/2014/main" id="{42A3587E-CA52-680E-DCAE-44B3D1DD82F0}"/>
              </a:ext>
            </a:extLst>
          </p:cNvPr>
          <p:cNvSpPr>
            <a:spLocks noGrp="1"/>
          </p:cNvSpPr>
          <p:nvPr>
            <p:ph idx="1"/>
          </p:nvPr>
        </p:nvSpPr>
        <p:spPr>
          <a:xfrm>
            <a:off x="8016788" y="1589353"/>
            <a:ext cx="3800855" cy="4351338"/>
          </a:xfrm>
        </p:spPr>
        <p:txBody>
          <a:bodyPr/>
          <a:lstStyle/>
          <a:p>
            <a:r>
              <a:rPr lang="en-US" sz="3000" dirty="0"/>
              <a:t>WATERTIGHT</a:t>
            </a:r>
          </a:p>
          <a:p>
            <a:r>
              <a:rPr lang="en-US" sz="3000" dirty="0"/>
              <a:t>SURFACE WATER</a:t>
            </a:r>
          </a:p>
          <a:p>
            <a:r>
              <a:rPr lang="en-US" sz="3000" dirty="0"/>
              <a:t>ELECTRICAL</a:t>
            </a:r>
          </a:p>
          <a:p>
            <a:r>
              <a:rPr lang="en-US" sz="3000" dirty="0"/>
              <a:t>CAPACITY</a:t>
            </a:r>
          </a:p>
          <a:p>
            <a:r>
              <a:rPr lang="en-US" sz="3000" dirty="0"/>
              <a:t>DOSE</a:t>
            </a:r>
          </a:p>
          <a:p>
            <a:pPr lvl="1"/>
            <a:r>
              <a:rPr lang="en-US" sz="2500" dirty="0"/>
              <a:t>DRAIN-BACK</a:t>
            </a:r>
          </a:p>
          <a:p>
            <a:pPr lvl="1"/>
            <a:r>
              <a:rPr lang="en-US" sz="2500" dirty="0"/>
              <a:t>RESERVE CAPACITY</a:t>
            </a:r>
          </a:p>
          <a:p>
            <a:endParaRPr lang="en-US" dirty="0"/>
          </a:p>
        </p:txBody>
      </p:sp>
      <p:pic>
        <p:nvPicPr>
          <p:cNvPr id="4" name="Picture 4">
            <a:extLst>
              <a:ext uri="{FF2B5EF4-FFF2-40B4-BE49-F238E27FC236}">
                <a16:creationId xmlns:a16="http://schemas.microsoft.com/office/drawing/2014/main" id="{98AB382C-BEF1-1E8F-19F7-A808A03164B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86" r="10729"/>
          <a:stretch/>
        </p:blipFill>
        <p:spPr bwMode="auto">
          <a:xfrm>
            <a:off x="1" y="10"/>
            <a:ext cx="7552944"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ight Arrow 4">
            <a:extLst>
              <a:ext uri="{FF2B5EF4-FFF2-40B4-BE49-F238E27FC236}">
                <a16:creationId xmlns:a16="http://schemas.microsoft.com/office/drawing/2014/main" id="{3DFFB480-16B7-8D70-1C6D-3ED255052DFD}"/>
              </a:ext>
            </a:extLst>
          </p:cNvPr>
          <p:cNvSpPr/>
          <p:nvPr/>
        </p:nvSpPr>
        <p:spPr>
          <a:xfrm rot="2567490">
            <a:off x="1153293" y="3705207"/>
            <a:ext cx="1603306" cy="82781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35802774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E5111-0740-2266-E905-F3D326DDF0CF}"/>
              </a:ext>
            </a:extLst>
          </p:cNvPr>
          <p:cNvSpPr>
            <a:spLocks noGrp="1"/>
          </p:cNvSpPr>
          <p:nvPr>
            <p:ph type="title"/>
          </p:nvPr>
        </p:nvSpPr>
        <p:spPr>
          <a:xfrm>
            <a:off x="913775" y="618517"/>
            <a:ext cx="4457701" cy="1596177"/>
          </a:xfrm>
        </p:spPr>
        <p:txBody>
          <a:bodyPr/>
          <a:lstStyle/>
          <a:p>
            <a:r>
              <a:rPr lang="en-US" dirty="0"/>
              <a:t>PUMP VAULTS</a:t>
            </a:r>
          </a:p>
        </p:txBody>
      </p:sp>
      <p:sp>
        <p:nvSpPr>
          <p:cNvPr id="3" name="Content Placeholder 2">
            <a:extLst>
              <a:ext uri="{FF2B5EF4-FFF2-40B4-BE49-F238E27FC236}">
                <a16:creationId xmlns:a16="http://schemas.microsoft.com/office/drawing/2014/main" id="{7586117C-71C4-5B7F-175E-366FCFFB3221}"/>
              </a:ext>
            </a:extLst>
          </p:cNvPr>
          <p:cNvSpPr>
            <a:spLocks noGrp="1"/>
          </p:cNvSpPr>
          <p:nvPr>
            <p:ph sz="quarter" idx="13"/>
          </p:nvPr>
        </p:nvSpPr>
        <p:spPr>
          <a:xfrm>
            <a:off x="913774" y="2367092"/>
            <a:ext cx="5182226" cy="3980699"/>
          </a:xfrm>
        </p:spPr>
        <p:txBody>
          <a:bodyPr>
            <a:normAutofit/>
          </a:bodyPr>
          <a:lstStyle/>
          <a:p>
            <a:r>
              <a:rPr lang="en-US" sz="3000" dirty="0"/>
              <a:t>SIZING</a:t>
            </a:r>
          </a:p>
          <a:p>
            <a:r>
              <a:rPr lang="en-US" sz="3000" dirty="0"/>
              <a:t>CAPACITY</a:t>
            </a:r>
          </a:p>
          <a:p>
            <a:pPr lvl="1"/>
            <a:r>
              <a:rPr lang="en-US" sz="2800" dirty="0"/>
              <a:t>PUMP</a:t>
            </a:r>
          </a:p>
          <a:p>
            <a:pPr lvl="1"/>
            <a:r>
              <a:rPr lang="en-US" sz="2800" dirty="0"/>
              <a:t>SCREEN</a:t>
            </a:r>
          </a:p>
          <a:p>
            <a:pPr lvl="2"/>
            <a:r>
              <a:rPr lang="en-US" sz="2600" dirty="0"/>
              <a:t>20% MORE THAN THE PUMP </a:t>
            </a:r>
            <a:r>
              <a:rPr lang="en-US" sz="2000" dirty="0"/>
              <a:t>GPM</a:t>
            </a:r>
          </a:p>
        </p:txBody>
      </p:sp>
      <p:pic>
        <p:nvPicPr>
          <p:cNvPr id="4" name="Picture 5" descr="IMG_0824">
            <a:extLst>
              <a:ext uri="{FF2B5EF4-FFF2-40B4-BE49-F238E27FC236}">
                <a16:creationId xmlns:a16="http://schemas.microsoft.com/office/drawing/2014/main" id="{CA15F2F2-2668-FA06-1D9C-F4637D6863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7009774" y="-25818"/>
            <a:ext cx="5182226" cy="6909635"/>
          </a:xfrm>
          <a:prstGeom prst="rect">
            <a:avLst/>
          </a:prstGeom>
          <a:noFill/>
        </p:spPr>
      </p:pic>
    </p:spTree>
    <p:extLst>
      <p:ext uri="{BB962C8B-B14F-4D97-AF65-F5344CB8AC3E}">
        <p14:creationId xmlns:p14="http://schemas.microsoft.com/office/powerpoint/2010/main" val="23362261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26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6517" r="11026"/>
          <a:stretch/>
        </p:blipFill>
        <p:spPr bwMode="auto">
          <a:xfrm>
            <a:off x="1" y="10"/>
            <a:ext cx="7552944"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6" name="Rectangle 2"/>
          <p:cNvSpPr>
            <a:spLocks noGrp="1" noChangeArrowheads="1"/>
          </p:cNvSpPr>
          <p:nvPr>
            <p:ph type="title"/>
          </p:nvPr>
        </p:nvSpPr>
        <p:spPr>
          <a:xfrm>
            <a:off x="8196408" y="640831"/>
            <a:ext cx="3352128" cy="1573863"/>
          </a:xfrm>
        </p:spPr>
        <p:txBody>
          <a:bodyPr>
            <a:normAutofit/>
          </a:bodyPr>
          <a:lstStyle/>
          <a:p>
            <a:pPr algn="l" eaLnBrk="1" hangingPunct="1"/>
            <a:r>
              <a:rPr lang="en-US" altLang="en-US" dirty="0"/>
              <a:t>What’s the PROBLEM?</a:t>
            </a:r>
            <a:endParaRPr lang="en-US" altLang="en-US"/>
          </a:p>
        </p:txBody>
      </p:sp>
      <p:sp>
        <p:nvSpPr>
          <p:cNvPr id="120835" name="Rectangle 3"/>
          <p:cNvSpPr>
            <a:spLocks noGrp="1" noChangeArrowheads="1"/>
          </p:cNvSpPr>
          <p:nvPr>
            <p:ph idx="1"/>
          </p:nvPr>
        </p:nvSpPr>
        <p:spPr>
          <a:xfrm>
            <a:off x="8126956" y="2024192"/>
            <a:ext cx="3352128" cy="3881309"/>
          </a:xfrm>
        </p:spPr>
        <p:txBody>
          <a:bodyPr>
            <a:normAutofit/>
          </a:bodyPr>
          <a:lstStyle/>
          <a:p>
            <a:pPr eaLnBrk="1" hangingPunct="1"/>
            <a:r>
              <a:rPr lang="en-US" altLang="en-US" sz="2500" b="1" dirty="0"/>
              <a:t>TREATMENT!!</a:t>
            </a:r>
          </a:p>
          <a:p>
            <a:pPr eaLnBrk="1" hangingPunct="1"/>
            <a:r>
              <a:rPr lang="en-US" altLang="en-US" sz="2500" dirty="0"/>
              <a:t>Typical Construction</a:t>
            </a:r>
          </a:p>
          <a:p>
            <a:pPr lvl="1" eaLnBrk="1" hangingPunct="1"/>
            <a:r>
              <a:rPr lang="en-US" altLang="en-US" sz="2500" dirty="0"/>
              <a:t>Separation</a:t>
            </a:r>
          </a:p>
          <a:p>
            <a:pPr eaLnBrk="1" hangingPunct="1"/>
            <a:r>
              <a:rPr lang="en-US" altLang="en-US" sz="2500" dirty="0"/>
              <a:t>Depth</a:t>
            </a:r>
          </a:p>
          <a:p>
            <a:pPr eaLnBrk="1" hangingPunct="1"/>
            <a:r>
              <a:rPr lang="en-US" altLang="en-US" sz="2500" dirty="0"/>
              <a:t>Saturated flow</a:t>
            </a:r>
          </a:p>
        </p:txBody>
      </p:sp>
      <p:sp>
        <p:nvSpPr>
          <p:cNvPr id="5" name="Rectangle 4"/>
          <p:cNvSpPr/>
          <p:nvPr/>
        </p:nvSpPr>
        <p:spPr>
          <a:xfrm>
            <a:off x="5772151" y="4843333"/>
            <a:ext cx="6252167" cy="923330"/>
          </a:xfrm>
          <a:prstGeom prst="rect">
            <a:avLst/>
          </a:prstGeom>
          <a:solidFill>
            <a:schemeClr val="accent3">
              <a:lumMod val="40000"/>
              <a:lumOff val="60000"/>
            </a:schemeClr>
          </a:solidFill>
          <a:effectLst>
            <a:softEdge rad="63500"/>
          </a:effectLst>
        </p:spPr>
        <p:txBody>
          <a:bodyPr wrap="square">
            <a:spAutoFit/>
          </a:bodyPr>
          <a:lstStyle/>
          <a:p>
            <a:pPr algn="ctr">
              <a:spcAft>
                <a:spcPts val="600"/>
              </a:spcAft>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Disposal Systems</a:t>
            </a:r>
          </a:p>
        </p:txBody>
      </p:sp>
    </p:spTree>
  </p:cSld>
  <p:clrMapOvr>
    <a:masterClrMapping/>
  </p:clrMapOvr>
  <p:transition>
    <p:cover dir="d"/>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EA59-B498-2F9A-CAF6-9BB2E4C82FA3}"/>
              </a:ext>
            </a:extLst>
          </p:cNvPr>
          <p:cNvSpPr>
            <a:spLocks noGrp="1"/>
          </p:cNvSpPr>
          <p:nvPr>
            <p:ph type="title"/>
          </p:nvPr>
        </p:nvSpPr>
        <p:spPr>
          <a:xfrm>
            <a:off x="913775" y="618517"/>
            <a:ext cx="4758155" cy="1596177"/>
          </a:xfrm>
        </p:spPr>
        <p:txBody>
          <a:bodyPr/>
          <a:lstStyle/>
          <a:p>
            <a:r>
              <a:rPr lang="en-US" dirty="0"/>
              <a:t>PRESSURE DISTRIBUTION</a:t>
            </a:r>
          </a:p>
        </p:txBody>
      </p:sp>
      <p:sp>
        <p:nvSpPr>
          <p:cNvPr id="3" name="Content Placeholder 2">
            <a:extLst>
              <a:ext uri="{FF2B5EF4-FFF2-40B4-BE49-F238E27FC236}">
                <a16:creationId xmlns:a16="http://schemas.microsoft.com/office/drawing/2014/main" id="{8DEC2CC7-824A-072B-7876-E36B20E6212A}"/>
              </a:ext>
            </a:extLst>
          </p:cNvPr>
          <p:cNvSpPr>
            <a:spLocks noGrp="1"/>
          </p:cNvSpPr>
          <p:nvPr>
            <p:ph sz="quarter" idx="13"/>
          </p:nvPr>
        </p:nvSpPr>
        <p:spPr>
          <a:xfrm>
            <a:off x="701739" y="2416789"/>
            <a:ext cx="5182226" cy="3424107"/>
          </a:xfrm>
        </p:spPr>
        <p:txBody>
          <a:bodyPr>
            <a:normAutofit lnSpcReduction="10000"/>
          </a:bodyPr>
          <a:lstStyle/>
          <a:p>
            <a:r>
              <a:rPr lang="en-US" sz="3000" dirty="0"/>
              <a:t>GOAL – UNIFORM DISTRIBUTION</a:t>
            </a:r>
          </a:p>
          <a:p>
            <a:r>
              <a:rPr lang="en-US" sz="3000" dirty="0"/>
              <a:t>AEROBIC BIOMAT</a:t>
            </a:r>
          </a:p>
          <a:p>
            <a:r>
              <a:rPr lang="en-US" sz="3000" dirty="0"/>
              <a:t>TIME</a:t>
            </a:r>
          </a:p>
          <a:p>
            <a:pPr lvl="1"/>
            <a:r>
              <a:rPr lang="en-US" sz="2800" dirty="0"/>
              <a:t>DOSING TIME “AMOUNT”</a:t>
            </a:r>
          </a:p>
          <a:p>
            <a:pPr lvl="1"/>
            <a:r>
              <a:rPr lang="en-US" sz="2800" dirty="0"/>
              <a:t>RESTING TIME</a:t>
            </a:r>
          </a:p>
        </p:txBody>
      </p:sp>
      <p:pic>
        <p:nvPicPr>
          <p:cNvPr id="4" name="Picture 3">
            <a:extLst>
              <a:ext uri="{FF2B5EF4-FFF2-40B4-BE49-F238E27FC236}">
                <a16:creationId xmlns:a16="http://schemas.microsoft.com/office/drawing/2014/main" id="{9D7F588E-7D39-BD3D-04A8-A11BB46ABC8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4105"/>
          <a:stretch/>
        </p:blipFill>
        <p:spPr>
          <a:xfrm>
            <a:off x="5461157" y="1567073"/>
            <a:ext cx="6730843" cy="4277139"/>
          </a:xfrm>
          <a:prstGeom prst="rect">
            <a:avLst/>
          </a:prstGeom>
        </p:spPr>
      </p:pic>
    </p:spTree>
    <p:extLst>
      <p:ext uri="{BB962C8B-B14F-4D97-AF65-F5344CB8AC3E}">
        <p14:creationId xmlns:p14="http://schemas.microsoft.com/office/powerpoint/2010/main" val="9686149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05BF6-0DC4-96D3-5261-31E2D5AAA960}"/>
              </a:ext>
            </a:extLst>
          </p:cNvPr>
          <p:cNvSpPr>
            <a:spLocks noGrp="1"/>
          </p:cNvSpPr>
          <p:nvPr>
            <p:ph type="title"/>
          </p:nvPr>
        </p:nvSpPr>
        <p:spPr>
          <a:xfrm>
            <a:off x="1056650" y="192867"/>
            <a:ext cx="8202090" cy="1596177"/>
          </a:xfrm>
        </p:spPr>
        <p:txBody>
          <a:bodyPr>
            <a:normAutofit/>
          </a:bodyPr>
          <a:lstStyle/>
          <a:p>
            <a:r>
              <a:rPr lang="en-US" sz="4500" dirty="0"/>
              <a:t>EVEN DISTRIBUTION [SPACE]</a:t>
            </a:r>
          </a:p>
        </p:txBody>
      </p:sp>
      <p:sp>
        <p:nvSpPr>
          <p:cNvPr id="3" name="Content Placeholder 2">
            <a:extLst>
              <a:ext uri="{FF2B5EF4-FFF2-40B4-BE49-F238E27FC236}">
                <a16:creationId xmlns:a16="http://schemas.microsoft.com/office/drawing/2014/main" id="{B6398654-6F04-6274-8006-7FA9C6946423}"/>
              </a:ext>
            </a:extLst>
          </p:cNvPr>
          <p:cNvSpPr>
            <a:spLocks noGrp="1"/>
          </p:cNvSpPr>
          <p:nvPr>
            <p:ph sz="quarter" idx="13"/>
          </p:nvPr>
        </p:nvSpPr>
        <p:spPr>
          <a:xfrm>
            <a:off x="1056650" y="1627858"/>
            <a:ext cx="6242400" cy="5068956"/>
          </a:xfrm>
        </p:spPr>
        <p:txBody>
          <a:bodyPr>
            <a:normAutofit lnSpcReduction="10000"/>
          </a:bodyPr>
          <a:lstStyle/>
          <a:p>
            <a:r>
              <a:rPr lang="en-US" sz="3000" dirty="0"/>
              <a:t>NUMBER OF ORIFICES/LATERALS</a:t>
            </a:r>
          </a:p>
          <a:p>
            <a:pPr lvl="1"/>
            <a:r>
              <a:rPr lang="en-US" sz="2800" dirty="0"/>
              <a:t>PUMP CAPACITY</a:t>
            </a:r>
          </a:p>
          <a:p>
            <a:pPr lvl="1"/>
            <a:r>
              <a:rPr lang="en-US" sz="2800" dirty="0"/>
              <a:t>PUMP HEAD</a:t>
            </a:r>
          </a:p>
          <a:p>
            <a:pPr lvl="1"/>
            <a:r>
              <a:rPr lang="en-US" sz="2800" dirty="0"/>
              <a:t>PUMP CHOICE</a:t>
            </a:r>
          </a:p>
          <a:p>
            <a:r>
              <a:rPr lang="en-US" sz="3000" dirty="0"/>
              <a:t>EVEN DISTRIBUTION OVER LATERALS</a:t>
            </a:r>
          </a:p>
          <a:p>
            <a:pPr lvl="1"/>
            <a:r>
              <a:rPr lang="en-US" sz="2800" dirty="0"/>
              <a:t>DETERMINE NUMBER OF DOSES/DAY</a:t>
            </a:r>
          </a:p>
          <a:p>
            <a:pPr lvl="1"/>
            <a:r>
              <a:rPr lang="en-US" sz="2800" dirty="0"/>
              <a:t>MINIMUM</a:t>
            </a:r>
          </a:p>
          <a:p>
            <a:pPr lvl="1"/>
            <a:r>
              <a:rPr lang="en-US" sz="2800" dirty="0"/>
              <a:t>MAXIMUM – MICRO DOSING</a:t>
            </a:r>
          </a:p>
        </p:txBody>
      </p:sp>
      <p:pic>
        <p:nvPicPr>
          <p:cNvPr id="4" name="Picture 4">
            <a:extLst>
              <a:ext uri="{FF2B5EF4-FFF2-40B4-BE49-F238E27FC236}">
                <a16:creationId xmlns:a16="http://schemas.microsoft.com/office/drawing/2014/main" id="{EFE6767C-8041-413F-80D4-920EB02D6D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6174" y="2174228"/>
            <a:ext cx="4914900" cy="3429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09016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B3A86-F779-1158-4A3D-10F7288E080D}"/>
              </a:ext>
            </a:extLst>
          </p:cNvPr>
          <p:cNvSpPr>
            <a:spLocks noGrp="1"/>
          </p:cNvSpPr>
          <p:nvPr>
            <p:ph type="title"/>
          </p:nvPr>
        </p:nvSpPr>
        <p:spPr>
          <a:xfrm>
            <a:off x="6108929" y="565252"/>
            <a:ext cx="6083071" cy="1325563"/>
          </a:xfrm>
        </p:spPr>
        <p:txBody>
          <a:bodyPr/>
          <a:lstStyle/>
          <a:p>
            <a:pPr algn="ctr"/>
            <a:r>
              <a:rPr lang="en-US" dirty="0"/>
              <a:t>CONSIDERATIONS EMPLOYED BY DESIGNERS</a:t>
            </a:r>
          </a:p>
        </p:txBody>
      </p:sp>
      <p:sp>
        <p:nvSpPr>
          <p:cNvPr id="3" name="Content Placeholder 2">
            <a:extLst>
              <a:ext uri="{FF2B5EF4-FFF2-40B4-BE49-F238E27FC236}">
                <a16:creationId xmlns:a16="http://schemas.microsoft.com/office/drawing/2014/main" id="{14810988-BEB5-410A-527F-55CA82F4E314}"/>
              </a:ext>
            </a:extLst>
          </p:cNvPr>
          <p:cNvSpPr>
            <a:spLocks noGrp="1"/>
          </p:cNvSpPr>
          <p:nvPr>
            <p:ph idx="1"/>
          </p:nvPr>
        </p:nvSpPr>
        <p:spPr>
          <a:xfrm>
            <a:off x="7288694" y="2735056"/>
            <a:ext cx="4018722" cy="2527714"/>
          </a:xfrm>
        </p:spPr>
        <p:txBody>
          <a:bodyPr/>
          <a:lstStyle/>
          <a:p>
            <a:r>
              <a:rPr lang="en-US" sz="2800" dirty="0"/>
              <a:t>PUMP LIFE</a:t>
            </a:r>
          </a:p>
          <a:p>
            <a:r>
              <a:rPr lang="en-US" sz="2800" dirty="0"/>
              <a:t>PUMP SIZING</a:t>
            </a:r>
          </a:p>
          <a:p>
            <a:r>
              <a:rPr lang="en-US" sz="2800" dirty="0"/>
              <a:t>SYSTEM MAINTENANCE</a:t>
            </a:r>
          </a:p>
          <a:p>
            <a:r>
              <a:rPr lang="en-US" sz="2800" dirty="0"/>
              <a:t>SYSTEM CAPABILITY</a:t>
            </a:r>
          </a:p>
          <a:p>
            <a:endParaRPr lang="en-US" dirty="0"/>
          </a:p>
        </p:txBody>
      </p:sp>
      <p:pic>
        <p:nvPicPr>
          <p:cNvPr id="5" name="Picture 4" descr="DSCN3855.JPG">
            <a:extLst>
              <a:ext uri="{FF2B5EF4-FFF2-40B4-BE49-F238E27FC236}">
                <a16:creationId xmlns:a16="http://schemas.microsoft.com/office/drawing/2014/main" id="{FD88F327-67D1-E271-7C62-7B32476F88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884584" y="1147848"/>
            <a:ext cx="6083071" cy="4562304"/>
          </a:xfrm>
          <a:prstGeom prst="roundRect">
            <a:avLst>
              <a:gd name="adj" fmla="val 298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75084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71422-FEEB-DB64-0103-1F121C3ABFB9}"/>
              </a:ext>
            </a:extLst>
          </p:cNvPr>
          <p:cNvSpPr>
            <a:spLocks noGrp="1"/>
          </p:cNvSpPr>
          <p:nvPr>
            <p:ph type="title"/>
          </p:nvPr>
        </p:nvSpPr>
        <p:spPr>
          <a:xfrm>
            <a:off x="738183" y="298884"/>
            <a:ext cx="5533408" cy="1596177"/>
          </a:xfrm>
        </p:spPr>
        <p:txBody>
          <a:bodyPr>
            <a:normAutofit/>
          </a:bodyPr>
          <a:lstStyle/>
          <a:p>
            <a:r>
              <a:rPr lang="en-US" sz="4500" dirty="0"/>
              <a:t>PERFORATION SIZING</a:t>
            </a:r>
          </a:p>
        </p:txBody>
      </p:sp>
      <p:sp>
        <p:nvSpPr>
          <p:cNvPr id="3" name="Content Placeholder 2">
            <a:extLst>
              <a:ext uri="{FF2B5EF4-FFF2-40B4-BE49-F238E27FC236}">
                <a16:creationId xmlns:a16="http://schemas.microsoft.com/office/drawing/2014/main" id="{762650E0-325F-D43E-9759-3BE993316864}"/>
              </a:ext>
            </a:extLst>
          </p:cNvPr>
          <p:cNvSpPr>
            <a:spLocks noGrp="1"/>
          </p:cNvSpPr>
          <p:nvPr>
            <p:ph sz="quarter" idx="13"/>
          </p:nvPr>
        </p:nvSpPr>
        <p:spPr>
          <a:xfrm>
            <a:off x="913774" y="1895061"/>
            <a:ext cx="5182226" cy="4962939"/>
          </a:xfrm>
        </p:spPr>
        <p:txBody>
          <a:bodyPr>
            <a:normAutofit/>
          </a:bodyPr>
          <a:lstStyle/>
          <a:p>
            <a:r>
              <a:rPr lang="en-US" sz="3000" dirty="0"/>
              <a:t>CODE </a:t>
            </a:r>
          </a:p>
          <a:p>
            <a:pPr lvl="1"/>
            <a:r>
              <a:rPr lang="en-US" sz="2600" i="1" dirty="0"/>
              <a:t>MINIMUM IN CO 1/8”</a:t>
            </a:r>
          </a:p>
          <a:p>
            <a:pPr lvl="1"/>
            <a:r>
              <a:rPr lang="en-US" sz="2600" i="1" dirty="0"/>
              <a:t>MAXIMUM IN CO 3/8”</a:t>
            </a:r>
          </a:p>
          <a:p>
            <a:r>
              <a:rPr lang="en-US" sz="3000" dirty="0"/>
              <a:t>LOW HEAD</a:t>
            </a:r>
          </a:p>
          <a:p>
            <a:pPr lvl="1"/>
            <a:r>
              <a:rPr lang="en-US" sz="2800" dirty="0"/>
              <a:t>LARGER ORIFICES</a:t>
            </a:r>
          </a:p>
          <a:p>
            <a:r>
              <a:rPr lang="en-US" sz="3000" dirty="0"/>
              <a:t>HIGH HEAD</a:t>
            </a:r>
          </a:p>
          <a:p>
            <a:pPr lvl="1"/>
            <a:r>
              <a:rPr lang="en-US" sz="2800" dirty="0"/>
              <a:t>SMALLER ORIFICES</a:t>
            </a:r>
          </a:p>
        </p:txBody>
      </p:sp>
      <p:pic>
        <p:nvPicPr>
          <p:cNvPr id="4" name="Picture 3">
            <a:extLst>
              <a:ext uri="{FF2B5EF4-FFF2-40B4-BE49-F238E27FC236}">
                <a16:creationId xmlns:a16="http://schemas.microsoft.com/office/drawing/2014/main" id="{BDDE05F3-3B1D-FE8A-666F-558E66259D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6035" y="1577011"/>
            <a:ext cx="6324600" cy="423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65EE4C91-1DEA-6EB4-AA05-7DCF1324ABB4}"/>
              </a:ext>
            </a:extLst>
          </p:cNvPr>
          <p:cNvSpPr/>
          <p:nvPr/>
        </p:nvSpPr>
        <p:spPr>
          <a:xfrm>
            <a:off x="2260512" y="5810874"/>
            <a:ext cx="5842112"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solidFill>
                  <a:schemeClr val="tx2">
                    <a:lumMod val="60000"/>
                    <a:lumOff val="40000"/>
                  </a:schemeClr>
                </a:solidFill>
                <a:effectLst/>
                <a:uLnTx/>
                <a:uFillTx/>
                <a:latin typeface="Tw Cen MT" panose="020B0602020104020603"/>
                <a:ea typeface="+mn-ea"/>
                <a:cs typeface="+mn-cs"/>
              </a:rPr>
              <a:t>Smaller~ More care</a:t>
            </a:r>
          </a:p>
        </p:txBody>
      </p:sp>
    </p:spTree>
    <p:extLst>
      <p:ext uri="{BB962C8B-B14F-4D97-AF65-F5344CB8AC3E}">
        <p14:creationId xmlns:p14="http://schemas.microsoft.com/office/powerpoint/2010/main" val="29604622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71422-FEEB-DB64-0103-1F121C3ABFB9}"/>
              </a:ext>
            </a:extLst>
          </p:cNvPr>
          <p:cNvSpPr>
            <a:spLocks noGrp="1"/>
          </p:cNvSpPr>
          <p:nvPr>
            <p:ph type="title"/>
          </p:nvPr>
        </p:nvSpPr>
        <p:spPr>
          <a:xfrm>
            <a:off x="1121294" y="226370"/>
            <a:ext cx="9474408" cy="1161931"/>
          </a:xfrm>
        </p:spPr>
        <p:txBody>
          <a:bodyPr>
            <a:normAutofit/>
          </a:bodyPr>
          <a:lstStyle/>
          <a:p>
            <a:r>
              <a:rPr lang="en-US" sz="4500" dirty="0"/>
              <a:t>Determining distal head pressure</a:t>
            </a:r>
          </a:p>
        </p:txBody>
      </p:sp>
      <p:sp>
        <p:nvSpPr>
          <p:cNvPr id="3" name="Content Placeholder 2">
            <a:extLst>
              <a:ext uri="{FF2B5EF4-FFF2-40B4-BE49-F238E27FC236}">
                <a16:creationId xmlns:a16="http://schemas.microsoft.com/office/drawing/2014/main" id="{762650E0-325F-D43E-9759-3BE993316864}"/>
              </a:ext>
            </a:extLst>
          </p:cNvPr>
          <p:cNvSpPr>
            <a:spLocks noGrp="1"/>
          </p:cNvSpPr>
          <p:nvPr>
            <p:ph sz="quarter" idx="13"/>
          </p:nvPr>
        </p:nvSpPr>
        <p:spPr>
          <a:xfrm>
            <a:off x="253271" y="1553710"/>
            <a:ext cx="5182226" cy="4088123"/>
          </a:xfrm>
        </p:spPr>
        <p:txBody>
          <a:bodyPr>
            <a:normAutofit/>
          </a:bodyPr>
          <a:lstStyle/>
          <a:p>
            <a:r>
              <a:rPr lang="en-US" sz="3000" dirty="0"/>
              <a:t>Locate lateral ends </a:t>
            </a:r>
          </a:p>
          <a:p>
            <a:r>
              <a:rPr lang="en-US" sz="3000" dirty="0"/>
              <a:t>Remove endcap</a:t>
            </a:r>
          </a:p>
          <a:p>
            <a:r>
              <a:rPr lang="en-US" sz="3000" dirty="0"/>
              <a:t>Flush laterals</a:t>
            </a:r>
          </a:p>
          <a:p>
            <a:r>
              <a:rPr lang="en-US" sz="3000" dirty="0"/>
              <a:t>Attach endcap w/orifice on at least one lateral</a:t>
            </a:r>
          </a:p>
          <a:p>
            <a:r>
              <a:rPr lang="en-US" sz="3000" dirty="0"/>
              <a:t>Cycle pump</a:t>
            </a:r>
          </a:p>
          <a:p>
            <a:r>
              <a:rPr lang="en-US" sz="3000" dirty="0"/>
              <a:t>Measure squirt height</a:t>
            </a:r>
          </a:p>
          <a:p>
            <a:endParaRPr lang="en-US" sz="3000" dirty="0"/>
          </a:p>
        </p:txBody>
      </p:sp>
      <p:graphicFrame>
        <p:nvGraphicFramePr>
          <p:cNvPr id="7" name="Object 10"/>
          <p:cNvGraphicFramePr>
            <a:graphicFrameLocks noChangeAspect="1"/>
          </p:cNvGraphicFramePr>
          <p:nvPr/>
        </p:nvGraphicFramePr>
        <p:xfrm>
          <a:off x="5309016" y="3828307"/>
          <a:ext cx="4038600" cy="3028950"/>
        </p:xfrm>
        <a:graphic>
          <a:graphicData uri="http://schemas.openxmlformats.org/presentationml/2006/ole">
            <mc:AlternateContent xmlns:mc="http://schemas.openxmlformats.org/markup-compatibility/2006">
              <mc:Choice xmlns:v="urn:schemas-microsoft-com:vml" Requires="v">
                <p:oleObj name="Photo Editor Photo" r:id="rId3" imgW="5334745" imgH="4001058" progId="">
                  <p:embed/>
                </p:oleObj>
              </mc:Choice>
              <mc:Fallback>
                <p:oleObj name="Photo Editor Photo" r:id="rId3" imgW="5334745" imgH="4001058" progId="">
                  <p:embed/>
                  <p:pic>
                    <p:nvPicPr>
                      <p:cNvPr id="7" name="Object 10"/>
                      <p:cNvPicPr>
                        <a:picLocks noChangeAspect="1" noChangeArrowheads="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a:off x="5309016" y="3828307"/>
                        <a:ext cx="4038600" cy="302895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38100">
                            <a:solidFill>
                              <a:srgbClr val="33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 name="Picture 7" descr="106"/>
          <p:cNvPicPr>
            <a:picLocks noChangeAspect="1" noChangeArrowheads="1"/>
          </p:cNvPicPr>
          <p:nvPr/>
        </p:nvPicPr>
        <p:blipFill>
          <a:blip r:embed="rId5" cstate="print"/>
          <a:srcRect l="6494" t="16904" r="16884" b="6485"/>
          <a:stretch>
            <a:fillRect/>
          </a:stretch>
        </p:blipFill>
        <p:spPr>
          <a:xfrm>
            <a:off x="8500202" y="2631332"/>
            <a:ext cx="4191000" cy="2711450"/>
          </a:xfrm>
          <a:prstGeom prst="rect">
            <a:avLst/>
          </a:prstGeom>
          <a:noFill/>
          <a:ln/>
        </p:spPr>
      </p:pic>
      <p:pic>
        <p:nvPicPr>
          <p:cNvPr id="8" name="Picture 7">
            <a:extLst>
              <a:ext uri="{FF2B5EF4-FFF2-40B4-BE49-F238E27FC236}">
                <a16:creationId xmlns:a16="http://schemas.microsoft.com/office/drawing/2014/main" id="{BDDE05F3-3B1D-FE8A-666F-558E66259D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20050" y="1278823"/>
            <a:ext cx="3319786" cy="2222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13168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9" descr="VJC INspection May 03 021">
            <a:extLst>
              <a:ext uri="{FF2B5EF4-FFF2-40B4-BE49-F238E27FC236}">
                <a16:creationId xmlns:a16="http://schemas.microsoft.com/office/drawing/2014/main" id="{3A8371B3-9304-7939-A002-68920073A304}"/>
              </a:ext>
            </a:extLst>
          </p:cNvPr>
          <p:cNvPicPr>
            <a:picLocks noChangeAspect="1" noChangeArrowheads="1"/>
          </p:cNvPicPr>
          <p:nvPr/>
        </p:nvPicPr>
        <p:blipFill>
          <a:blip r:embed="rId3" cstate="print">
            <a:alphaModFix amt="35000"/>
          </a:blip>
          <a:srcRect/>
          <a:stretch>
            <a:fillRect/>
          </a:stretch>
        </p:blipFill>
        <p:spPr>
          <a:xfrm>
            <a:off x="0" y="4144"/>
            <a:ext cx="12192000" cy="7123918"/>
          </a:xfrm>
          <a:prstGeom prst="rect">
            <a:avLst/>
          </a:prstGeom>
          <a:noFill/>
          <a:ln/>
        </p:spPr>
      </p:pic>
      <p:sp>
        <p:nvSpPr>
          <p:cNvPr id="2" name="Title 1">
            <a:extLst>
              <a:ext uri="{FF2B5EF4-FFF2-40B4-BE49-F238E27FC236}">
                <a16:creationId xmlns:a16="http://schemas.microsoft.com/office/drawing/2014/main" id="{2D4D126A-805E-20AC-0568-3CD04788A39A}"/>
              </a:ext>
            </a:extLst>
          </p:cNvPr>
          <p:cNvSpPr>
            <a:spLocks noGrp="1"/>
          </p:cNvSpPr>
          <p:nvPr>
            <p:ph type="title"/>
          </p:nvPr>
        </p:nvSpPr>
        <p:spPr>
          <a:xfrm>
            <a:off x="838200" y="83813"/>
            <a:ext cx="10515600" cy="1325563"/>
          </a:xfrm>
        </p:spPr>
        <p:txBody>
          <a:bodyPr/>
          <a:lstStyle/>
          <a:p>
            <a:pPr algn="ctr"/>
            <a:r>
              <a:rPr lang="en-US" dirty="0"/>
              <a:t>READING SQUIRT HEIGHTS</a:t>
            </a:r>
          </a:p>
        </p:txBody>
      </p:sp>
      <p:sp>
        <p:nvSpPr>
          <p:cNvPr id="10" name="Content Placeholder 2">
            <a:extLst>
              <a:ext uri="{FF2B5EF4-FFF2-40B4-BE49-F238E27FC236}">
                <a16:creationId xmlns:a16="http://schemas.microsoft.com/office/drawing/2014/main" id="{1D6B8BA7-B0A8-DFB6-C6BB-934DFF5914B4}"/>
              </a:ext>
            </a:extLst>
          </p:cNvPr>
          <p:cNvSpPr txBox="1">
            <a:spLocks noGrp="1"/>
          </p:cNvSpPr>
          <p:nvPr>
            <p:ph sz="half" idx="1"/>
          </p:nvPr>
        </p:nvSpPr>
        <p:spPr>
          <a:xfrm>
            <a:off x="838200" y="2835604"/>
            <a:ext cx="5181600" cy="323295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a:lnSpc>
                <a:spcPct val="150000"/>
              </a:lnSpc>
            </a:pPr>
            <a:r>
              <a:rPr lang="en-US" sz="3000" dirty="0">
                <a:solidFill>
                  <a:srgbClr val="FFFF00"/>
                </a:solidFill>
              </a:rPr>
              <a:t>Cracked pipe (leak)</a:t>
            </a:r>
          </a:p>
          <a:p>
            <a:pPr>
              <a:lnSpc>
                <a:spcPct val="150000"/>
              </a:lnSpc>
            </a:pPr>
            <a:r>
              <a:rPr lang="en-US" sz="3000" dirty="0">
                <a:solidFill>
                  <a:srgbClr val="FFFF00"/>
                </a:solidFill>
              </a:rPr>
              <a:t>Is pump functioning properly?</a:t>
            </a:r>
          </a:p>
          <a:p>
            <a:pPr>
              <a:lnSpc>
                <a:spcPct val="150000"/>
              </a:lnSpc>
            </a:pPr>
            <a:r>
              <a:rPr lang="en-US" sz="3000" dirty="0">
                <a:solidFill>
                  <a:srgbClr val="FFFF00"/>
                </a:solidFill>
              </a:rPr>
              <a:t>Correct pump?</a:t>
            </a:r>
          </a:p>
          <a:p>
            <a:endParaRPr lang="en-US" sz="3000" dirty="0"/>
          </a:p>
        </p:txBody>
      </p:sp>
      <p:sp>
        <p:nvSpPr>
          <p:cNvPr id="6" name="Content Placeholder 2">
            <a:extLst>
              <a:ext uri="{FF2B5EF4-FFF2-40B4-BE49-F238E27FC236}">
                <a16:creationId xmlns:a16="http://schemas.microsoft.com/office/drawing/2014/main" id="{1D6B8BA7-B0A8-DFB6-C6BB-934DFF5914B4}"/>
              </a:ext>
            </a:extLst>
          </p:cNvPr>
          <p:cNvSpPr>
            <a:spLocks noGrp="1"/>
          </p:cNvSpPr>
          <p:nvPr>
            <p:ph sz="half" idx="2"/>
          </p:nvPr>
        </p:nvSpPr>
        <p:spPr>
          <a:xfrm>
            <a:off x="7369126" y="2945252"/>
            <a:ext cx="3984674" cy="3013661"/>
          </a:xfrm>
        </p:spPr>
        <p:txBody>
          <a:bodyPr>
            <a:normAutofit lnSpcReduction="10000"/>
          </a:bodyPr>
          <a:lstStyle/>
          <a:p>
            <a:pPr>
              <a:lnSpc>
                <a:spcPct val="150000"/>
              </a:lnSpc>
            </a:pPr>
            <a:r>
              <a:rPr lang="en-US" sz="3000" dirty="0"/>
              <a:t>ORIFICES PLUGGED</a:t>
            </a:r>
          </a:p>
          <a:p>
            <a:pPr>
              <a:lnSpc>
                <a:spcPct val="150000"/>
              </a:lnSpc>
            </a:pPr>
            <a:r>
              <a:rPr lang="en-US" sz="3000" dirty="0"/>
              <a:t>PIPE BLOCKED</a:t>
            </a:r>
          </a:p>
          <a:p>
            <a:pPr>
              <a:lnSpc>
                <a:spcPct val="150000"/>
              </a:lnSpc>
            </a:pPr>
            <a:r>
              <a:rPr lang="en-US" sz="3000" dirty="0"/>
              <a:t>CORRECT PUMP?</a:t>
            </a:r>
          </a:p>
          <a:p>
            <a:endParaRPr lang="en-US" sz="3000" dirty="0"/>
          </a:p>
        </p:txBody>
      </p:sp>
      <p:sp>
        <p:nvSpPr>
          <p:cNvPr id="8" name="Title 1">
            <a:extLst>
              <a:ext uri="{FF2B5EF4-FFF2-40B4-BE49-F238E27FC236}">
                <a16:creationId xmlns:a16="http://schemas.microsoft.com/office/drawing/2014/main" id="{F98F769F-5416-9737-7D1F-328B517AE891}"/>
              </a:ext>
            </a:extLst>
          </p:cNvPr>
          <p:cNvSpPr txBox="1">
            <a:spLocks/>
          </p:cNvSpPr>
          <p:nvPr/>
        </p:nvSpPr>
        <p:spPr>
          <a:xfrm>
            <a:off x="1154474" y="1318691"/>
            <a:ext cx="3352128" cy="1573863"/>
          </a:xfrm>
          <a:prstGeom prst="rect">
            <a:avLst/>
          </a:prstGeom>
          <a:ln>
            <a:noFill/>
          </a:ln>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n-US" sz="3300" dirty="0">
                <a:solidFill>
                  <a:schemeClr val="tx2"/>
                </a:solidFill>
              </a:rPr>
              <a:t>Squirt height too low</a:t>
            </a:r>
          </a:p>
        </p:txBody>
      </p:sp>
      <p:sp>
        <p:nvSpPr>
          <p:cNvPr id="5" name="Title 1">
            <a:extLst>
              <a:ext uri="{FF2B5EF4-FFF2-40B4-BE49-F238E27FC236}">
                <a16:creationId xmlns:a16="http://schemas.microsoft.com/office/drawing/2014/main" id="{0B720CC0-55FB-B1E9-D5ED-438AABA60A49}"/>
              </a:ext>
            </a:extLst>
          </p:cNvPr>
          <p:cNvSpPr txBox="1">
            <a:spLocks/>
          </p:cNvSpPr>
          <p:nvPr/>
        </p:nvSpPr>
        <p:spPr>
          <a:xfrm>
            <a:off x="7685400" y="1261741"/>
            <a:ext cx="3352128" cy="15738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n-US" sz="3300" dirty="0">
                <a:solidFill>
                  <a:srgbClr val="FFFF00"/>
                </a:solidFill>
              </a:rPr>
              <a:t>Squirt height too HIGH</a:t>
            </a:r>
          </a:p>
        </p:txBody>
      </p:sp>
    </p:spTree>
    <p:extLst>
      <p:ext uri="{BB962C8B-B14F-4D97-AF65-F5344CB8AC3E}">
        <p14:creationId xmlns:p14="http://schemas.microsoft.com/office/powerpoint/2010/main" val="3054444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Intro Tanks &amp; Pumps, Slide 30">
            <a:extLst>
              <a:ext uri="{FF2B5EF4-FFF2-40B4-BE49-F238E27FC236}">
                <a16:creationId xmlns:a16="http://schemas.microsoft.com/office/drawing/2014/main" id="{F14F7110-C92A-2728-FCAC-912021D1CA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4853" y="293204"/>
            <a:ext cx="8362121" cy="6271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5">
            <a:extLst>
              <a:ext uri="{FF2B5EF4-FFF2-40B4-BE49-F238E27FC236}">
                <a16:creationId xmlns:a16="http://schemas.microsoft.com/office/drawing/2014/main" id="{54207D97-BD17-3026-626E-C2D469F4BDEA}"/>
              </a:ext>
            </a:extLst>
          </p:cNvPr>
          <p:cNvSpPr txBox="1">
            <a:spLocks noChangeArrowheads="1"/>
          </p:cNvSpPr>
          <p:nvPr/>
        </p:nvSpPr>
        <p:spPr bwMode="auto">
          <a:xfrm>
            <a:off x="1749287" y="586409"/>
            <a:ext cx="4038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1379538" algn="l"/>
              </a:tabLst>
              <a:defRPr>
                <a:solidFill>
                  <a:schemeClr val="tx1"/>
                </a:solidFill>
                <a:latin typeface="Tahoma" pitchFamily="34" charset="0"/>
              </a:defRPr>
            </a:lvl1pPr>
            <a:lvl2pPr marL="742950" indent="-285750">
              <a:tabLst>
                <a:tab pos="1379538" algn="l"/>
              </a:tabLst>
              <a:defRPr>
                <a:solidFill>
                  <a:schemeClr val="tx1"/>
                </a:solidFill>
                <a:latin typeface="Tahoma" pitchFamily="34" charset="0"/>
              </a:defRPr>
            </a:lvl2pPr>
            <a:lvl3pPr marL="1143000" indent="-228600">
              <a:tabLst>
                <a:tab pos="1379538" algn="l"/>
              </a:tabLst>
              <a:defRPr>
                <a:solidFill>
                  <a:schemeClr val="tx1"/>
                </a:solidFill>
                <a:latin typeface="Tahoma" pitchFamily="34" charset="0"/>
              </a:defRPr>
            </a:lvl3pPr>
            <a:lvl4pPr marL="1600200" indent="-228600">
              <a:tabLst>
                <a:tab pos="1379538" algn="l"/>
              </a:tabLst>
              <a:defRPr>
                <a:solidFill>
                  <a:schemeClr val="tx1"/>
                </a:solidFill>
                <a:latin typeface="Tahoma" pitchFamily="34" charset="0"/>
              </a:defRPr>
            </a:lvl4pPr>
            <a:lvl5pPr marL="2057400" indent="-228600">
              <a:tabLst>
                <a:tab pos="1379538" algn="l"/>
              </a:tabLst>
              <a:defRPr>
                <a:solidFill>
                  <a:schemeClr val="tx1"/>
                </a:solidFill>
                <a:latin typeface="Tahoma" pitchFamily="34" charset="0"/>
              </a:defRPr>
            </a:lvl5pPr>
            <a:lvl6pPr marL="2514600" indent="-228600" eaLnBrk="0" fontAlgn="base" hangingPunct="0">
              <a:spcBef>
                <a:spcPct val="0"/>
              </a:spcBef>
              <a:spcAft>
                <a:spcPct val="0"/>
              </a:spcAft>
              <a:tabLst>
                <a:tab pos="1379538" algn="l"/>
              </a:tabLst>
              <a:defRPr>
                <a:solidFill>
                  <a:schemeClr val="tx1"/>
                </a:solidFill>
                <a:latin typeface="Tahoma" pitchFamily="34" charset="0"/>
              </a:defRPr>
            </a:lvl6pPr>
            <a:lvl7pPr marL="2971800" indent="-228600" eaLnBrk="0" fontAlgn="base" hangingPunct="0">
              <a:spcBef>
                <a:spcPct val="0"/>
              </a:spcBef>
              <a:spcAft>
                <a:spcPct val="0"/>
              </a:spcAft>
              <a:tabLst>
                <a:tab pos="1379538" algn="l"/>
              </a:tabLst>
              <a:defRPr>
                <a:solidFill>
                  <a:schemeClr val="tx1"/>
                </a:solidFill>
                <a:latin typeface="Tahoma" pitchFamily="34" charset="0"/>
              </a:defRPr>
            </a:lvl7pPr>
            <a:lvl8pPr marL="3429000" indent="-228600" eaLnBrk="0" fontAlgn="base" hangingPunct="0">
              <a:spcBef>
                <a:spcPct val="0"/>
              </a:spcBef>
              <a:spcAft>
                <a:spcPct val="0"/>
              </a:spcAft>
              <a:tabLst>
                <a:tab pos="1379538" algn="l"/>
              </a:tabLst>
              <a:defRPr>
                <a:solidFill>
                  <a:schemeClr val="tx1"/>
                </a:solidFill>
                <a:latin typeface="Tahoma" pitchFamily="34" charset="0"/>
              </a:defRPr>
            </a:lvl8pPr>
            <a:lvl9pPr marL="3886200" indent="-228600" eaLnBrk="0" fontAlgn="base" hangingPunct="0">
              <a:spcBef>
                <a:spcPct val="0"/>
              </a:spcBef>
              <a:spcAft>
                <a:spcPct val="0"/>
              </a:spcAft>
              <a:tabLst>
                <a:tab pos="1379538" algn="l"/>
              </a:tabLst>
              <a:defRPr>
                <a:solidFill>
                  <a:schemeClr val="tx1"/>
                </a:solidFill>
                <a:latin typeface="Tahoma"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tab pos="1379538" algn="l"/>
              </a:tabLst>
              <a:defRPr/>
            </a:pPr>
            <a:r>
              <a:rPr kumimoji="0" lang="en-US" altLang="en-US" sz="3200" b="1" i="0" u="none" strike="noStrike" kern="1200" cap="none" spc="0" normalizeH="0" baseline="0" noProof="0" dirty="0">
                <a:ln>
                  <a:noFill/>
                </a:ln>
                <a:solidFill>
                  <a:srgbClr val="FFFF99"/>
                </a:solidFill>
                <a:effectLst/>
                <a:uLnTx/>
                <a:uFillTx/>
                <a:latin typeface="Arial" charset="0"/>
                <a:ea typeface="+mn-ea"/>
                <a:cs typeface="+mn-cs"/>
              </a:rPr>
              <a:t>ADV:	Automatic</a:t>
            </a:r>
          </a:p>
          <a:p>
            <a:pPr marL="0" marR="0" lvl="0" indent="0" algn="l" defTabSz="457200" rtl="0" eaLnBrk="1" fontAlgn="auto" latinLnBrk="0" hangingPunct="1">
              <a:lnSpc>
                <a:spcPct val="100000"/>
              </a:lnSpc>
              <a:spcBef>
                <a:spcPts val="0"/>
              </a:spcBef>
              <a:spcAft>
                <a:spcPts val="0"/>
              </a:spcAft>
              <a:buClrTx/>
              <a:buSzTx/>
              <a:buFontTx/>
              <a:buNone/>
              <a:tabLst>
                <a:tab pos="1379538" algn="l"/>
              </a:tabLst>
              <a:defRPr/>
            </a:pPr>
            <a:r>
              <a:rPr kumimoji="0" lang="en-US" altLang="en-US" sz="3200" b="1" i="0" u="none" strike="noStrike" kern="1200" cap="none" spc="0" normalizeH="0" baseline="0" noProof="0" dirty="0">
                <a:ln>
                  <a:noFill/>
                </a:ln>
                <a:solidFill>
                  <a:srgbClr val="FFFF99"/>
                </a:solidFill>
                <a:effectLst/>
                <a:uLnTx/>
                <a:uFillTx/>
                <a:latin typeface="Arial" charset="0"/>
                <a:ea typeface="+mn-ea"/>
                <a:cs typeface="+mn-cs"/>
              </a:rPr>
              <a:t>	Distribution</a:t>
            </a:r>
          </a:p>
          <a:p>
            <a:pPr marL="0" marR="0" lvl="0" indent="0" algn="l" defTabSz="457200" rtl="0" eaLnBrk="1" fontAlgn="auto" latinLnBrk="0" hangingPunct="1">
              <a:lnSpc>
                <a:spcPct val="100000"/>
              </a:lnSpc>
              <a:spcBef>
                <a:spcPts val="0"/>
              </a:spcBef>
              <a:spcAft>
                <a:spcPts val="0"/>
              </a:spcAft>
              <a:buClrTx/>
              <a:buSzTx/>
              <a:buFontTx/>
              <a:buNone/>
              <a:tabLst>
                <a:tab pos="1379538" algn="l"/>
              </a:tabLst>
              <a:defRPr/>
            </a:pPr>
            <a:r>
              <a:rPr kumimoji="0" lang="en-US" altLang="en-US" sz="3200" b="1" i="0" u="none" strike="noStrike" kern="1200" cap="none" spc="0" normalizeH="0" baseline="0" noProof="0" dirty="0">
                <a:ln>
                  <a:noFill/>
                </a:ln>
                <a:solidFill>
                  <a:srgbClr val="FFFF99"/>
                </a:solidFill>
                <a:effectLst/>
                <a:uLnTx/>
                <a:uFillTx/>
                <a:latin typeface="Arial" charset="0"/>
                <a:ea typeface="+mn-ea"/>
                <a:cs typeface="+mn-cs"/>
              </a:rPr>
              <a:t>	Valve</a:t>
            </a:r>
          </a:p>
        </p:txBody>
      </p:sp>
    </p:spTree>
    <p:extLst>
      <p:ext uri="{BB962C8B-B14F-4D97-AF65-F5344CB8AC3E}">
        <p14:creationId xmlns:p14="http://schemas.microsoft.com/office/powerpoint/2010/main" val="29964951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CEB46-8AFE-B1FF-DCB8-064CEB2970D9}"/>
              </a:ext>
            </a:extLst>
          </p:cNvPr>
          <p:cNvSpPr>
            <a:spLocks noGrp="1"/>
          </p:cNvSpPr>
          <p:nvPr>
            <p:ph type="title"/>
          </p:nvPr>
        </p:nvSpPr>
        <p:spPr>
          <a:xfrm>
            <a:off x="8034130" y="477601"/>
            <a:ext cx="4157870" cy="1325563"/>
          </a:xfrm>
        </p:spPr>
        <p:txBody>
          <a:bodyPr/>
          <a:lstStyle/>
          <a:p>
            <a:r>
              <a:rPr lang="en-US" dirty="0"/>
              <a:t>DRIP IRRIGATION SYSTEMS</a:t>
            </a:r>
          </a:p>
        </p:txBody>
      </p:sp>
      <p:sp>
        <p:nvSpPr>
          <p:cNvPr id="3" name="Content Placeholder 2">
            <a:extLst>
              <a:ext uri="{FF2B5EF4-FFF2-40B4-BE49-F238E27FC236}">
                <a16:creationId xmlns:a16="http://schemas.microsoft.com/office/drawing/2014/main" id="{CC29E6E9-00F0-FB59-3831-47F03B5FD45E}"/>
              </a:ext>
            </a:extLst>
          </p:cNvPr>
          <p:cNvSpPr>
            <a:spLocks noGrp="1"/>
          </p:cNvSpPr>
          <p:nvPr>
            <p:ph idx="1"/>
          </p:nvPr>
        </p:nvSpPr>
        <p:spPr>
          <a:xfrm>
            <a:off x="7812156" y="2400024"/>
            <a:ext cx="4157870" cy="3561384"/>
          </a:xfrm>
        </p:spPr>
        <p:txBody>
          <a:bodyPr/>
          <a:lstStyle/>
          <a:p>
            <a:r>
              <a:rPr lang="en-US" sz="3000" dirty="0"/>
              <a:t>EVEN AMOUNT SPREAD OVER LARGE AREA</a:t>
            </a:r>
          </a:p>
          <a:p>
            <a:r>
              <a:rPr lang="en-US" sz="3000" dirty="0"/>
              <a:t>SMALL AMOUNT</a:t>
            </a:r>
          </a:p>
          <a:p>
            <a:pPr lvl="1"/>
            <a:r>
              <a:rPr lang="en-US" sz="2000" dirty="0"/>
              <a:t>ADDING WATER SLOWLY</a:t>
            </a:r>
          </a:p>
          <a:p>
            <a:pPr lvl="1"/>
            <a:r>
              <a:rPr lang="en-US" sz="2000" dirty="0"/>
              <a:t>ADDING WATER SHALLOWLY</a:t>
            </a:r>
          </a:p>
          <a:p>
            <a:r>
              <a:rPr lang="en-US" sz="3000" dirty="0"/>
              <a:t>SLOPE</a:t>
            </a:r>
          </a:p>
          <a:p>
            <a:endParaRPr lang="en-US" dirty="0"/>
          </a:p>
        </p:txBody>
      </p:sp>
      <p:pic>
        <p:nvPicPr>
          <p:cNvPr id="4" name="Picture 5">
            <a:extLst>
              <a:ext uri="{FF2B5EF4-FFF2-40B4-BE49-F238E27FC236}">
                <a16:creationId xmlns:a16="http://schemas.microsoft.com/office/drawing/2014/main" id="{B20C6028-7513-F196-38E5-73E59F41F4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809" b="17246"/>
          <a:stretch/>
        </p:blipFill>
        <p:spPr bwMode="auto">
          <a:xfrm>
            <a:off x="1" y="10"/>
            <a:ext cx="7479157" cy="34289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DripLinesDug">
            <a:extLst>
              <a:ext uri="{FF2B5EF4-FFF2-40B4-BE49-F238E27FC236}">
                <a16:creationId xmlns:a16="http://schemas.microsoft.com/office/drawing/2014/main" id="{A890B168-6306-3D04-2FBA-D6F7DA94C3B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4635" r="1" b="6680"/>
          <a:stretch/>
        </p:blipFill>
        <p:spPr>
          <a:xfrm>
            <a:off x="1" y="3428998"/>
            <a:ext cx="7479157" cy="3429001"/>
          </a:xfrm>
          <a:prstGeom prst="rect">
            <a:avLst/>
          </a:prstGeom>
          <a:noFill/>
        </p:spPr>
      </p:pic>
    </p:spTree>
    <p:extLst>
      <p:ext uri="{BB962C8B-B14F-4D97-AF65-F5344CB8AC3E}">
        <p14:creationId xmlns:p14="http://schemas.microsoft.com/office/powerpoint/2010/main" val="26512607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C5C7DE-1F34-069D-8EF0-FD2D0AC04849}"/>
              </a:ext>
            </a:extLst>
          </p:cNvPr>
          <p:cNvSpPr txBox="1">
            <a:spLocks noChangeArrowheads="1"/>
          </p:cNvSpPr>
          <p:nvPr/>
        </p:nvSpPr>
        <p:spPr>
          <a:xfrm>
            <a:off x="1997898" y="622852"/>
            <a:ext cx="7851648" cy="1828800"/>
          </a:xfrm>
          <a:prstGeom prst="rect">
            <a:avLst/>
          </a:prstGeom>
          <a:ln>
            <a:miter lim="800000"/>
            <a:headEnd/>
            <a:tailEnd/>
          </a:ln>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en-US" sz="9600" b="0" i="0" u="none" strike="noStrike" kern="1200" cap="all" spc="0" normalizeH="0" baseline="0" noProof="0" dirty="0">
                <a:ln>
                  <a:noFill/>
                </a:ln>
                <a:solidFill>
                  <a:srgbClr val="FFFF00"/>
                </a:solidFill>
                <a:effectLst>
                  <a:outerShdw blurRad="38100" dist="38100" dir="2700000" algn="tl">
                    <a:srgbClr val="000000">
                      <a:alpha val="43137"/>
                    </a:srgbClr>
                  </a:outerShdw>
                </a:effectLst>
                <a:uLnTx/>
                <a:uFillTx/>
                <a:latin typeface="Tw Cen MT" panose="020B0602020104020603"/>
                <a:ea typeface="+mj-ea"/>
                <a:cs typeface="+mj-cs"/>
              </a:rPr>
              <a:t>Questions</a:t>
            </a:r>
          </a:p>
        </p:txBody>
      </p:sp>
      <p:pic>
        <p:nvPicPr>
          <p:cNvPr id="6" name="Picture 3" descr="DSCN1092.JPG">
            <a:extLst>
              <a:ext uri="{FF2B5EF4-FFF2-40B4-BE49-F238E27FC236}">
                <a16:creationId xmlns:a16="http://schemas.microsoft.com/office/drawing/2014/main" id="{9FD360B1-A8A5-649F-5F8E-B9375E71B0D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2451652"/>
            <a:ext cx="5181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25053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7772FAE8-89FA-AE6F-8959-A24A9D97F0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365" r="15882" b="1"/>
          <a:stretch/>
        </p:blipFill>
        <p:spPr bwMode="auto">
          <a:xfrm>
            <a:off x="0" y="10"/>
            <a:ext cx="7552944"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1D03D5E-8F2B-8E39-732A-D88F63A67C03}"/>
              </a:ext>
            </a:extLst>
          </p:cNvPr>
          <p:cNvSpPr>
            <a:spLocks noGrp="1"/>
          </p:cNvSpPr>
          <p:nvPr>
            <p:ph type="title"/>
          </p:nvPr>
        </p:nvSpPr>
        <p:spPr>
          <a:xfrm>
            <a:off x="7700963" y="326506"/>
            <a:ext cx="4171950" cy="1573863"/>
          </a:xfrm>
        </p:spPr>
        <p:txBody>
          <a:bodyPr>
            <a:normAutofit/>
          </a:bodyPr>
          <a:lstStyle/>
          <a:p>
            <a:r>
              <a:rPr lang="en-US" dirty="0"/>
              <a:t>SEPTIC TANK KEYS</a:t>
            </a:r>
          </a:p>
        </p:txBody>
      </p:sp>
      <p:sp>
        <p:nvSpPr>
          <p:cNvPr id="3" name="Content Placeholder 2">
            <a:extLst>
              <a:ext uri="{FF2B5EF4-FFF2-40B4-BE49-F238E27FC236}">
                <a16:creationId xmlns:a16="http://schemas.microsoft.com/office/drawing/2014/main" id="{B9FA4204-CED8-2962-E39A-A59D6E9EC939}"/>
              </a:ext>
            </a:extLst>
          </p:cNvPr>
          <p:cNvSpPr>
            <a:spLocks noGrp="1"/>
          </p:cNvSpPr>
          <p:nvPr>
            <p:ph sz="quarter" idx="13"/>
          </p:nvPr>
        </p:nvSpPr>
        <p:spPr>
          <a:xfrm>
            <a:off x="8110874" y="2067055"/>
            <a:ext cx="3352128" cy="3881309"/>
          </a:xfrm>
        </p:spPr>
        <p:txBody>
          <a:bodyPr>
            <a:noAutofit/>
          </a:bodyPr>
          <a:lstStyle/>
          <a:p>
            <a:r>
              <a:rPr lang="en-US" sz="3000" dirty="0"/>
              <a:t>SEPARATION</a:t>
            </a:r>
          </a:p>
          <a:p>
            <a:pPr lvl="1"/>
            <a:r>
              <a:rPr lang="en-US" sz="2500" dirty="0"/>
              <a:t>SIZING</a:t>
            </a:r>
          </a:p>
          <a:p>
            <a:pPr lvl="1"/>
            <a:r>
              <a:rPr lang="en-US" sz="2500" dirty="0"/>
              <a:t>GEOMETRY</a:t>
            </a:r>
          </a:p>
          <a:p>
            <a:pPr lvl="1"/>
            <a:r>
              <a:rPr lang="en-US" sz="2500" dirty="0"/>
              <a:t>COMPARTMENTS</a:t>
            </a:r>
          </a:p>
          <a:p>
            <a:r>
              <a:rPr lang="en-US" sz="3000" dirty="0"/>
              <a:t>STORAGE</a:t>
            </a:r>
          </a:p>
          <a:p>
            <a:pPr lvl="1"/>
            <a:r>
              <a:rPr lang="en-US" sz="2500" dirty="0"/>
              <a:t>WATERTIGHT</a:t>
            </a:r>
          </a:p>
          <a:p>
            <a:pPr lvl="1"/>
            <a:r>
              <a:rPr lang="en-US" sz="2500" dirty="0"/>
              <a:t>MAINTENANCE</a:t>
            </a:r>
          </a:p>
        </p:txBody>
      </p:sp>
    </p:spTree>
    <p:extLst>
      <p:ext uri="{BB962C8B-B14F-4D97-AF65-F5344CB8AC3E}">
        <p14:creationId xmlns:p14="http://schemas.microsoft.com/office/powerpoint/2010/main" val="809550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CB4B3-AFEB-4D21-328B-E1E9F104EBFB}"/>
              </a:ext>
            </a:extLst>
          </p:cNvPr>
          <p:cNvSpPr>
            <a:spLocks noGrp="1"/>
          </p:cNvSpPr>
          <p:nvPr>
            <p:ph type="title"/>
          </p:nvPr>
        </p:nvSpPr>
        <p:spPr>
          <a:xfrm>
            <a:off x="838200" y="69261"/>
            <a:ext cx="10515600" cy="1325563"/>
          </a:xfrm>
        </p:spPr>
        <p:txBody>
          <a:bodyPr/>
          <a:lstStyle/>
          <a:p>
            <a:r>
              <a:rPr lang="en-US" dirty="0"/>
              <a:t>Separation – Proper Operation</a:t>
            </a:r>
          </a:p>
        </p:txBody>
      </p:sp>
      <p:grpSp>
        <p:nvGrpSpPr>
          <p:cNvPr id="9" name="Group 8">
            <a:extLst>
              <a:ext uri="{FF2B5EF4-FFF2-40B4-BE49-F238E27FC236}">
                <a16:creationId xmlns:a16="http://schemas.microsoft.com/office/drawing/2014/main" id="{DEBB4FD5-37FF-82AF-CF9E-0F3A5261D7CB}"/>
              </a:ext>
            </a:extLst>
          </p:cNvPr>
          <p:cNvGrpSpPr/>
          <p:nvPr/>
        </p:nvGrpSpPr>
        <p:grpSpPr>
          <a:xfrm>
            <a:off x="673456" y="1690688"/>
            <a:ext cx="6096626" cy="1056509"/>
            <a:chOff x="0" y="3448"/>
            <a:chExt cx="6096626" cy="1056509"/>
          </a:xfrm>
        </p:grpSpPr>
        <p:sp>
          <p:nvSpPr>
            <p:cNvPr id="16" name="Rectangle: Rounded Corners 15">
              <a:extLst>
                <a:ext uri="{FF2B5EF4-FFF2-40B4-BE49-F238E27FC236}">
                  <a16:creationId xmlns:a16="http://schemas.microsoft.com/office/drawing/2014/main" id="{CE747011-18DF-CF37-64EC-84F742F18790}"/>
                </a:ext>
              </a:extLst>
            </p:cNvPr>
            <p:cNvSpPr/>
            <p:nvPr/>
          </p:nvSpPr>
          <p:spPr>
            <a:xfrm>
              <a:off x="0" y="3448"/>
              <a:ext cx="6096626" cy="1056509"/>
            </a:xfrm>
            <a:prstGeom prst="roundRect">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a:lstStyle/>
            <a:p>
              <a:endParaRPr lang="en-US"/>
            </a:p>
          </p:txBody>
        </p:sp>
        <p:sp>
          <p:nvSpPr>
            <p:cNvPr id="17" name="Rectangle: Rounded Corners 4">
              <a:extLst>
                <a:ext uri="{FF2B5EF4-FFF2-40B4-BE49-F238E27FC236}">
                  <a16:creationId xmlns:a16="http://schemas.microsoft.com/office/drawing/2014/main" id="{4CEBD819-C1CB-E142-F631-36A4763C2750}"/>
                </a:ext>
              </a:extLst>
            </p:cNvPr>
            <p:cNvSpPr txBox="1"/>
            <p:nvPr/>
          </p:nvSpPr>
          <p:spPr>
            <a:xfrm>
              <a:off x="51575" y="55023"/>
              <a:ext cx="5993476" cy="95335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en-US" sz="4300" kern="1200" baseline="0" dirty="0"/>
                <a:t>SCUM</a:t>
              </a:r>
              <a:endParaRPr lang="en-US" sz="4300" kern="1200" dirty="0"/>
            </a:p>
          </p:txBody>
        </p:sp>
      </p:grpSp>
      <p:grpSp>
        <p:nvGrpSpPr>
          <p:cNvPr id="10" name="Group 9">
            <a:extLst>
              <a:ext uri="{FF2B5EF4-FFF2-40B4-BE49-F238E27FC236}">
                <a16:creationId xmlns:a16="http://schemas.microsoft.com/office/drawing/2014/main" id="{CAB2FFC2-DC87-AF09-66A0-C78B3EB2D170}"/>
              </a:ext>
            </a:extLst>
          </p:cNvPr>
          <p:cNvGrpSpPr/>
          <p:nvPr/>
        </p:nvGrpSpPr>
        <p:grpSpPr>
          <a:xfrm>
            <a:off x="673456" y="2871038"/>
            <a:ext cx="6096626" cy="1056509"/>
            <a:chOff x="0" y="1183798"/>
            <a:chExt cx="6096626" cy="1056509"/>
          </a:xfrm>
        </p:grpSpPr>
        <p:sp>
          <p:nvSpPr>
            <p:cNvPr id="14" name="Rectangle: Rounded Corners 13">
              <a:extLst>
                <a:ext uri="{FF2B5EF4-FFF2-40B4-BE49-F238E27FC236}">
                  <a16:creationId xmlns:a16="http://schemas.microsoft.com/office/drawing/2014/main" id="{DABD1AAD-CF62-120F-F3C4-754EC041274D}"/>
                </a:ext>
              </a:extLst>
            </p:cNvPr>
            <p:cNvSpPr/>
            <p:nvPr/>
          </p:nvSpPr>
          <p:spPr>
            <a:xfrm>
              <a:off x="0" y="1183798"/>
              <a:ext cx="6096626" cy="1056509"/>
            </a:xfrm>
            <a:prstGeom prst="roundRect">
              <a:avLst/>
            </a:prstGeom>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a:lstStyle/>
            <a:p>
              <a:endParaRPr lang="en-US"/>
            </a:p>
          </p:txBody>
        </p:sp>
        <p:sp>
          <p:nvSpPr>
            <p:cNvPr id="15" name="Rectangle: Rounded Corners 6">
              <a:extLst>
                <a:ext uri="{FF2B5EF4-FFF2-40B4-BE49-F238E27FC236}">
                  <a16:creationId xmlns:a16="http://schemas.microsoft.com/office/drawing/2014/main" id="{AB6DAC2F-E8E8-E976-B251-6188519B561B}"/>
                </a:ext>
              </a:extLst>
            </p:cNvPr>
            <p:cNvSpPr txBox="1"/>
            <p:nvPr/>
          </p:nvSpPr>
          <p:spPr>
            <a:xfrm>
              <a:off x="51575" y="1235373"/>
              <a:ext cx="5993476" cy="95335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en-US" sz="4300" kern="1200" baseline="0" dirty="0"/>
                <a:t>CLEAR ZONE</a:t>
              </a:r>
              <a:endParaRPr lang="en-US" sz="4300" kern="1200" dirty="0"/>
            </a:p>
          </p:txBody>
        </p:sp>
      </p:grpSp>
      <p:grpSp>
        <p:nvGrpSpPr>
          <p:cNvPr id="11" name="Group 10">
            <a:extLst>
              <a:ext uri="{FF2B5EF4-FFF2-40B4-BE49-F238E27FC236}">
                <a16:creationId xmlns:a16="http://schemas.microsoft.com/office/drawing/2014/main" id="{35031416-8E39-2AA3-1724-7BC2F3FE6920}"/>
              </a:ext>
            </a:extLst>
          </p:cNvPr>
          <p:cNvGrpSpPr/>
          <p:nvPr/>
        </p:nvGrpSpPr>
        <p:grpSpPr>
          <a:xfrm>
            <a:off x="673456" y="4051388"/>
            <a:ext cx="6096626" cy="1056509"/>
            <a:chOff x="0" y="2364148"/>
            <a:chExt cx="6096626" cy="1056509"/>
          </a:xfrm>
        </p:grpSpPr>
        <p:sp>
          <p:nvSpPr>
            <p:cNvPr id="12" name="Rectangle: Rounded Corners 11">
              <a:extLst>
                <a:ext uri="{FF2B5EF4-FFF2-40B4-BE49-F238E27FC236}">
                  <a16:creationId xmlns:a16="http://schemas.microsoft.com/office/drawing/2014/main" id="{496B0E6C-B70B-464F-40BF-5866D2A25D8E}"/>
                </a:ext>
              </a:extLst>
            </p:cNvPr>
            <p:cNvSpPr/>
            <p:nvPr/>
          </p:nvSpPr>
          <p:spPr>
            <a:xfrm>
              <a:off x="0" y="2364148"/>
              <a:ext cx="6096626" cy="1056509"/>
            </a:xfrm>
            <a:prstGeom prst="roundRect">
              <a:avLst/>
            </a:prstGeom>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a:lstStyle/>
            <a:p>
              <a:endParaRPr lang="en-US"/>
            </a:p>
          </p:txBody>
        </p:sp>
        <p:sp>
          <p:nvSpPr>
            <p:cNvPr id="13" name="Rectangle: Rounded Corners 8">
              <a:extLst>
                <a:ext uri="{FF2B5EF4-FFF2-40B4-BE49-F238E27FC236}">
                  <a16:creationId xmlns:a16="http://schemas.microsoft.com/office/drawing/2014/main" id="{AC6E002F-9715-8516-4F11-4B3EE0170190}"/>
                </a:ext>
              </a:extLst>
            </p:cNvPr>
            <p:cNvSpPr txBox="1"/>
            <p:nvPr/>
          </p:nvSpPr>
          <p:spPr>
            <a:xfrm>
              <a:off x="51575" y="2415723"/>
              <a:ext cx="5993476" cy="95335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en-US" sz="4300" kern="1200" baseline="0" dirty="0"/>
                <a:t>SLUDGE</a:t>
              </a:r>
              <a:endParaRPr lang="en-US" sz="4300" kern="1200" dirty="0"/>
            </a:p>
          </p:txBody>
        </p:sp>
      </p:grpSp>
      <p:pic>
        <p:nvPicPr>
          <p:cNvPr id="19" name="Picture 6" descr="A Certified Master Inspector's blog on items of intrest to home buyers |  Muskoka Home, Cottage, and Commercial Inspections by Done Right Home  Inspections">
            <a:extLst>
              <a:ext uri="{FF2B5EF4-FFF2-40B4-BE49-F238E27FC236}">
                <a16:creationId xmlns:a16="http://schemas.microsoft.com/office/drawing/2014/main" id="{11F18919-BB01-0DCC-F430-4280BD53BC5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61" r="11175" b="-2"/>
          <a:stretch/>
        </p:blipFill>
        <p:spPr bwMode="auto">
          <a:xfrm>
            <a:off x="6934826" y="1394824"/>
            <a:ext cx="4843485" cy="4068351"/>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22857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SCN3925.JPG">
            <a:extLst>
              <a:ext uri="{FF2B5EF4-FFF2-40B4-BE49-F238E27FC236}">
                <a16:creationId xmlns:a16="http://schemas.microsoft.com/office/drawing/2014/main" id="{5BF08938-CC0A-B52F-5036-85883725A6CD}"/>
              </a:ext>
            </a:extLst>
          </p:cNvPr>
          <p:cNvPicPr>
            <a:picLocks noChangeAspect="1"/>
          </p:cNvPicPr>
          <p:nvPr/>
        </p:nvPicPr>
        <p:blipFill rotWithShape="1">
          <a:blip r:embed="rId3">
            <a:extLst>
              <a:ext uri="{28A0092B-C50C-407E-A947-70E740481C1C}">
                <a14:useLocalDpi xmlns:a14="http://schemas.microsoft.com/office/drawing/2010/main" val="0"/>
              </a:ext>
            </a:extLst>
          </a:blip>
          <a:srcRect t="14023" r="1" b="24848"/>
          <a:stretch/>
        </p:blipFill>
        <p:spPr bwMode="auto">
          <a:xfrm>
            <a:off x="1" y="10"/>
            <a:ext cx="7479157" cy="34289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DSCN3938.JPG">
            <a:extLst>
              <a:ext uri="{FF2B5EF4-FFF2-40B4-BE49-F238E27FC236}">
                <a16:creationId xmlns:a16="http://schemas.microsoft.com/office/drawing/2014/main" id="{D099C0F6-EB11-670B-ECD2-7C962B6D2ADB}"/>
              </a:ext>
            </a:extLst>
          </p:cNvPr>
          <p:cNvPicPr>
            <a:picLocks noChangeAspect="1"/>
          </p:cNvPicPr>
          <p:nvPr/>
        </p:nvPicPr>
        <p:blipFill rotWithShape="1">
          <a:blip r:embed="rId4">
            <a:extLst>
              <a:ext uri="{28A0092B-C50C-407E-A947-70E740481C1C}">
                <a14:useLocalDpi xmlns:a14="http://schemas.microsoft.com/office/drawing/2010/main" val="0"/>
              </a:ext>
            </a:extLst>
          </a:blip>
          <a:srcRect t="26765" r="1" b="12106"/>
          <a:stretch/>
        </p:blipFill>
        <p:spPr bwMode="auto">
          <a:xfrm>
            <a:off x="1" y="3428998"/>
            <a:ext cx="7479157" cy="342900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40E385E-9687-5C0B-4CB4-F670E8F4E0F6}"/>
              </a:ext>
            </a:extLst>
          </p:cNvPr>
          <p:cNvSpPr>
            <a:spLocks noGrp="1"/>
          </p:cNvSpPr>
          <p:nvPr>
            <p:ph type="title"/>
          </p:nvPr>
        </p:nvSpPr>
        <p:spPr>
          <a:xfrm>
            <a:off x="7672388" y="640831"/>
            <a:ext cx="4214811" cy="1573863"/>
          </a:xfrm>
        </p:spPr>
        <p:txBody>
          <a:bodyPr>
            <a:normAutofit fontScale="90000"/>
          </a:bodyPr>
          <a:lstStyle/>
          <a:p>
            <a:r>
              <a:rPr lang="en-US" dirty="0"/>
              <a:t>WATERTIGHT CONNECTIONS</a:t>
            </a:r>
          </a:p>
        </p:txBody>
      </p:sp>
      <p:sp>
        <p:nvSpPr>
          <p:cNvPr id="3" name="Content Placeholder 2">
            <a:extLst>
              <a:ext uri="{FF2B5EF4-FFF2-40B4-BE49-F238E27FC236}">
                <a16:creationId xmlns:a16="http://schemas.microsoft.com/office/drawing/2014/main" id="{04337528-6259-123C-820D-CB5B344E310F}"/>
              </a:ext>
            </a:extLst>
          </p:cNvPr>
          <p:cNvSpPr>
            <a:spLocks noGrp="1"/>
          </p:cNvSpPr>
          <p:nvPr>
            <p:ph sz="quarter" idx="13"/>
          </p:nvPr>
        </p:nvSpPr>
        <p:spPr>
          <a:xfrm>
            <a:off x="8196408" y="2367092"/>
            <a:ext cx="3352128" cy="3881309"/>
          </a:xfrm>
        </p:spPr>
        <p:txBody>
          <a:bodyPr>
            <a:normAutofit/>
          </a:bodyPr>
          <a:lstStyle/>
          <a:p>
            <a:r>
              <a:rPr lang="en-US" sz="4000" dirty="0"/>
              <a:t>RISERS</a:t>
            </a:r>
          </a:p>
          <a:p>
            <a:r>
              <a:rPr lang="en-US" sz="4000" dirty="0"/>
              <a:t>PIPING</a:t>
            </a:r>
          </a:p>
          <a:p>
            <a:pPr lvl="1"/>
            <a:r>
              <a:rPr lang="en-US" sz="3500" dirty="0"/>
              <a:t>INLET</a:t>
            </a:r>
          </a:p>
          <a:p>
            <a:pPr lvl="1"/>
            <a:r>
              <a:rPr lang="en-US" sz="3500" dirty="0"/>
              <a:t>OUTLET</a:t>
            </a:r>
          </a:p>
        </p:txBody>
      </p:sp>
    </p:spTree>
    <p:extLst>
      <p:ext uri="{BB962C8B-B14F-4D97-AF65-F5344CB8AC3E}">
        <p14:creationId xmlns:p14="http://schemas.microsoft.com/office/powerpoint/2010/main" val="5150599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descr="DSCN3872.JPG">
            <a:extLst>
              <a:ext uri="{FF2B5EF4-FFF2-40B4-BE49-F238E27FC236}">
                <a16:creationId xmlns:a16="http://schemas.microsoft.com/office/drawing/2014/main" id="{5D6C53BC-8EFD-D8DE-7EB9-4A28AF935B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5428" y="54120"/>
            <a:ext cx="4426850" cy="3320137"/>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4" name="Picture 3" descr="10 (2).JPG">
            <a:extLst>
              <a:ext uri="{FF2B5EF4-FFF2-40B4-BE49-F238E27FC236}">
                <a16:creationId xmlns:a16="http://schemas.microsoft.com/office/drawing/2014/main" id="{D3C89C32-8503-7005-98A6-E6B90BBD3B9E}"/>
              </a:ext>
            </a:extLst>
          </p:cNvPr>
          <p:cNvPicPr>
            <a:picLocks noChangeAspect="1"/>
          </p:cNvPicPr>
          <p:nvPr/>
        </p:nvPicPr>
        <p:blipFill>
          <a:blip r:embed="rId4" cstate="print"/>
          <a:stretch>
            <a:fillRect/>
          </a:stretch>
        </p:blipFill>
        <p:spPr>
          <a:xfrm>
            <a:off x="5401471" y="3473696"/>
            <a:ext cx="4426849" cy="3320136"/>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2" name="Title 1">
            <a:extLst>
              <a:ext uri="{FF2B5EF4-FFF2-40B4-BE49-F238E27FC236}">
                <a16:creationId xmlns:a16="http://schemas.microsoft.com/office/drawing/2014/main" id="{49F98E85-F18C-190F-79EA-A3118E2FAD51}"/>
              </a:ext>
            </a:extLst>
          </p:cNvPr>
          <p:cNvSpPr>
            <a:spLocks noGrp="1"/>
          </p:cNvSpPr>
          <p:nvPr>
            <p:ph type="title"/>
          </p:nvPr>
        </p:nvSpPr>
        <p:spPr>
          <a:xfrm>
            <a:off x="913777" y="640831"/>
            <a:ext cx="4426850" cy="1573863"/>
          </a:xfrm>
        </p:spPr>
        <p:txBody>
          <a:bodyPr>
            <a:normAutofit/>
          </a:bodyPr>
          <a:lstStyle/>
          <a:p>
            <a:r>
              <a:rPr lang="en-US" sz="6000" dirty="0"/>
              <a:t>BAFFLES</a:t>
            </a:r>
          </a:p>
        </p:txBody>
      </p:sp>
      <p:sp>
        <p:nvSpPr>
          <p:cNvPr id="3" name="Content Placeholder 2">
            <a:extLst>
              <a:ext uri="{FF2B5EF4-FFF2-40B4-BE49-F238E27FC236}">
                <a16:creationId xmlns:a16="http://schemas.microsoft.com/office/drawing/2014/main" id="{01C10E9F-C3A1-E3DC-C28B-CE69C9E34C2B}"/>
              </a:ext>
            </a:extLst>
          </p:cNvPr>
          <p:cNvSpPr>
            <a:spLocks noGrp="1"/>
          </p:cNvSpPr>
          <p:nvPr>
            <p:ph sz="quarter" idx="13"/>
          </p:nvPr>
        </p:nvSpPr>
        <p:spPr>
          <a:xfrm>
            <a:off x="1557338" y="2688457"/>
            <a:ext cx="2988159" cy="2047615"/>
          </a:xfrm>
        </p:spPr>
        <p:txBody>
          <a:bodyPr>
            <a:normAutofit fontScale="92500"/>
          </a:bodyPr>
          <a:lstStyle/>
          <a:p>
            <a:r>
              <a:rPr lang="en-US" sz="5000" dirty="0"/>
              <a:t>INLET</a:t>
            </a:r>
          </a:p>
          <a:p>
            <a:r>
              <a:rPr lang="en-US" sz="5000" dirty="0"/>
              <a:t>OUTLET</a:t>
            </a:r>
          </a:p>
        </p:txBody>
      </p:sp>
    </p:spTree>
    <p:extLst>
      <p:ext uri="{BB962C8B-B14F-4D97-AF65-F5344CB8AC3E}">
        <p14:creationId xmlns:p14="http://schemas.microsoft.com/office/powerpoint/2010/main" val="36126515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9426C-84D0-9B0B-FD47-38F9BE9055FE}"/>
              </a:ext>
            </a:extLst>
          </p:cNvPr>
          <p:cNvSpPr>
            <a:spLocks noGrp="1"/>
          </p:cNvSpPr>
          <p:nvPr>
            <p:ph type="title"/>
          </p:nvPr>
        </p:nvSpPr>
        <p:spPr>
          <a:xfrm>
            <a:off x="913774" y="461223"/>
            <a:ext cx="10364451" cy="1596177"/>
          </a:xfrm>
        </p:spPr>
        <p:txBody>
          <a:bodyPr>
            <a:normAutofit/>
          </a:bodyPr>
          <a:lstStyle/>
          <a:p>
            <a:r>
              <a:rPr lang="en-US" sz="4500" dirty="0"/>
              <a:t>EFFLUENT SCREENS</a:t>
            </a:r>
          </a:p>
        </p:txBody>
      </p:sp>
      <p:pic>
        <p:nvPicPr>
          <p:cNvPr id="4" name="Picture 4" descr="Outlet filters2">
            <a:extLst>
              <a:ext uri="{FF2B5EF4-FFF2-40B4-BE49-F238E27FC236}">
                <a16:creationId xmlns:a16="http://schemas.microsoft.com/office/drawing/2014/main" id="{B6DC8A8D-E0C2-1D01-413B-A7D6924BEF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79384" y="1710200"/>
            <a:ext cx="5005702" cy="3868737"/>
          </a:xfrm>
          <a:prstGeom prst="rect">
            <a:avLst/>
          </a:prstGeom>
          <a:noFill/>
          <a:ln w="38100">
            <a:solidFill>
              <a:srgbClr val="006666"/>
            </a:solidFill>
            <a:miter lim="800000"/>
            <a:headEnd/>
            <a:tailEnd/>
          </a:ln>
        </p:spPr>
      </p:pic>
      <p:pic>
        <p:nvPicPr>
          <p:cNvPr id="5" name="Picture 6" descr="DSCN1428.JPG">
            <a:extLst>
              <a:ext uri="{FF2B5EF4-FFF2-40B4-BE49-F238E27FC236}">
                <a16:creationId xmlns:a16="http://schemas.microsoft.com/office/drawing/2014/main" id="{422BEEAA-F718-5DF2-5DA0-1980C10D0684}"/>
              </a:ext>
            </a:extLst>
          </p:cNvPr>
          <p:cNvPicPr>
            <a:picLocks noChangeAspect="1"/>
          </p:cNvPicPr>
          <p:nvPr/>
        </p:nvPicPr>
        <p:blipFill rotWithShape="1">
          <a:blip r:embed="rId4">
            <a:extLst>
              <a:ext uri="{28A0092B-C50C-407E-A947-70E740481C1C}">
                <a14:useLocalDpi xmlns:a14="http://schemas.microsoft.com/office/drawing/2010/main" val="0"/>
              </a:ext>
            </a:extLst>
          </a:blip>
          <a:srcRect l="14253" r="15340"/>
          <a:stretch/>
        </p:blipFill>
        <p:spPr bwMode="auto">
          <a:xfrm>
            <a:off x="5085086" y="1624476"/>
            <a:ext cx="4744279" cy="5053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bristlefilter">
            <a:extLst>
              <a:ext uri="{FF2B5EF4-FFF2-40B4-BE49-F238E27FC236}">
                <a16:creationId xmlns:a16="http://schemas.microsoft.com/office/drawing/2014/main" id="{5C604CEB-2BD3-D257-7B7B-36B43890C4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9829365" y="342900"/>
            <a:ext cx="1966153" cy="5487380"/>
          </a:xfrm>
          <a:prstGeom prst="rect">
            <a:avLst/>
          </a:prstGeom>
          <a:noFill/>
          <a:ln w="38100">
            <a:solidFill>
              <a:srgbClr val="006666"/>
            </a:solidFill>
            <a:miter lim="800000"/>
            <a:headEnd/>
            <a:tailEnd/>
          </a:ln>
        </p:spPr>
      </p:pic>
    </p:spTree>
    <p:extLst>
      <p:ext uri="{BB962C8B-B14F-4D97-AF65-F5344CB8AC3E}">
        <p14:creationId xmlns:p14="http://schemas.microsoft.com/office/powerpoint/2010/main" val="17461132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67C30-0C62-7E0F-51DE-459A327F6898}"/>
              </a:ext>
            </a:extLst>
          </p:cNvPr>
          <p:cNvSpPr>
            <a:spLocks noGrp="1"/>
          </p:cNvSpPr>
          <p:nvPr>
            <p:ph type="title"/>
          </p:nvPr>
        </p:nvSpPr>
        <p:spPr>
          <a:xfrm>
            <a:off x="953531" y="128186"/>
            <a:ext cx="10364451" cy="1596177"/>
          </a:xfrm>
        </p:spPr>
        <p:txBody>
          <a:bodyPr/>
          <a:lstStyle/>
          <a:p>
            <a:r>
              <a:rPr lang="en-US" dirty="0"/>
              <a:t>Effluent screen</a:t>
            </a:r>
          </a:p>
        </p:txBody>
      </p:sp>
      <p:sp>
        <p:nvSpPr>
          <p:cNvPr id="3" name="Content Placeholder 2">
            <a:extLst>
              <a:ext uri="{FF2B5EF4-FFF2-40B4-BE49-F238E27FC236}">
                <a16:creationId xmlns:a16="http://schemas.microsoft.com/office/drawing/2014/main" id="{7F4A75F0-5276-AD68-D9BA-F1A412AA2AAF}"/>
              </a:ext>
            </a:extLst>
          </p:cNvPr>
          <p:cNvSpPr>
            <a:spLocks noGrp="1"/>
          </p:cNvSpPr>
          <p:nvPr>
            <p:ph sz="quarter" idx="13"/>
          </p:nvPr>
        </p:nvSpPr>
        <p:spPr>
          <a:xfrm>
            <a:off x="3201743" y="1135467"/>
            <a:ext cx="5102714" cy="747169"/>
          </a:xfrm>
        </p:spPr>
        <p:txBody>
          <a:bodyPr>
            <a:normAutofit fontScale="92500"/>
          </a:bodyPr>
          <a:lstStyle/>
          <a:p>
            <a:pPr marL="0" indent="0">
              <a:buNone/>
            </a:pPr>
            <a:r>
              <a:rPr lang="en-US" sz="3000" dirty="0"/>
              <a:t>Screens can add treatment</a:t>
            </a:r>
          </a:p>
        </p:txBody>
      </p:sp>
      <p:graphicFrame>
        <p:nvGraphicFramePr>
          <p:cNvPr id="4" name="Object 77">
            <a:extLst>
              <a:ext uri="{FF2B5EF4-FFF2-40B4-BE49-F238E27FC236}">
                <a16:creationId xmlns:a16="http://schemas.microsoft.com/office/drawing/2014/main" id="{5AA426C8-F248-56AE-1E18-26DCB71AF070}"/>
              </a:ext>
            </a:extLst>
          </p:cNvPr>
          <p:cNvGraphicFramePr>
            <a:graphicFrameLocks noChangeAspect="1"/>
          </p:cNvGraphicFramePr>
          <p:nvPr>
            <p:extLst>
              <p:ext uri="{D42A27DB-BD31-4B8C-83A1-F6EECF244321}">
                <p14:modId xmlns:p14="http://schemas.microsoft.com/office/powerpoint/2010/main" val="2832618472"/>
              </p:ext>
            </p:extLst>
          </p:nvPr>
        </p:nvGraphicFramePr>
        <p:xfrm>
          <a:off x="2440056" y="1724363"/>
          <a:ext cx="7505802" cy="4817091"/>
        </p:xfrm>
        <a:graphic>
          <a:graphicData uri="http://schemas.openxmlformats.org/presentationml/2006/ole">
            <mc:AlternateContent xmlns:mc="http://schemas.openxmlformats.org/markup-compatibility/2006">
              <mc:Choice xmlns:v="urn:schemas-microsoft-com:vml" Requires="v">
                <p:oleObj name="Document" r:id="rId3" imgW="6252221" imgH="4060881" progId="Word.Document.8">
                  <p:embed/>
                </p:oleObj>
              </mc:Choice>
              <mc:Fallback>
                <p:oleObj name="Document" r:id="rId3" imgW="6252221" imgH="4060881" progId="Word.Document.8">
                  <p:embed/>
                  <p:pic>
                    <p:nvPicPr>
                      <p:cNvPr id="1026" name="Object 77"/>
                      <p:cNvPicPr>
                        <a:picLocks noChangeAspect="1" noChangeArrowheads="1"/>
                      </p:cNvPicPr>
                      <p:nvPr/>
                    </p:nvPicPr>
                    <p:blipFill>
                      <a:blip r:embed="rId4">
                        <a:extLst>
                          <a:ext uri="{28A0092B-C50C-407E-A947-70E740481C1C}">
                            <a14:useLocalDpi xmlns:a14="http://schemas.microsoft.com/office/drawing/2010/main" val="0"/>
                          </a:ext>
                        </a:extLst>
                      </a:blip>
                      <a:srcRect r="14626" b="45035"/>
                      <a:stretch>
                        <a:fillRect/>
                      </a:stretch>
                    </p:blipFill>
                    <p:spPr bwMode="auto">
                      <a:xfrm>
                        <a:off x="2440056" y="1724363"/>
                        <a:ext cx="7505802" cy="4817091"/>
                      </a:xfrm>
                      <a:prstGeom prst="rect">
                        <a:avLst/>
                      </a:prstGeom>
                      <a:noFill/>
                    </p:spPr>
                  </p:pic>
                </p:oleObj>
              </mc:Fallback>
            </mc:AlternateContent>
          </a:graphicData>
        </a:graphic>
      </p:graphicFrame>
    </p:spTree>
    <p:extLst>
      <p:ext uri="{BB962C8B-B14F-4D97-AF65-F5344CB8AC3E}">
        <p14:creationId xmlns:p14="http://schemas.microsoft.com/office/powerpoint/2010/main" val="259150835"/>
      </p:ext>
    </p:extLst>
  </p:cSld>
  <p:clrMapOvr>
    <a:masterClrMapping/>
  </p:clrMapOvr>
</p:sld>
</file>

<file path=ppt/theme/theme1.xml><?xml version="1.0" encoding="utf-8"?>
<a:theme xmlns:a="http://schemas.openxmlformats.org/drawingml/2006/main" name="NAWT theme 1">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AWT theme 1" id="{9D8657A8-5D85-4CF6-9B89-AB62B556C6B9}" vid="{85E9D88D-2C62-4B20-A937-93CCFB6EEBD7}"/>
    </a:ext>
  </a:extLst>
</a:theme>
</file>

<file path=ppt/theme/theme2.xml><?xml version="1.0" encoding="utf-8"?>
<a:theme xmlns:a="http://schemas.openxmlformats.org/drawingml/2006/main" name="1_Default Design">
  <a:themeElements>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Custom 1">
      <a:majorFont>
        <a:latin typeface="Arial Rounded MT Bold"/>
        <a:ea typeface=""/>
        <a:cs typeface=""/>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NAWT theme 1</Template>
  <TotalTime>728</TotalTime>
  <Words>3313</Words>
  <Application>Microsoft Office PowerPoint</Application>
  <PresentationFormat>Widescreen</PresentationFormat>
  <Paragraphs>407</Paragraphs>
  <Slides>38</Slides>
  <Notes>38</Notes>
  <HiddenSlides>0</HiddenSlides>
  <MMClips>0</MMClips>
  <ScaleCrop>false</ScaleCrop>
  <HeadingPairs>
    <vt:vector size="8" baseType="variant">
      <vt:variant>
        <vt:lpstr>Fonts Used</vt:lpstr>
      </vt:variant>
      <vt:variant>
        <vt:i4>8</vt:i4>
      </vt:variant>
      <vt:variant>
        <vt:lpstr>Theme</vt:lpstr>
      </vt:variant>
      <vt:variant>
        <vt:i4>4</vt:i4>
      </vt:variant>
      <vt:variant>
        <vt:lpstr>Embedded OLE Servers</vt:lpstr>
      </vt:variant>
      <vt:variant>
        <vt:i4>2</vt:i4>
      </vt:variant>
      <vt:variant>
        <vt:lpstr>Slide Titles</vt:lpstr>
      </vt:variant>
      <vt:variant>
        <vt:i4>38</vt:i4>
      </vt:variant>
    </vt:vector>
  </HeadingPairs>
  <TitlesOfParts>
    <vt:vector size="52" baseType="lpstr">
      <vt:lpstr>Aptos</vt:lpstr>
      <vt:lpstr>Aptos Display</vt:lpstr>
      <vt:lpstr>Arial</vt:lpstr>
      <vt:lpstr>Arial Rounded MT Bold</vt:lpstr>
      <vt:lpstr>Calibri</vt:lpstr>
      <vt:lpstr>Impact</vt:lpstr>
      <vt:lpstr>Times New Roman</vt:lpstr>
      <vt:lpstr>Tw Cen MT</vt:lpstr>
      <vt:lpstr>NAWT theme 1</vt:lpstr>
      <vt:lpstr>1_Default Design</vt:lpstr>
      <vt:lpstr>Custom Design</vt:lpstr>
      <vt:lpstr>1_Custom Design</vt:lpstr>
      <vt:lpstr>Document</vt:lpstr>
      <vt:lpstr>Photo Editor Photo</vt:lpstr>
      <vt:lpstr>Initial and Advanced Treatment</vt:lpstr>
      <vt:lpstr>Types of tanks</vt:lpstr>
      <vt:lpstr>What’s the PROBLEM?</vt:lpstr>
      <vt:lpstr>SEPTIC TANK KEYS</vt:lpstr>
      <vt:lpstr>Separation – Proper Operation</vt:lpstr>
      <vt:lpstr>WATERTIGHT CONNECTIONS</vt:lpstr>
      <vt:lpstr>BAFFLES</vt:lpstr>
      <vt:lpstr>EFFLUENT SCREENS</vt:lpstr>
      <vt:lpstr>Effluent screen</vt:lpstr>
      <vt:lpstr>Effluent screen alarm</vt:lpstr>
      <vt:lpstr>maintenance</vt:lpstr>
      <vt:lpstr>PowerPoint Presentation</vt:lpstr>
      <vt:lpstr>Other concerns</vt:lpstr>
      <vt:lpstr>Holding tank</vt:lpstr>
      <vt:lpstr>What is NOT a tank</vt:lpstr>
      <vt:lpstr>PowerPoint Presentation</vt:lpstr>
      <vt:lpstr>PowerPoint Presentation</vt:lpstr>
      <vt:lpstr>Parts of the pump system</vt:lpstr>
      <vt:lpstr> LOCATION</vt:lpstr>
      <vt:lpstr>PUMP TYPES</vt:lpstr>
      <vt:lpstr>SIZING</vt:lpstr>
      <vt:lpstr>SIZING</vt:lpstr>
      <vt:lpstr>ELECTRICAL WORK</vt:lpstr>
      <vt:lpstr>OPERATING DESIGNS</vt:lpstr>
      <vt:lpstr>TIMERS</vt:lpstr>
      <vt:lpstr>COMPONANTS ACCESSIBLE</vt:lpstr>
      <vt:lpstr>PUMP IS:</vt:lpstr>
      <vt:lpstr>DOSING CHAMBER</vt:lpstr>
      <vt:lpstr>PUMP VAULTS</vt:lpstr>
      <vt:lpstr>PRESSURE DISTRIBUTION</vt:lpstr>
      <vt:lpstr>EVEN DISTRIBUTION [SPACE]</vt:lpstr>
      <vt:lpstr>CONSIDERATIONS EMPLOYED BY DESIGNERS</vt:lpstr>
      <vt:lpstr>PERFORATION SIZING</vt:lpstr>
      <vt:lpstr>Determining distal head pressure</vt:lpstr>
      <vt:lpstr>READING SQUIRT HEIGHTS</vt:lpstr>
      <vt:lpstr>PowerPoint Presentation</vt:lpstr>
      <vt:lpstr>DRIP IRRIGATION SYSTEMS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tanks &amp; systems with pumps</dc:title>
  <dc:creator>Kimberly Seipp</dc:creator>
  <cp:lastModifiedBy>David M Gustafson</cp:lastModifiedBy>
  <cp:revision>27</cp:revision>
  <dcterms:created xsi:type="dcterms:W3CDTF">2022-10-06T06:24:39Z</dcterms:created>
  <dcterms:modified xsi:type="dcterms:W3CDTF">2025-07-08T22:23:16Z</dcterms:modified>
</cp:coreProperties>
</file>