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716" r:id="rId2"/>
    <p:sldMasterId id="2147483728" r:id="rId3"/>
    <p:sldMasterId id="2147483740" r:id="rId4"/>
    <p:sldMasterId id="2147483752" r:id="rId5"/>
    <p:sldMasterId id="2147483793" r:id="rId6"/>
  </p:sldMasterIdLst>
  <p:notesMasterIdLst>
    <p:notesMasterId r:id="rId68"/>
  </p:notesMasterIdLst>
  <p:sldIdLst>
    <p:sldId id="256" r:id="rId7"/>
    <p:sldId id="338" r:id="rId8"/>
    <p:sldId id="353" r:id="rId9"/>
    <p:sldId id="344" r:id="rId10"/>
    <p:sldId id="345" r:id="rId11"/>
    <p:sldId id="354" r:id="rId12"/>
    <p:sldId id="347" r:id="rId13"/>
    <p:sldId id="364" r:id="rId14"/>
    <p:sldId id="263" r:id="rId15"/>
    <p:sldId id="267" r:id="rId16"/>
    <p:sldId id="348" r:id="rId17"/>
    <p:sldId id="355" r:id="rId18"/>
    <p:sldId id="356" r:id="rId19"/>
    <p:sldId id="357" r:id="rId20"/>
    <p:sldId id="257" r:id="rId21"/>
    <p:sldId id="258" r:id="rId22"/>
    <p:sldId id="259" r:id="rId23"/>
    <p:sldId id="260" r:id="rId24"/>
    <p:sldId id="358" r:id="rId25"/>
    <p:sldId id="274" r:id="rId26"/>
    <p:sldId id="261" r:id="rId27"/>
    <p:sldId id="324" r:id="rId28"/>
    <p:sldId id="339" r:id="rId29"/>
    <p:sldId id="325" r:id="rId30"/>
    <p:sldId id="340" r:id="rId31"/>
    <p:sldId id="326" r:id="rId32"/>
    <p:sldId id="341" r:id="rId33"/>
    <p:sldId id="343" r:id="rId34"/>
    <p:sldId id="265" r:id="rId35"/>
    <p:sldId id="266" r:id="rId36"/>
    <p:sldId id="327" r:id="rId37"/>
    <p:sldId id="268" r:id="rId38"/>
    <p:sldId id="269" r:id="rId39"/>
    <p:sldId id="270" r:id="rId40"/>
    <p:sldId id="271" r:id="rId41"/>
    <p:sldId id="360" r:id="rId42"/>
    <p:sldId id="361" r:id="rId43"/>
    <p:sldId id="275" r:id="rId44"/>
    <p:sldId id="276" r:id="rId45"/>
    <p:sldId id="311" r:id="rId46"/>
    <p:sldId id="278" r:id="rId47"/>
    <p:sldId id="277" r:id="rId48"/>
    <p:sldId id="279" r:id="rId49"/>
    <p:sldId id="280" r:id="rId50"/>
    <p:sldId id="329" r:id="rId51"/>
    <p:sldId id="282" r:id="rId52"/>
    <p:sldId id="363" r:id="rId53"/>
    <p:sldId id="320" r:id="rId54"/>
    <p:sldId id="284" r:id="rId55"/>
    <p:sldId id="321" r:id="rId56"/>
    <p:sldId id="285" r:id="rId57"/>
    <p:sldId id="286" r:id="rId58"/>
    <p:sldId id="330" r:id="rId59"/>
    <p:sldId id="331" r:id="rId60"/>
    <p:sldId id="332" r:id="rId61"/>
    <p:sldId id="333" r:id="rId62"/>
    <p:sldId id="334" r:id="rId63"/>
    <p:sldId id="336" r:id="rId64"/>
    <p:sldId id="362" r:id="rId65"/>
    <p:sldId id="365" r:id="rId66"/>
    <p:sldId id="337"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2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9" autoAdjust="0"/>
    <p:restoredTop sz="55948" autoAdjust="0"/>
  </p:normalViewPr>
  <p:slideViewPr>
    <p:cSldViewPr snapToGrid="0">
      <p:cViewPr varScale="1">
        <p:scale>
          <a:sx n="61" d="100"/>
          <a:sy n="61" d="100"/>
        </p:scale>
        <p:origin x="2226" y="28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C9F861-6C14-4AA5-98E2-E86A7FF4BDCC}" type="datetimeFigureOut">
              <a:rPr lang="en-US" smtClean="0"/>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59B87E-73C5-49F0-BDEE-FECD1C4E6049}" type="slidenum">
              <a:rPr lang="en-US" smtClean="0"/>
              <a:t>‹#›</a:t>
            </a:fld>
            <a:endParaRPr lang="en-US"/>
          </a:p>
        </p:txBody>
      </p:sp>
    </p:spTree>
    <p:extLst>
      <p:ext uri="{BB962C8B-B14F-4D97-AF65-F5344CB8AC3E}">
        <p14:creationId xmlns:p14="http://schemas.microsoft.com/office/powerpoint/2010/main" val="3184050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1</a:t>
            </a:fld>
            <a:endParaRPr lang="en-US"/>
          </a:p>
        </p:txBody>
      </p:sp>
    </p:spTree>
    <p:extLst>
      <p:ext uri="{BB962C8B-B14F-4D97-AF65-F5344CB8AC3E}">
        <p14:creationId xmlns:p14="http://schemas.microsoft.com/office/powerpoint/2010/main" val="2994740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 about issues related to garbage disposals. Water from large tubs can put systems over the top.</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F0421-E21F-4849-8EB4-5F99833D09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64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t>Summary of tank mixing problems and potential solutions if peak use and certain pumping situations are causing problems.</a:t>
            </a:r>
          </a:p>
          <a:p>
            <a:pPr>
              <a:spcBef>
                <a:spcPct val="0"/>
              </a:spcBef>
            </a:pPr>
            <a:endParaRPr lang="en-US" dirty="0"/>
          </a:p>
          <a:p>
            <a:pPr>
              <a:spcBef>
                <a:spcPct val="0"/>
              </a:spcBef>
            </a:pPr>
            <a:r>
              <a:rPr lang="en-US" dirty="0"/>
              <a:t>Peak use would be times when everyone is home and utilizing the system in one way or another – showers, laundry, dishes, toilets – typical households have two peak times – AM when everyone first gets up and PM when everyone gets home</a:t>
            </a:r>
          </a:p>
          <a:p>
            <a:pPr>
              <a:spcBef>
                <a:spcPct val="0"/>
              </a:spcBef>
            </a:pPr>
            <a:endParaRPr lang="en-US" dirty="0"/>
          </a:p>
          <a:p>
            <a:pPr>
              <a:spcBef>
                <a:spcPct val="0"/>
              </a:spcBef>
            </a:pPr>
            <a:r>
              <a:rPr lang="en-US" dirty="0"/>
              <a:t>Elevation differences – story of the Jacuzzi on the second floor of the house on the hill</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F0421-E21F-4849-8EB4-5F99833D09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412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Surface drainage can add large amounts of extra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these water sources should be dealt with and kept away from the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12</a:t>
            </a:fld>
            <a:endParaRPr lang="en-US"/>
          </a:p>
        </p:txBody>
      </p:sp>
    </p:spTree>
    <p:extLst>
      <p:ext uri="{BB962C8B-B14F-4D97-AF65-F5344CB8AC3E}">
        <p14:creationId xmlns:p14="http://schemas.microsoft.com/office/powerpoint/2010/main" val="1285017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aspects of potential blockages.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Line Cameras can help with these troubleshooting issues – TOOL IN THE TOOLBOX</a:t>
            </a:r>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13</a:t>
            </a:fld>
            <a:endParaRPr lang="en-US"/>
          </a:p>
        </p:txBody>
      </p:sp>
    </p:spTree>
    <p:extLst>
      <p:ext uri="{BB962C8B-B14F-4D97-AF65-F5344CB8AC3E}">
        <p14:creationId xmlns:p14="http://schemas.microsoft.com/office/powerpoint/2010/main" val="132555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roots are getting in the tank or component is not watertight, and it needs to be fixed. Generally, if system is used, they will not be a problem in drain fields. In arid zones this may not be the case. Staying away from vegetation may be necessary.</a:t>
            </a:r>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14</a:t>
            </a:fld>
            <a:endParaRPr lang="en-US"/>
          </a:p>
        </p:txBody>
      </p:sp>
    </p:spTree>
    <p:extLst>
      <p:ext uri="{BB962C8B-B14F-4D97-AF65-F5344CB8AC3E}">
        <p14:creationId xmlns:p14="http://schemas.microsoft.com/office/powerpoint/2010/main" val="1219352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always start here because it is sometimes surprising that not everyone understands sewage terms.</a:t>
            </a:r>
          </a:p>
          <a:p>
            <a:endParaRPr lang="en-US" dirty="0"/>
          </a:p>
          <a:p>
            <a:r>
              <a:rPr lang="en-US" dirty="0"/>
              <a:t>Today, sewage is ALL wastewater from the house – does not matter the source, it is all considered Wasted Water</a:t>
            </a:r>
          </a:p>
          <a:p>
            <a:endParaRPr lang="en-US" dirty="0"/>
          </a:p>
          <a:p>
            <a:r>
              <a:rPr lang="en-US" dirty="0"/>
              <a:t>Why is it important to understand flows?</a:t>
            </a:r>
          </a:p>
          <a:p>
            <a:endParaRPr lang="en-US" dirty="0"/>
          </a:p>
          <a:p>
            <a:r>
              <a:rPr lang="en-US" dirty="0"/>
              <a:t>Regulations – regarding flows</a:t>
            </a:r>
          </a:p>
          <a:p>
            <a:r>
              <a:rPr lang="en-US" dirty="0"/>
              <a:t>Designed – for flows</a:t>
            </a:r>
          </a:p>
          <a:p>
            <a:r>
              <a:rPr lang="en-US" dirty="0"/>
              <a:t>Troubleshooting for flows</a:t>
            </a:r>
          </a:p>
          <a:p>
            <a:endParaRPr lang="en-US" dirty="0"/>
          </a:p>
          <a:p>
            <a:r>
              <a:rPr lang="en-US" dirty="0"/>
              <a:t>As an inspector we are going to be determining if the water if “going away” – we cannot guarantee that the wastewater is “treating” that is for the regulators and designers to determine – however, if you understand flow and biomat development, you will have TOOLS in the TOOLBOX to help your customer with next steps.</a:t>
            </a:r>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15</a:t>
            </a:fld>
            <a:endParaRPr lang="en-US"/>
          </a:p>
        </p:txBody>
      </p:sp>
    </p:spTree>
    <p:extLst>
      <p:ext uri="{BB962C8B-B14F-4D97-AF65-F5344CB8AC3E}">
        <p14:creationId xmlns:p14="http://schemas.microsoft.com/office/powerpoint/2010/main" val="267453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Sewage sources within the house.</a:t>
            </a:r>
          </a:p>
          <a:p>
            <a:endParaRPr lang="en-US" dirty="0"/>
          </a:p>
          <a:p>
            <a:r>
              <a:rPr lang="en-US" dirty="0"/>
              <a:t>The design of a system typically is dependent upon the number of bedrooms – it is critical during the inspection process to verify the number of bedroom – if a system is designed for 3 and the homeowner has expanded that to 5 or 6 and have filled those rooms with people that is going to be a huge impact on the system – </a:t>
            </a:r>
          </a:p>
          <a:p>
            <a:endParaRPr lang="en-US" dirty="0"/>
          </a:p>
          <a:p>
            <a:r>
              <a:rPr lang="en-US" dirty="0"/>
              <a:t>The NAWT Standards includes verification of the number of bedrooms for that reason!!  Make sure you are checking and verifying – even if the rooms are not “full” at the time of your inspection – at some point in that systems future they could be full – even more reason to evaluate how the system is functioning</a:t>
            </a:r>
          </a:p>
          <a:p>
            <a:endParaRPr lang="en-US" dirty="0"/>
          </a:p>
          <a:p>
            <a:r>
              <a:rPr lang="en-US" dirty="0"/>
              <a:t>It is important to know the number of bedrooms in case you have to conduct an HLT – this test should be conducted on the number of bedrooms present to test whether the STA can handle the flow based upon the actual number of bedrooms.  This is a change from past NAWT Inspector courses – but it is important to understand that the buyers is buying it assuming it will work for the number of bedrooms they just purchased. – more on this later.</a:t>
            </a:r>
          </a:p>
        </p:txBody>
      </p:sp>
      <p:sp>
        <p:nvSpPr>
          <p:cNvPr id="4" name="Slide Number Placeholder 3"/>
          <p:cNvSpPr>
            <a:spLocks noGrp="1"/>
          </p:cNvSpPr>
          <p:nvPr>
            <p:ph type="sldNum" sz="quarter" idx="5"/>
          </p:nvPr>
        </p:nvSpPr>
        <p:spPr/>
        <p:txBody>
          <a:bodyPr/>
          <a:lstStyle/>
          <a:p>
            <a:fld id="{2359B87E-73C5-49F0-BDEE-FECD1C4E6049}" type="slidenum">
              <a:rPr lang="en-US" smtClean="0"/>
              <a:t>16</a:t>
            </a:fld>
            <a:endParaRPr lang="en-US"/>
          </a:p>
        </p:txBody>
      </p:sp>
    </p:spTree>
    <p:extLst>
      <p:ext uri="{BB962C8B-B14F-4D97-AF65-F5344CB8AC3E}">
        <p14:creationId xmlns:p14="http://schemas.microsoft.com/office/powerpoint/2010/main" val="169239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ClrTx/>
              <a:buFontTx/>
              <a:buNone/>
            </a:pPr>
            <a:r>
              <a:rPr lang="en-US" altLang="en-US" sz="1200" dirty="0"/>
              <a:t>Graywater” means that portion of wastewater that, before being treated or combined with other wastewater, is collected from fixtures within residential, commercial, or industrial buildings or institutional facilities for the purpose of being put to beneficial uses. Sources of graywater are limited to discharges from bathroom and laundry room sinks, bathtubs, showers, and laundry machines.</a:t>
            </a:r>
          </a:p>
          <a:p>
            <a:pPr>
              <a:spcBef>
                <a:spcPct val="0"/>
              </a:spcBef>
              <a:buClrTx/>
              <a:buFontTx/>
              <a:buNone/>
            </a:pPr>
            <a:endParaRPr lang="en-US" altLang="en-US" sz="1200" dirty="0"/>
          </a:p>
          <a:p>
            <a:pPr>
              <a:spcBef>
                <a:spcPct val="0"/>
              </a:spcBef>
              <a:buClrTx/>
              <a:buFontTx/>
              <a:buNone/>
            </a:pPr>
            <a:r>
              <a:rPr lang="en-US" altLang="en-US" sz="1200" dirty="0"/>
              <a:t>Graywater does not include the wastewater from toilets, urinals, kitchen sinks, dishwashers, or non-laundry utility sinks. </a:t>
            </a:r>
          </a:p>
          <a:p>
            <a:endParaRPr lang="en-US" dirty="0"/>
          </a:p>
          <a:p>
            <a:r>
              <a:rPr lang="en-US" dirty="0"/>
              <a:t>NAWTs position on Gray Water is that it is the same as Black Water</a:t>
            </a:r>
          </a:p>
          <a:p>
            <a:endParaRPr lang="en-US" dirty="0"/>
          </a:p>
          <a:p>
            <a:r>
              <a:rPr lang="en-US" dirty="0"/>
              <a:t>Gray water needs to be treated also!  - Showers, laundry and lavatory wastewater is not actually clean water.</a:t>
            </a:r>
          </a:p>
          <a:p>
            <a:endParaRPr lang="en-US" dirty="0"/>
          </a:p>
          <a:p>
            <a:r>
              <a:rPr lang="en-US" dirty="0"/>
              <a:t>Bacteria levels almost as high as black water. </a:t>
            </a:r>
          </a:p>
          <a:p>
            <a:endParaRPr lang="en-US" dirty="0"/>
          </a:p>
          <a:p>
            <a:r>
              <a:rPr lang="en-US" dirty="0"/>
              <a:t>Reason clothes are in contact with us.  If we have a virus, throw up on our cloths or bedding, kids pooping in their cloths – all contribute to bacteria levels in laundry and shower wastewater</a:t>
            </a:r>
          </a:p>
          <a:p>
            <a:endParaRPr lang="en-US" dirty="0"/>
          </a:p>
          <a:p>
            <a:r>
              <a:rPr lang="en-US" dirty="0"/>
              <a:t>Often homeowner will think if they are having problems that just running the wash water out is a good solution to their problems.</a:t>
            </a:r>
          </a:p>
          <a:p>
            <a:endParaRPr lang="en-US" dirty="0"/>
          </a:p>
          <a:p>
            <a:r>
              <a:rPr lang="en-US" dirty="0"/>
              <a:t>Some states and jurisdictions do have the ability to collect and reuse these water sources. There may be a specific regulation for graywater reuse – check your local LPA</a:t>
            </a:r>
          </a:p>
          <a:p>
            <a:endParaRPr lang="en-US" dirty="0"/>
          </a:p>
          <a:p>
            <a:r>
              <a:rPr lang="en-US" i="1" dirty="0"/>
              <a:t>In CO it is governed under Reg 86 Graywater Control Regulation – and it still has to receive a certain amount of treatment before it can be reused for irrigation. </a:t>
            </a:r>
          </a:p>
          <a:p>
            <a:endParaRPr lang="en-US" dirty="0"/>
          </a:p>
          <a:p>
            <a:r>
              <a:rPr lang="en-US" dirty="0"/>
              <a:t>Most </a:t>
            </a:r>
            <a:r>
              <a:rPr lang="en-US" b="0" dirty="0"/>
              <a:t>locations need to make this decision in the construction </a:t>
            </a:r>
            <a:r>
              <a:rPr lang="en-US" dirty="0"/>
              <a:t>phase – once the plumbing is put in it is very difficult to separate wastewater streams retroactively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that local agencies need to adopt a local graywater</a:t>
            </a:r>
            <a:r>
              <a:rPr lang="en-US" i="1" baseline="0" dirty="0"/>
              <a:t> regulation that is at least as stringent as Reg. 86 before a graywater system could be installed in that jurisdiction</a:t>
            </a:r>
            <a:endParaRPr lang="en-US" i="1" dirty="0"/>
          </a:p>
          <a:p>
            <a:endParaRPr lang="en-US" i="1" dirty="0"/>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17</a:t>
            </a:fld>
            <a:endParaRPr lang="en-US"/>
          </a:p>
        </p:txBody>
      </p:sp>
    </p:spTree>
    <p:extLst>
      <p:ext uri="{BB962C8B-B14F-4D97-AF65-F5344CB8AC3E}">
        <p14:creationId xmlns:p14="http://schemas.microsoft.com/office/powerpoint/2010/main" val="3327957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a:t>(Keep the discussion brief on this page as we will be discussing</a:t>
            </a:r>
            <a:r>
              <a:rPr lang="en-US" b="1" u="sng" baseline="0" dirty="0"/>
              <a:t> each of these constituents in detail on upcoming slides)</a:t>
            </a:r>
          </a:p>
          <a:p>
            <a:endParaRPr lang="en-US" b="0" u="none" dirty="0"/>
          </a:p>
          <a:p>
            <a:r>
              <a:rPr lang="en-US" b="0" u="none" dirty="0"/>
              <a:t>We are going to discuss what makes up sewage – what its composition is</a:t>
            </a:r>
          </a:p>
          <a:p>
            <a:endParaRPr lang="en-US" b="0" u="none" dirty="0"/>
          </a:p>
          <a:p>
            <a:r>
              <a:rPr lang="en-US" b="0" u="none" dirty="0"/>
              <a:t>We’ll be discussing</a:t>
            </a:r>
            <a:r>
              <a:rPr lang="en-US" b="0" u="none" baseline="0" dirty="0"/>
              <a:t> each of these individually</a:t>
            </a:r>
            <a:endParaRPr lang="en-US" b="0" u="none" dirty="0"/>
          </a:p>
          <a:p>
            <a:endParaRPr lang="en-US" b="1" u="sng" dirty="0"/>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18</a:t>
            </a:fld>
            <a:endParaRPr lang="en-US"/>
          </a:p>
        </p:txBody>
      </p:sp>
    </p:spTree>
    <p:extLst>
      <p:ext uri="{BB962C8B-B14F-4D97-AF65-F5344CB8AC3E}">
        <p14:creationId xmlns:p14="http://schemas.microsoft.com/office/powerpoint/2010/main" val="2135170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OWTS designs deal a lot with anticipated waste strength – so having a basic understanding of where it comes from and how it is developed is going to be vital to the OWTS Inspector – more for potential troubleshooting problems than actual inspection protocol or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Residential High Strength is much different than High Strength waste such as from restaurants or bars are special problems.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you’re seeing HSW that equal restaurant values in a resident – that tells you something.</a:t>
            </a:r>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19</a:t>
            </a:fld>
            <a:endParaRPr lang="en-US"/>
          </a:p>
        </p:txBody>
      </p:sp>
    </p:spTree>
    <p:extLst>
      <p:ext uri="{BB962C8B-B14F-4D97-AF65-F5344CB8AC3E}">
        <p14:creationId xmlns:p14="http://schemas.microsoft.com/office/powerpoint/2010/main" val="2037534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management and problems start in the residence and the daily sewage flow. </a:t>
            </a:r>
          </a:p>
          <a:p>
            <a:endParaRPr lang="en-US" dirty="0"/>
          </a:p>
          <a:p>
            <a:r>
              <a:rPr lang="en-US" dirty="0"/>
              <a:t>It is important to understand what wastewater is and where it comes from to be able to evaluate a systems functionality, especially when a component does not appear to be functioning correctly.  The flows from the source will have an impact on how the system functions.  Not just the amount of water flowing, but what is in the water will impact each and every component of the OWTS.</a:t>
            </a:r>
          </a:p>
          <a:p>
            <a:endParaRPr lang="en-US" dirty="0"/>
          </a:p>
          <a:p>
            <a:r>
              <a:rPr lang="en-US" dirty="0"/>
              <a:t>We cover these things in this talk. </a:t>
            </a:r>
          </a:p>
          <a:p>
            <a:endParaRPr lang="en-US" dirty="0"/>
          </a:p>
          <a:p>
            <a:r>
              <a:rPr lang="en-US" dirty="0"/>
              <a:t>What is “the source” and things to think about – the difference between residential and commercial sources (1 slide)</a:t>
            </a:r>
          </a:p>
          <a:p>
            <a:endParaRPr lang="en-US" dirty="0"/>
          </a:p>
          <a:p>
            <a:r>
              <a:rPr lang="en-US" dirty="0"/>
              <a:t>Then we’ll discuss issues caused by the source – with respect to system function (11 slides)</a:t>
            </a:r>
          </a:p>
          <a:p>
            <a:endParaRPr lang="en-US" dirty="0"/>
          </a:p>
          <a:p>
            <a:r>
              <a:rPr lang="en-US" dirty="0"/>
              <a:t>We’ll wrap up with what exactly is sewage (36 slides) and how if flow through the OTWS and the STA (10 slides)</a:t>
            </a:r>
          </a:p>
        </p:txBody>
      </p:sp>
      <p:sp>
        <p:nvSpPr>
          <p:cNvPr id="4" name="Slide Number Placeholder 3"/>
          <p:cNvSpPr>
            <a:spLocks noGrp="1"/>
          </p:cNvSpPr>
          <p:nvPr>
            <p:ph type="sldNum" sz="quarter" idx="5"/>
          </p:nvPr>
        </p:nvSpPr>
        <p:spPr/>
        <p:txBody>
          <a:bodyPr/>
          <a:lstStyle/>
          <a:p>
            <a:fld id="{2359B87E-73C5-49F0-BDEE-FECD1C4E6049}" type="slidenum">
              <a:rPr lang="en-US" smtClean="0"/>
              <a:t>2</a:t>
            </a:fld>
            <a:endParaRPr lang="en-US"/>
          </a:p>
        </p:txBody>
      </p:sp>
    </p:spTree>
    <p:extLst>
      <p:ext uri="{BB962C8B-B14F-4D97-AF65-F5344CB8AC3E}">
        <p14:creationId xmlns:p14="http://schemas.microsoft.com/office/powerpoint/2010/main" val="2001078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Keep the discussion brief on this page as we will be discussing</a:t>
            </a:r>
            <a:r>
              <a:rPr lang="en-US" b="1" u="sng" baseline="0" dirty="0"/>
              <a:t> each of these constituents in detail on upcoming slides</a:t>
            </a:r>
          </a:p>
          <a:p>
            <a:endParaRPr lang="en-US" b="1" u="sng"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First, we’ll discuss the Organic and Inorganic components of sewage.</a:t>
            </a:r>
          </a:p>
          <a:p>
            <a:endParaRPr lang="en-US" b="1" u="sng" dirty="0"/>
          </a:p>
          <a:p>
            <a:endParaRPr lang="en-US" b="1" u="sng" dirty="0"/>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20</a:t>
            </a:fld>
            <a:endParaRPr lang="en-US"/>
          </a:p>
        </p:txBody>
      </p:sp>
    </p:spTree>
    <p:extLst>
      <p:ext uri="{BB962C8B-B14F-4D97-AF65-F5344CB8AC3E}">
        <p14:creationId xmlns:p14="http://schemas.microsoft.com/office/powerpoint/2010/main" val="2788668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culprits for Organic and Inorganic loading – all but TSS are going to be Organic in nature, TSS is going to have organic and inorganic </a:t>
            </a:r>
            <a:r>
              <a:rPr lang="en-US" dirty="0" err="1"/>
              <a:t>componets</a:t>
            </a:r>
            <a:endParaRPr lang="en-US" baseline="0" dirty="0"/>
          </a:p>
          <a:p>
            <a:endParaRPr lang="en-US" baseline="0" dirty="0"/>
          </a:p>
          <a:p>
            <a:r>
              <a:rPr lang="en-US" baseline="0" dirty="0"/>
              <a:t>BOD5 is a 5-day test to determine how much oxygen is consumed by the bacteria over that time period – this is an inverse relationship to dissolved oxygen (DO) – basically, when you have high BOD, you’re going to have low DO and if you have high DO, you’re going to have low BOD – this can be helpful when you’re evaluating advance treatment units</a:t>
            </a:r>
          </a:p>
          <a:p>
            <a:endParaRPr lang="en-US" baseline="0" dirty="0"/>
          </a:p>
          <a:p>
            <a:r>
              <a:rPr lang="en-US" baseline="0" dirty="0"/>
              <a:t>TSS is the floaties that we want to keep in the tank due to potential clogging of components downstream and the soils in the STA</a:t>
            </a:r>
          </a:p>
          <a:p>
            <a:endParaRPr lang="en-US" baseline="0" dirty="0"/>
          </a:p>
          <a:p>
            <a:r>
              <a:rPr lang="en-US" baseline="0" dirty="0"/>
              <a:t>FOG is Fats, Oils &amp; Greases – these can tell you a lot about household habits; typically, from the kitchen. How do they handle their grease? (Discuss as appropriate)</a:t>
            </a:r>
          </a:p>
          <a:p>
            <a:endParaRPr lang="en-US" baseline="0" dirty="0"/>
          </a:p>
          <a:p>
            <a:r>
              <a:rPr lang="en-US" baseline="0" dirty="0"/>
              <a:t>And we’ll talk about what treatment occurs within the different components of the system later in the class</a:t>
            </a:r>
          </a:p>
          <a:p>
            <a:endParaRPr lang="en-US" baseline="0" dirty="0"/>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21</a:t>
            </a:fld>
            <a:endParaRPr lang="en-US"/>
          </a:p>
        </p:txBody>
      </p:sp>
    </p:spTree>
    <p:extLst>
      <p:ext uri="{BB962C8B-B14F-4D97-AF65-F5344CB8AC3E}">
        <p14:creationId xmlns:p14="http://schemas.microsoft.com/office/powerpoint/2010/main" val="329938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BOD is the most common test to determine waste strength. This is that 5-day test to determine how much oxygen is being consumed or depleted by the bacteria. The larger the number the higher the waste strength, the more important it will be to clean up the water prior to introducing it to the soils in the STA or final treatment</a:t>
            </a:r>
          </a:p>
          <a:p>
            <a:endParaRPr lang="en-US" dirty="0"/>
          </a:p>
          <a:p>
            <a:r>
              <a:rPr lang="en-US" dirty="0"/>
              <a:t>Through research we have found that typical residential BOD coming out of a domestic septic tank is &lt;170 mg/l.  It’s about 250 mg/l going in.  So, you can see right away there is treatment going on in the anaerobic septic tank to knock that down.  That’s the bugs doing their job.</a:t>
            </a:r>
          </a:p>
          <a:p>
            <a:endParaRPr lang="en-US" dirty="0"/>
          </a:p>
          <a:p>
            <a:r>
              <a:rPr lang="en-US" dirty="0"/>
              <a:t>There is an inverse relationship between BOD and DO (dissolved oxygen) – when one is high the other is low – so if you are expecting high DO number and you get low, you can assume (or test for and prove) that the BOD is high.  This is helpful when you have ATUs that utilize aerobic microbes to treat the wastewater.</a:t>
            </a:r>
          </a:p>
        </p:txBody>
      </p:sp>
      <p:sp>
        <p:nvSpPr>
          <p:cNvPr id="4" name="Slide Number Placeholder 3"/>
          <p:cNvSpPr>
            <a:spLocks noGrp="1"/>
          </p:cNvSpPr>
          <p:nvPr>
            <p:ph type="sldNum" sz="quarter" idx="5"/>
          </p:nvPr>
        </p:nvSpPr>
        <p:spPr/>
        <p:txBody>
          <a:bodyPr/>
          <a:lstStyle/>
          <a:p>
            <a:fld id="{2359B87E-73C5-49F0-BDEE-FECD1C4E6049}" type="slidenum">
              <a:rPr lang="en-US" smtClean="0"/>
              <a:t>22</a:t>
            </a:fld>
            <a:endParaRPr lang="en-US"/>
          </a:p>
        </p:txBody>
      </p:sp>
    </p:spTree>
    <p:extLst>
      <p:ext uri="{BB962C8B-B14F-4D97-AF65-F5344CB8AC3E}">
        <p14:creationId xmlns:p14="http://schemas.microsoft.com/office/powerpoint/2010/main" val="1635330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Quick summary of BOD and its impact on an OWTS – gives us the best test for waste strength – we expect to see BOD coming into the tank at approximately 250 mg/l and leaving the tank at approximately 170 mg/L.  This helps illustrate that the wastewater is beginning the treatment process in the tank.</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 has a direct impact on the development of the biomat in the field – the higher the BOD, the faster the biomat will develop or the thicker it will get – a little bit of biomat is a good thing, too much is a bad thing – we will discuss this further in a bit.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Any type of “organic” overload has the potential to be recovered or fixed – just depends on how willing and how much time the homeowner is willing to give the system to recover.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BOD should not be confused with CBOD: Carbonaceous biochemical oxygen demand or </a:t>
            </a:r>
            <a:r>
              <a:rPr lang="en-US" sz="1200" b="1" i="0" kern="1200" dirty="0">
                <a:solidFill>
                  <a:schemeClr val="tx1"/>
                </a:solidFill>
                <a:effectLst/>
                <a:latin typeface="+mn-lt"/>
                <a:ea typeface="+mn-ea"/>
                <a:cs typeface="+mn-cs"/>
              </a:rPr>
              <a:t>CBOD</a:t>
            </a:r>
            <a:r>
              <a:rPr lang="en-US" sz="1200" b="0" i="0" kern="1200" dirty="0">
                <a:solidFill>
                  <a:schemeClr val="tx1"/>
                </a:solidFill>
                <a:effectLst/>
                <a:latin typeface="+mn-lt"/>
                <a:ea typeface="+mn-ea"/>
                <a:cs typeface="+mn-cs"/>
              </a:rPr>
              <a:t> is a method defined test measured by the depletion of dissolved oxygen by biological organisms in a body of water in which the contribution from nitrogenous bacteria has been suppressed.</a:t>
            </a:r>
            <a:endParaRPr lang="en-US" dirty="0"/>
          </a:p>
          <a:p>
            <a:endParaRPr lang="en-US" dirty="0"/>
          </a:p>
          <a:p>
            <a:pPr>
              <a:spcBef>
                <a:spcPct val="0"/>
              </a:spcBef>
            </a:pPr>
            <a:r>
              <a:rPr lang="en-US" dirty="0"/>
              <a:t>BOD</a:t>
            </a:r>
            <a:r>
              <a:rPr lang="en-US" sz="800" dirty="0"/>
              <a:t>5</a:t>
            </a:r>
            <a:r>
              <a:rPr lang="en-US" dirty="0"/>
              <a:t> is the test that determines how much oxygen is used by the bugs – the higher this number the less dissolved oxygen there will be (that inverse relationship).  Also, the higher the number the stronger the waste and the more problems the system may be having.</a:t>
            </a:r>
          </a:p>
          <a:p>
            <a:pPr>
              <a:spcBef>
                <a:spcPct val="0"/>
              </a:spcBef>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F0421-E21F-4849-8EB4-5F99833D09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246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TSS is anything solid that stays in suspension and potentially can float or migrate downstream into the next component or final treatment.</a:t>
            </a:r>
          </a:p>
          <a:p>
            <a:endParaRPr lang="en-US" dirty="0"/>
          </a:p>
          <a:p>
            <a:r>
              <a:rPr lang="en-US" dirty="0"/>
              <a:t>The typical amount of TSS coming into a tank can range from 155 to 330 mg/L, average 250 mg/L – coming out of a domestic septic tank is about 60 mg/l.  And can be lower if an effluent screen is utilized which have proven very effective in collecting the TSS and removing from the waste stream before it become problematic downstream..</a:t>
            </a:r>
          </a:p>
          <a:p>
            <a:endParaRPr lang="en-US" dirty="0"/>
          </a:p>
          <a:p>
            <a:r>
              <a:rPr lang="en-US" dirty="0"/>
              <a:t>The organic TSS is less of a concern because by its organic nature, it has the ability to be consumed by the microbiological community in the following components and final treatment or STA.  </a:t>
            </a:r>
          </a:p>
          <a:p>
            <a:endParaRPr lang="en-US" dirty="0"/>
          </a:p>
          <a:p>
            <a:r>
              <a:rPr lang="en-US" dirty="0"/>
              <a:t>The inorganic TSS is much more of a problem because it is synthetic and will never be consumed by the biological community.  </a:t>
            </a:r>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24</a:t>
            </a:fld>
            <a:endParaRPr lang="en-US"/>
          </a:p>
        </p:txBody>
      </p:sp>
    </p:spTree>
    <p:extLst>
      <p:ext uri="{BB962C8B-B14F-4D97-AF65-F5344CB8AC3E}">
        <p14:creationId xmlns:p14="http://schemas.microsoft.com/office/powerpoint/2010/main" val="393919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Suspended Solids can be organic or inorganic</a:t>
            </a:r>
          </a:p>
          <a:p>
            <a:endParaRPr lang="en-US" dirty="0"/>
          </a:p>
          <a:p>
            <a:r>
              <a:rPr lang="en-US" dirty="0"/>
              <a:t>If organic TSS makes it to the field, there is a chance that it will eventually decay and desiccate and go away – Inorganic TSS – synthetic fibers and such will not they will just plug the pore and damage the STA</a:t>
            </a:r>
          </a:p>
          <a:p>
            <a:endParaRPr lang="en-US" dirty="0"/>
          </a:p>
          <a:p>
            <a:pPr>
              <a:spcBef>
                <a:spcPct val="0"/>
              </a:spcBef>
            </a:pPr>
            <a:r>
              <a:rPr lang="en-US" dirty="0"/>
              <a:t>Total Suspended Solids can be organic or inorganic</a:t>
            </a:r>
          </a:p>
          <a:p>
            <a:pPr>
              <a:spcBef>
                <a:spcPct val="0"/>
              </a:spcBef>
            </a:pPr>
            <a:endParaRPr lang="en-US" dirty="0"/>
          </a:p>
          <a:p>
            <a:pPr>
              <a:spcBef>
                <a:spcPct val="0"/>
              </a:spcBef>
            </a:pPr>
            <a:r>
              <a:rPr lang="en-US" dirty="0"/>
              <a:t>If it is inorganic and physically plugs the soil pores it may not be recoverable.</a:t>
            </a:r>
          </a:p>
          <a:p>
            <a:endParaRPr lang="en-US" dirty="0"/>
          </a:p>
          <a:p>
            <a:r>
              <a:rPr lang="en-US" dirty="0"/>
              <a:t>If organic TSS makes it to the field, there is a chance that it will eventually decay and desiccate and go away – Inorganic TSS – synthetic fibers and such will not they will just plug the pore and damage the STA</a:t>
            </a:r>
          </a:p>
          <a:p>
            <a:pPr>
              <a:spcBef>
                <a:spcPct val="0"/>
              </a:spcBef>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F0421-E21F-4849-8EB4-5F99833D09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064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Fats, Oils, and Greases are going to be problematic downstream from the septic tank.  They goo components up including the pore in the soil at the final treatment.  It is best to get them removed early in the treatment train, or better yet, educate the homeowner on not putting them into the system in the first place. </a:t>
            </a:r>
          </a:p>
          <a:p>
            <a:endParaRPr lang="en-US" dirty="0"/>
          </a:p>
          <a:p>
            <a:r>
              <a:rPr lang="en-US" dirty="0"/>
              <a:t>The typical amount of FOG coming into a tank can range from 50 to 150 mg/L, the value will vary greatly depending upon usage – coming out of a domestic septic tank is typically less than 25 mg/l.  And can be lower if an effluent screen is utilized.  Effluent screens have proven very effective in collecting and removing the TSS and FOG from the waste stream before it become problematic downstream..</a:t>
            </a:r>
          </a:p>
          <a:p>
            <a:endParaRPr lang="en-US" dirty="0"/>
          </a:p>
          <a:p>
            <a:r>
              <a:rPr lang="en-US" dirty="0"/>
              <a:t>FOG also is removed when the tank is large enough to allow for significant detention time, the time the water remains in the tank to allow for the separation process to work,  The larger the tank, but more chance the FOG will have to coagulate and float to the top.</a:t>
            </a:r>
          </a:p>
        </p:txBody>
      </p:sp>
      <p:sp>
        <p:nvSpPr>
          <p:cNvPr id="4" name="Slide Number Placeholder 3"/>
          <p:cNvSpPr>
            <a:spLocks noGrp="1"/>
          </p:cNvSpPr>
          <p:nvPr>
            <p:ph type="sldNum" sz="quarter" idx="5"/>
          </p:nvPr>
        </p:nvSpPr>
        <p:spPr/>
        <p:txBody>
          <a:bodyPr/>
          <a:lstStyle/>
          <a:p>
            <a:fld id="{2359B87E-73C5-49F0-BDEE-FECD1C4E6049}" type="slidenum">
              <a:rPr lang="en-US" smtClean="0"/>
              <a:t>26</a:t>
            </a:fld>
            <a:endParaRPr lang="en-US"/>
          </a:p>
        </p:txBody>
      </p:sp>
    </p:spTree>
    <p:extLst>
      <p:ext uri="{BB962C8B-B14F-4D97-AF65-F5344CB8AC3E}">
        <p14:creationId xmlns:p14="http://schemas.microsoft.com/office/powerpoint/2010/main" val="11273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FOGs will always be a problem down stream, it is necessary to capture them before they make their way through the entire system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industry standards, FOG needs to be less than 30 mg/l coming out of the septic tank, but more desirable to be less than 20</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F0421-E21F-4849-8EB4-5F99833D09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042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Looking at the different waste composition differences between commercial and residential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graph shows you what they found for BOD, TSS and FOG coming out of commercial sources – primarily restaurant type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 BOD from bar without food is due to alcohol which does not settle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the domestic values for each of these – 170, 60 and 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highlights why commercial OWTS are much tougher to deal with than domestic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F0421-E21F-4849-8EB4-5F99833D09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829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discuss BIOMAT for a minute.  </a:t>
            </a:r>
          </a:p>
          <a:p>
            <a:endParaRPr lang="en-US" dirty="0"/>
          </a:p>
          <a:p>
            <a:r>
              <a:rPr lang="en-US" dirty="0"/>
              <a:t>(Always joke here as the biomat is discussed that if you use the right beverage, you can get anyone to do about anything! )</a:t>
            </a:r>
          </a:p>
          <a:p>
            <a:endParaRPr lang="en-US" dirty="0"/>
          </a:p>
          <a:p>
            <a:r>
              <a:rPr lang="en-US" dirty="0"/>
              <a:t>Biomat is a naturally occurring process and is a connected to the amount of organics that make their way through the treatment train to the final treatment.  Depending upon the type of OWTS you have (standard,</a:t>
            </a:r>
            <a:r>
              <a:rPr lang="en-US" baseline="0" dirty="0"/>
              <a:t> HLT systems, commercial, pressure distribution, </a:t>
            </a:r>
            <a:r>
              <a:rPr lang="en-US" baseline="0" dirty="0" err="1"/>
              <a:t>etc</a:t>
            </a:r>
            <a:r>
              <a:rPr lang="en-US" baseline="0" dirty="0"/>
              <a:t>…) </a:t>
            </a:r>
            <a:r>
              <a:rPr lang="en-US" dirty="0"/>
              <a:t>will determine the type of development you would expect to see over time</a:t>
            </a:r>
          </a:p>
          <a:p>
            <a:endParaRPr lang="en-US" dirty="0"/>
          </a:p>
          <a:p>
            <a:r>
              <a:rPr lang="en-US" dirty="0"/>
              <a:t>Note</a:t>
            </a:r>
            <a:r>
              <a:rPr lang="en-US" baseline="0" dirty="0"/>
              <a:t> that at some point, the </a:t>
            </a:r>
            <a:r>
              <a:rPr lang="en-US" dirty="0"/>
              <a:t>Biomat reaches an equilibrium;</a:t>
            </a:r>
            <a:r>
              <a:rPr lang="en-US" baseline="0" dirty="0"/>
              <a:t> which allows for slowly dripping the effluent through to the receiving soils, vs. totally plugged and ponding</a:t>
            </a:r>
            <a:endParaRPr lang="en-US" dirty="0"/>
          </a:p>
          <a:p>
            <a:endParaRPr lang="en-US" dirty="0"/>
          </a:p>
          <a:p>
            <a:r>
              <a:rPr lang="en-US" dirty="0"/>
              <a:t>TSS can present plugging problems if it is inorganic material or synthetics that are slow to break down;</a:t>
            </a:r>
            <a:r>
              <a:rPr lang="en-US" baseline="0" dirty="0"/>
              <a:t> if at all</a:t>
            </a:r>
            <a:endParaRPr lang="en-US" dirty="0"/>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29</a:t>
            </a:fld>
            <a:endParaRPr lang="en-US"/>
          </a:p>
        </p:txBody>
      </p:sp>
    </p:spTree>
    <p:extLst>
      <p:ext uri="{BB962C8B-B14F-4D97-AF65-F5344CB8AC3E}">
        <p14:creationId xmlns:p14="http://schemas.microsoft.com/office/powerpoint/2010/main" val="3158347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source is where the wastewater is generated from – there are two primary types of wastewater sources: commercial or residential. (</a:t>
            </a:r>
          </a:p>
          <a:p>
            <a:endParaRPr lang="en-US" dirty="0"/>
          </a:p>
          <a:p>
            <a:r>
              <a:rPr lang="en-US" dirty="0"/>
              <a:t>Depending upon whether the source is residential or commercial will make a huge difference in what type of wastewater is generated and what the strength of that wastewater is going to be.  The Strength of the wastewater is very important for design and maintenance and understanding what makes up wastewater strength is going to be very important for the OWTS practitioner.</a:t>
            </a:r>
          </a:p>
          <a:p>
            <a:endParaRPr lang="en-US" dirty="0"/>
          </a:p>
          <a:p>
            <a:r>
              <a:rPr lang="en-US" dirty="0"/>
              <a:t>NAWT considers the building sewer to fall under two categories – Source, where all wastewater is generated from and also a distribution component, we’ll talk more about this later.</a:t>
            </a:r>
          </a:p>
          <a:p>
            <a:endParaRPr lang="en-US" dirty="0"/>
          </a:p>
          <a:p>
            <a:r>
              <a:rPr lang="en-US" dirty="0"/>
              <a:t>We are going to be start by talking about some of the issues that occur in the source that may have an impact on the OWTS.</a:t>
            </a:r>
          </a:p>
        </p:txBody>
      </p:sp>
      <p:sp>
        <p:nvSpPr>
          <p:cNvPr id="4" name="Slide Number Placeholder 3"/>
          <p:cNvSpPr>
            <a:spLocks noGrp="1"/>
          </p:cNvSpPr>
          <p:nvPr>
            <p:ph type="sldNum" sz="quarter" idx="5"/>
          </p:nvPr>
        </p:nvSpPr>
        <p:spPr/>
        <p:txBody>
          <a:bodyPr/>
          <a:lstStyle/>
          <a:p>
            <a:fld id="{2359B87E-73C5-49F0-BDEE-FECD1C4E6049}" type="slidenum">
              <a:rPr lang="en-US" smtClean="0"/>
              <a:t>3</a:t>
            </a:fld>
            <a:endParaRPr lang="en-US"/>
          </a:p>
        </p:txBody>
      </p:sp>
    </p:spTree>
    <p:extLst>
      <p:ext uri="{BB962C8B-B14F-4D97-AF65-F5344CB8AC3E}">
        <p14:creationId xmlns:p14="http://schemas.microsoft.com/office/powerpoint/2010/main" val="535672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examples of biomat out of control. Doesn’t matter if it is chambers or rock. Extreme organic overload.</a:t>
            </a:r>
          </a:p>
          <a:p>
            <a:endParaRPr lang="en-US" dirty="0"/>
          </a:p>
          <a:p>
            <a:r>
              <a:rPr lang="en-US" dirty="0"/>
              <a:t>The organic loading in this system created an over abundance of biomat development, which in turn created excessive ponding, which in turn created an anaerobic environment in the soils sucking the oxygen out of the soils and making it black – it’s a process</a:t>
            </a:r>
          </a:p>
          <a:p>
            <a:endParaRPr lang="en-US" dirty="0"/>
          </a:p>
          <a:p>
            <a:r>
              <a:rPr lang="en-US" altLang="en-US" sz="1200" b="0" dirty="0">
                <a:latin typeface="Arial" panose="020B0604020202020204" pitchFamily="34" charset="0"/>
              </a:rPr>
              <a:t>The black is where the oxygen has been depleted out of the soil.  This material is typically a slimy substance, and it inhibits the water from moving through the soil pores and what water does get through typically has not had the pathogens removed </a:t>
            </a:r>
          </a:p>
          <a:p>
            <a:endParaRPr lang="en-US" sz="1200" b="0" dirty="0">
              <a:latin typeface="Arial" panose="020B0604020202020204" pitchFamily="34" charset="0"/>
            </a:endParaRPr>
          </a:p>
          <a:p>
            <a:r>
              <a:rPr lang="en-US" sz="1200" b="0" dirty="0">
                <a:latin typeface="Arial" panose="020B0604020202020204" pitchFamily="34" charset="0"/>
              </a:rPr>
              <a:t>The left is a rock and pipe failed trench, and the right is an oversaturated chamber</a:t>
            </a:r>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30</a:t>
            </a:fld>
            <a:endParaRPr lang="en-US"/>
          </a:p>
        </p:txBody>
      </p:sp>
    </p:spTree>
    <p:extLst>
      <p:ext uri="{BB962C8B-B14F-4D97-AF65-F5344CB8AC3E}">
        <p14:creationId xmlns:p14="http://schemas.microsoft.com/office/powerpoint/2010/main" val="26671924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a:cs typeface="Times New Roman" pitchFamily="18" charset="0"/>
              </a:rPr>
              <a:t>Water Flow through Septic System Drain fields</a:t>
            </a:r>
          </a:p>
          <a:p>
            <a:r>
              <a:rPr lang="en-US" dirty="0">
                <a:cs typeface="Times New Roman" pitchFamily="18" charset="0"/>
              </a:rPr>
              <a:t> </a:t>
            </a:r>
          </a:p>
          <a:p>
            <a:r>
              <a:rPr lang="en-US" dirty="0">
                <a:cs typeface="Times New Roman" pitchFamily="18" charset="0"/>
              </a:rPr>
              <a:t>Although wastewater application to the drain field of gravity-fed septic systems is different than pressure dosed ones, the soil hydrology at the site is the same for both types of wastewater application.  In order for a soil treatment area to function properly, all the wastewater applied to the system must infiltrate the soil in an unsaturated condition and move away from the soil treatment area without surfacing.  This process takes place in three stages.  </a:t>
            </a:r>
          </a:p>
          <a:p>
            <a:endParaRPr lang="en-US" dirty="0">
              <a:cs typeface="Times New Roman" pitchFamily="18" charset="0"/>
            </a:endParaRPr>
          </a:p>
          <a:p>
            <a:r>
              <a:rPr lang="en-US" dirty="0">
                <a:cs typeface="Times New Roman" pitchFamily="18" charset="0"/>
              </a:rPr>
              <a:t>First, all the wastewater applied to the trenches daily must infiltrate the soil within a 24-hour time period.  Otherwise, the soil treatment area of the system will eventually fill up and wastewater will surface over the soil treatment area or sewage will back up into the dwelling.  </a:t>
            </a:r>
          </a:p>
          <a:p>
            <a:endParaRPr lang="en-US" dirty="0">
              <a:cs typeface="Times New Roman" pitchFamily="18" charset="0"/>
            </a:endParaRPr>
          </a:p>
          <a:p>
            <a:r>
              <a:rPr lang="en-US" dirty="0">
                <a:cs typeface="Times New Roman" pitchFamily="18" charset="0"/>
              </a:rPr>
              <a:t>Second, wastewater entering the soil through the sides and bottom of the trenches must move vertically through the least permeable layer near the bottom of the trenches before reaching an impermeable layer (e.g., bedrock) or water table.  If the area application rate of wastewater to the drain field is greater than the rate of vertical water flow through the least permeable layer below the trenches, the soil immediately under the trenches become saturated resulting in hydraulic and/or treatment failure of the system (remember the black trench we just looked at).  </a:t>
            </a:r>
          </a:p>
          <a:p>
            <a:endParaRPr lang="en-US" dirty="0">
              <a:cs typeface="Times New Roman" pitchFamily="18" charset="0"/>
            </a:endParaRPr>
          </a:p>
          <a:p>
            <a:r>
              <a:rPr lang="en-US" dirty="0">
                <a:cs typeface="Times New Roman" pitchFamily="18" charset="0"/>
              </a:rPr>
              <a:t>Finally, wastewater reaching the impermeable layer or ground water under the drain field must move laterally away from the system.  Ground water mounding (which is essentially localized rise in the water table immediately below the drain field) occurs when the amount of wastewater applied to the drain field exceeds the total lateral flow from the area.  Treatment of wastewater by soil may cease if the mounding reaches within a certain distance (e.g., 30 cm) below the bottom of the trenches, or the system may fail hydraulically if the mounding reaches the trenches.</a:t>
            </a:r>
          </a:p>
          <a:p>
            <a:endParaRPr lang="en-US" dirty="0">
              <a:cs typeface="Times New Roman" pitchFamily="18" charset="0"/>
            </a:endParaRPr>
          </a:p>
          <a:p>
            <a:r>
              <a:rPr lang="en-US" dirty="0">
                <a:cs typeface="Times New Roman" pitchFamily="18" charset="0"/>
              </a:rPr>
              <a:t>Benefits of Pressure distribution is that the effluent is introduced to the soil at a rate that it can deal with without the development of the biomat to slow things down.</a:t>
            </a:r>
          </a:p>
          <a:p>
            <a:endParaRPr lang="en-US" dirty="0"/>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31</a:t>
            </a:fld>
            <a:endParaRPr lang="en-US"/>
          </a:p>
        </p:txBody>
      </p:sp>
    </p:spTree>
    <p:extLst>
      <p:ext uri="{BB962C8B-B14F-4D97-AF65-F5344CB8AC3E}">
        <p14:creationId xmlns:p14="http://schemas.microsoft.com/office/powerpoint/2010/main" val="670673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gravity system (either trench or bed)</a:t>
            </a:r>
          </a:p>
          <a:p>
            <a:endParaRPr lang="en-US" dirty="0"/>
          </a:p>
          <a:p>
            <a:r>
              <a:rPr lang="en-US" dirty="0"/>
              <a:t>Effluent is added to the system and the biomat will start to develop.  This development is a factor of the waste strength (organic load) in the effluent.  The more BOD, the higher the waste strength, the faster development of the Biomat.</a:t>
            </a:r>
          </a:p>
          <a:p>
            <a:endParaRPr lang="en-US" dirty="0"/>
          </a:p>
          <a:p>
            <a:r>
              <a:rPr lang="en-US" dirty="0">
                <a:cs typeface="Times New Roman" pitchFamily="18" charset="0"/>
              </a:rPr>
              <a:t>In a gravity fed system wastewater always enters the beginning part of each trench.  If the applied wastewater cannot infiltrate the soil within the first few meters of the length of the trench, it will flow by gravity along the trench until the surface area of infiltration matches the ratio of the volume of applied wastewater and the average infiltration rate of wastewater into the soil from the bottom and side walls of the trench.  As the time progresses, due to the ponding of wastewater at the beginning of the trench, a biological mat (also called biomat, clogging mat or biological clogging mat) will be created at the interface of gravel and soil in the trench (see Siegrist, 1986).  With time, this biological mat may eventually cover the entire length of the trench and result in a substantial reduction in the infiltration capacity of the trenches. </a:t>
            </a:r>
          </a:p>
          <a:p>
            <a:r>
              <a:rPr lang="en-US" dirty="0">
                <a:cs typeface="Times New Roman" pitchFamily="18" charset="0"/>
              </a:rPr>
              <a:t> </a:t>
            </a:r>
          </a:p>
          <a:p>
            <a:r>
              <a:rPr lang="en-US" dirty="0">
                <a:cs typeface="Times New Roman" pitchFamily="18" charset="0"/>
              </a:rPr>
              <a:t>Surfacing of wastewater over the drain field and/or backing of sewage into the dwelling occurs when the trenches of a septic system fill up and the volume of wastewater applied daily to the trenches can no longer infiltrate the soil within each 24-h period.</a:t>
            </a:r>
          </a:p>
          <a:p>
            <a:endParaRPr lang="en-US" dirty="0"/>
          </a:p>
          <a:p>
            <a:r>
              <a:rPr lang="en-US" dirty="0"/>
              <a:t>The biomat will develop along the bottom of the systems first.  As the biomat grows down the trench or line, it pushes the saturated flow down the trench to create more biomat.</a:t>
            </a:r>
          </a:p>
          <a:p>
            <a:endParaRPr lang="en-US" dirty="0"/>
          </a:p>
          <a:p>
            <a:r>
              <a:rPr lang="en-US" dirty="0"/>
              <a:t>The front edge of the flow is highly saturated, and under the biomat the flow is unsaturated; basically, dripping into the receiving</a:t>
            </a:r>
            <a:r>
              <a:rPr lang="en-US" baseline="0" dirty="0"/>
              <a:t> soil (equilibrium)</a:t>
            </a:r>
            <a:r>
              <a:rPr lang="en-US" dirty="0"/>
              <a:t>.  Similar to a pressure dosed system rate.</a:t>
            </a:r>
          </a:p>
          <a:p>
            <a:endParaRPr lang="en-US" dirty="0"/>
          </a:p>
          <a:p>
            <a:r>
              <a:rPr lang="en-US" dirty="0"/>
              <a:t>A little biomat development is necessary and vital for two reasons – it forces the flow down the line or trench AND it also provides a filtration system for the ongoing application of wastewater which slows the flow into the soils and creates that unsaturated flow we need to have for treatment</a:t>
            </a:r>
          </a:p>
          <a:p>
            <a:endParaRPr lang="en-US" dirty="0"/>
          </a:p>
          <a:p>
            <a:r>
              <a:rPr lang="en-US" dirty="0"/>
              <a:t>A mature biomat extends along the bottom of the system and will begin to develop along the sidewalls.  </a:t>
            </a:r>
          </a:p>
          <a:p>
            <a:endParaRPr lang="en-US" dirty="0"/>
          </a:p>
          <a:p>
            <a:r>
              <a:rPr lang="en-US" dirty="0"/>
              <a:t>This will appear as ponded effluent in the system. When the biomat is developed the flow under the trench is unsaturated</a:t>
            </a:r>
          </a:p>
          <a:p>
            <a:endParaRPr lang="en-US" dirty="0"/>
          </a:p>
          <a:p>
            <a:r>
              <a:rPr lang="en-US" dirty="0"/>
              <a:t>The unsaturated flow through the soil pores is the key to treatment</a:t>
            </a:r>
          </a:p>
          <a:p>
            <a:endParaRPr lang="en-US" dirty="0"/>
          </a:p>
          <a:p>
            <a:r>
              <a:rPr lang="en-US" dirty="0"/>
              <a:t>If the system is too small or too much organics (high strength waste)  the biomat will be a problem and hydraulic failure will occur</a:t>
            </a:r>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32</a:t>
            </a:fld>
            <a:endParaRPr lang="en-US"/>
          </a:p>
        </p:txBody>
      </p:sp>
    </p:spTree>
    <p:extLst>
      <p:ext uri="{BB962C8B-B14F-4D97-AF65-F5344CB8AC3E}">
        <p14:creationId xmlns:p14="http://schemas.microsoft.com/office/powerpoint/2010/main" val="31769654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pressurized system – the application rate and being able to utilize the entire STA right from the start helps these systems be more efficient than a gravity system.</a:t>
            </a:r>
          </a:p>
          <a:p>
            <a:endParaRPr lang="en-US" dirty="0"/>
          </a:p>
          <a:p>
            <a:r>
              <a:rPr lang="en-US" dirty="0"/>
              <a:t>Instead of relying on the biomat to produce unsaturated flow, the rate of application in a pressure distribution system is controlled by a pump and the distribution piping.  </a:t>
            </a:r>
          </a:p>
          <a:p>
            <a:endParaRPr lang="en-US" dirty="0"/>
          </a:p>
          <a:p>
            <a:r>
              <a:rPr lang="en-US" dirty="0"/>
              <a:t>This produces a loading rate across the</a:t>
            </a:r>
            <a:r>
              <a:rPr lang="en-US" baseline="0" dirty="0"/>
              <a:t> entire STA which</a:t>
            </a:r>
            <a:r>
              <a:rPr lang="en-US" dirty="0"/>
              <a:t> maintains unsaturated flow.  If the loading is too high an anaerobic biomat will form and the system will fail.</a:t>
            </a:r>
          </a:p>
          <a:p>
            <a:endParaRPr lang="en-US" dirty="0"/>
          </a:p>
          <a:p>
            <a:r>
              <a:rPr lang="en-US" dirty="0"/>
              <a:t>Pressure distribution moves the application</a:t>
            </a:r>
            <a:r>
              <a:rPr lang="en-US" baseline="0" dirty="0"/>
              <a:t> of the effluent to the </a:t>
            </a:r>
            <a:r>
              <a:rPr lang="en-US" dirty="0"/>
              <a:t>pump; thus, the soil receives the effluent at a rate that the it can accept; an unsaturated flow</a:t>
            </a:r>
          </a:p>
          <a:p>
            <a:endParaRPr lang="en-US" dirty="0"/>
          </a:p>
          <a:p>
            <a:r>
              <a:rPr lang="en-US" dirty="0"/>
              <a:t>In many PD systems,</a:t>
            </a:r>
            <a:r>
              <a:rPr lang="en-US" baseline="0" dirty="0"/>
              <a:t> the biomat is very minimal, if any</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33</a:t>
            </a:fld>
            <a:endParaRPr lang="en-US"/>
          </a:p>
        </p:txBody>
      </p:sp>
    </p:spTree>
    <p:extLst>
      <p:ext uri="{BB962C8B-B14F-4D97-AF65-F5344CB8AC3E}">
        <p14:creationId xmlns:p14="http://schemas.microsoft.com/office/powerpoint/2010/main" val="3124094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big part of the treatment in the soils relies on the air exchange in the soils – the more the oxygen can penetrate the soils and feed the microbiological community the better they can treat the water.</a:t>
            </a:r>
          </a:p>
          <a:p>
            <a:endParaRPr lang="en-US" dirty="0"/>
          </a:p>
          <a:p>
            <a:r>
              <a:rPr lang="en-US" dirty="0"/>
              <a:t>Through science we have found that narrow trenches as opposed to wide beds encourages that air exchange and allows for better treatment</a:t>
            </a:r>
          </a:p>
          <a:p>
            <a:endParaRPr lang="en-US" dirty="0"/>
          </a:p>
          <a:p>
            <a:r>
              <a:rPr lang="en-US" dirty="0"/>
              <a:t>The movement thru the side walls is through matrix potential described earlier</a:t>
            </a:r>
          </a:p>
          <a:p>
            <a:endParaRPr lang="en-US" dirty="0"/>
          </a:p>
          <a:p>
            <a:r>
              <a:rPr lang="en-US" dirty="0"/>
              <a:t>But again, too much biomat development can be detrimental to the functioning of the trench</a:t>
            </a:r>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34</a:t>
            </a:fld>
            <a:endParaRPr lang="en-US"/>
          </a:p>
        </p:txBody>
      </p:sp>
    </p:spTree>
    <p:extLst>
      <p:ext uri="{BB962C8B-B14F-4D97-AF65-F5344CB8AC3E}">
        <p14:creationId xmlns:p14="http://schemas.microsoft.com/office/powerpoint/2010/main" val="4038518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Times New Roman" pitchFamily="18" charset="0"/>
              </a:rPr>
              <a:t>How do we influence the biomat</a:t>
            </a:r>
          </a:p>
          <a:p>
            <a:endParaRPr lang="en-US" dirty="0">
              <a:cs typeface="Times New Roman" pitchFamily="18" charset="0"/>
            </a:endParaRPr>
          </a:p>
          <a:p>
            <a:r>
              <a:rPr lang="en-US" dirty="0">
                <a:cs typeface="Times New Roman" pitchFamily="18" charset="0"/>
              </a:rPr>
              <a:t>The use (loading hydraulically &amp; organically) of the trench will impact LTAR</a:t>
            </a:r>
          </a:p>
          <a:p>
            <a:r>
              <a:rPr lang="en-US" dirty="0">
                <a:cs typeface="Times New Roman" pitchFamily="18" charset="0"/>
              </a:rPr>
              <a:t>The amount of effluent and the organic strength influence life and biomat thickness</a:t>
            </a:r>
          </a:p>
          <a:p>
            <a:r>
              <a:rPr lang="en-US" dirty="0">
                <a:cs typeface="Times New Roman" pitchFamily="18" charset="0"/>
              </a:rPr>
              <a:t>The resting of the system can make the system operate longer and more effectively</a:t>
            </a:r>
          </a:p>
          <a:p>
            <a:r>
              <a:rPr lang="en-US" dirty="0">
                <a:cs typeface="Times New Roman" pitchFamily="18" charset="0"/>
              </a:rPr>
              <a:t>The biomat can be managed to increase treatment efficiency.  This can be done by controlling loading, resting and installing the system where natural aeration is effective.</a:t>
            </a:r>
          </a:p>
          <a:p>
            <a:endParaRPr lang="en-US" dirty="0">
              <a:cs typeface="Times New Roman" pitchFamily="18" charset="0"/>
            </a:endParaRPr>
          </a:p>
          <a:p>
            <a:r>
              <a:rPr lang="en-US" dirty="0">
                <a:cs typeface="Times New Roman" pitchFamily="18" charset="0"/>
              </a:rPr>
              <a:t>In order for a system to function hydraulically, the rate of potential infiltration at any location within the trenches must not exceed the calculated rate of infiltration based on the design daily flow for the system.  Basically, it has to be able to absorb faster than the amount of wastewater it is receiving.  This is why the designers calculate “daily flow” or “peak flow” to determine the size of a system.</a:t>
            </a:r>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35</a:t>
            </a:fld>
            <a:endParaRPr lang="en-US"/>
          </a:p>
        </p:txBody>
      </p:sp>
    </p:spTree>
    <p:extLst>
      <p:ext uri="{BB962C8B-B14F-4D97-AF65-F5344CB8AC3E}">
        <p14:creationId xmlns:p14="http://schemas.microsoft.com/office/powerpoint/2010/main" val="1787879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size of the STA is based on the acceptance of the water and the waste strength of the sewage – this equates to the LTAR – long term acceptance rate. </a:t>
            </a:r>
          </a:p>
          <a:p>
            <a:endParaRPr lang="en-US" dirty="0"/>
          </a:p>
          <a:p>
            <a:r>
              <a:rPr lang="en-US" dirty="0"/>
              <a:t>T</a:t>
            </a:r>
            <a:r>
              <a:rPr lang="en-US" baseline="0" dirty="0"/>
              <a:t>he </a:t>
            </a:r>
            <a:r>
              <a:rPr lang="en-US" dirty="0"/>
              <a:t>Long-Term Acceptance Rate is the anticipated time that the system will be able to accept effluent – LTAR’s have been studied with the different types of soils and there are charts to help designers determine what type and what size a system has to be to work well into the future. These are typically found in regulation</a:t>
            </a:r>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36</a:t>
            </a:fld>
            <a:endParaRPr lang="en-US"/>
          </a:p>
        </p:txBody>
      </p:sp>
    </p:spTree>
    <p:extLst>
      <p:ext uri="{BB962C8B-B14F-4D97-AF65-F5344CB8AC3E}">
        <p14:creationId xmlns:p14="http://schemas.microsoft.com/office/powerpoint/2010/main" val="38263041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0" dirty="0">
                <a:latin typeface="Arial" panose="020B0604020202020204" pitchFamily="34" charset="0"/>
              </a:rPr>
              <a:t>When the biomat formation is in equilibrium with the biomat breakdown it</a:t>
            </a:r>
            <a:r>
              <a:rPr lang="en-US" altLang="en-US" sz="1200" b="0" baseline="0" dirty="0">
                <a:latin typeface="Arial" panose="020B0604020202020204" pitchFamily="34" charset="0"/>
              </a:rPr>
              <a:t> equals the</a:t>
            </a:r>
            <a:r>
              <a:rPr lang="en-US" altLang="en-US" sz="1200" b="0" dirty="0">
                <a:latin typeface="Arial" panose="020B0604020202020204" pitchFamily="34" charset="0"/>
              </a:rPr>
              <a:t> Long-Term Acceptance Rate. </a:t>
            </a:r>
          </a:p>
          <a:p>
            <a:endParaRPr lang="en-US" altLang="en-US" sz="1200" b="0" dirty="0">
              <a:latin typeface="Arial" panose="020B0604020202020204" pitchFamily="34" charset="0"/>
            </a:endParaRPr>
          </a:p>
          <a:p>
            <a:r>
              <a:rPr lang="en-US" altLang="en-US" sz="1200" b="0" dirty="0" err="1">
                <a:latin typeface="Arial" panose="020B0604020202020204" pitchFamily="34" charset="0"/>
              </a:rPr>
              <a:t>Ksat</a:t>
            </a:r>
            <a:r>
              <a:rPr lang="en-US" altLang="en-US" sz="1200" b="0" dirty="0">
                <a:latin typeface="Arial" panose="020B0604020202020204" pitchFamily="34" charset="0"/>
              </a:rPr>
              <a:t> is the ease with which pores in saturated soil transmit WATER – effluent has organics which create the biomat and therefore slow the rate that water can move through the soil pores – so they are not the same, and should not be confused</a:t>
            </a:r>
          </a:p>
          <a:p>
            <a:endParaRPr lang="en-US" altLang="en-US" sz="800" b="0" dirty="0">
              <a:latin typeface="Arial" panose="020B0604020202020204" pitchFamily="34" charset="0"/>
            </a:endParaRPr>
          </a:p>
          <a:p>
            <a:r>
              <a:rPr lang="en-US" altLang="en-US" sz="1200" b="0" dirty="0">
                <a:latin typeface="Arial" panose="020B0604020202020204" pitchFamily="34" charset="0"/>
              </a:rPr>
              <a:t>Saturated flow is much faster through soil pores. </a:t>
            </a:r>
          </a:p>
          <a:p>
            <a:endParaRPr lang="en-US" altLang="en-US" sz="800" b="0" dirty="0">
              <a:latin typeface="Arial" panose="020B0604020202020204" pitchFamily="34" charset="0"/>
            </a:endParaRPr>
          </a:p>
          <a:p>
            <a:r>
              <a:rPr lang="en-US" altLang="en-US" sz="1200" b="0" dirty="0">
                <a:latin typeface="Arial" panose="020B0604020202020204" pitchFamily="34" charset="0"/>
              </a:rPr>
              <a:t>The soil characteristics such as texture and structure, determine the rate of WW movement.</a:t>
            </a:r>
          </a:p>
          <a:p>
            <a:endParaRPr lang="en-US" b="0" dirty="0"/>
          </a:p>
          <a:p>
            <a:r>
              <a:rPr lang="en-US" altLang="en-US" sz="1200" b="0" dirty="0">
                <a:latin typeface="Arial" panose="020B0604020202020204" pitchFamily="34" charset="0"/>
              </a:rPr>
              <a:t>How much effluent that will be accepted over the entire area</a:t>
            </a:r>
          </a:p>
          <a:p>
            <a:endParaRPr lang="en-US" altLang="en-US" sz="600" b="0" dirty="0">
              <a:latin typeface="Arial" panose="020B0604020202020204" pitchFamily="34" charset="0"/>
            </a:endParaRPr>
          </a:p>
          <a:p>
            <a:r>
              <a:rPr lang="en-US" altLang="en-US" sz="1200" b="0" dirty="0">
                <a:latin typeface="Arial" panose="020B0604020202020204" pitchFamily="34" charset="0"/>
              </a:rPr>
              <a:t>Loading rates are mostly based on soil texture and</a:t>
            </a:r>
            <a:r>
              <a:rPr lang="en-US" altLang="en-US" sz="1200" b="0" baseline="0" dirty="0">
                <a:latin typeface="Arial" panose="020B0604020202020204" pitchFamily="34" charset="0"/>
              </a:rPr>
              <a:t> structure</a:t>
            </a:r>
            <a:r>
              <a:rPr lang="en-US" altLang="en-US" sz="1200" b="0" dirty="0">
                <a:latin typeface="Arial" panose="020B0604020202020204" pitchFamily="34" charset="0"/>
              </a:rPr>
              <a:t>. </a:t>
            </a:r>
          </a:p>
          <a:p>
            <a:endParaRPr lang="en-US" altLang="en-US" sz="600" b="0" dirty="0">
              <a:latin typeface="Arial" panose="020B0604020202020204" pitchFamily="34" charset="0"/>
            </a:endParaRPr>
          </a:p>
          <a:p>
            <a:r>
              <a:rPr lang="en-US" altLang="en-US" sz="1200" b="0" dirty="0">
                <a:latin typeface="Arial" panose="020B0604020202020204" pitchFamily="34" charset="0"/>
              </a:rPr>
              <a:t>Perk test and soil morphology (visual/tactile analysis) are a couple of methods to identify the texture.  Many areas across the county have moved to requiring a V/T evaluation to determine soil type as opposed to the percolation tests.  Though there are still areas that utilize the perc tests for system sizing.</a:t>
            </a:r>
          </a:p>
          <a:p>
            <a:endParaRPr lang="en-US" altLang="en-US" sz="600" b="0" dirty="0">
              <a:latin typeface="Arial" panose="020B0604020202020204" pitchFamily="34" charset="0"/>
            </a:endParaRPr>
          </a:p>
          <a:p>
            <a:r>
              <a:rPr lang="en-US" altLang="en-US" sz="1200" b="0" dirty="0">
                <a:latin typeface="Arial" panose="020B0604020202020204" pitchFamily="34" charset="0"/>
              </a:rPr>
              <a:t>Relating the soil layers and identifying where problems can be anticipated are critical for good decision making when it comes to soil treatment.</a:t>
            </a:r>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37</a:t>
            </a:fld>
            <a:endParaRPr lang="en-US"/>
          </a:p>
        </p:txBody>
      </p:sp>
    </p:spTree>
    <p:extLst>
      <p:ext uri="{BB962C8B-B14F-4D97-AF65-F5344CB8AC3E}">
        <p14:creationId xmlns:p14="http://schemas.microsoft.com/office/powerpoint/2010/main" val="36636145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Our next item in what makes up sewage is related to “nutrients”</a:t>
            </a:r>
          </a:p>
          <a:p>
            <a:endParaRPr lang="en-US" b="0" u="none" dirty="0"/>
          </a:p>
          <a:p>
            <a:r>
              <a:rPr lang="en-US" altLang="en-US" sz="1200" b="0" dirty="0">
                <a:latin typeface="Arial" panose="020B0604020202020204" pitchFamily="34" charset="0"/>
              </a:rPr>
              <a:t>Nutrients of primary concern are Nitrogen and Phosphorus. </a:t>
            </a:r>
          </a:p>
          <a:p>
            <a:endParaRPr lang="en-US" sz="1200" b="0" u="none"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 a ground water problem and P a surface water problem.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b="0" u="none" dirty="0"/>
          </a:p>
          <a:p>
            <a:endParaRPr lang="en-US" b="0" u="none" dirty="0"/>
          </a:p>
          <a:p>
            <a:endParaRPr lang="en-US" b="0" u="none" dirty="0"/>
          </a:p>
          <a:p>
            <a:endParaRPr lang="en-US" b="1" u="sng" dirty="0"/>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38</a:t>
            </a:fld>
            <a:endParaRPr lang="en-US"/>
          </a:p>
        </p:txBody>
      </p:sp>
    </p:spTree>
    <p:extLst>
      <p:ext uri="{BB962C8B-B14F-4D97-AF65-F5344CB8AC3E}">
        <p14:creationId xmlns:p14="http://schemas.microsoft.com/office/powerpoint/2010/main" val="7475287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Why we worry about these nutrients - N is a ground water problem, and P a surface water problem.</a:t>
            </a:r>
          </a:p>
          <a:p>
            <a:endParaRPr lang="en-US" altLang="en-US" sz="1200" b="1" dirty="0">
              <a:latin typeface="Arial" panose="020B0604020202020204" pitchFamily="34" charset="0"/>
            </a:endParaRPr>
          </a:p>
          <a:p>
            <a:r>
              <a:rPr lang="en-US" altLang="en-US" sz="1200" b="0" dirty="0">
                <a:latin typeface="Arial" panose="020B0604020202020204" pitchFamily="34" charset="0"/>
              </a:rPr>
              <a:t>We worry about N and blue baby syndrome or methemoglobinemia (</a:t>
            </a:r>
            <a:r>
              <a:rPr lang="en-US" altLang="en-US" sz="1200" b="0" dirty="0" err="1">
                <a:latin typeface="Arial" panose="020B0604020202020204" pitchFamily="34" charset="0"/>
              </a:rPr>
              <a:t>met.hee.muh.glow.buh.nee.mee.uh</a:t>
            </a:r>
            <a:r>
              <a:rPr lang="en-US" altLang="en-US" sz="1200" b="0" dirty="0">
                <a:latin typeface="Arial" panose="020B0604020202020204" pitchFamily="34" charset="0"/>
              </a:rPr>
              <a:t>).  This occurs when nitrate is converted to nitrite in the body and then binds to hemoglobin preventing it from effectively carrying oxygen in the blood. </a:t>
            </a:r>
          </a:p>
          <a:p>
            <a:endParaRPr lang="en-US" altLang="en-US" sz="800" b="0" dirty="0">
              <a:latin typeface="Arial" panose="020B0604020202020204" pitchFamily="34" charset="0"/>
            </a:endParaRPr>
          </a:p>
          <a:p>
            <a:r>
              <a:rPr lang="en-US" altLang="en-US" sz="1200" b="0" dirty="0">
                <a:latin typeface="Arial" panose="020B0604020202020204" pitchFamily="34" charset="0"/>
              </a:rPr>
              <a:t>Phosphorus in surface waters contributes to algal blooms which causes reduced water clarity and low dissolved oxygen levels.  The algae consumes the oxygen in the water as it decays.  This is often referred to as eutrophication and is a major concern for water quality in lakes, rivers, and streams.</a:t>
            </a:r>
          </a:p>
          <a:p>
            <a:endParaRPr lang="en-US" altLang="en-US" sz="1200" b="0" dirty="0">
              <a:latin typeface="Arial" panose="020B0604020202020204" pitchFamily="34" charset="0"/>
            </a:endParaRPr>
          </a:p>
          <a:p>
            <a:r>
              <a:rPr lang="en-US" altLang="en-US" sz="1200" b="0" dirty="0">
                <a:latin typeface="Arial" panose="020B0604020202020204" pitchFamily="34" charset="0"/>
              </a:rPr>
              <a:t>How nutrients move through the soil profile</a:t>
            </a:r>
          </a:p>
          <a:p>
            <a:endParaRPr lang="en-US" altLang="en-US" sz="1200" b="0" dirty="0">
              <a:latin typeface="Arial" panose="020B0604020202020204" pitchFamily="34" charset="0"/>
            </a:endParaRPr>
          </a:p>
          <a:p>
            <a:r>
              <a:rPr lang="en-US" altLang="en-US" sz="1200" b="0" dirty="0">
                <a:latin typeface="Arial" panose="020B0604020202020204" pitchFamily="34" charset="0"/>
              </a:rPr>
              <a:t>So, it’s the nitrate that contaminates ground water and it’s in saturated conditions that phosphorus becomes an issue for surface water</a:t>
            </a:r>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39</a:t>
            </a:fld>
            <a:endParaRPr lang="en-US"/>
          </a:p>
        </p:txBody>
      </p:sp>
    </p:spTree>
    <p:extLst>
      <p:ext uri="{BB962C8B-B14F-4D97-AF65-F5344CB8AC3E}">
        <p14:creationId xmlns:p14="http://schemas.microsoft.com/office/powerpoint/2010/main" val="3611978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Plumbing can always be interesting with onsite – especially if the homeowner is a </a:t>
            </a:r>
            <a:r>
              <a:rPr lang="en-US" dirty="0" err="1"/>
              <a:t>McGyver</a:t>
            </a:r>
            <a:r>
              <a:rPr lang="en-US" dirty="0"/>
              <a:t> type that wants to “FIX-IT”.  It’s also surprising how many actual plumbers struggle with their understanding of onsite….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Suffice it to say that all plumbing from the source needs to flow through the OWTS per most codes.  There may be some legacy systems out there that will have flows separated like grey water or kitchen grease trap that flow to a separate system.  You will need to know what your LPA regulations are regarding separate flows when you complete an inspection.  It may be a required repair to move all wastewater to flow through the OWTS or they may allow it to stay.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F0421-E21F-4849-8EB4-5F99833D09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49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457200" y="719138"/>
            <a:ext cx="6400800" cy="3600450"/>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Discuss the Nitrogen cycle. For denitrification to occur low oxygen, some organic matter and bacteria. We can actually create these conditions in re-circulating filters or mound systems.</a:t>
            </a:r>
          </a:p>
          <a:p>
            <a:endParaRPr lang="en-US" dirty="0"/>
          </a:p>
          <a:p>
            <a:r>
              <a:rPr lang="en-US" dirty="0"/>
              <a:t>The four main steps are: - ((**5 clicks))</a:t>
            </a:r>
          </a:p>
          <a:p>
            <a:endParaRPr lang="en-US" dirty="0"/>
          </a:p>
          <a:p>
            <a:r>
              <a:rPr lang="en-US" dirty="0"/>
              <a:t>Nitrogen fixation – chemical process – molecular nitrogen (N2) is converted to ammonia (NH3)</a:t>
            </a:r>
          </a:p>
          <a:p>
            <a:endParaRPr lang="en-US" dirty="0"/>
          </a:p>
          <a:p>
            <a:r>
              <a:rPr lang="en-US" dirty="0"/>
              <a:t>Ammonification/decay – chemical reaction where ammonia (NH3) is converted into Ammonium (NH4+)</a:t>
            </a:r>
          </a:p>
          <a:p>
            <a:endParaRPr lang="en-US" dirty="0"/>
          </a:p>
          <a:p>
            <a:r>
              <a:rPr lang="en-US" dirty="0"/>
              <a:t>In the septic tank</a:t>
            </a:r>
            <a:r>
              <a:rPr lang="en-US" baseline="0" dirty="0"/>
              <a:t> the anaerobic conditions convert the ammonium into Nitrate (N03)</a:t>
            </a:r>
            <a:endParaRPr lang="en-US" dirty="0"/>
          </a:p>
          <a:p>
            <a:endParaRPr lang="en-US" dirty="0"/>
          </a:p>
          <a:p>
            <a:r>
              <a:rPr lang="en-US" dirty="0"/>
              <a:t>Nitrification occurs when oxygen is added;</a:t>
            </a:r>
            <a:r>
              <a:rPr lang="en-US" baseline="0" dirty="0"/>
              <a:t> typically, in the STA, or more fully nitrified in an ATU or packed bed filter </a:t>
            </a:r>
            <a:r>
              <a:rPr lang="en-US" dirty="0"/>
              <a:t>– the biological oxidation of the ammonium to Nitrite (NO3-N)</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Denitrification usually will involve a recirculation system that returns the nitrified wastewater back to an anaerobic source such as the septic tank to complete the cycle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 nitrogen is then converted into nitrogen gas and is discarded into the atmosphere</a:t>
            </a:r>
          </a:p>
          <a:p>
            <a:endParaRPr lang="en-US" dirty="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Arial" charset="0"/>
              </a:defRPr>
            </a:lvl1pPr>
            <a:lvl2pPr marL="742950" indent="-285750" defTabSz="957263">
              <a:defRPr>
                <a:solidFill>
                  <a:schemeClr val="tx1"/>
                </a:solidFill>
                <a:latin typeface="Arial" charset="0"/>
              </a:defRPr>
            </a:lvl2pPr>
            <a:lvl3pPr marL="1143000" indent="-228600" defTabSz="957263">
              <a:defRPr>
                <a:solidFill>
                  <a:schemeClr val="tx1"/>
                </a:solidFill>
                <a:latin typeface="Arial" charset="0"/>
              </a:defRPr>
            </a:lvl3pPr>
            <a:lvl4pPr marL="1600200" indent="-228600" defTabSz="957263">
              <a:defRPr>
                <a:solidFill>
                  <a:schemeClr val="tx1"/>
                </a:solidFill>
                <a:latin typeface="Arial" charset="0"/>
              </a:defRPr>
            </a:lvl4pPr>
            <a:lvl5pPr marL="2057400" indent="-228600" defTabSz="957263">
              <a:defRPr>
                <a:solidFill>
                  <a:schemeClr val="tx1"/>
                </a:solidFill>
                <a:latin typeface="Arial" charset="0"/>
              </a:defRPr>
            </a:lvl5pPr>
            <a:lvl6pPr marL="2514600" indent="-228600" defTabSz="957263" eaLnBrk="0" fontAlgn="base" hangingPunct="0">
              <a:spcBef>
                <a:spcPct val="0"/>
              </a:spcBef>
              <a:spcAft>
                <a:spcPct val="0"/>
              </a:spcAft>
              <a:defRPr>
                <a:solidFill>
                  <a:schemeClr val="tx1"/>
                </a:solidFill>
                <a:latin typeface="Arial" charset="0"/>
              </a:defRPr>
            </a:lvl6pPr>
            <a:lvl7pPr marL="2971800" indent="-228600" defTabSz="957263" eaLnBrk="0" fontAlgn="base" hangingPunct="0">
              <a:spcBef>
                <a:spcPct val="0"/>
              </a:spcBef>
              <a:spcAft>
                <a:spcPct val="0"/>
              </a:spcAft>
              <a:defRPr>
                <a:solidFill>
                  <a:schemeClr val="tx1"/>
                </a:solidFill>
                <a:latin typeface="Arial" charset="0"/>
              </a:defRPr>
            </a:lvl7pPr>
            <a:lvl8pPr marL="3429000" indent="-228600" defTabSz="957263" eaLnBrk="0" fontAlgn="base" hangingPunct="0">
              <a:spcBef>
                <a:spcPct val="0"/>
              </a:spcBef>
              <a:spcAft>
                <a:spcPct val="0"/>
              </a:spcAft>
              <a:defRPr>
                <a:solidFill>
                  <a:schemeClr val="tx1"/>
                </a:solidFill>
                <a:latin typeface="Arial" charset="0"/>
              </a:defRPr>
            </a:lvl8pPr>
            <a:lvl9pPr marL="3886200" indent="-228600" defTabSz="957263" eaLnBrk="0" fontAlgn="base" hangingPunct="0">
              <a:spcBef>
                <a:spcPct val="0"/>
              </a:spcBef>
              <a:spcAft>
                <a:spcPct val="0"/>
              </a:spcAft>
              <a:defRPr>
                <a:solidFill>
                  <a:schemeClr val="tx1"/>
                </a:solidFill>
                <a:latin typeface="Arial" charset="0"/>
              </a:defRPr>
            </a:lvl9pPr>
          </a:lstStyle>
          <a:p>
            <a:fld id="{CD5E5688-0FE9-450C-A765-C670C26E36BD}" type="slidenum">
              <a:rPr lang="en-US" smtClean="0">
                <a:latin typeface="Times New Roman" pitchFamily="18" charset="0"/>
              </a:rPr>
              <a:pPr/>
              <a:t>40</a:t>
            </a:fld>
            <a:endParaRPr lang="en-US">
              <a:latin typeface="Times New Roman" pitchFamily="18" charset="0"/>
            </a:endParaRPr>
          </a:p>
        </p:txBody>
      </p:sp>
    </p:spTree>
    <p:extLst>
      <p:ext uri="{BB962C8B-B14F-4D97-AF65-F5344CB8AC3E}">
        <p14:creationId xmlns:p14="http://schemas.microsoft.com/office/powerpoint/2010/main" val="9427951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nitrogen and phosphorus</a:t>
            </a:r>
            <a:r>
              <a:rPr lang="en-US" baseline="0" dirty="0"/>
              <a:t> will be taken up by plants and grasses; but in general, it is a small portion</a:t>
            </a:r>
            <a:endParaRPr lang="en-US" dirty="0"/>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41</a:t>
            </a:fld>
            <a:endParaRPr lang="en-US"/>
          </a:p>
        </p:txBody>
      </p:sp>
    </p:spTree>
    <p:extLst>
      <p:ext uri="{BB962C8B-B14F-4D97-AF65-F5344CB8AC3E}">
        <p14:creationId xmlns:p14="http://schemas.microsoft.com/office/powerpoint/2010/main" val="2869934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ways we deal with nutrients in the water</a:t>
            </a:r>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42</a:t>
            </a:fld>
            <a:endParaRPr lang="en-US"/>
          </a:p>
        </p:txBody>
      </p:sp>
    </p:spTree>
    <p:extLst>
      <p:ext uri="{BB962C8B-B14F-4D97-AF65-F5344CB8AC3E}">
        <p14:creationId xmlns:p14="http://schemas.microsoft.com/office/powerpoint/2010/main" val="1740666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Moving on to another item</a:t>
            </a:r>
            <a:r>
              <a:rPr lang="en-US" b="0" u="none" baseline="0" dirty="0"/>
              <a:t> that makes up sewage: Pathogens</a:t>
            </a:r>
            <a:endParaRPr lang="en-US" b="0" u="none" dirty="0"/>
          </a:p>
          <a:p>
            <a:endParaRPr lang="en-US" b="1" u="sng" dirty="0"/>
          </a:p>
          <a:p>
            <a:endParaRPr lang="en-US" b="0" u="none" dirty="0"/>
          </a:p>
          <a:p>
            <a:endParaRPr lang="en-US" b="1" u="sng" dirty="0"/>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43</a:t>
            </a:fld>
            <a:endParaRPr lang="en-US"/>
          </a:p>
        </p:txBody>
      </p:sp>
    </p:spTree>
    <p:extLst>
      <p:ext uri="{BB962C8B-B14F-4D97-AF65-F5344CB8AC3E}">
        <p14:creationId xmlns:p14="http://schemas.microsoft.com/office/powerpoint/2010/main" val="31060620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water movement is around the soil pores, bacteria and virus can be captured by a variety of mechanisms.  If the soil is saturated the bacteria and viruses are pushed past these mechanisms before treatment can be completed – or the saturation has inhibited the mechanism to do its job</a:t>
            </a:r>
          </a:p>
          <a:p>
            <a:endParaRPr lang="en-US" dirty="0"/>
          </a:p>
          <a:p>
            <a:r>
              <a:rPr lang="en-US" dirty="0"/>
              <a:t>Soil bacteria secrete sticky slimes where the bacteria can stick to, or be captured; </a:t>
            </a:r>
          </a:p>
          <a:p>
            <a:endParaRPr lang="en-US" dirty="0"/>
          </a:p>
          <a:p>
            <a:r>
              <a:rPr lang="en-US" dirty="0"/>
              <a:t>Clay soil particles have negative electrical charges where dissimilar charges will attract like magnets. Bacteria can be both positive or negatively charged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captured they lose ability to infect, they die off or are a part of the food source for other organisms.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are out of their comfortable environment</a:t>
            </a:r>
            <a:r>
              <a:rPr lang="en-US" baseline="0" dirty="0"/>
              <a:t> and are cannibalized by the soil bacteria, which are in their element</a:t>
            </a:r>
            <a:endParaRPr lang="en-US" dirty="0"/>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44</a:t>
            </a:fld>
            <a:endParaRPr lang="en-US"/>
          </a:p>
        </p:txBody>
      </p:sp>
    </p:spTree>
    <p:extLst>
      <p:ext uri="{BB962C8B-B14F-4D97-AF65-F5344CB8AC3E}">
        <p14:creationId xmlns:p14="http://schemas.microsoft.com/office/powerpoint/2010/main" val="12814723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some of the more common bacteria we are targeting for treatment with an OWTS</a:t>
            </a:r>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45</a:t>
            </a:fld>
            <a:endParaRPr lang="en-US"/>
          </a:p>
        </p:txBody>
      </p:sp>
    </p:spTree>
    <p:extLst>
      <p:ext uri="{BB962C8B-B14F-4D97-AF65-F5344CB8AC3E}">
        <p14:creationId xmlns:p14="http://schemas.microsoft.com/office/powerpoint/2010/main" val="15292928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The final component</a:t>
            </a:r>
            <a:r>
              <a:rPr lang="en-US" b="0" u="none" baseline="0" dirty="0"/>
              <a:t> of sewage that w</a:t>
            </a:r>
            <a:r>
              <a:rPr lang="en-US" b="0" u="none" dirty="0"/>
              <a:t>e are going to discuss is chemicals</a:t>
            </a:r>
          </a:p>
          <a:p>
            <a:endParaRPr lang="en-US" b="1" u="sng" dirty="0"/>
          </a:p>
          <a:p>
            <a:endParaRPr lang="en-US" b="0" u="none" dirty="0"/>
          </a:p>
          <a:p>
            <a:endParaRPr lang="en-US" b="1" u="sng" dirty="0"/>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46</a:t>
            </a:fld>
            <a:endParaRPr lang="en-US"/>
          </a:p>
        </p:txBody>
      </p:sp>
    </p:spTree>
    <p:extLst>
      <p:ext uri="{BB962C8B-B14F-4D97-AF65-F5344CB8AC3E}">
        <p14:creationId xmlns:p14="http://schemas.microsoft.com/office/powerpoint/2010/main" val="11175125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Harsh chemicals, paints, solvents, </a:t>
            </a:r>
            <a:r>
              <a:rPr lang="en-US" dirty="0" err="1"/>
              <a:t>etc</a:t>
            </a:r>
            <a:r>
              <a:rPr lang="en-US" dirty="0"/>
              <a:t>, should be kept out of the system</a:t>
            </a:r>
          </a:p>
          <a:p>
            <a:endParaRPr lang="en-US" dirty="0"/>
          </a:p>
          <a:p>
            <a:r>
              <a:rPr lang="en-US" dirty="0"/>
              <a:t>Household chemicals – cleaners, soaps, bleach, </a:t>
            </a:r>
            <a:r>
              <a:rPr lang="en-US" dirty="0" err="1"/>
              <a:t>etc</a:t>
            </a:r>
            <a:r>
              <a:rPr lang="en-US" dirty="0"/>
              <a:t> can be used in moderation – as they were intended – excessive use can cause issues with the system.  Household chemicals are usually used to kill bacteria and viruses so if they are used in excess, they will have an impact on the functionality of the OWTS.</a:t>
            </a:r>
          </a:p>
          <a:p>
            <a:endParaRPr lang="en-US" dirty="0"/>
          </a:p>
          <a:p>
            <a:r>
              <a:rPr lang="en-US" dirty="0"/>
              <a:t>Medicines need to be kept out as much as possible – but what travels through the human body cannot be controlled – DO NOT FLUSH MEDICINES DOWN THE TOILET</a:t>
            </a:r>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47</a:t>
            </a:fld>
            <a:endParaRPr lang="en-US"/>
          </a:p>
        </p:txBody>
      </p:sp>
    </p:spTree>
    <p:extLst>
      <p:ext uri="{BB962C8B-B14F-4D97-AF65-F5344CB8AC3E}">
        <p14:creationId xmlns:p14="http://schemas.microsoft.com/office/powerpoint/2010/main" val="38788440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457200" y="719138"/>
            <a:ext cx="6400800" cy="3600450"/>
          </a:xfrm>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If there are oils from truck or car washing or service bays these need to be handled differently.   </a:t>
            </a:r>
          </a:p>
          <a:p>
            <a:endParaRPr lang="en-US" dirty="0"/>
          </a:p>
          <a:p>
            <a:r>
              <a:rPr lang="en-US" dirty="0"/>
              <a:t>Recognize these are in a different category and under a different regulatory system.  Usually considered under hazmat laws and regulations</a:t>
            </a:r>
          </a:p>
          <a:p>
            <a:endParaRPr lang="en-US" dirty="0"/>
          </a:p>
          <a:p>
            <a:r>
              <a:rPr lang="en-US" dirty="0"/>
              <a:t>This photograph shows a micro-brewery;</a:t>
            </a:r>
            <a:r>
              <a:rPr lang="en-US" baseline="0" dirty="0"/>
              <a:t> which would be determined as a process waste</a:t>
            </a:r>
          </a:p>
          <a:p>
            <a:endParaRPr lang="en-US" baseline="0" dirty="0"/>
          </a:p>
          <a:p>
            <a:r>
              <a:rPr lang="en-US" baseline="0" dirty="0"/>
              <a:t>EPA will typically issue either an “authorization”, or a permit by rule.</a:t>
            </a:r>
          </a:p>
          <a:p>
            <a:endParaRPr lang="en-US" baseline="0" dirty="0"/>
          </a:p>
          <a:p>
            <a:r>
              <a:rPr lang="en-US" i="1" baseline="0" dirty="0"/>
              <a:t>Note however that in Colorado, the local OWTS permitting agency may also issue a local OWTS permit for the system (43.8.L)</a:t>
            </a:r>
            <a:endParaRPr lang="en-US" i="1" dirty="0"/>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Arial" charset="0"/>
              </a:defRPr>
            </a:lvl1pPr>
            <a:lvl2pPr marL="742950" indent="-285750" defTabSz="957263">
              <a:defRPr>
                <a:solidFill>
                  <a:schemeClr val="tx1"/>
                </a:solidFill>
                <a:latin typeface="Arial" charset="0"/>
              </a:defRPr>
            </a:lvl2pPr>
            <a:lvl3pPr marL="1143000" indent="-228600" defTabSz="957263">
              <a:defRPr>
                <a:solidFill>
                  <a:schemeClr val="tx1"/>
                </a:solidFill>
                <a:latin typeface="Arial" charset="0"/>
              </a:defRPr>
            </a:lvl3pPr>
            <a:lvl4pPr marL="1600200" indent="-228600" defTabSz="957263">
              <a:defRPr>
                <a:solidFill>
                  <a:schemeClr val="tx1"/>
                </a:solidFill>
                <a:latin typeface="Arial" charset="0"/>
              </a:defRPr>
            </a:lvl4pPr>
            <a:lvl5pPr marL="2057400" indent="-228600" defTabSz="957263">
              <a:defRPr>
                <a:solidFill>
                  <a:schemeClr val="tx1"/>
                </a:solidFill>
                <a:latin typeface="Arial" charset="0"/>
              </a:defRPr>
            </a:lvl5pPr>
            <a:lvl6pPr marL="2514600" indent="-228600" defTabSz="957263" eaLnBrk="0" fontAlgn="base" hangingPunct="0">
              <a:spcBef>
                <a:spcPct val="0"/>
              </a:spcBef>
              <a:spcAft>
                <a:spcPct val="0"/>
              </a:spcAft>
              <a:defRPr>
                <a:solidFill>
                  <a:schemeClr val="tx1"/>
                </a:solidFill>
                <a:latin typeface="Arial" charset="0"/>
              </a:defRPr>
            </a:lvl6pPr>
            <a:lvl7pPr marL="2971800" indent="-228600" defTabSz="957263" eaLnBrk="0" fontAlgn="base" hangingPunct="0">
              <a:spcBef>
                <a:spcPct val="0"/>
              </a:spcBef>
              <a:spcAft>
                <a:spcPct val="0"/>
              </a:spcAft>
              <a:defRPr>
                <a:solidFill>
                  <a:schemeClr val="tx1"/>
                </a:solidFill>
                <a:latin typeface="Arial" charset="0"/>
              </a:defRPr>
            </a:lvl7pPr>
            <a:lvl8pPr marL="3429000" indent="-228600" defTabSz="957263" eaLnBrk="0" fontAlgn="base" hangingPunct="0">
              <a:spcBef>
                <a:spcPct val="0"/>
              </a:spcBef>
              <a:spcAft>
                <a:spcPct val="0"/>
              </a:spcAft>
              <a:defRPr>
                <a:solidFill>
                  <a:schemeClr val="tx1"/>
                </a:solidFill>
                <a:latin typeface="Arial" charset="0"/>
              </a:defRPr>
            </a:lvl8pPr>
            <a:lvl9pPr marL="3886200" indent="-228600" defTabSz="957263" eaLnBrk="0" fontAlgn="base" hangingPunct="0">
              <a:spcBef>
                <a:spcPct val="0"/>
              </a:spcBef>
              <a:spcAft>
                <a:spcPct val="0"/>
              </a:spcAft>
              <a:defRPr>
                <a:solidFill>
                  <a:schemeClr val="tx1"/>
                </a:solidFill>
                <a:latin typeface="Arial" charset="0"/>
              </a:defRPr>
            </a:lvl9pPr>
          </a:lstStyle>
          <a:p>
            <a:fld id="{325059FB-AC78-47A3-8CA6-6085A55CBA8C}" type="slidenum">
              <a:rPr lang="en-US" smtClean="0">
                <a:latin typeface="Times New Roman" pitchFamily="18" charset="0"/>
              </a:rPr>
              <a:pPr/>
              <a:t>48</a:t>
            </a:fld>
            <a:endParaRPr lang="en-US">
              <a:latin typeface="Times New Roman" pitchFamily="18" charset="0"/>
            </a:endParaRPr>
          </a:p>
        </p:txBody>
      </p:sp>
    </p:spTree>
    <p:extLst>
      <p:ext uri="{BB962C8B-B14F-4D97-AF65-F5344CB8AC3E}">
        <p14:creationId xmlns:p14="http://schemas.microsoft.com/office/powerpoint/2010/main" val="31056604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457200" y="719138"/>
            <a:ext cx="6400800" cy="3600450"/>
          </a:xfrm>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final piece is water use – where is it coming from and what is its impact on the system. </a:t>
            </a:r>
          </a:p>
          <a:p>
            <a:endParaRPr lang="en-US" dirty="0"/>
          </a:p>
          <a:p>
            <a:r>
              <a:rPr lang="en-US" dirty="0"/>
              <a:t>Any excess, unplanned/unaccounted for water from any source is bad. According to the EPA, an average leaky toilet can generate around 200 gallons of water per day.  This can be enough to put a system over the top over time.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Consistently hydraulically overloading a system will cause a failure in a</a:t>
            </a:r>
            <a:r>
              <a:rPr lang="en-US" baseline="0" dirty="0"/>
              <a:t> relatively short period of time</a:t>
            </a:r>
            <a:endParaRPr lang="en-US" dirty="0"/>
          </a:p>
          <a:p>
            <a:endParaRPr lang="en-US" dirty="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Arial" charset="0"/>
              </a:defRPr>
            </a:lvl1pPr>
            <a:lvl2pPr marL="742950" indent="-285750" defTabSz="957263">
              <a:defRPr>
                <a:solidFill>
                  <a:schemeClr val="tx1"/>
                </a:solidFill>
                <a:latin typeface="Arial" charset="0"/>
              </a:defRPr>
            </a:lvl2pPr>
            <a:lvl3pPr marL="1143000" indent="-228600" defTabSz="957263">
              <a:defRPr>
                <a:solidFill>
                  <a:schemeClr val="tx1"/>
                </a:solidFill>
                <a:latin typeface="Arial" charset="0"/>
              </a:defRPr>
            </a:lvl3pPr>
            <a:lvl4pPr marL="1600200" indent="-228600" defTabSz="957263">
              <a:defRPr>
                <a:solidFill>
                  <a:schemeClr val="tx1"/>
                </a:solidFill>
                <a:latin typeface="Arial" charset="0"/>
              </a:defRPr>
            </a:lvl4pPr>
            <a:lvl5pPr marL="2057400" indent="-228600" defTabSz="957263">
              <a:defRPr>
                <a:solidFill>
                  <a:schemeClr val="tx1"/>
                </a:solidFill>
                <a:latin typeface="Arial" charset="0"/>
              </a:defRPr>
            </a:lvl5pPr>
            <a:lvl6pPr marL="2514600" indent="-228600" defTabSz="957263" eaLnBrk="0" fontAlgn="base" hangingPunct="0">
              <a:spcBef>
                <a:spcPct val="0"/>
              </a:spcBef>
              <a:spcAft>
                <a:spcPct val="0"/>
              </a:spcAft>
              <a:defRPr>
                <a:solidFill>
                  <a:schemeClr val="tx1"/>
                </a:solidFill>
                <a:latin typeface="Arial" charset="0"/>
              </a:defRPr>
            </a:lvl6pPr>
            <a:lvl7pPr marL="2971800" indent="-228600" defTabSz="957263" eaLnBrk="0" fontAlgn="base" hangingPunct="0">
              <a:spcBef>
                <a:spcPct val="0"/>
              </a:spcBef>
              <a:spcAft>
                <a:spcPct val="0"/>
              </a:spcAft>
              <a:defRPr>
                <a:solidFill>
                  <a:schemeClr val="tx1"/>
                </a:solidFill>
                <a:latin typeface="Arial" charset="0"/>
              </a:defRPr>
            </a:lvl7pPr>
            <a:lvl8pPr marL="3429000" indent="-228600" defTabSz="957263" eaLnBrk="0" fontAlgn="base" hangingPunct="0">
              <a:spcBef>
                <a:spcPct val="0"/>
              </a:spcBef>
              <a:spcAft>
                <a:spcPct val="0"/>
              </a:spcAft>
              <a:defRPr>
                <a:solidFill>
                  <a:schemeClr val="tx1"/>
                </a:solidFill>
                <a:latin typeface="Arial" charset="0"/>
              </a:defRPr>
            </a:lvl8pPr>
            <a:lvl9pPr marL="3886200" indent="-228600" defTabSz="957263" eaLnBrk="0" fontAlgn="base" hangingPunct="0">
              <a:spcBef>
                <a:spcPct val="0"/>
              </a:spcBef>
              <a:spcAft>
                <a:spcPct val="0"/>
              </a:spcAft>
              <a:defRPr>
                <a:solidFill>
                  <a:schemeClr val="tx1"/>
                </a:solidFill>
                <a:latin typeface="Arial" charset="0"/>
              </a:defRPr>
            </a:lvl9pPr>
          </a:lstStyle>
          <a:p>
            <a:fld id="{9DDA5794-DC21-4F2F-AAA5-3977730C16A9}" type="slidenum">
              <a:rPr lang="en-US" smtClean="0">
                <a:latin typeface="Times New Roman" pitchFamily="18" charset="0"/>
              </a:rPr>
              <a:pPr/>
              <a:t>50</a:t>
            </a:fld>
            <a:endParaRPr lang="en-US">
              <a:latin typeface="Times New Roman" pitchFamily="18" charset="0"/>
            </a:endParaRPr>
          </a:p>
        </p:txBody>
      </p:sp>
    </p:spTree>
    <p:extLst>
      <p:ext uri="{BB962C8B-B14F-4D97-AF65-F5344CB8AC3E}">
        <p14:creationId xmlns:p14="http://schemas.microsoft.com/office/powerpoint/2010/main" val="1021541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odors from the OWTS are inside, it typically is a plumbing or installation problem with improper venting.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outside check the seals. It also may be due to weather conditions… if it is venting off the roof as it should, the colder air may be pushing it back down and round the house… it may be necessary to install a carbon filter.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F0421-E21F-4849-8EB4-5F99833D09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011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Toilet is still primary contributor. Work with homeowner not to flush things down the toilet that should not be. Excessive use of toilet cleaners can create problems in the tank. Low flush toilets are much better now than they used to be</a:t>
            </a:r>
            <a:r>
              <a:rPr lang="en-US" baseline="0" dirty="0"/>
              <a:t> relative to removing solids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Bathrooms typically use 60% of the wastewater from the home; toilets 25 – 40%, showers typically 20%, and sinks 10 –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51</a:t>
            </a:fld>
            <a:endParaRPr lang="en-US"/>
          </a:p>
        </p:txBody>
      </p:sp>
    </p:spTree>
    <p:extLst>
      <p:ext uri="{BB962C8B-B14F-4D97-AF65-F5344CB8AC3E}">
        <p14:creationId xmlns:p14="http://schemas.microsoft.com/office/powerpoint/2010/main" val="27353818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Low flush options are more now. Automatic flushes, a button to flush only urine. Even non-flush options. All helpful to lower water use.</a:t>
            </a:r>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52</a:t>
            </a:fld>
            <a:endParaRPr lang="en-US"/>
          </a:p>
        </p:txBody>
      </p:sp>
    </p:spTree>
    <p:extLst>
      <p:ext uri="{BB962C8B-B14F-4D97-AF65-F5344CB8AC3E}">
        <p14:creationId xmlns:p14="http://schemas.microsoft.com/office/powerpoint/2010/main" val="29490031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 thing.  Their primary impact to an OWTS is that there will be no dilution in the wastewater from these fixtures.  </a:t>
            </a:r>
          </a:p>
        </p:txBody>
      </p:sp>
      <p:sp>
        <p:nvSpPr>
          <p:cNvPr id="4" name="Slide Number Placeholder 3"/>
          <p:cNvSpPr>
            <a:spLocks noGrp="1"/>
          </p:cNvSpPr>
          <p:nvPr>
            <p:ph type="sldNum" sz="quarter" idx="5"/>
          </p:nvPr>
        </p:nvSpPr>
        <p:spPr/>
        <p:txBody>
          <a:bodyPr/>
          <a:lstStyle/>
          <a:p>
            <a:fld id="{2359B87E-73C5-49F0-BDEE-FECD1C4E6049}" type="slidenum">
              <a:rPr lang="en-US" smtClean="0"/>
              <a:t>53</a:t>
            </a:fld>
            <a:endParaRPr lang="en-US"/>
          </a:p>
        </p:txBody>
      </p:sp>
    </p:spTree>
    <p:extLst>
      <p:ext uri="{BB962C8B-B14F-4D97-AF65-F5344CB8AC3E}">
        <p14:creationId xmlns:p14="http://schemas.microsoft.com/office/powerpoint/2010/main" val="39162072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so much that they have a dishwasher as to how they use it.  It should only be run when its full.  And hopefully that wont’ be back-to-back with other water activities.</a:t>
            </a:r>
          </a:p>
        </p:txBody>
      </p:sp>
      <p:sp>
        <p:nvSpPr>
          <p:cNvPr id="4" name="Slide Number Placeholder 3"/>
          <p:cNvSpPr>
            <a:spLocks noGrp="1"/>
          </p:cNvSpPr>
          <p:nvPr>
            <p:ph type="sldNum" sz="quarter" idx="5"/>
          </p:nvPr>
        </p:nvSpPr>
        <p:spPr/>
        <p:txBody>
          <a:bodyPr/>
          <a:lstStyle/>
          <a:p>
            <a:fld id="{2359B87E-73C5-49F0-BDEE-FECD1C4E6049}" type="slidenum">
              <a:rPr lang="en-US" smtClean="0"/>
              <a:t>54</a:t>
            </a:fld>
            <a:endParaRPr lang="en-US"/>
          </a:p>
        </p:txBody>
      </p:sp>
    </p:spTree>
    <p:extLst>
      <p:ext uri="{BB962C8B-B14F-4D97-AF65-F5344CB8AC3E}">
        <p14:creationId xmlns:p14="http://schemas.microsoft.com/office/powerpoint/2010/main" val="35402338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Garbage disposals are not recommended. People will have them though. We always say get a dog as a joke. No joking matter though is that they can have a large impact on the system both in the organic load and the additional water being introduced into the system.</a:t>
            </a:r>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55</a:t>
            </a:fld>
            <a:endParaRPr lang="en-US"/>
          </a:p>
        </p:txBody>
      </p:sp>
    </p:spTree>
    <p:extLst>
      <p:ext uri="{BB962C8B-B14F-4D97-AF65-F5344CB8AC3E}">
        <p14:creationId xmlns:p14="http://schemas.microsoft.com/office/powerpoint/2010/main" val="26627718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These days everything seems to have bleach. This can have a negative impact on bacterial action in the tank.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Powder soaps have a clay like base that can build up as sludge in the tank – liquid typically is a better choice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issue is to not overload the system by doing many loads of wash in a short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Front loaders now use as little as 5 gallons for a load too, much less than the 20 gallons or more previously.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All of these water activities are educational opportunities we need to have with the homeowner – if they understand that its not always about WHAT your put down, but HOW you put wastewater down… Understanding the impact of too much water at once and what it does to the system is an important concept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56</a:t>
            </a:fld>
            <a:endParaRPr lang="en-US"/>
          </a:p>
        </p:txBody>
      </p:sp>
    </p:spTree>
    <p:extLst>
      <p:ext uri="{BB962C8B-B14F-4D97-AF65-F5344CB8AC3E}">
        <p14:creationId xmlns:p14="http://schemas.microsoft.com/office/powerpoint/2010/main" val="2317563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your states estimate of daily flow for design purposes. Typically, the use is about 50 gallons per person per day. New research is being conducted on water use, so this story may change.</a:t>
            </a:r>
          </a:p>
          <a:p>
            <a:endParaRPr lang="en-US" dirty="0"/>
          </a:p>
          <a:p>
            <a:r>
              <a:rPr lang="en-US" dirty="0"/>
              <a:t>Many areas are still using 75 gal/person/day – 2 person/bedroom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Reality is, especially with the low flow fixtures – 30-50 gal/per/day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So, if they are still using the 75 gpd there is an automatic safety factor in place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Again, this is why knowing and verifying the number of bedrooms is going to be critical – additional, unaccounted bedrooms changes the “USE” of the system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Remember, on</a:t>
            </a:r>
            <a:r>
              <a:rPr lang="en-US" baseline="0" dirty="0"/>
              <a:t> a typical day, we do not want to charge the system with any more than 70% of the design flow. The extra size is for rare occasions; parties, etc..</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57</a:t>
            </a:fld>
            <a:endParaRPr lang="en-US"/>
          </a:p>
        </p:txBody>
      </p:sp>
    </p:spTree>
    <p:extLst>
      <p:ext uri="{BB962C8B-B14F-4D97-AF65-F5344CB8AC3E}">
        <p14:creationId xmlns:p14="http://schemas.microsoft.com/office/powerpoint/2010/main" val="25280669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type of average you use, when you become concerned about flow from a troubleshooting standpoint changes. </a:t>
            </a:r>
          </a:p>
          <a:p>
            <a:endParaRPr lang="en-US" dirty="0"/>
          </a:p>
          <a:p>
            <a:r>
              <a:rPr lang="en-US" dirty="0"/>
              <a:t>The example starts with an estimated flow of 400 gpd. If use a weekly average, worry if it is within 80 percent of 400 or 320 gpd.</a:t>
            </a:r>
          </a:p>
          <a:p>
            <a:endParaRPr lang="en-US" dirty="0"/>
          </a:p>
          <a:p>
            <a:r>
              <a:rPr lang="en-US" dirty="0"/>
              <a:t>Ideally, we want systems to be used at 70% of design – the 100% is for peak flows</a:t>
            </a:r>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58</a:t>
            </a:fld>
            <a:endParaRPr lang="en-US"/>
          </a:p>
        </p:txBody>
      </p:sp>
    </p:spTree>
    <p:extLst>
      <p:ext uri="{BB962C8B-B14F-4D97-AF65-F5344CB8AC3E}">
        <p14:creationId xmlns:p14="http://schemas.microsoft.com/office/powerpoint/2010/main" val="38393099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educating yourself and experience – </a:t>
            </a:r>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59</a:t>
            </a:fld>
            <a:endParaRPr lang="en-US"/>
          </a:p>
        </p:txBody>
      </p:sp>
    </p:spTree>
    <p:extLst>
      <p:ext uri="{BB962C8B-B14F-4D97-AF65-F5344CB8AC3E}">
        <p14:creationId xmlns:p14="http://schemas.microsoft.com/office/powerpoint/2010/main" val="36181035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t>Sampling typically is required through the O&amp;M process – systems that have advanced treatment typically will have some kind of monitoring system with expected outputs – As inspectors we are typically not asked to do these types of testing, but if you are inspecting a system that has requirements make sure you contact the O&amp;M provider to obtain the history and records of the O&amp;M performed and the outcomes for your records.</a:t>
            </a:r>
          </a:p>
          <a:p>
            <a:pPr>
              <a:spcBef>
                <a:spcPct val="0"/>
              </a:spcBef>
            </a:pPr>
            <a:endParaRPr lang="en-US" dirty="0"/>
          </a:p>
          <a:p>
            <a:pPr>
              <a:spcBef>
                <a:spcPct val="0"/>
              </a:spcBef>
            </a:pPr>
            <a:r>
              <a:rPr lang="en-US" dirty="0"/>
              <a:t>You need to be knowledgeable of sampling requirements and techniques </a:t>
            </a:r>
          </a:p>
          <a:p>
            <a:pPr>
              <a:spcBef>
                <a:spcPct val="0"/>
              </a:spcBef>
            </a:pPr>
            <a:r>
              <a:rPr lang="en-US" dirty="0"/>
              <a:t>Lab will have equipment for shipping samples</a:t>
            </a:r>
          </a:p>
          <a:p>
            <a:endParaRPr lang="en-US" dirty="0"/>
          </a:p>
        </p:txBody>
      </p:sp>
      <p:sp>
        <p:nvSpPr>
          <p:cNvPr id="4" name="Slide Number Placeholder 3"/>
          <p:cNvSpPr>
            <a:spLocks noGrp="1"/>
          </p:cNvSpPr>
          <p:nvPr>
            <p:ph type="sldNum" sz="quarter" idx="5"/>
          </p:nvPr>
        </p:nvSpPr>
        <p:spPr/>
        <p:txBody>
          <a:bodyPr/>
          <a:lstStyle/>
          <a:p>
            <a:fld id="{1A5F0421-E21F-4849-8EB4-5F99833D0991}" type="slidenum">
              <a:rPr lang="en-US" smtClean="0"/>
              <a:t>60</a:t>
            </a:fld>
            <a:endParaRPr lang="en-US"/>
          </a:p>
        </p:txBody>
      </p:sp>
    </p:spTree>
    <p:extLst>
      <p:ext uri="{BB962C8B-B14F-4D97-AF65-F5344CB8AC3E}">
        <p14:creationId xmlns:p14="http://schemas.microsoft.com/office/powerpoint/2010/main" val="2096727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NAWT recommends following new construction and start up to pump the tank(s) in the first 1 to 3 months.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Avoid toxic problems due to any paints or solvents introduced to the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can be a Marketing opportunity for the practitioner – getting to know the HO, HO education</a:t>
            </a:r>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6</a:t>
            </a:fld>
            <a:endParaRPr lang="en-US"/>
          </a:p>
        </p:txBody>
      </p:sp>
    </p:spTree>
    <p:extLst>
      <p:ext uri="{BB962C8B-B14F-4D97-AF65-F5344CB8AC3E}">
        <p14:creationId xmlns:p14="http://schemas.microsoft.com/office/powerpoint/2010/main" val="42761263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61</a:t>
            </a:fld>
            <a:endParaRPr lang="en-US"/>
          </a:p>
        </p:txBody>
      </p:sp>
    </p:spTree>
    <p:extLst>
      <p:ext uri="{BB962C8B-B14F-4D97-AF65-F5344CB8AC3E}">
        <p14:creationId xmlns:p14="http://schemas.microsoft.com/office/powerpoint/2010/main" val="2861434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t>If toxic materials or drug labs are encountered notify the proper authorities, do not pump the tank if there is anything suspicious.</a:t>
            </a:r>
          </a:p>
          <a:p>
            <a:pPr>
              <a:spcBef>
                <a:spcPct val="0"/>
              </a:spcBef>
            </a:pPr>
            <a:r>
              <a:rPr lang="en-US" dirty="0"/>
              <a:t>Meth Labs: Off color [red or orange], Ammonia odor ***4 clicks</a:t>
            </a:r>
          </a:p>
          <a:p>
            <a:pPr>
              <a:spcBef>
                <a:spcPct val="0"/>
              </a:spcBef>
            </a:pPr>
            <a:endParaRPr lang="en-US" dirty="0"/>
          </a:p>
          <a:p>
            <a:pPr>
              <a:spcBef>
                <a:spcPct val="0"/>
              </a:spcBef>
            </a:pPr>
            <a:r>
              <a:rPr lang="en-US" dirty="0"/>
              <a:t>Dialysis machines or those</a:t>
            </a:r>
            <a:r>
              <a:rPr lang="en-US" baseline="0" dirty="0"/>
              <a:t> receiving Chemo treatments can also kill a tank</a:t>
            </a:r>
            <a:endParaRPr lang="en-US" dirty="0"/>
          </a:p>
          <a:p>
            <a:pPr>
              <a:spcBef>
                <a:spcPct val="0"/>
              </a:spcBef>
            </a:pPr>
            <a:endParaRPr lang="en-US" dirty="0"/>
          </a:p>
          <a:p>
            <a:pPr>
              <a:spcBef>
                <a:spcPct val="0"/>
              </a:spcBef>
            </a:pPr>
            <a:r>
              <a:rPr lang="en-US" dirty="0"/>
              <a:t>If you have ever taken the Vac Truck Training, we go into a lot of issues of “once you pump it – you own it” and it’s now your responsibility to dispose of it.. </a:t>
            </a:r>
          </a:p>
          <a:p>
            <a:pPr>
              <a:spcBef>
                <a:spcPct val="0"/>
              </a:spcBef>
            </a:pPr>
            <a:endParaRPr lang="en-US" dirty="0"/>
          </a:p>
          <a:p>
            <a:pPr>
              <a:spcBef>
                <a:spcPct val="0"/>
              </a:spcBef>
            </a:pPr>
            <a:r>
              <a:rPr lang="en-US" dirty="0"/>
              <a:t>There have been studies done trying to determine if household chemicals are detrimental to onsite systems – Mark Gross – 1987 paper – AR Water Research Center – U of AR</a:t>
            </a:r>
          </a:p>
          <a:p>
            <a:pPr>
              <a:spcBef>
                <a:spcPct val="0"/>
              </a:spcBef>
            </a:pPr>
            <a:endParaRPr lang="en-US" dirty="0"/>
          </a:p>
          <a:p>
            <a:pPr>
              <a:spcBef>
                <a:spcPct val="0"/>
              </a:spcBef>
            </a:pPr>
            <a:r>
              <a:rPr lang="en-US" dirty="0"/>
              <a:t>What was found that most chemicals did not have a horrendous impact on the system when used in moderation – in fact the only chemical that the bacteria struggled to recover from was lye – drain cleaner.  One concern in recent times is the overuse of antibacterial soaps, cleaners, etc.  We are looking to create a bacteria environment in the septic tank, too much of these types of products will have an impact on the functionality of a system.</a:t>
            </a:r>
          </a:p>
          <a:p>
            <a:pPr>
              <a:spcBef>
                <a:spcPct val="0"/>
              </a:spcBef>
            </a:pPr>
            <a:endParaRPr lang="en-US" dirty="0"/>
          </a:p>
          <a:p>
            <a:pPr>
              <a:spcBef>
                <a:spcPct val="0"/>
              </a:spcBef>
            </a:pPr>
            <a:r>
              <a:rPr lang="en-US" dirty="0"/>
              <a:t>But things like poisons, insecticides, herbicides, </a:t>
            </a:r>
            <a:r>
              <a:rPr lang="en-US" dirty="0" err="1"/>
              <a:t>etc</a:t>
            </a:r>
            <a:r>
              <a:rPr lang="en-US" dirty="0"/>
              <a:t> will cause problems with recovery in the septic tank and should be avoided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F0421-E21F-4849-8EB4-5F99833D09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482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Detention time is settling time – that is how long the wastewater is in the tank as it moves from the inlet side to the outlet side – **click</a:t>
            </a:r>
          </a:p>
          <a:p>
            <a:endParaRPr lang="en-US" dirty="0"/>
          </a:p>
          <a:p>
            <a:r>
              <a:rPr lang="en-US" dirty="0"/>
              <a:t>It makes sense then that when we have an “event” where we are using or pushing water through the system that there is less detention time and more suspended particulates making their way through the tank and into the field – good argument for an effluent screen or filter.</a:t>
            </a:r>
          </a:p>
          <a:p>
            <a:endParaRPr lang="en-US" dirty="0"/>
          </a:p>
          <a:p>
            <a:r>
              <a:rPr lang="en-US" dirty="0"/>
              <a:t>CO regulations require minimum detention time of 48 hours</a:t>
            </a:r>
          </a:p>
          <a:p>
            <a:endParaRPr lang="en-US" dirty="0"/>
          </a:p>
          <a:p>
            <a:r>
              <a:rPr lang="en-US" dirty="0"/>
              <a:t>The temperature of the sewage impacts how well the bugs work – the colder the climate the less active the bugs are</a:t>
            </a:r>
          </a:p>
          <a:p>
            <a:endParaRPr lang="en-US" dirty="0"/>
          </a:p>
        </p:txBody>
      </p:sp>
      <p:sp>
        <p:nvSpPr>
          <p:cNvPr id="4" name="Slide Number Placeholder 3"/>
          <p:cNvSpPr>
            <a:spLocks noGrp="1"/>
          </p:cNvSpPr>
          <p:nvPr>
            <p:ph type="sldNum" sz="quarter" idx="5"/>
          </p:nvPr>
        </p:nvSpPr>
        <p:spPr/>
        <p:txBody>
          <a:bodyPr/>
          <a:lstStyle/>
          <a:p>
            <a:fld id="{2359B87E-73C5-49F0-BDEE-FECD1C4E6049}" type="slidenum">
              <a:rPr lang="en-US" smtClean="0"/>
              <a:t>8</a:t>
            </a:fld>
            <a:endParaRPr lang="en-US"/>
          </a:p>
        </p:txBody>
      </p:sp>
    </p:spTree>
    <p:extLst>
      <p:ext uri="{BB962C8B-B14F-4D97-AF65-F5344CB8AC3E}">
        <p14:creationId xmlns:p14="http://schemas.microsoft.com/office/powerpoint/2010/main" val="3313683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t>Anecdotal information from pumpers on water softener discharge. Best if it can be discharged to soil other than in the septic system. Task force is currently looking at information on softeners and recommending research to EPA to answer some of the questions.</a:t>
            </a:r>
          </a:p>
          <a:p>
            <a:pPr>
              <a:spcBef>
                <a:spcPct val="0"/>
              </a:spcBef>
            </a:pPr>
            <a:endParaRPr lang="en-US" dirty="0"/>
          </a:p>
          <a:p>
            <a:pPr>
              <a:spcBef>
                <a:spcPct val="0"/>
              </a:spcBef>
            </a:pPr>
            <a:r>
              <a:rPr lang="en-US" dirty="0"/>
              <a:t>Common sense tells us however: excess water that the system was not designed to handle, copious amounts of salt keep things in suspension and reduce the settling capacity of the wastewater and salt eats concrete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5F0421-E21F-4849-8EB4-5F99833D09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2894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AF3FB88-8B86-47B1-9685-D35DBCDB8126}" type="datetimeFigureOut">
              <a:rPr lang="en-US" smtClean="0"/>
              <a:t>3/31/2025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BDF8361-D948-46C2-AD9A-4B4C97E1F62E}" type="slidenum">
              <a:rPr lang="en-US" smtClean="0"/>
              <a:t>‹#›</a:t>
            </a:fld>
            <a:endParaRPr lang="en-US"/>
          </a:p>
        </p:txBody>
      </p:sp>
      <p:pic>
        <p:nvPicPr>
          <p:cNvPr id="8" name="Picture 7" descr="A cartoon of a person holding a clipboard and a clipboard&#10;&#10;Description automatically generated">
            <a:extLst>
              <a:ext uri="{FF2B5EF4-FFF2-40B4-BE49-F238E27FC236}">
                <a16:creationId xmlns:a16="http://schemas.microsoft.com/office/drawing/2014/main" id="{A9707AC8-2B98-AA33-1DFC-5C5C26B887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63" y="5599112"/>
            <a:ext cx="1133675" cy="1122363"/>
          </a:xfrm>
          <a:prstGeom prst="rect">
            <a:avLst/>
          </a:prstGeom>
        </p:spPr>
      </p:pic>
      <p:pic>
        <p:nvPicPr>
          <p:cNvPr id="10" name="Picture 9" descr="A logo with a black background">
            <a:extLst>
              <a:ext uri="{FF2B5EF4-FFF2-40B4-BE49-F238E27FC236}">
                <a16:creationId xmlns:a16="http://schemas.microsoft.com/office/drawing/2014/main" id="{0736598A-4502-6FC5-4F58-570B8FA80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2498" y="5808414"/>
            <a:ext cx="2286000" cy="913061"/>
          </a:xfrm>
          <a:prstGeom prst="rect">
            <a:avLst/>
          </a:prstGeom>
        </p:spPr>
      </p:pic>
    </p:spTree>
    <p:extLst>
      <p:ext uri="{BB962C8B-B14F-4D97-AF65-F5344CB8AC3E}">
        <p14:creationId xmlns:p14="http://schemas.microsoft.com/office/powerpoint/2010/main" val="1878086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AF3FB88-8B86-47B1-9685-D35DBCDB8126}" type="datetimeFigureOut">
              <a:rPr lang="en-US" smtClean="0"/>
              <a:t>3/31/2025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2094458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AF3FB88-8B86-47B1-9685-D35DBCDB8126}" type="datetimeFigureOut">
              <a:rPr lang="en-US" smtClean="0"/>
              <a:t>3/31/2025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2240030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AF3FB88-8B86-47B1-9685-D35DBCDB8126}" type="datetimeFigureOut">
              <a:rPr lang="en-US" smtClean="0"/>
              <a:t>3/31/2025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666240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AF3FB88-8B86-47B1-9685-D35DBCDB8126}" type="datetimeFigureOut">
              <a:rPr lang="en-US" smtClean="0"/>
              <a:t>3/31/2025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57143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F3FB88-8B86-47B1-9685-D35DBCDB8126}"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1614048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F3FB88-8B86-47B1-9685-D35DBCDB8126}"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645174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F3FB88-8B86-47B1-9685-D35DBCDB8126}"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3567788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AF3FB88-8B86-47B1-9685-D35DBCDB8126}" type="datetimeFigureOut">
              <a:rPr lang="en-US" smtClean="0"/>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2590724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F3FB88-8B86-47B1-9685-D35DBCDB8126}" type="datetimeFigureOut">
              <a:rPr lang="en-US" smtClean="0"/>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2349830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0A7C-2B4E-4D21-F0E8-8228F9A138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1E1770-A344-E314-64FD-67A8835D60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2C16E6-AA00-82CB-6299-4A20CFB45CE9}"/>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5" name="Footer Placeholder 4">
            <a:extLst>
              <a:ext uri="{FF2B5EF4-FFF2-40B4-BE49-F238E27FC236}">
                <a16:creationId xmlns:a16="http://schemas.microsoft.com/office/drawing/2014/main" id="{BAB03673-6C73-D5D1-5A8A-68B28B20E7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D4487-EA5A-22CA-E3A4-5B982446ABE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05251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55AD8-E164-1AC2-2BF3-4DD1019CF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FD5E9F-54EB-63E6-D3BD-92C6C4545E84}"/>
              </a:ext>
            </a:extLst>
          </p:cNvPr>
          <p:cNvSpPr>
            <a:spLocks noGrp="1"/>
          </p:cNvSpPr>
          <p:nvPr>
            <p:ph type="dt" sz="half" idx="10"/>
          </p:nvPr>
        </p:nvSpPr>
        <p:spPr>
          <a:xfrm>
            <a:off x="838200" y="6356350"/>
            <a:ext cx="2743200" cy="365125"/>
          </a:xfrm>
          <a:prstGeom prst="rect">
            <a:avLst/>
          </a:prstGeom>
        </p:spPr>
        <p:txBody>
          <a:bodyPr/>
          <a:lstStyle/>
          <a:p>
            <a:fld id="{EAF3FB88-8B86-47B1-9685-D35DBCDB8126}" type="datetimeFigureOut">
              <a:rPr lang="en-US" smtClean="0"/>
              <a:t>3/31/2025</a:t>
            </a:fld>
            <a:endParaRPr lang="en-US"/>
          </a:p>
        </p:txBody>
      </p:sp>
      <p:sp>
        <p:nvSpPr>
          <p:cNvPr id="4" name="Footer Placeholder 3">
            <a:extLst>
              <a:ext uri="{FF2B5EF4-FFF2-40B4-BE49-F238E27FC236}">
                <a16:creationId xmlns:a16="http://schemas.microsoft.com/office/drawing/2014/main" id="{36472163-4C07-53AB-59B9-6487A877BF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4234594-0F4E-C350-2EBA-540F5107AE87}"/>
              </a:ext>
            </a:extLst>
          </p:cNvPr>
          <p:cNvSpPr>
            <a:spLocks noGrp="1"/>
          </p:cNvSpPr>
          <p:nvPr>
            <p:ph type="sldNum" sz="quarter" idx="12"/>
          </p:nvPr>
        </p:nvSpPr>
        <p:spPr>
          <a:xfrm>
            <a:off x="8610600" y="6356350"/>
            <a:ext cx="2743200" cy="365125"/>
          </a:xfrm>
          <a:prstGeom prst="rect">
            <a:avLst/>
          </a:prstGeom>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35786813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21194-8688-E828-3BE2-67E89953FC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A3201-2683-4DB8-5A8A-6C471A192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CE0E-3AD6-E6D6-4A52-C9968AA926B4}"/>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5" name="Footer Placeholder 4">
            <a:extLst>
              <a:ext uri="{FF2B5EF4-FFF2-40B4-BE49-F238E27FC236}">
                <a16:creationId xmlns:a16="http://schemas.microsoft.com/office/drawing/2014/main" id="{06F260CA-5D4D-C4B8-3016-D6DCF5D1C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52704-33BC-1854-BC42-48041E5F2EA7}"/>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753429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D7414-C862-0A87-BC3A-03E60DA389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CD8408-DDA6-2CF1-0098-85671A6CB0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D08192-1AAD-6656-BDA2-0059D194295C}"/>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5" name="Footer Placeholder 4">
            <a:extLst>
              <a:ext uri="{FF2B5EF4-FFF2-40B4-BE49-F238E27FC236}">
                <a16:creationId xmlns:a16="http://schemas.microsoft.com/office/drawing/2014/main" id="{7528FCBB-2B07-5027-9845-05FEE6062E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F6AD0-F408-A4E3-EECD-F26F5F0F100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404931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47F6-EB50-FD4C-A076-03AE7DBC9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BCD5A-1CF8-1F78-F35C-696C981816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881D7-DCAD-F5DB-77D4-7F998FAB43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F58698-D1B5-5FC2-B5FA-8C71896D46D9}"/>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6" name="Footer Placeholder 5">
            <a:extLst>
              <a:ext uri="{FF2B5EF4-FFF2-40B4-BE49-F238E27FC236}">
                <a16:creationId xmlns:a16="http://schemas.microsoft.com/office/drawing/2014/main" id="{AFE241C4-4385-F83E-4F8A-E2EB7E8FA7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CD4F93-ADEE-41AE-1D14-D6FDDFF098E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850466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70A2C-3BF9-295E-F7EC-6D8E78922B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36475D-AFD0-06BE-8F58-EF4E488108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E0F2CA-4228-BFEF-F7D2-C8DA287B0B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849B33-A333-98D0-ADCB-C38020C6CA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81490F-1976-E9BB-00E4-49663B63D9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FB0106-8C04-D9D0-8FD7-837102F9A1D6}"/>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8" name="Footer Placeholder 7">
            <a:extLst>
              <a:ext uri="{FF2B5EF4-FFF2-40B4-BE49-F238E27FC236}">
                <a16:creationId xmlns:a16="http://schemas.microsoft.com/office/drawing/2014/main" id="{62CCEB09-A924-4191-90F6-1C757D71E9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4F0011-F767-90A3-5E87-8A6656252CC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4190786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0BAD-CFAC-92B6-C720-11B1F0053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C709D5-1F8C-232C-278D-6FBA7FCD867F}"/>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4" name="Footer Placeholder 3">
            <a:extLst>
              <a:ext uri="{FF2B5EF4-FFF2-40B4-BE49-F238E27FC236}">
                <a16:creationId xmlns:a16="http://schemas.microsoft.com/office/drawing/2014/main" id="{58FCAAC9-4939-7D5D-0A19-A277647065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A5FF06-CA34-DA61-07CE-0ECF7DE5CF9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007823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41FB8-6069-7A93-48EC-BC20E342C33D}"/>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3" name="Footer Placeholder 2">
            <a:extLst>
              <a:ext uri="{FF2B5EF4-FFF2-40B4-BE49-F238E27FC236}">
                <a16:creationId xmlns:a16="http://schemas.microsoft.com/office/drawing/2014/main" id="{738E3747-87E0-E8F6-9B56-479B88CEC8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DDEBD9-F275-6A21-FC8F-A5CBD773C3D2}"/>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680303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FCAE-CB1C-87C7-E76D-8064137BF6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2D015C-2653-D70D-7149-E13CFB163A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C580C2-1DAA-EA83-4557-2390E3961A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ED4D2F-A540-71E6-87A7-1C2A71E8397A}"/>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6" name="Footer Placeholder 5">
            <a:extLst>
              <a:ext uri="{FF2B5EF4-FFF2-40B4-BE49-F238E27FC236}">
                <a16:creationId xmlns:a16="http://schemas.microsoft.com/office/drawing/2014/main" id="{2357FD30-8455-DEEB-721A-447E0884D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9A4FEF-5E23-F6F9-AA53-30772AEB36A4}"/>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520177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C891-7605-E6C0-F77B-41032CB09C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3CFF8C-E44D-4A7A-3380-356590AA96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35F4D5E-3A16-428E-9ED8-56B85377C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13084-2B2B-CFB5-6DDD-E8510A1B1893}"/>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6" name="Footer Placeholder 5">
            <a:extLst>
              <a:ext uri="{FF2B5EF4-FFF2-40B4-BE49-F238E27FC236}">
                <a16:creationId xmlns:a16="http://schemas.microsoft.com/office/drawing/2014/main" id="{DFD2C554-8254-1FAB-7219-7A6087F5F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16CEEB-5DDC-41A8-6867-39ABF673CF69}"/>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353658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963B8-AEF4-DE9C-E012-D0A8ABACE8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40599-9796-3C63-F421-5B4F2C7EB7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60E2D-0B21-5883-37BA-44E6810C6528}"/>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5" name="Footer Placeholder 4">
            <a:extLst>
              <a:ext uri="{FF2B5EF4-FFF2-40B4-BE49-F238E27FC236}">
                <a16:creationId xmlns:a16="http://schemas.microsoft.com/office/drawing/2014/main" id="{803051C5-BE17-AAC9-9986-8B3F5A59E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7B123-0F94-CC5B-AC25-F5B6D4F0118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6940424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250B22-958B-9618-DA16-9066D6AE05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8CFBB4-4887-3B3F-66B8-B2B8A65A23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13598-0852-D99A-5DB0-0AFCCC352CAC}"/>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5" name="Footer Placeholder 4">
            <a:extLst>
              <a:ext uri="{FF2B5EF4-FFF2-40B4-BE49-F238E27FC236}">
                <a16:creationId xmlns:a16="http://schemas.microsoft.com/office/drawing/2014/main" id="{804EF041-9EC2-9108-B838-7F27CE7F0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E03F9-D9A7-E743-80FE-5047FDFA369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564940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BD16-8BDC-D297-B0E6-8A7D1F9144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52A1CC-22D2-0DE2-F965-2E42F0411A69}"/>
              </a:ext>
            </a:extLst>
          </p:cNvPr>
          <p:cNvSpPr>
            <a:spLocks noGrp="1"/>
          </p:cNvSpPr>
          <p:nvPr>
            <p:ph type="dt" sz="half" idx="10"/>
          </p:nvPr>
        </p:nvSpPr>
        <p:spPr>
          <a:xfrm>
            <a:off x="838200" y="6356350"/>
            <a:ext cx="2743200" cy="365125"/>
          </a:xfrm>
          <a:prstGeom prst="rect">
            <a:avLst/>
          </a:prstGeom>
        </p:spPr>
        <p:txBody>
          <a:bodyPr/>
          <a:lstStyle/>
          <a:p>
            <a:fld id="{EAF3FB88-8B86-47B1-9685-D35DBCDB8126}" type="datetimeFigureOut">
              <a:rPr lang="en-US" smtClean="0"/>
              <a:t>3/31/2025</a:t>
            </a:fld>
            <a:endParaRPr lang="en-US"/>
          </a:p>
        </p:txBody>
      </p:sp>
      <p:sp>
        <p:nvSpPr>
          <p:cNvPr id="4" name="Footer Placeholder 3">
            <a:extLst>
              <a:ext uri="{FF2B5EF4-FFF2-40B4-BE49-F238E27FC236}">
                <a16:creationId xmlns:a16="http://schemas.microsoft.com/office/drawing/2014/main" id="{BC243B86-93FD-ADC3-625D-202C06E978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05A7DD8-6A9D-20DC-B66B-929D367AF83A}"/>
              </a:ext>
            </a:extLst>
          </p:cNvPr>
          <p:cNvSpPr>
            <a:spLocks noGrp="1"/>
          </p:cNvSpPr>
          <p:nvPr>
            <p:ph type="sldNum" sz="quarter" idx="12"/>
          </p:nvPr>
        </p:nvSpPr>
        <p:spPr>
          <a:xfrm>
            <a:off x="8610600" y="6356350"/>
            <a:ext cx="2743200" cy="365125"/>
          </a:xfrm>
          <a:prstGeom prst="rect">
            <a:avLst/>
          </a:prstGeom>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12342022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0A7C-2B4E-4D21-F0E8-8228F9A138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1E1770-A344-E314-64FD-67A8835D60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2C16E6-AA00-82CB-6299-4A20CFB45CE9}"/>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5" name="Footer Placeholder 4">
            <a:extLst>
              <a:ext uri="{FF2B5EF4-FFF2-40B4-BE49-F238E27FC236}">
                <a16:creationId xmlns:a16="http://schemas.microsoft.com/office/drawing/2014/main" id="{BAB03673-6C73-D5D1-5A8A-68B28B20E7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D4487-EA5A-22CA-E3A4-5B982446ABE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143881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21194-8688-E828-3BE2-67E89953FC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A3201-2683-4DB8-5A8A-6C471A192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CE0E-3AD6-E6D6-4A52-C9968AA926B4}"/>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5" name="Footer Placeholder 4">
            <a:extLst>
              <a:ext uri="{FF2B5EF4-FFF2-40B4-BE49-F238E27FC236}">
                <a16:creationId xmlns:a16="http://schemas.microsoft.com/office/drawing/2014/main" id="{06F260CA-5D4D-C4B8-3016-D6DCF5D1C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52704-33BC-1854-BC42-48041E5F2EA7}"/>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304399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D7414-C862-0A87-BC3A-03E60DA389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CD8408-DDA6-2CF1-0098-85671A6CB0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D08192-1AAD-6656-BDA2-0059D194295C}"/>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5" name="Footer Placeholder 4">
            <a:extLst>
              <a:ext uri="{FF2B5EF4-FFF2-40B4-BE49-F238E27FC236}">
                <a16:creationId xmlns:a16="http://schemas.microsoft.com/office/drawing/2014/main" id="{7528FCBB-2B07-5027-9845-05FEE6062E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F6AD0-F408-A4E3-EECD-F26F5F0F100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906883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47F6-EB50-FD4C-A076-03AE7DBC9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BCD5A-1CF8-1F78-F35C-696C981816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881D7-DCAD-F5DB-77D4-7F998FAB43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F58698-D1B5-5FC2-B5FA-8C71896D46D9}"/>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6" name="Footer Placeholder 5">
            <a:extLst>
              <a:ext uri="{FF2B5EF4-FFF2-40B4-BE49-F238E27FC236}">
                <a16:creationId xmlns:a16="http://schemas.microsoft.com/office/drawing/2014/main" id="{AFE241C4-4385-F83E-4F8A-E2EB7E8FA7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CD4F93-ADEE-41AE-1D14-D6FDDFF098E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366757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70A2C-3BF9-295E-F7EC-6D8E78922B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36475D-AFD0-06BE-8F58-EF4E488108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E0F2CA-4228-BFEF-F7D2-C8DA287B0B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849B33-A333-98D0-ADCB-C38020C6CA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81490F-1976-E9BB-00E4-49663B63D9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FB0106-8C04-D9D0-8FD7-837102F9A1D6}"/>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8" name="Footer Placeholder 7">
            <a:extLst>
              <a:ext uri="{FF2B5EF4-FFF2-40B4-BE49-F238E27FC236}">
                <a16:creationId xmlns:a16="http://schemas.microsoft.com/office/drawing/2014/main" id="{62CCEB09-A924-4191-90F6-1C757D71E9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4F0011-F767-90A3-5E87-8A6656252CC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1114892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0BAD-CFAC-92B6-C720-11B1F0053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C709D5-1F8C-232C-278D-6FBA7FCD867F}"/>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4" name="Footer Placeholder 3">
            <a:extLst>
              <a:ext uri="{FF2B5EF4-FFF2-40B4-BE49-F238E27FC236}">
                <a16:creationId xmlns:a16="http://schemas.microsoft.com/office/drawing/2014/main" id="{58FCAAC9-4939-7D5D-0A19-A277647065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A5FF06-CA34-DA61-07CE-0ECF7DE5CF9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6494523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41FB8-6069-7A93-48EC-BC20E342C33D}"/>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3" name="Footer Placeholder 2">
            <a:extLst>
              <a:ext uri="{FF2B5EF4-FFF2-40B4-BE49-F238E27FC236}">
                <a16:creationId xmlns:a16="http://schemas.microsoft.com/office/drawing/2014/main" id="{738E3747-87E0-E8F6-9B56-479B88CEC8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DDEBD9-F275-6A21-FC8F-A5CBD773C3D2}"/>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8543274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FCAE-CB1C-87C7-E76D-8064137BF6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2D015C-2653-D70D-7149-E13CFB163A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C580C2-1DAA-EA83-4557-2390E3961A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ED4D2F-A540-71E6-87A7-1C2A71E8397A}"/>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6" name="Footer Placeholder 5">
            <a:extLst>
              <a:ext uri="{FF2B5EF4-FFF2-40B4-BE49-F238E27FC236}">
                <a16:creationId xmlns:a16="http://schemas.microsoft.com/office/drawing/2014/main" id="{2357FD30-8455-DEEB-721A-447E0884D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9A4FEF-5E23-F6F9-AA53-30772AEB36A4}"/>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9243453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C891-7605-E6C0-F77B-41032CB09C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3CFF8C-E44D-4A7A-3380-356590AA96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35F4D5E-3A16-428E-9ED8-56B85377C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13084-2B2B-CFB5-6DDD-E8510A1B1893}"/>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6" name="Footer Placeholder 5">
            <a:extLst>
              <a:ext uri="{FF2B5EF4-FFF2-40B4-BE49-F238E27FC236}">
                <a16:creationId xmlns:a16="http://schemas.microsoft.com/office/drawing/2014/main" id="{DFD2C554-8254-1FAB-7219-7A6087F5F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16CEEB-5DDC-41A8-6867-39ABF673CF69}"/>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561887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963B8-AEF4-DE9C-E012-D0A8ABACE8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40599-9796-3C63-F421-5B4F2C7EB7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60E2D-0B21-5883-37BA-44E6810C6528}"/>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5" name="Footer Placeholder 4">
            <a:extLst>
              <a:ext uri="{FF2B5EF4-FFF2-40B4-BE49-F238E27FC236}">
                <a16:creationId xmlns:a16="http://schemas.microsoft.com/office/drawing/2014/main" id="{803051C5-BE17-AAC9-9986-8B3F5A59E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7B123-0F94-CC5B-AC25-F5B6D4F0118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786431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AF3FB88-8B86-47B1-9685-D35DBCDB8126}" type="datetimeFigureOut">
              <a:rPr lang="en-US" smtClean="0"/>
              <a:t>3/31/2025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3135444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250B22-958B-9618-DA16-9066D6AE05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8CFBB4-4887-3B3F-66B8-B2B8A65A23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13598-0852-D99A-5DB0-0AFCCC352CAC}"/>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5" name="Footer Placeholder 4">
            <a:extLst>
              <a:ext uri="{FF2B5EF4-FFF2-40B4-BE49-F238E27FC236}">
                <a16:creationId xmlns:a16="http://schemas.microsoft.com/office/drawing/2014/main" id="{804EF041-9EC2-9108-B838-7F27CE7F0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E03F9-D9A7-E743-80FE-5047FDFA369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197114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0A7C-2B4E-4D21-F0E8-8228F9A138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1E1770-A344-E314-64FD-67A8835D60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2C16E6-AA00-82CB-6299-4A20CFB45CE9}"/>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5" name="Footer Placeholder 4">
            <a:extLst>
              <a:ext uri="{FF2B5EF4-FFF2-40B4-BE49-F238E27FC236}">
                <a16:creationId xmlns:a16="http://schemas.microsoft.com/office/drawing/2014/main" id="{BAB03673-6C73-D5D1-5A8A-68B28B20E7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D4487-EA5A-22CA-E3A4-5B982446ABE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741822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21194-8688-E828-3BE2-67E89953FC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A3201-2683-4DB8-5A8A-6C471A192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CE0E-3AD6-E6D6-4A52-C9968AA926B4}"/>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5" name="Footer Placeholder 4">
            <a:extLst>
              <a:ext uri="{FF2B5EF4-FFF2-40B4-BE49-F238E27FC236}">
                <a16:creationId xmlns:a16="http://schemas.microsoft.com/office/drawing/2014/main" id="{06F260CA-5D4D-C4B8-3016-D6DCF5D1C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52704-33BC-1854-BC42-48041E5F2EA7}"/>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4279881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D7414-C862-0A87-BC3A-03E60DA389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CD8408-DDA6-2CF1-0098-85671A6CB0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D08192-1AAD-6656-BDA2-0059D194295C}"/>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5" name="Footer Placeholder 4">
            <a:extLst>
              <a:ext uri="{FF2B5EF4-FFF2-40B4-BE49-F238E27FC236}">
                <a16:creationId xmlns:a16="http://schemas.microsoft.com/office/drawing/2014/main" id="{7528FCBB-2B07-5027-9845-05FEE6062E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F6AD0-F408-A4E3-EECD-F26F5F0F100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40147514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47F6-EB50-FD4C-A076-03AE7DBC9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BCD5A-1CF8-1F78-F35C-696C981816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881D7-DCAD-F5DB-77D4-7F998FAB43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F58698-D1B5-5FC2-B5FA-8C71896D46D9}"/>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6" name="Footer Placeholder 5">
            <a:extLst>
              <a:ext uri="{FF2B5EF4-FFF2-40B4-BE49-F238E27FC236}">
                <a16:creationId xmlns:a16="http://schemas.microsoft.com/office/drawing/2014/main" id="{AFE241C4-4385-F83E-4F8A-E2EB7E8FA7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CD4F93-ADEE-41AE-1D14-D6FDDFF098E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9126994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70A2C-3BF9-295E-F7EC-6D8E78922B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36475D-AFD0-06BE-8F58-EF4E488108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E0F2CA-4228-BFEF-F7D2-C8DA287B0B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849B33-A333-98D0-ADCB-C38020C6CA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81490F-1976-E9BB-00E4-49663B63D9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FB0106-8C04-D9D0-8FD7-837102F9A1D6}"/>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8" name="Footer Placeholder 7">
            <a:extLst>
              <a:ext uri="{FF2B5EF4-FFF2-40B4-BE49-F238E27FC236}">
                <a16:creationId xmlns:a16="http://schemas.microsoft.com/office/drawing/2014/main" id="{62CCEB09-A924-4191-90F6-1C757D71E9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4F0011-F767-90A3-5E87-8A6656252CC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2141876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0BAD-CFAC-92B6-C720-11B1F0053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C709D5-1F8C-232C-278D-6FBA7FCD867F}"/>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4" name="Footer Placeholder 3">
            <a:extLst>
              <a:ext uri="{FF2B5EF4-FFF2-40B4-BE49-F238E27FC236}">
                <a16:creationId xmlns:a16="http://schemas.microsoft.com/office/drawing/2014/main" id="{58FCAAC9-4939-7D5D-0A19-A277647065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A5FF06-CA34-DA61-07CE-0ECF7DE5CF9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939277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41FB8-6069-7A93-48EC-BC20E342C33D}"/>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3" name="Footer Placeholder 2">
            <a:extLst>
              <a:ext uri="{FF2B5EF4-FFF2-40B4-BE49-F238E27FC236}">
                <a16:creationId xmlns:a16="http://schemas.microsoft.com/office/drawing/2014/main" id="{738E3747-87E0-E8F6-9B56-479B88CEC8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DDEBD9-F275-6A21-FC8F-A5CBD773C3D2}"/>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3696818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FCAE-CB1C-87C7-E76D-8064137BF6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2D015C-2653-D70D-7149-E13CFB163A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C580C2-1DAA-EA83-4557-2390E3961A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ED4D2F-A540-71E6-87A7-1C2A71E8397A}"/>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6" name="Footer Placeholder 5">
            <a:extLst>
              <a:ext uri="{FF2B5EF4-FFF2-40B4-BE49-F238E27FC236}">
                <a16:creationId xmlns:a16="http://schemas.microsoft.com/office/drawing/2014/main" id="{2357FD30-8455-DEEB-721A-447E0884D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9A4FEF-5E23-F6F9-AA53-30772AEB36A4}"/>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8362237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C891-7605-E6C0-F77B-41032CB09C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3CFF8C-E44D-4A7A-3380-356590AA96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35F4D5E-3A16-428E-9ED8-56B85377C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13084-2B2B-CFB5-6DDD-E8510A1B1893}"/>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6" name="Footer Placeholder 5">
            <a:extLst>
              <a:ext uri="{FF2B5EF4-FFF2-40B4-BE49-F238E27FC236}">
                <a16:creationId xmlns:a16="http://schemas.microsoft.com/office/drawing/2014/main" id="{DFD2C554-8254-1FAB-7219-7A6087F5F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16CEEB-5DDC-41A8-6867-39ABF673CF69}"/>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070460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AF3FB88-8B86-47B1-9685-D35DBCDB8126}" type="datetimeFigureOut">
              <a:rPr lang="en-US" smtClean="0"/>
              <a:t>3/31/2025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27382914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963B8-AEF4-DE9C-E012-D0A8ABACE8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40599-9796-3C63-F421-5B4F2C7EB7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60E2D-0B21-5883-37BA-44E6810C6528}"/>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5" name="Footer Placeholder 4">
            <a:extLst>
              <a:ext uri="{FF2B5EF4-FFF2-40B4-BE49-F238E27FC236}">
                <a16:creationId xmlns:a16="http://schemas.microsoft.com/office/drawing/2014/main" id="{803051C5-BE17-AAC9-9986-8B3F5A59E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7B123-0F94-CC5B-AC25-F5B6D4F0118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4669359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250B22-958B-9618-DA16-9066D6AE05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8CFBB4-4887-3B3F-66B8-B2B8A65A23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13598-0852-D99A-5DB0-0AFCCC352CAC}"/>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5" name="Footer Placeholder 4">
            <a:extLst>
              <a:ext uri="{FF2B5EF4-FFF2-40B4-BE49-F238E27FC236}">
                <a16:creationId xmlns:a16="http://schemas.microsoft.com/office/drawing/2014/main" id="{804EF041-9EC2-9108-B838-7F27CE7F0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E03F9-D9A7-E743-80FE-5047FDFA369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40540216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F3FB88-8B86-47B1-9685-D35DBCDB8126}"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14953344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F3FB88-8B86-47B1-9685-D35DBCDB8126}"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34764786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F3FB88-8B86-47B1-9685-D35DBCDB8126}" type="datetimeFigureOut">
              <a:rPr lang="en-US" smtClean="0"/>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9819058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F3FB88-8B86-47B1-9685-D35DBCDB8126}"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30819828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AF3FB88-8B86-47B1-9685-D35DBCDB8126}" type="datetimeFigureOut">
              <a:rPr lang="en-US" smtClean="0"/>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9891096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BD16-8BDC-D297-B0E6-8A7D1F9144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52A1CC-22D2-0DE2-F965-2E42F0411A69}"/>
              </a:ext>
            </a:extLst>
          </p:cNvPr>
          <p:cNvSpPr>
            <a:spLocks noGrp="1"/>
          </p:cNvSpPr>
          <p:nvPr>
            <p:ph type="dt" sz="half" idx="10"/>
          </p:nvPr>
        </p:nvSpPr>
        <p:spPr>
          <a:xfrm>
            <a:off x="838200" y="6356350"/>
            <a:ext cx="2743200" cy="365125"/>
          </a:xfrm>
          <a:prstGeom prst="rect">
            <a:avLst/>
          </a:prstGeom>
        </p:spPr>
        <p:txBody>
          <a:bodyPr/>
          <a:lstStyle/>
          <a:p>
            <a:fld id="{EAF3FB88-8B86-47B1-9685-D35DBCDB8126}" type="datetimeFigureOut">
              <a:rPr lang="en-US" smtClean="0"/>
              <a:t>3/31/2025</a:t>
            </a:fld>
            <a:endParaRPr lang="en-US"/>
          </a:p>
        </p:txBody>
      </p:sp>
      <p:sp>
        <p:nvSpPr>
          <p:cNvPr id="4" name="Footer Placeholder 3">
            <a:extLst>
              <a:ext uri="{FF2B5EF4-FFF2-40B4-BE49-F238E27FC236}">
                <a16:creationId xmlns:a16="http://schemas.microsoft.com/office/drawing/2014/main" id="{BC243B86-93FD-ADC3-625D-202C06E978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05A7DD8-6A9D-20DC-B66B-929D367AF83A}"/>
              </a:ext>
            </a:extLst>
          </p:cNvPr>
          <p:cNvSpPr>
            <a:spLocks noGrp="1"/>
          </p:cNvSpPr>
          <p:nvPr>
            <p:ph type="sldNum" sz="quarter" idx="12"/>
          </p:nvPr>
        </p:nvSpPr>
        <p:spPr>
          <a:xfrm>
            <a:off x="8610600" y="6356350"/>
            <a:ext cx="2743200" cy="365125"/>
          </a:xfrm>
          <a:prstGeom prst="rect">
            <a:avLst/>
          </a:prstGeom>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25619332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0A7C-2B4E-4D21-F0E8-8228F9A138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1E1770-A344-E314-64FD-67A8835D60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2C16E6-AA00-82CB-6299-4A20CFB45CE9}"/>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5" name="Footer Placeholder 4">
            <a:extLst>
              <a:ext uri="{FF2B5EF4-FFF2-40B4-BE49-F238E27FC236}">
                <a16:creationId xmlns:a16="http://schemas.microsoft.com/office/drawing/2014/main" id="{BAB03673-6C73-D5D1-5A8A-68B28B20E7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D4487-EA5A-22CA-E3A4-5B982446ABE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883100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21194-8688-E828-3BE2-67E89953FC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A3201-2683-4DB8-5A8A-6C471A192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CE0E-3AD6-E6D6-4A52-C9968AA926B4}"/>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5" name="Footer Placeholder 4">
            <a:extLst>
              <a:ext uri="{FF2B5EF4-FFF2-40B4-BE49-F238E27FC236}">
                <a16:creationId xmlns:a16="http://schemas.microsoft.com/office/drawing/2014/main" id="{06F260CA-5D4D-C4B8-3016-D6DCF5D1C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52704-33BC-1854-BC42-48041E5F2EA7}"/>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047195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AF3FB88-8B86-47B1-9685-D35DBCDB8126}" type="datetimeFigureOut">
              <a:rPr lang="en-US" smtClean="0"/>
              <a:t>3/31/2025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28962241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D7414-C862-0A87-BC3A-03E60DA389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CD8408-DDA6-2CF1-0098-85671A6CB0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D08192-1AAD-6656-BDA2-0059D194295C}"/>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5" name="Footer Placeholder 4">
            <a:extLst>
              <a:ext uri="{FF2B5EF4-FFF2-40B4-BE49-F238E27FC236}">
                <a16:creationId xmlns:a16="http://schemas.microsoft.com/office/drawing/2014/main" id="{7528FCBB-2B07-5027-9845-05FEE6062E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F6AD0-F408-A4E3-EECD-F26F5F0F100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6655239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47F6-EB50-FD4C-A076-03AE7DBC9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BCD5A-1CF8-1F78-F35C-696C981816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881D7-DCAD-F5DB-77D4-7F998FAB43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F58698-D1B5-5FC2-B5FA-8C71896D46D9}"/>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6" name="Footer Placeholder 5">
            <a:extLst>
              <a:ext uri="{FF2B5EF4-FFF2-40B4-BE49-F238E27FC236}">
                <a16:creationId xmlns:a16="http://schemas.microsoft.com/office/drawing/2014/main" id="{AFE241C4-4385-F83E-4F8A-E2EB7E8FA7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CD4F93-ADEE-41AE-1D14-D6FDDFF098E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5657036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70A2C-3BF9-295E-F7EC-6D8E78922B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36475D-AFD0-06BE-8F58-EF4E488108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E0F2CA-4228-BFEF-F7D2-C8DA287B0B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849B33-A333-98D0-ADCB-C38020C6CA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81490F-1976-E9BB-00E4-49663B63D9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FB0106-8C04-D9D0-8FD7-837102F9A1D6}"/>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8" name="Footer Placeholder 7">
            <a:extLst>
              <a:ext uri="{FF2B5EF4-FFF2-40B4-BE49-F238E27FC236}">
                <a16:creationId xmlns:a16="http://schemas.microsoft.com/office/drawing/2014/main" id="{62CCEB09-A924-4191-90F6-1C757D71E9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4F0011-F767-90A3-5E87-8A6656252CC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2622362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0BAD-CFAC-92B6-C720-11B1F0053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C709D5-1F8C-232C-278D-6FBA7FCD867F}"/>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4" name="Footer Placeholder 3">
            <a:extLst>
              <a:ext uri="{FF2B5EF4-FFF2-40B4-BE49-F238E27FC236}">
                <a16:creationId xmlns:a16="http://schemas.microsoft.com/office/drawing/2014/main" id="{58FCAAC9-4939-7D5D-0A19-A277647065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A5FF06-CA34-DA61-07CE-0ECF7DE5CF9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41472247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41FB8-6069-7A93-48EC-BC20E342C33D}"/>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3" name="Footer Placeholder 2">
            <a:extLst>
              <a:ext uri="{FF2B5EF4-FFF2-40B4-BE49-F238E27FC236}">
                <a16:creationId xmlns:a16="http://schemas.microsoft.com/office/drawing/2014/main" id="{738E3747-87E0-E8F6-9B56-479B88CEC8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DDEBD9-F275-6A21-FC8F-A5CBD773C3D2}"/>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2403749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FCAE-CB1C-87C7-E76D-8064137BF6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2D015C-2653-D70D-7149-E13CFB163A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C580C2-1DAA-EA83-4557-2390E3961A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ED4D2F-A540-71E6-87A7-1C2A71E8397A}"/>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6" name="Footer Placeholder 5">
            <a:extLst>
              <a:ext uri="{FF2B5EF4-FFF2-40B4-BE49-F238E27FC236}">
                <a16:creationId xmlns:a16="http://schemas.microsoft.com/office/drawing/2014/main" id="{2357FD30-8455-DEEB-721A-447E0884D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9A4FEF-5E23-F6F9-AA53-30772AEB36A4}"/>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4402380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C891-7605-E6C0-F77B-41032CB09C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3CFF8C-E44D-4A7A-3380-356590AA96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35F4D5E-3A16-428E-9ED8-56B85377C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13084-2B2B-CFB5-6DDD-E8510A1B1893}"/>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6" name="Footer Placeholder 5">
            <a:extLst>
              <a:ext uri="{FF2B5EF4-FFF2-40B4-BE49-F238E27FC236}">
                <a16:creationId xmlns:a16="http://schemas.microsoft.com/office/drawing/2014/main" id="{DFD2C554-8254-1FAB-7219-7A6087F5F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16CEEB-5DDC-41A8-6867-39ABF673CF69}"/>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6950024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963B8-AEF4-DE9C-E012-D0A8ABACE8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40599-9796-3C63-F421-5B4F2C7EB7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60E2D-0B21-5883-37BA-44E6810C6528}"/>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5" name="Footer Placeholder 4">
            <a:extLst>
              <a:ext uri="{FF2B5EF4-FFF2-40B4-BE49-F238E27FC236}">
                <a16:creationId xmlns:a16="http://schemas.microsoft.com/office/drawing/2014/main" id="{803051C5-BE17-AAC9-9986-8B3F5A59E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7B123-0F94-CC5B-AC25-F5B6D4F0118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630087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250B22-958B-9618-DA16-9066D6AE05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8CFBB4-4887-3B3F-66B8-B2B8A65A23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13598-0852-D99A-5DB0-0AFCCC352CAC}"/>
              </a:ext>
            </a:extLst>
          </p:cNvPr>
          <p:cNvSpPr>
            <a:spLocks noGrp="1"/>
          </p:cNvSpPr>
          <p:nvPr>
            <p:ph type="dt" sz="half" idx="10"/>
          </p:nvPr>
        </p:nvSpPr>
        <p:spPr/>
        <p:txBody>
          <a:bodyPr/>
          <a:lstStyle/>
          <a:p>
            <a:fld id="{2D894CAE-CF39-4C4F-9358-47E9FF61E8D4}" type="datetimeFigureOut">
              <a:rPr lang="en-US" smtClean="0"/>
              <a:t>3/31/2025</a:t>
            </a:fld>
            <a:endParaRPr lang="en-US"/>
          </a:p>
        </p:txBody>
      </p:sp>
      <p:sp>
        <p:nvSpPr>
          <p:cNvPr id="5" name="Footer Placeholder 4">
            <a:extLst>
              <a:ext uri="{FF2B5EF4-FFF2-40B4-BE49-F238E27FC236}">
                <a16:creationId xmlns:a16="http://schemas.microsoft.com/office/drawing/2014/main" id="{804EF041-9EC2-9108-B838-7F27CE7F0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E03F9-D9A7-E743-80FE-5047FDFA369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5114858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9E323-DACD-CC3F-A825-66E920F0B9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606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AF3FB88-8B86-47B1-9685-D35DBCDB8126}" type="datetimeFigureOut">
              <a:rPr lang="en-US" smtClean="0"/>
              <a:t>3/31/2025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42042695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4856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894CAE-CF39-4C4F-9358-47E9FF61E8D4}"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8712138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894CAE-CF39-4C4F-9358-47E9FF61E8D4}"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3781140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F3FB88-8B86-47B1-9685-D35DBCDB8126}"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26274023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894CAE-CF39-4C4F-9358-47E9FF61E8D4}"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2281645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F3FB88-8B86-47B1-9685-D35DBCDB8126}"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14941534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F3FB88-8B86-47B1-9685-D35DBCDB8126}" type="datetimeFigureOut">
              <a:rPr lang="en-US" smtClean="0"/>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34539225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F3FB88-8B86-47B1-9685-D35DBCDB8126}"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33511680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894CAE-CF39-4C4F-9358-47E9FF61E8D4}" type="datetimeFigureOut">
              <a:rPr lang="en-US" smtClean="0"/>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0718717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AF3FB88-8B86-47B1-9685-D35DBCDB8126}" type="datetimeFigureOut">
              <a:rPr lang="en-US" smtClean="0"/>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4005774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AF3FB88-8B86-47B1-9685-D35DBCDB8126}" type="datetimeFigureOut">
              <a:rPr lang="en-US" smtClean="0"/>
              <a:t>3/31/2025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14780858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BD16-8BDC-D297-B0E6-8A7D1F9144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52A1CC-22D2-0DE2-F965-2E42F0411A69}"/>
              </a:ext>
            </a:extLst>
          </p:cNvPr>
          <p:cNvSpPr>
            <a:spLocks noGrp="1"/>
          </p:cNvSpPr>
          <p:nvPr>
            <p:ph type="dt" sz="half" idx="10"/>
          </p:nvPr>
        </p:nvSpPr>
        <p:spPr>
          <a:xfrm>
            <a:off x="838200" y="6356350"/>
            <a:ext cx="2743200" cy="365125"/>
          </a:xfrm>
          <a:prstGeom prst="rect">
            <a:avLst/>
          </a:prstGeom>
        </p:spPr>
        <p:txBody>
          <a:bodyPr/>
          <a:lstStyle/>
          <a:p>
            <a:fld id="{EAF3FB88-8B86-47B1-9685-D35DBCDB8126}" type="datetimeFigureOut">
              <a:rPr lang="en-US" smtClean="0"/>
              <a:t>3/31/2025</a:t>
            </a:fld>
            <a:endParaRPr lang="en-US"/>
          </a:p>
        </p:txBody>
      </p:sp>
      <p:sp>
        <p:nvSpPr>
          <p:cNvPr id="4" name="Footer Placeholder 3">
            <a:extLst>
              <a:ext uri="{FF2B5EF4-FFF2-40B4-BE49-F238E27FC236}">
                <a16:creationId xmlns:a16="http://schemas.microsoft.com/office/drawing/2014/main" id="{BC243B86-93FD-ADC3-625D-202C06E978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05A7DD8-6A9D-20DC-B66B-929D367AF83A}"/>
              </a:ext>
            </a:extLst>
          </p:cNvPr>
          <p:cNvSpPr>
            <a:spLocks noGrp="1"/>
          </p:cNvSpPr>
          <p:nvPr>
            <p:ph type="sldNum" sz="quarter" idx="12"/>
          </p:nvPr>
        </p:nvSpPr>
        <p:spPr>
          <a:xfrm>
            <a:off x="8610600" y="6356350"/>
            <a:ext cx="2743200" cy="365125"/>
          </a:xfrm>
          <a:prstGeom prst="rect">
            <a:avLst/>
          </a:prstGeom>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2239365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016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microsoft.com/office/2007/relationships/hdphoto" Target="../media/hdphoto1.wdp"/><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microsoft.com/office/2007/relationships/hdphoto" Target="../media/hdphoto2.wdp"/><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microsoft.com/office/2007/relationships/hdphoto" Target="../media/hdphoto2.wdp"/><Relationship Id="rId2" Type="http://schemas.openxmlformats.org/officeDocument/2006/relationships/slideLayout" Target="../slideLayouts/slideLayout70.xml"/><Relationship Id="rId16" Type="http://schemas.openxmlformats.org/officeDocument/2006/relationships/image" Target="../media/image2.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microsoft.com/office/2007/relationships/hdphoto" Target="../media/hdphoto1.wdp"/><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00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8" name="Picture 7" descr="A logo with a black background">
            <a:extLst>
              <a:ext uri="{FF2B5EF4-FFF2-40B4-BE49-F238E27FC236}">
                <a16:creationId xmlns:a16="http://schemas.microsoft.com/office/drawing/2014/main" id="{B58B87BF-1DE8-9B8B-A3A8-D3D052FE11AE}"/>
              </a:ext>
            </a:extLst>
          </p:cNvPr>
          <p:cNvPicPr>
            <a:picLocks noChangeAspect="1"/>
          </p:cNvPicPr>
          <p:nvPr/>
        </p:nvPicPr>
        <p:blipFill>
          <a:blip r:embed="rId20">
            <a:extLst>
              <a:ext uri="{BEBA8EAE-BF5A-486C-A8C5-ECC9F3942E4B}">
                <a14:imgProps xmlns:a14="http://schemas.microsoft.com/office/drawing/2010/main">
                  <a14:imgLayer r:embed="rId21">
                    <a14:imgEffect>
                      <a14:artisticCrisscrossEtching trans="53000"/>
                    </a14:imgEffect>
                  </a14:imgLayer>
                </a14:imgProps>
              </a:ext>
              <a:ext uri="{28A0092B-C50C-407E-A947-70E740481C1C}">
                <a14:useLocalDpi xmlns:a14="http://schemas.microsoft.com/office/drawing/2010/main" val="0"/>
              </a:ext>
            </a:extLst>
          </a:blip>
          <a:stretch>
            <a:fillRect/>
          </a:stretch>
        </p:blipFill>
        <p:spPr>
          <a:xfrm>
            <a:off x="9937102" y="5967742"/>
            <a:ext cx="2024742" cy="808711"/>
          </a:xfrm>
          <a:prstGeom prst="rect">
            <a:avLst/>
          </a:prstGeom>
        </p:spPr>
      </p:pic>
      <p:pic>
        <p:nvPicPr>
          <p:cNvPr id="10" name="Picture 9" descr="A cartoon of a person holding a clipboard and a clipboard&#10;&#10;Description automatically generated">
            <a:extLst>
              <a:ext uri="{FF2B5EF4-FFF2-40B4-BE49-F238E27FC236}">
                <a16:creationId xmlns:a16="http://schemas.microsoft.com/office/drawing/2014/main" id="{DE5A7C71-383E-FEE7-491E-FF74AFEF179B}"/>
              </a:ext>
            </a:extLst>
          </p:cNvPr>
          <p:cNvPicPr>
            <a:picLocks noChangeAspect="1"/>
          </p:cNvPicPr>
          <p:nvPr/>
        </p:nvPicPr>
        <p:blipFill>
          <a:blip r:embed="rId22">
            <a:extLst>
              <a:ext uri="{BEBA8EAE-BF5A-486C-A8C5-ECC9F3942E4B}">
                <a14:imgProps xmlns:a14="http://schemas.microsoft.com/office/drawing/2010/main">
                  <a14:imgLayer r:embed="rId23">
                    <a14:imgEffect>
                      <a14:artisticCrisscrossEtching trans="55000"/>
                    </a14:imgEffect>
                  </a14:imgLayer>
                </a14:imgProps>
              </a:ext>
              <a:ext uri="{28A0092B-C50C-407E-A947-70E740481C1C}">
                <a14:useLocalDpi xmlns:a14="http://schemas.microsoft.com/office/drawing/2010/main" val="0"/>
              </a:ext>
            </a:extLst>
          </a:blip>
          <a:stretch>
            <a:fillRect/>
          </a:stretch>
        </p:blipFill>
        <p:spPr>
          <a:xfrm>
            <a:off x="134272" y="5781964"/>
            <a:ext cx="1004512" cy="994489"/>
          </a:xfrm>
          <a:prstGeom prst="rect">
            <a:avLst/>
          </a:prstGeom>
        </p:spPr>
      </p:pic>
    </p:spTree>
    <p:extLst>
      <p:ext uri="{BB962C8B-B14F-4D97-AF65-F5344CB8AC3E}">
        <p14:creationId xmlns:p14="http://schemas.microsoft.com/office/powerpoint/2010/main" val="115810533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00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E897A7-CB29-886F-D4F9-5A4FAC89A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CEFB94-52AC-4ABA-B7F7-F2F8E0B568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C5B38-0AF3-A699-72CF-A0726C51C6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894CAE-CF39-4C4F-9358-47E9FF61E8D4}" type="datetimeFigureOut">
              <a:rPr lang="en-US" smtClean="0"/>
              <a:t>3/31/2025</a:t>
            </a:fld>
            <a:endParaRPr lang="en-US"/>
          </a:p>
        </p:txBody>
      </p:sp>
      <p:sp>
        <p:nvSpPr>
          <p:cNvPr id="5" name="Footer Placeholder 4">
            <a:extLst>
              <a:ext uri="{FF2B5EF4-FFF2-40B4-BE49-F238E27FC236}">
                <a16:creationId xmlns:a16="http://schemas.microsoft.com/office/drawing/2014/main" id="{BEABAB05-EE56-F8C1-D9E3-15D0A66262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5FCC7C-6E94-14D9-3D8A-876DE73DC2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13A058-182B-454B-A014-B2D440157F18}" type="slidenum">
              <a:rPr lang="en-US" smtClean="0"/>
              <a:t>‹#›</a:t>
            </a:fld>
            <a:endParaRPr lang="en-US"/>
          </a:p>
        </p:txBody>
      </p:sp>
    </p:spTree>
    <p:extLst>
      <p:ext uri="{BB962C8B-B14F-4D97-AF65-F5344CB8AC3E}">
        <p14:creationId xmlns:p14="http://schemas.microsoft.com/office/powerpoint/2010/main" val="416675309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00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E897A7-CB29-886F-D4F9-5A4FAC89A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CEFB94-52AC-4ABA-B7F7-F2F8E0B568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C5B38-0AF3-A699-72CF-A0726C51C6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894CAE-CF39-4C4F-9358-47E9FF61E8D4}" type="datetimeFigureOut">
              <a:rPr lang="en-US" smtClean="0"/>
              <a:t>3/31/2025</a:t>
            </a:fld>
            <a:endParaRPr lang="en-US"/>
          </a:p>
        </p:txBody>
      </p:sp>
      <p:sp>
        <p:nvSpPr>
          <p:cNvPr id="5" name="Footer Placeholder 4">
            <a:extLst>
              <a:ext uri="{FF2B5EF4-FFF2-40B4-BE49-F238E27FC236}">
                <a16:creationId xmlns:a16="http://schemas.microsoft.com/office/drawing/2014/main" id="{BEABAB05-EE56-F8C1-D9E3-15D0A66262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5FCC7C-6E94-14D9-3D8A-876DE73DC2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13A058-182B-454B-A014-B2D440157F18}" type="slidenum">
              <a:rPr lang="en-US" smtClean="0"/>
              <a:t>‹#›</a:t>
            </a:fld>
            <a:endParaRPr lang="en-US"/>
          </a:p>
        </p:txBody>
      </p:sp>
    </p:spTree>
    <p:extLst>
      <p:ext uri="{BB962C8B-B14F-4D97-AF65-F5344CB8AC3E}">
        <p14:creationId xmlns:p14="http://schemas.microsoft.com/office/powerpoint/2010/main" val="196591541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00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E897A7-CB29-886F-D4F9-5A4FAC89A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CEFB94-52AC-4ABA-B7F7-F2F8E0B568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C5B38-0AF3-A699-72CF-A0726C51C6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894CAE-CF39-4C4F-9358-47E9FF61E8D4}" type="datetimeFigureOut">
              <a:rPr lang="en-US" smtClean="0"/>
              <a:t>3/31/2025</a:t>
            </a:fld>
            <a:endParaRPr lang="en-US"/>
          </a:p>
        </p:txBody>
      </p:sp>
      <p:sp>
        <p:nvSpPr>
          <p:cNvPr id="5" name="Footer Placeholder 4">
            <a:extLst>
              <a:ext uri="{FF2B5EF4-FFF2-40B4-BE49-F238E27FC236}">
                <a16:creationId xmlns:a16="http://schemas.microsoft.com/office/drawing/2014/main" id="{BEABAB05-EE56-F8C1-D9E3-15D0A66262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5FCC7C-6E94-14D9-3D8A-876DE73DC2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13A058-182B-454B-A014-B2D440157F18}" type="slidenum">
              <a:rPr lang="en-US" smtClean="0"/>
              <a:t>‹#›</a:t>
            </a:fld>
            <a:endParaRPr lang="en-US"/>
          </a:p>
        </p:txBody>
      </p:sp>
    </p:spTree>
    <p:extLst>
      <p:ext uri="{BB962C8B-B14F-4D97-AF65-F5344CB8AC3E}">
        <p14:creationId xmlns:p14="http://schemas.microsoft.com/office/powerpoint/2010/main" val="46088836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64" r:id="rId12"/>
    <p:sldLayoutId id="2147483765" r:id="rId13"/>
    <p:sldLayoutId id="2147483766" r:id="rId14"/>
    <p:sldLayoutId id="2147483767" r:id="rId15"/>
    <p:sldLayoutId id="2147483768" r:id="rId16"/>
    <p:sldLayoutId id="214748376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300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E897A7-CB29-886F-D4F9-5A4FAC89A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CEFB94-52AC-4ABA-B7F7-F2F8E0B568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C5B38-0AF3-A699-72CF-A0726C51C6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894CAE-CF39-4C4F-9358-47E9FF61E8D4}" type="datetimeFigureOut">
              <a:rPr lang="en-US" smtClean="0"/>
              <a:t>3/31/2025</a:t>
            </a:fld>
            <a:endParaRPr lang="en-US"/>
          </a:p>
        </p:txBody>
      </p:sp>
      <p:sp>
        <p:nvSpPr>
          <p:cNvPr id="5" name="Footer Placeholder 4">
            <a:extLst>
              <a:ext uri="{FF2B5EF4-FFF2-40B4-BE49-F238E27FC236}">
                <a16:creationId xmlns:a16="http://schemas.microsoft.com/office/drawing/2014/main" id="{BEABAB05-EE56-F8C1-D9E3-15D0A66262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5FCC7C-6E94-14D9-3D8A-876DE73DC2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13A058-182B-454B-A014-B2D440157F18}" type="slidenum">
              <a:rPr lang="en-US" smtClean="0"/>
              <a:t>‹#›</a:t>
            </a:fld>
            <a:endParaRPr lang="en-US"/>
          </a:p>
        </p:txBody>
      </p:sp>
    </p:spTree>
    <p:extLst>
      <p:ext uri="{BB962C8B-B14F-4D97-AF65-F5344CB8AC3E}">
        <p14:creationId xmlns:p14="http://schemas.microsoft.com/office/powerpoint/2010/main" val="237507957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00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Rectangle 3"/>
          <p:cNvSpPr>
            <a:spLocks noGrp="1" noChangeArrowheads="1"/>
          </p:cNvSpPr>
          <p:nvPr>
            <p:ph type="body" idx="1"/>
          </p:nvPr>
        </p:nvSpPr>
        <p:spPr bwMode="auto">
          <a:xfrm>
            <a:off x="914400" y="1981200"/>
            <a:ext cx="10363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pic>
        <p:nvPicPr>
          <p:cNvPr id="2" name="Picture 1" descr="A logo with a black background">
            <a:extLst>
              <a:ext uri="{FF2B5EF4-FFF2-40B4-BE49-F238E27FC236}">
                <a16:creationId xmlns:a16="http://schemas.microsoft.com/office/drawing/2014/main" id="{53F6C0DB-7D6C-796B-32FD-7F9040D6C4F9}"/>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trans="53000"/>
                    </a14:imgEffect>
                  </a14:imgLayer>
                </a14:imgProps>
              </a:ext>
              <a:ext uri="{28A0092B-C50C-407E-A947-70E740481C1C}">
                <a14:useLocalDpi xmlns:a14="http://schemas.microsoft.com/office/drawing/2010/main" val="0"/>
              </a:ext>
            </a:extLst>
          </a:blip>
          <a:stretch>
            <a:fillRect/>
          </a:stretch>
        </p:blipFill>
        <p:spPr>
          <a:xfrm>
            <a:off x="9937102" y="5967742"/>
            <a:ext cx="2024742" cy="808711"/>
          </a:xfrm>
          <a:prstGeom prst="rect">
            <a:avLst/>
          </a:prstGeom>
        </p:spPr>
      </p:pic>
      <p:pic>
        <p:nvPicPr>
          <p:cNvPr id="3" name="Picture 2" descr="A cartoon of a person holding a clipboard and a clipboard&#10;&#10;Description automatically generated">
            <a:extLst>
              <a:ext uri="{FF2B5EF4-FFF2-40B4-BE49-F238E27FC236}">
                <a16:creationId xmlns:a16="http://schemas.microsoft.com/office/drawing/2014/main" id="{725EC827-05E7-2BB4-B4C3-35FAA4AB959A}"/>
              </a:ext>
            </a:extLst>
          </p:cNvPr>
          <p:cNvPicPr>
            <a:picLocks noChangeAspect="1"/>
          </p:cNvPicPr>
          <p:nvPr/>
        </p:nvPicPr>
        <p:blipFill>
          <a:blip r:embed="rId16">
            <a:extLst>
              <a:ext uri="{BEBA8EAE-BF5A-486C-A8C5-ECC9F3942E4B}">
                <a14:imgProps xmlns:a14="http://schemas.microsoft.com/office/drawing/2010/main">
                  <a14:imgLayer r:embed="rId17">
                    <a14:imgEffect>
                      <a14:artisticCrisscrossEtching trans="55000"/>
                    </a14:imgEffect>
                  </a14:imgLayer>
                </a14:imgProps>
              </a:ext>
              <a:ext uri="{28A0092B-C50C-407E-A947-70E740481C1C}">
                <a14:useLocalDpi xmlns:a14="http://schemas.microsoft.com/office/drawing/2010/main" val="0"/>
              </a:ext>
            </a:extLst>
          </a:blip>
          <a:stretch>
            <a:fillRect/>
          </a:stretch>
        </p:blipFill>
        <p:spPr>
          <a:xfrm>
            <a:off x="134272" y="5781964"/>
            <a:ext cx="1004512" cy="994489"/>
          </a:xfrm>
          <a:prstGeom prst="rect">
            <a:avLst/>
          </a:prstGeom>
        </p:spPr>
      </p:pic>
    </p:spTree>
    <p:extLst>
      <p:ext uri="{BB962C8B-B14F-4D97-AF65-F5344CB8AC3E}">
        <p14:creationId xmlns:p14="http://schemas.microsoft.com/office/powerpoint/2010/main" val="956720471"/>
      </p:ext>
    </p:extLst>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rgbClr val="FFFF00"/>
          </a:solidFill>
          <a:latin typeface="+mn-lt"/>
          <a:ea typeface="+mn-ea"/>
          <a:cs typeface="+mn-cs"/>
        </a:defRPr>
      </a:lvl1pPr>
      <a:lvl2pPr marL="742950" indent="-285750" algn="l" rtl="0" eaLnBrk="1" fontAlgn="base" hangingPunct="1">
        <a:spcBef>
          <a:spcPct val="20000"/>
        </a:spcBef>
        <a:spcAft>
          <a:spcPct val="0"/>
        </a:spcAft>
        <a:buChar char="–"/>
        <a:defRPr sz="2800">
          <a:solidFill>
            <a:srgbClr val="FFFF00"/>
          </a:solidFill>
          <a:latin typeface="+mn-lt"/>
        </a:defRPr>
      </a:lvl2pPr>
      <a:lvl3pPr marL="1143000" indent="-228600" algn="l" rtl="0" eaLnBrk="1" fontAlgn="base" hangingPunct="1">
        <a:spcBef>
          <a:spcPct val="20000"/>
        </a:spcBef>
        <a:spcAft>
          <a:spcPct val="0"/>
        </a:spcAft>
        <a:buChar char="•"/>
        <a:defRPr sz="2400">
          <a:solidFill>
            <a:srgbClr val="FFFF00"/>
          </a:solidFill>
          <a:latin typeface="+mn-lt"/>
        </a:defRPr>
      </a:lvl3pPr>
      <a:lvl4pPr marL="1600200" indent="-228600" algn="l" rtl="0" eaLnBrk="1" fontAlgn="base" hangingPunct="1">
        <a:spcBef>
          <a:spcPct val="20000"/>
        </a:spcBef>
        <a:spcAft>
          <a:spcPct val="0"/>
        </a:spcAft>
        <a:buChar char="–"/>
        <a:defRPr sz="2000">
          <a:solidFill>
            <a:srgbClr val="FFFF00"/>
          </a:solidFill>
          <a:latin typeface="+mn-lt"/>
        </a:defRPr>
      </a:lvl4pPr>
      <a:lvl5pPr marL="2057400" indent="-228600" algn="l" rtl="0" eaLnBrk="1" fontAlgn="base" hangingPunct="1">
        <a:spcBef>
          <a:spcPct val="20000"/>
        </a:spcBef>
        <a:spcAft>
          <a:spcPct val="0"/>
        </a:spcAft>
        <a:buChar char="»"/>
        <a:defRPr sz="2000">
          <a:solidFill>
            <a:srgbClr val="FFFF00"/>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7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4.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4.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4.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3.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74.xml"/><Relationship Id="rId5" Type="http://schemas.openxmlformats.org/officeDocument/2006/relationships/image" Target="../media/image28.jpe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3.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73.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32.xml"/><Relationship Id="rId1" Type="http://schemas.openxmlformats.org/officeDocument/2006/relationships/slideLayout" Target="../slideLayouts/slideLayout79.xml"/><Relationship Id="rId5" Type="http://schemas.openxmlformats.org/officeDocument/2006/relationships/image" Target="../media/image41.wmf"/><Relationship Id="rId4" Type="http://schemas.openxmlformats.org/officeDocument/2006/relationships/image" Target="../media/image40.wmf"/></Relationships>
</file>

<file path=ppt/slides/_rels/slide33.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33.xml"/><Relationship Id="rId1" Type="http://schemas.openxmlformats.org/officeDocument/2006/relationships/slideLayout" Target="../slideLayouts/slideLayout76.xml"/><Relationship Id="rId4" Type="http://schemas.openxmlformats.org/officeDocument/2006/relationships/image" Target="../media/image43.emf"/></Relationships>
</file>

<file path=ppt/slides/_rels/slide34.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34.xml"/><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73.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7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5.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40.xml"/><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70.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6.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3.xml"/><Relationship Id="rId1" Type="http://schemas.openxmlformats.org/officeDocument/2006/relationships/slideLayout" Target="../slideLayouts/slideLayout75.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7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6.xml"/><Relationship Id="rId1" Type="http://schemas.openxmlformats.org/officeDocument/2006/relationships/slideLayout" Target="../slideLayouts/slideLayout75.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80.xml"/><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8.xml"/><Relationship Id="rId1" Type="http://schemas.openxmlformats.org/officeDocument/2006/relationships/slideLayout" Target="../slideLayouts/slideLayout72.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72.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70.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70.xml"/><Relationship Id="rId4" Type="http://schemas.openxmlformats.org/officeDocument/2006/relationships/image" Target="../media/image65.jpeg"/></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2.xml"/><Relationship Id="rId1" Type="http://schemas.openxmlformats.org/officeDocument/2006/relationships/slideLayout" Target="../slideLayouts/slideLayout74.xml"/><Relationship Id="rId4" Type="http://schemas.openxmlformats.org/officeDocument/2006/relationships/image" Target="../media/image67.jpeg"/></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73.xml"/><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4.xml"/><Relationship Id="rId1" Type="http://schemas.openxmlformats.org/officeDocument/2006/relationships/slideLayout" Target="../slideLayouts/slideLayout80.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74.xml"/><Relationship Id="rId4" Type="http://schemas.openxmlformats.org/officeDocument/2006/relationships/image" Target="../media/image72.jpeg"/></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6.xml"/><Relationship Id="rId1" Type="http://schemas.openxmlformats.org/officeDocument/2006/relationships/slideLayout" Target="../slideLayouts/slideLayout72.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74.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9.xml"/><Relationship Id="rId1" Type="http://schemas.openxmlformats.org/officeDocument/2006/relationships/slideLayout" Target="../slideLayouts/slideLayout75.xml"/></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0.xml"/><Relationship Id="rId1" Type="http://schemas.openxmlformats.org/officeDocument/2006/relationships/slideLayout" Target="../slideLayouts/slideLayout80.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1C87F-AA78-F4BC-5763-54A8BCF5166C}"/>
              </a:ext>
            </a:extLst>
          </p:cNvPr>
          <p:cNvSpPr>
            <a:spLocks noGrp="1"/>
          </p:cNvSpPr>
          <p:nvPr>
            <p:ph type="ctrTitle"/>
          </p:nvPr>
        </p:nvSpPr>
        <p:spPr/>
        <p:txBody>
          <a:bodyPr anchor="b">
            <a:noAutofit/>
          </a:bodyPr>
          <a:lstStyle/>
          <a:p>
            <a:r>
              <a:rPr lang="en-US" sz="12000" dirty="0">
                <a:effectLst>
                  <a:outerShdw blurRad="38100" dist="38100" dir="2700000" algn="tl">
                    <a:srgbClr val="000000">
                      <a:alpha val="43137"/>
                    </a:srgbClr>
                  </a:outerShdw>
                </a:effectLst>
              </a:rPr>
              <a:t>Source &amp; Flow</a:t>
            </a:r>
          </a:p>
        </p:txBody>
      </p:sp>
      <p:sp>
        <p:nvSpPr>
          <p:cNvPr id="3" name="Subtitle 2">
            <a:extLst>
              <a:ext uri="{FF2B5EF4-FFF2-40B4-BE49-F238E27FC236}">
                <a16:creationId xmlns:a16="http://schemas.microsoft.com/office/drawing/2014/main" id="{B1E84C08-0CFF-A03C-C742-10D22D698E32}"/>
              </a:ext>
            </a:extLst>
          </p:cNvPr>
          <p:cNvSpPr>
            <a:spLocks noGrp="1"/>
          </p:cNvSpPr>
          <p:nvPr>
            <p:ph type="subTitle" idx="1"/>
          </p:nvPr>
        </p:nvSpPr>
        <p:spPr/>
        <p:txBody>
          <a:bodyPr>
            <a:normAutofit fontScale="77500" lnSpcReduction="20000"/>
          </a:bodyPr>
          <a:lstStyle/>
          <a:p>
            <a:r>
              <a:rPr lang="en-US" sz="6500"/>
              <a:t>SYSTEM USE</a:t>
            </a:r>
            <a:endParaRPr lang="en-US" sz="6500" dirty="0"/>
          </a:p>
        </p:txBody>
      </p:sp>
      <p:pic>
        <p:nvPicPr>
          <p:cNvPr id="4" name="Picture 3">
            <a:extLst>
              <a:ext uri="{FF2B5EF4-FFF2-40B4-BE49-F238E27FC236}">
                <a16:creationId xmlns:a16="http://schemas.microsoft.com/office/drawing/2014/main" id="{300E8651-C1C0-7FE4-4AD7-2FF6791F8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4850" y="456440"/>
            <a:ext cx="7442299" cy="2972560"/>
          </a:xfrm>
          <a:prstGeom prst="rect">
            <a:avLst/>
          </a:prstGeom>
        </p:spPr>
      </p:pic>
    </p:spTree>
    <p:extLst>
      <p:ext uri="{BB962C8B-B14F-4D97-AF65-F5344CB8AC3E}">
        <p14:creationId xmlns:p14="http://schemas.microsoft.com/office/powerpoint/2010/main" val="3693721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A9C42-A354-5290-9989-1168F22B4FCE}"/>
              </a:ext>
            </a:extLst>
          </p:cNvPr>
          <p:cNvSpPr>
            <a:spLocks noGrp="1"/>
          </p:cNvSpPr>
          <p:nvPr>
            <p:ph type="title"/>
          </p:nvPr>
        </p:nvSpPr>
        <p:spPr>
          <a:xfrm>
            <a:off x="913775" y="618517"/>
            <a:ext cx="4196107" cy="1596177"/>
          </a:xfrm>
        </p:spPr>
        <p:txBody>
          <a:bodyPr/>
          <a:lstStyle/>
          <a:p>
            <a:r>
              <a:rPr lang="en-US" sz="5500" dirty="0"/>
              <a:t>Extras</a:t>
            </a:r>
          </a:p>
        </p:txBody>
      </p:sp>
      <p:sp>
        <p:nvSpPr>
          <p:cNvPr id="3" name="Content Placeholder 2">
            <a:extLst>
              <a:ext uri="{FF2B5EF4-FFF2-40B4-BE49-F238E27FC236}">
                <a16:creationId xmlns:a16="http://schemas.microsoft.com/office/drawing/2014/main" id="{93C5A29E-E604-0005-6086-534DB0FF5F14}"/>
              </a:ext>
            </a:extLst>
          </p:cNvPr>
          <p:cNvSpPr>
            <a:spLocks noGrp="1"/>
          </p:cNvSpPr>
          <p:nvPr>
            <p:ph sz="quarter" idx="13"/>
          </p:nvPr>
        </p:nvSpPr>
        <p:spPr>
          <a:xfrm>
            <a:off x="227974" y="1896445"/>
            <a:ext cx="5567708" cy="4060602"/>
          </a:xfrm>
        </p:spPr>
        <p:txBody>
          <a:bodyPr>
            <a:normAutofit/>
          </a:bodyPr>
          <a:lstStyle/>
          <a:p>
            <a:r>
              <a:rPr lang="en-US" sz="3500" dirty="0"/>
              <a:t>Garbage disposals</a:t>
            </a:r>
          </a:p>
          <a:p>
            <a:pPr lvl="1"/>
            <a:r>
              <a:rPr lang="en-US" sz="3000" dirty="0"/>
              <a:t>Higher organic/hydraulic loading</a:t>
            </a:r>
          </a:p>
          <a:p>
            <a:pPr lvl="1"/>
            <a:r>
              <a:rPr lang="en-US" sz="3000" dirty="0"/>
              <a:t>Slower breakdown/settling</a:t>
            </a:r>
          </a:p>
          <a:p>
            <a:r>
              <a:rPr lang="en-US" sz="3500" dirty="0"/>
              <a:t>Jacuzzi tub</a:t>
            </a:r>
          </a:p>
          <a:p>
            <a:r>
              <a:rPr lang="en-US" sz="3500" dirty="0"/>
              <a:t>Additions on the house</a:t>
            </a:r>
          </a:p>
        </p:txBody>
      </p:sp>
      <p:pic>
        <p:nvPicPr>
          <p:cNvPr id="4098" name="Picture 2" descr="Why You Need a Garbage Disposal in Your Kitchen">
            <a:extLst>
              <a:ext uri="{FF2B5EF4-FFF2-40B4-BE49-F238E27FC236}">
                <a16:creationId xmlns:a16="http://schemas.microsoft.com/office/drawing/2014/main" id="{C5BB5219-73D5-6845-288F-8BACC903E3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916" y="395287"/>
            <a:ext cx="5587954" cy="556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837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3E0A2-C886-FA74-4686-439330F26CA0}"/>
              </a:ext>
            </a:extLst>
          </p:cNvPr>
          <p:cNvSpPr>
            <a:spLocks noGrp="1"/>
          </p:cNvSpPr>
          <p:nvPr>
            <p:ph type="title"/>
          </p:nvPr>
        </p:nvSpPr>
        <p:spPr>
          <a:xfrm>
            <a:off x="913775" y="618518"/>
            <a:ext cx="10364451" cy="679994"/>
          </a:xfrm>
        </p:spPr>
        <p:txBody>
          <a:bodyPr>
            <a:normAutofit fontScale="90000"/>
          </a:bodyPr>
          <a:lstStyle/>
          <a:p>
            <a:pPr algn="ctr"/>
            <a:r>
              <a:rPr lang="en-US" sz="5500" dirty="0"/>
              <a:t>Mixing of tank</a:t>
            </a:r>
          </a:p>
        </p:txBody>
      </p:sp>
      <p:sp>
        <p:nvSpPr>
          <p:cNvPr id="3" name="Text Placeholder 2">
            <a:extLst>
              <a:ext uri="{FF2B5EF4-FFF2-40B4-BE49-F238E27FC236}">
                <a16:creationId xmlns:a16="http://schemas.microsoft.com/office/drawing/2014/main" id="{53670E87-E081-8817-6209-8F3A89B12A47}"/>
              </a:ext>
            </a:extLst>
          </p:cNvPr>
          <p:cNvSpPr>
            <a:spLocks noGrp="1"/>
          </p:cNvSpPr>
          <p:nvPr>
            <p:ph type="body" idx="1"/>
          </p:nvPr>
        </p:nvSpPr>
        <p:spPr>
          <a:xfrm>
            <a:off x="1146327" y="1684602"/>
            <a:ext cx="4873474" cy="679994"/>
          </a:xfrm>
        </p:spPr>
        <p:txBody>
          <a:bodyPr/>
          <a:lstStyle/>
          <a:p>
            <a:r>
              <a:rPr lang="en-US" sz="4500" b="1" u="sng" dirty="0">
                <a:solidFill>
                  <a:schemeClr val="tx2"/>
                </a:solidFill>
              </a:rPr>
              <a:t>Problems</a:t>
            </a:r>
          </a:p>
        </p:txBody>
      </p:sp>
      <p:sp>
        <p:nvSpPr>
          <p:cNvPr id="4" name="Content Placeholder 3">
            <a:extLst>
              <a:ext uri="{FF2B5EF4-FFF2-40B4-BE49-F238E27FC236}">
                <a16:creationId xmlns:a16="http://schemas.microsoft.com/office/drawing/2014/main" id="{C31B6D1E-B5F5-5090-FD2E-9BEBD800492E}"/>
              </a:ext>
            </a:extLst>
          </p:cNvPr>
          <p:cNvSpPr>
            <a:spLocks noGrp="1"/>
          </p:cNvSpPr>
          <p:nvPr>
            <p:ph sz="quarter" idx="13"/>
          </p:nvPr>
        </p:nvSpPr>
        <p:spPr>
          <a:xfrm>
            <a:off x="913774" y="2441765"/>
            <a:ext cx="5106027" cy="2740187"/>
          </a:xfrm>
        </p:spPr>
        <p:txBody>
          <a:bodyPr>
            <a:noAutofit/>
          </a:bodyPr>
          <a:lstStyle/>
          <a:p>
            <a:r>
              <a:rPr lang="en-US" sz="3500" dirty="0"/>
              <a:t>Peak use</a:t>
            </a:r>
          </a:p>
          <a:p>
            <a:r>
              <a:rPr lang="en-US" sz="3500" dirty="0"/>
              <a:t>Entergy input</a:t>
            </a:r>
          </a:p>
          <a:p>
            <a:pPr lvl="1"/>
            <a:r>
              <a:rPr lang="en-US" sz="3000" dirty="0"/>
              <a:t>Pumping to tank</a:t>
            </a:r>
          </a:p>
          <a:p>
            <a:pPr lvl="1"/>
            <a:r>
              <a:rPr lang="en-US" sz="3000" dirty="0"/>
              <a:t>Elevation difference</a:t>
            </a:r>
          </a:p>
          <a:p>
            <a:pPr lvl="2"/>
            <a:r>
              <a:rPr lang="en-US" sz="3000" dirty="0"/>
              <a:t>Upstairs</a:t>
            </a:r>
          </a:p>
          <a:p>
            <a:r>
              <a:rPr lang="en-US" sz="3500" dirty="0"/>
              <a:t>Temperature</a:t>
            </a:r>
          </a:p>
        </p:txBody>
      </p:sp>
      <p:sp>
        <p:nvSpPr>
          <p:cNvPr id="5" name="Text Placeholder 4">
            <a:extLst>
              <a:ext uri="{FF2B5EF4-FFF2-40B4-BE49-F238E27FC236}">
                <a16:creationId xmlns:a16="http://schemas.microsoft.com/office/drawing/2014/main" id="{E3D1B4A0-1B66-1EF6-9063-715590068F45}"/>
              </a:ext>
            </a:extLst>
          </p:cNvPr>
          <p:cNvSpPr>
            <a:spLocks noGrp="1"/>
          </p:cNvSpPr>
          <p:nvPr>
            <p:ph type="body" sz="quarter" idx="3"/>
          </p:nvPr>
        </p:nvSpPr>
        <p:spPr>
          <a:xfrm>
            <a:off x="6395797" y="1684602"/>
            <a:ext cx="4881804" cy="679994"/>
          </a:xfrm>
        </p:spPr>
        <p:txBody>
          <a:bodyPr/>
          <a:lstStyle/>
          <a:p>
            <a:r>
              <a:rPr lang="en-US" sz="4500" b="1" u="sng" dirty="0">
                <a:solidFill>
                  <a:schemeClr val="tx2"/>
                </a:solidFill>
              </a:rPr>
              <a:t>Solutions</a:t>
            </a:r>
          </a:p>
        </p:txBody>
      </p:sp>
      <p:sp>
        <p:nvSpPr>
          <p:cNvPr id="6" name="Content Placeholder 5">
            <a:extLst>
              <a:ext uri="{FF2B5EF4-FFF2-40B4-BE49-F238E27FC236}">
                <a16:creationId xmlns:a16="http://schemas.microsoft.com/office/drawing/2014/main" id="{C7955B79-523E-7B95-9469-8C754C9B6289}"/>
              </a:ext>
            </a:extLst>
          </p:cNvPr>
          <p:cNvSpPr>
            <a:spLocks noGrp="1"/>
          </p:cNvSpPr>
          <p:nvPr>
            <p:ph sz="quarter" idx="14"/>
          </p:nvPr>
        </p:nvSpPr>
        <p:spPr>
          <a:xfrm>
            <a:off x="6172202" y="2441765"/>
            <a:ext cx="3803072" cy="2740187"/>
          </a:xfrm>
        </p:spPr>
        <p:txBody>
          <a:bodyPr>
            <a:normAutofit fontScale="92500"/>
          </a:bodyPr>
          <a:lstStyle/>
          <a:p>
            <a:r>
              <a:rPr lang="en-US" sz="3500" dirty="0"/>
              <a:t>Capacity</a:t>
            </a:r>
          </a:p>
          <a:p>
            <a:r>
              <a:rPr lang="en-US" sz="3500" dirty="0"/>
              <a:t>Effluent screen</a:t>
            </a:r>
          </a:p>
          <a:p>
            <a:r>
              <a:rPr lang="en-US" sz="3500" dirty="0"/>
              <a:t>Loading</a:t>
            </a:r>
          </a:p>
          <a:p>
            <a:r>
              <a:rPr lang="en-US" sz="3500" dirty="0"/>
              <a:t>Time controlled</a:t>
            </a:r>
          </a:p>
        </p:txBody>
      </p:sp>
    </p:spTree>
    <p:extLst>
      <p:ext uri="{BB962C8B-B14F-4D97-AF65-F5344CB8AC3E}">
        <p14:creationId xmlns:p14="http://schemas.microsoft.com/office/powerpoint/2010/main" val="2162472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N0268.JPG">
            <a:extLst>
              <a:ext uri="{FF2B5EF4-FFF2-40B4-BE49-F238E27FC236}">
                <a16:creationId xmlns:a16="http://schemas.microsoft.com/office/drawing/2014/main" id="{26B1DAA0-28F1-5A81-7292-07F805C938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9641" y="2438197"/>
            <a:ext cx="4565476" cy="34241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E613AB-277F-79DB-B5DD-F778D81B0FD8}"/>
              </a:ext>
            </a:extLst>
          </p:cNvPr>
          <p:cNvSpPr>
            <a:spLocks noGrp="1"/>
          </p:cNvSpPr>
          <p:nvPr>
            <p:ph type="title"/>
          </p:nvPr>
        </p:nvSpPr>
        <p:spPr/>
        <p:txBody>
          <a:bodyPr/>
          <a:lstStyle/>
          <a:p>
            <a:r>
              <a:rPr lang="en-US" sz="5500" dirty="0"/>
              <a:t>Other water sources “clean”</a:t>
            </a:r>
          </a:p>
        </p:txBody>
      </p:sp>
      <p:sp>
        <p:nvSpPr>
          <p:cNvPr id="3" name="Content Placeholder 2">
            <a:extLst>
              <a:ext uri="{FF2B5EF4-FFF2-40B4-BE49-F238E27FC236}">
                <a16:creationId xmlns:a16="http://schemas.microsoft.com/office/drawing/2014/main" id="{1DAFD9A4-5444-F542-60EB-582FB9539823}"/>
              </a:ext>
            </a:extLst>
          </p:cNvPr>
          <p:cNvSpPr>
            <a:spLocks noGrp="1"/>
          </p:cNvSpPr>
          <p:nvPr>
            <p:ph idx="1"/>
          </p:nvPr>
        </p:nvSpPr>
        <p:spPr>
          <a:xfrm>
            <a:off x="838200" y="1825625"/>
            <a:ext cx="5257800" cy="4351338"/>
          </a:xfrm>
        </p:spPr>
        <p:txBody>
          <a:bodyPr/>
          <a:lstStyle/>
          <a:p>
            <a:r>
              <a:rPr lang="en-US" sz="3500" dirty="0"/>
              <a:t>Drains</a:t>
            </a:r>
          </a:p>
          <a:p>
            <a:r>
              <a:rPr lang="en-US" sz="3500" dirty="0"/>
              <a:t>Sump pumps</a:t>
            </a:r>
          </a:p>
          <a:p>
            <a:r>
              <a:rPr lang="en-US" sz="3500" dirty="0"/>
              <a:t>Roof leaders</a:t>
            </a:r>
          </a:p>
          <a:p>
            <a:r>
              <a:rPr lang="en-US" sz="3500" dirty="0"/>
              <a:t>Additional water</a:t>
            </a:r>
          </a:p>
          <a:p>
            <a:r>
              <a:rPr lang="en-US" sz="3500" dirty="0"/>
              <a:t>Site drainage</a:t>
            </a:r>
          </a:p>
        </p:txBody>
      </p:sp>
      <p:pic>
        <p:nvPicPr>
          <p:cNvPr id="4" name="Picture 2" descr="5 Tips for Silencing Noisy Rain Gutter Downspouts">
            <a:extLst>
              <a:ext uri="{FF2B5EF4-FFF2-40B4-BE49-F238E27FC236}">
                <a16:creationId xmlns:a16="http://schemas.microsoft.com/office/drawing/2014/main" id="{246061A0-2CC7-C353-4221-CEDEB4DDF4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7205" y="1727634"/>
            <a:ext cx="3472702" cy="22610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824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1AAF-28C3-89FB-161A-FDC8A9764176}"/>
              </a:ext>
            </a:extLst>
          </p:cNvPr>
          <p:cNvSpPr>
            <a:spLocks noGrp="1"/>
          </p:cNvSpPr>
          <p:nvPr>
            <p:ph type="title"/>
          </p:nvPr>
        </p:nvSpPr>
        <p:spPr>
          <a:xfrm>
            <a:off x="7554884" y="365126"/>
            <a:ext cx="3798915" cy="931660"/>
          </a:xfrm>
        </p:spPr>
        <p:txBody>
          <a:bodyPr/>
          <a:lstStyle/>
          <a:p>
            <a:pPr algn="ctr"/>
            <a:r>
              <a:rPr lang="en-US" sz="5500" dirty="0"/>
              <a:t>Blockage</a:t>
            </a:r>
          </a:p>
        </p:txBody>
      </p:sp>
      <p:sp>
        <p:nvSpPr>
          <p:cNvPr id="3" name="Content Placeholder 2">
            <a:extLst>
              <a:ext uri="{FF2B5EF4-FFF2-40B4-BE49-F238E27FC236}">
                <a16:creationId xmlns:a16="http://schemas.microsoft.com/office/drawing/2014/main" id="{3D764B57-AFE9-AE3E-70DD-DA1A875DC08F}"/>
              </a:ext>
            </a:extLst>
          </p:cNvPr>
          <p:cNvSpPr>
            <a:spLocks noGrp="1"/>
          </p:cNvSpPr>
          <p:nvPr>
            <p:ph idx="1"/>
          </p:nvPr>
        </p:nvSpPr>
        <p:spPr>
          <a:xfrm>
            <a:off x="7554884" y="1296786"/>
            <a:ext cx="4637116" cy="4351338"/>
          </a:xfrm>
        </p:spPr>
        <p:txBody>
          <a:bodyPr/>
          <a:lstStyle/>
          <a:p>
            <a:r>
              <a:rPr lang="en-US" sz="3500" dirty="0"/>
              <a:t>Building sewer</a:t>
            </a:r>
          </a:p>
          <a:p>
            <a:r>
              <a:rPr lang="en-US" sz="3500" dirty="0"/>
              <a:t>Septic tank</a:t>
            </a:r>
          </a:p>
          <a:p>
            <a:r>
              <a:rPr lang="en-US" sz="3500" dirty="0"/>
              <a:t>Distribution box – drop box – adv</a:t>
            </a:r>
          </a:p>
          <a:p>
            <a:r>
              <a:rPr lang="en-US" sz="3500" dirty="0"/>
              <a:t>Frozen pipes</a:t>
            </a:r>
          </a:p>
          <a:p>
            <a:r>
              <a:rPr lang="en-US" sz="3500" dirty="0"/>
              <a:t>Animals getting into system</a:t>
            </a:r>
          </a:p>
          <a:p>
            <a:endParaRPr lang="en-US" dirty="0"/>
          </a:p>
        </p:txBody>
      </p:sp>
      <p:pic>
        <p:nvPicPr>
          <p:cNvPr id="4" name="Picture 2" descr="Roto-Rooter Cleans Unusual Clog from Sewer Drain | Plumbing Line Televising  | Causes of Pipe Blockages | Roto-Rooter Milwaukee Sewer-Drain Service">
            <a:extLst>
              <a:ext uri="{FF2B5EF4-FFF2-40B4-BE49-F238E27FC236}">
                <a16:creationId xmlns:a16="http://schemas.microsoft.com/office/drawing/2014/main" id="{9765D6C4-35C4-97DD-DDA9-305F144B12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172" r="1" b="19424"/>
          <a:stretch/>
        </p:blipFill>
        <p:spPr bwMode="auto">
          <a:xfrm>
            <a:off x="1" y="0"/>
            <a:ext cx="7479157" cy="34289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ips on How to Avoid Sewer Clogs from Fats, Oils and Grease (FOG) | Sussex  County">
            <a:extLst>
              <a:ext uri="{FF2B5EF4-FFF2-40B4-BE49-F238E27FC236}">
                <a16:creationId xmlns:a16="http://schemas.microsoft.com/office/drawing/2014/main" id="{94E1A888-87F2-15FA-CA1C-A6EE393F45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110" b="22091"/>
          <a:stretch/>
        </p:blipFill>
        <p:spPr bwMode="auto">
          <a:xfrm>
            <a:off x="1" y="3428998"/>
            <a:ext cx="7479157"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607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85EA0-40A9-B92E-C93E-3A55CDDF40B7}"/>
              </a:ext>
            </a:extLst>
          </p:cNvPr>
          <p:cNvSpPr>
            <a:spLocks noGrp="1"/>
          </p:cNvSpPr>
          <p:nvPr>
            <p:ph type="title"/>
          </p:nvPr>
        </p:nvSpPr>
        <p:spPr>
          <a:xfrm>
            <a:off x="838200" y="365125"/>
            <a:ext cx="4249189" cy="1325563"/>
          </a:xfrm>
        </p:spPr>
        <p:txBody>
          <a:bodyPr/>
          <a:lstStyle/>
          <a:p>
            <a:r>
              <a:rPr lang="en-US" sz="5500" dirty="0"/>
              <a:t>Roots</a:t>
            </a:r>
          </a:p>
        </p:txBody>
      </p:sp>
      <p:sp>
        <p:nvSpPr>
          <p:cNvPr id="3" name="Content Placeholder 2">
            <a:extLst>
              <a:ext uri="{FF2B5EF4-FFF2-40B4-BE49-F238E27FC236}">
                <a16:creationId xmlns:a16="http://schemas.microsoft.com/office/drawing/2014/main" id="{1ED3E131-B4F6-D1F3-D66A-87CC41507414}"/>
              </a:ext>
            </a:extLst>
          </p:cNvPr>
          <p:cNvSpPr>
            <a:spLocks noGrp="1"/>
          </p:cNvSpPr>
          <p:nvPr>
            <p:ph idx="1"/>
          </p:nvPr>
        </p:nvSpPr>
        <p:spPr>
          <a:xfrm>
            <a:off x="838200" y="1825625"/>
            <a:ext cx="4249189" cy="4351338"/>
          </a:xfrm>
        </p:spPr>
        <p:txBody>
          <a:bodyPr/>
          <a:lstStyle/>
          <a:p>
            <a:r>
              <a:rPr lang="en-US" sz="3000" dirty="0"/>
              <a:t>Symptom of the problem</a:t>
            </a:r>
          </a:p>
          <a:p>
            <a:r>
              <a:rPr lang="en-US" sz="3000" dirty="0"/>
              <a:t>Replace all leaky components</a:t>
            </a:r>
          </a:p>
          <a:p>
            <a:r>
              <a:rPr lang="en-US" sz="3000" dirty="0"/>
              <a:t>Soil treatment area?</a:t>
            </a:r>
          </a:p>
          <a:p>
            <a:pPr lvl="1"/>
            <a:r>
              <a:rPr lang="en-US" sz="4300" b="1" dirty="0">
                <a:solidFill>
                  <a:schemeClr val="tx2">
                    <a:lumMod val="75000"/>
                  </a:schemeClr>
                </a:solidFill>
                <a:effectLst>
                  <a:outerShdw blurRad="38100" dist="38100" dir="2700000" algn="tl">
                    <a:srgbClr val="000000">
                      <a:alpha val="43137"/>
                    </a:srgbClr>
                  </a:outerShdw>
                </a:effectLst>
              </a:rPr>
              <a:t>Wet?</a:t>
            </a:r>
          </a:p>
          <a:p>
            <a:endParaRPr lang="en-US" dirty="0"/>
          </a:p>
        </p:txBody>
      </p:sp>
      <p:pic>
        <p:nvPicPr>
          <p:cNvPr id="4" name="Picture 4" descr="Tree Roots in Septic Tank Removal » First Call Septic Services 360-686-0505">
            <a:extLst>
              <a:ext uri="{FF2B5EF4-FFF2-40B4-BE49-F238E27FC236}">
                <a16:creationId xmlns:a16="http://schemas.microsoft.com/office/drawing/2014/main" id="{07634178-3A34-BD6A-07F9-EFD64D3F45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14" r="15987" b="-1"/>
          <a:stretch/>
        </p:blipFill>
        <p:spPr bwMode="auto">
          <a:xfrm>
            <a:off x="5293609" y="202879"/>
            <a:ext cx="4453063" cy="3190951"/>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5" name="Picture 2" descr="How To Avoid The 3 Main Causes Of A Blocked Sewer Line - Super Mario Repipe">
            <a:extLst>
              <a:ext uri="{FF2B5EF4-FFF2-40B4-BE49-F238E27FC236}">
                <a16:creationId xmlns:a16="http://schemas.microsoft.com/office/drawing/2014/main" id="{11B280C9-3114-24EF-FDEE-E284A8617B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17" r="-1" b="-1"/>
          <a:stretch/>
        </p:blipFill>
        <p:spPr bwMode="auto">
          <a:xfrm>
            <a:off x="5293608" y="3464169"/>
            <a:ext cx="4453064" cy="3190952"/>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908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D8F4E-805F-A2B1-47ED-BCD35A37C5DE}"/>
              </a:ext>
            </a:extLst>
          </p:cNvPr>
          <p:cNvSpPr>
            <a:spLocks noGrp="1"/>
          </p:cNvSpPr>
          <p:nvPr>
            <p:ph type="title"/>
          </p:nvPr>
        </p:nvSpPr>
        <p:spPr/>
        <p:txBody>
          <a:bodyPr>
            <a:noAutofit/>
          </a:bodyPr>
          <a:lstStyle/>
          <a:p>
            <a:r>
              <a:rPr lang="en-US" sz="5500" dirty="0"/>
              <a:t>WHAT IS SEWAGE?</a:t>
            </a:r>
          </a:p>
        </p:txBody>
      </p:sp>
      <p:sp>
        <p:nvSpPr>
          <p:cNvPr id="4" name="Text Placeholder 3">
            <a:extLst>
              <a:ext uri="{FF2B5EF4-FFF2-40B4-BE49-F238E27FC236}">
                <a16:creationId xmlns:a16="http://schemas.microsoft.com/office/drawing/2014/main" id="{993E8108-737C-30E9-192B-F1C80EF80F44}"/>
              </a:ext>
            </a:extLst>
          </p:cNvPr>
          <p:cNvSpPr>
            <a:spLocks noGrp="1"/>
          </p:cNvSpPr>
          <p:nvPr>
            <p:ph type="body" sz="half" idx="2"/>
          </p:nvPr>
        </p:nvSpPr>
        <p:spPr>
          <a:xfrm>
            <a:off x="913774" y="3130069"/>
            <a:ext cx="3935689" cy="2190160"/>
          </a:xfrm>
        </p:spPr>
        <p:txBody>
          <a:bodyPr>
            <a:normAutofit/>
          </a:bodyPr>
          <a:lstStyle/>
          <a:p>
            <a:pPr marL="457200" indent="-457200" algn="l">
              <a:buFont typeface="Arial" panose="020B0604020202020204" pitchFamily="34" charset="0"/>
              <a:buChar char="•"/>
            </a:pPr>
            <a:r>
              <a:rPr lang="en-US" sz="3500" dirty="0"/>
              <a:t>USED</a:t>
            </a:r>
          </a:p>
          <a:p>
            <a:pPr marL="457200" indent="-457200" algn="l">
              <a:buFont typeface="Arial" panose="020B0604020202020204" pitchFamily="34" charset="0"/>
              <a:buChar char="•"/>
            </a:pPr>
            <a:r>
              <a:rPr lang="en-US" sz="3500" dirty="0"/>
              <a:t>WATER</a:t>
            </a:r>
          </a:p>
        </p:txBody>
      </p:sp>
      <p:pic>
        <p:nvPicPr>
          <p:cNvPr id="6" name="Picture 4">
            <a:extLst>
              <a:ext uri="{FF2B5EF4-FFF2-40B4-BE49-F238E27FC236}">
                <a16:creationId xmlns:a16="http://schemas.microsoft.com/office/drawing/2014/main" id="{B21C2473-C573-01DE-4E4F-C18481292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6675" y="1221286"/>
            <a:ext cx="6942596" cy="4558033"/>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929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38F0-F732-E58A-A914-A7A021DAE47C}"/>
              </a:ext>
            </a:extLst>
          </p:cNvPr>
          <p:cNvSpPr>
            <a:spLocks noGrp="1"/>
          </p:cNvSpPr>
          <p:nvPr>
            <p:ph type="title"/>
          </p:nvPr>
        </p:nvSpPr>
        <p:spPr/>
        <p:txBody>
          <a:bodyPr>
            <a:normAutofit/>
          </a:bodyPr>
          <a:lstStyle/>
          <a:p>
            <a:r>
              <a:rPr lang="en-US" dirty="0"/>
              <a:t>WHERE DOES IT COME FROM?</a:t>
            </a:r>
            <a:endParaRPr lang="en-US"/>
          </a:p>
        </p:txBody>
      </p:sp>
      <p:sp>
        <p:nvSpPr>
          <p:cNvPr id="3" name="Content Placeholder 2">
            <a:extLst>
              <a:ext uri="{FF2B5EF4-FFF2-40B4-BE49-F238E27FC236}">
                <a16:creationId xmlns:a16="http://schemas.microsoft.com/office/drawing/2014/main" id="{62363C86-F8AA-70A2-33C0-89CEC365ED47}"/>
              </a:ext>
            </a:extLst>
          </p:cNvPr>
          <p:cNvSpPr>
            <a:spLocks noGrp="1"/>
          </p:cNvSpPr>
          <p:nvPr>
            <p:ph sz="half" idx="1"/>
          </p:nvPr>
        </p:nvSpPr>
        <p:spPr/>
        <p:txBody>
          <a:bodyPr>
            <a:normAutofit/>
          </a:bodyPr>
          <a:lstStyle/>
          <a:p>
            <a:r>
              <a:rPr lang="en-US"/>
              <a:t>“USED” WATER</a:t>
            </a:r>
          </a:p>
          <a:p>
            <a:r>
              <a:rPr lang="en-US"/>
              <a:t>BATHROOM</a:t>
            </a:r>
          </a:p>
          <a:p>
            <a:pPr lvl="1"/>
            <a:r>
              <a:rPr lang="en-US" sz="2800"/>
              <a:t>BLACK WATER</a:t>
            </a:r>
          </a:p>
          <a:p>
            <a:r>
              <a:rPr lang="en-US"/>
              <a:t>LAUNDRY</a:t>
            </a:r>
          </a:p>
          <a:p>
            <a:pPr lvl="1"/>
            <a:r>
              <a:rPr lang="en-US" sz="2800"/>
              <a:t>GRAY WATER</a:t>
            </a:r>
          </a:p>
          <a:p>
            <a:r>
              <a:rPr lang="en-US"/>
              <a:t>KITCHEN</a:t>
            </a:r>
          </a:p>
          <a:p>
            <a:pPr lvl="1"/>
            <a:r>
              <a:rPr lang="en-US" sz="2800"/>
              <a:t>BLACK WATER</a:t>
            </a:r>
          </a:p>
        </p:txBody>
      </p:sp>
      <p:pic>
        <p:nvPicPr>
          <p:cNvPr id="4" name="Picture 5" descr="IMG_0801">
            <a:extLst>
              <a:ext uri="{FF2B5EF4-FFF2-40B4-BE49-F238E27FC236}">
                <a16:creationId xmlns:a16="http://schemas.microsoft.com/office/drawing/2014/main" id="{AE09154C-587D-FB86-89CD-68E4482D62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53" r="6247"/>
          <a:stretch/>
        </p:blipFill>
        <p:spPr>
          <a:xfrm>
            <a:off x="6096000" y="1825625"/>
            <a:ext cx="4130701" cy="37506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70345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46C77-A2BE-82CD-BF71-91623BB17A2D}"/>
              </a:ext>
            </a:extLst>
          </p:cNvPr>
          <p:cNvSpPr>
            <a:spLocks noGrp="1"/>
          </p:cNvSpPr>
          <p:nvPr>
            <p:ph type="title"/>
          </p:nvPr>
        </p:nvSpPr>
        <p:spPr>
          <a:xfrm>
            <a:off x="913774" y="2283"/>
            <a:ext cx="10364451" cy="1596177"/>
          </a:xfrm>
        </p:spPr>
        <p:txBody>
          <a:bodyPr/>
          <a:lstStyle/>
          <a:p>
            <a:pPr algn="ctr"/>
            <a:r>
              <a:rPr lang="en-US" dirty="0"/>
              <a:t>BLACK OR GRAY – </a:t>
            </a:r>
            <a:br>
              <a:rPr lang="en-US" dirty="0"/>
            </a:br>
            <a:r>
              <a:rPr lang="en-US" dirty="0"/>
              <a:t>THE PROBLEMS ARE THE </a:t>
            </a:r>
            <a:r>
              <a:rPr lang="en-US" u="sng" dirty="0">
                <a:effectLst>
                  <a:outerShdw blurRad="38100" dist="38100" dir="2700000" algn="tl">
                    <a:srgbClr val="000000">
                      <a:alpha val="43137"/>
                    </a:srgbClr>
                  </a:outerShdw>
                </a:effectLst>
              </a:rPr>
              <a:t>SAME</a:t>
            </a:r>
          </a:p>
        </p:txBody>
      </p:sp>
      <p:pic>
        <p:nvPicPr>
          <p:cNvPr id="1026" name="Picture 2" descr="Graywater, From Your Sink To Your Lawn – Corridor News">
            <a:extLst>
              <a:ext uri="{FF2B5EF4-FFF2-40B4-BE49-F238E27FC236}">
                <a16:creationId xmlns:a16="http://schemas.microsoft.com/office/drawing/2014/main" id="{5CC77933-01E4-97FF-C185-DBD39476E12B}"/>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548014" y="1821633"/>
            <a:ext cx="4142320" cy="31876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cological Sanitation - Howtopedia - english">
            <a:extLst>
              <a:ext uri="{FF2B5EF4-FFF2-40B4-BE49-F238E27FC236}">
                <a16:creationId xmlns:a16="http://schemas.microsoft.com/office/drawing/2014/main" id="{185E443E-A875-A928-A17C-FABC14AE3D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7059" y="1821633"/>
            <a:ext cx="5587892" cy="31689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6C3DD23-CCDF-1F7A-D052-490F69980083}"/>
              </a:ext>
            </a:extLst>
          </p:cNvPr>
          <p:cNvSpPr/>
          <p:nvPr/>
        </p:nvSpPr>
        <p:spPr>
          <a:xfrm>
            <a:off x="1261769" y="5213778"/>
            <a:ext cx="9668460" cy="86177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500" b="1" cap="none" spc="0" dirty="0">
                <a:ln/>
                <a:solidFill>
                  <a:schemeClr val="tx2"/>
                </a:solidFill>
                <a:effectLst/>
              </a:rPr>
              <a:t>Graywater does not include wastewater from toilets, urinals, kitchen sinks, dishwashers or non-laundry utility sinks</a:t>
            </a:r>
          </a:p>
        </p:txBody>
      </p:sp>
    </p:spTree>
    <p:extLst>
      <p:ext uri="{BB962C8B-B14F-4D97-AF65-F5344CB8AC3E}">
        <p14:creationId xmlns:p14="http://schemas.microsoft.com/office/powerpoint/2010/main" val="1528319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SCF0022">
            <a:extLst>
              <a:ext uri="{FF2B5EF4-FFF2-40B4-BE49-F238E27FC236}">
                <a16:creationId xmlns:a16="http://schemas.microsoft.com/office/drawing/2014/main" id="{7565E179-6EA7-3F82-9637-1BBB20AEF37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00"/>
          <a:stretch/>
        </p:blipFill>
        <p:spPr>
          <a:xfrm>
            <a:off x="1" y="10"/>
            <a:ext cx="7552944" cy="6857990"/>
          </a:xfrm>
          <a:prstGeom prst="rect">
            <a:avLst/>
          </a:prstGeom>
          <a:noFill/>
        </p:spPr>
      </p:pic>
      <p:sp>
        <p:nvSpPr>
          <p:cNvPr id="2" name="Title 1">
            <a:extLst>
              <a:ext uri="{FF2B5EF4-FFF2-40B4-BE49-F238E27FC236}">
                <a16:creationId xmlns:a16="http://schemas.microsoft.com/office/drawing/2014/main" id="{0B5256B1-EC41-3AFE-80A8-71C6A88A85F2}"/>
              </a:ext>
            </a:extLst>
          </p:cNvPr>
          <p:cNvSpPr>
            <a:spLocks noGrp="1"/>
          </p:cNvSpPr>
          <p:nvPr>
            <p:ph type="title"/>
          </p:nvPr>
        </p:nvSpPr>
        <p:spPr>
          <a:xfrm>
            <a:off x="8196408" y="640831"/>
            <a:ext cx="3352128" cy="1573863"/>
          </a:xfrm>
        </p:spPr>
        <p:txBody>
          <a:bodyPr>
            <a:normAutofit fontScale="90000"/>
          </a:bodyPr>
          <a:lstStyle/>
          <a:p>
            <a:r>
              <a:rPr lang="en-US" dirty="0"/>
              <a:t>Sewage composition</a:t>
            </a:r>
          </a:p>
        </p:txBody>
      </p:sp>
      <p:sp>
        <p:nvSpPr>
          <p:cNvPr id="3" name="Content Placeholder 2">
            <a:extLst>
              <a:ext uri="{FF2B5EF4-FFF2-40B4-BE49-F238E27FC236}">
                <a16:creationId xmlns:a16="http://schemas.microsoft.com/office/drawing/2014/main" id="{E8CB8815-E3B5-8435-836A-694DA8561203}"/>
              </a:ext>
            </a:extLst>
          </p:cNvPr>
          <p:cNvSpPr>
            <a:spLocks noGrp="1"/>
          </p:cNvSpPr>
          <p:nvPr>
            <p:ph sz="quarter" idx="13"/>
          </p:nvPr>
        </p:nvSpPr>
        <p:spPr>
          <a:xfrm>
            <a:off x="8196408" y="2367092"/>
            <a:ext cx="3352128" cy="3881309"/>
          </a:xfrm>
        </p:spPr>
        <p:txBody>
          <a:bodyPr>
            <a:normAutofit/>
          </a:bodyPr>
          <a:lstStyle/>
          <a:p>
            <a:r>
              <a:rPr lang="en-US" sz="3000" dirty="0"/>
              <a:t>Organics</a:t>
            </a:r>
          </a:p>
          <a:p>
            <a:r>
              <a:rPr lang="en-US" sz="3000" dirty="0"/>
              <a:t>Inorganics</a:t>
            </a:r>
          </a:p>
          <a:p>
            <a:r>
              <a:rPr lang="en-US" sz="3000" dirty="0"/>
              <a:t>Nutrients</a:t>
            </a:r>
          </a:p>
          <a:p>
            <a:r>
              <a:rPr lang="en-US" sz="3000" dirty="0"/>
              <a:t>Pathogens</a:t>
            </a:r>
          </a:p>
          <a:p>
            <a:r>
              <a:rPr lang="en-US" sz="3000" dirty="0"/>
              <a:t>Chemicals</a:t>
            </a:r>
          </a:p>
        </p:txBody>
      </p:sp>
    </p:spTree>
    <p:extLst>
      <p:ext uri="{BB962C8B-B14F-4D97-AF65-F5344CB8AC3E}">
        <p14:creationId xmlns:p14="http://schemas.microsoft.com/office/powerpoint/2010/main" val="2331981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433FE-6260-1696-EDEC-21D613D076C4}"/>
              </a:ext>
            </a:extLst>
          </p:cNvPr>
          <p:cNvSpPr>
            <a:spLocks noGrp="1"/>
          </p:cNvSpPr>
          <p:nvPr>
            <p:ph type="title"/>
          </p:nvPr>
        </p:nvSpPr>
        <p:spPr>
          <a:xfrm>
            <a:off x="838200" y="307344"/>
            <a:ext cx="10515600" cy="1325563"/>
          </a:xfrm>
        </p:spPr>
        <p:txBody>
          <a:bodyPr/>
          <a:lstStyle/>
          <a:p>
            <a:r>
              <a:rPr lang="en-US" sz="4400" dirty="0"/>
              <a:t>High strength waste</a:t>
            </a:r>
            <a:br>
              <a:rPr lang="en-US" sz="4400" dirty="0"/>
            </a:br>
            <a:r>
              <a:rPr lang="en-US" sz="4400" dirty="0"/>
              <a:t>what it is and how it impacts the system</a:t>
            </a:r>
            <a:endParaRPr lang="en-US" dirty="0"/>
          </a:p>
        </p:txBody>
      </p:sp>
      <p:pic>
        <p:nvPicPr>
          <p:cNvPr id="4" name="Picture 3">
            <a:extLst>
              <a:ext uri="{FF2B5EF4-FFF2-40B4-BE49-F238E27FC236}">
                <a16:creationId xmlns:a16="http://schemas.microsoft.com/office/drawing/2014/main" id="{424DD5A3-0882-ED68-9583-835B0A4F26DB}"/>
              </a:ext>
            </a:extLst>
          </p:cNvPr>
          <p:cNvPicPr>
            <a:picLocks noChangeAspect="1"/>
          </p:cNvPicPr>
          <p:nvPr/>
        </p:nvPicPr>
        <p:blipFill rotWithShape="1">
          <a:blip r:embed="rId3">
            <a:extLst>
              <a:ext uri="{28A0092B-C50C-407E-A947-70E740481C1C}">
                <a14:useLocalDpi xmlns:a14="http://schemas.microsoft.com/office/drawing/2010/main" val="0"/>
              </a:ext>
            </a:extLst>
          </a:blip>
          <a:srcRect t="8380" r="3" b="3"/>
          <a:stretch/>
        </p:blipFill>
        <p:spPr>
          <a:xfrm>
            <a:off x="466165" y="2022443"/>
            <a:ext cx="5441745" cy="3739279"/>
          </a:xfrm>
          <a:prstGeom prst="rect">
            <a:avLst/>
          </a:prstGeom>
        </p:spPr>
      </p:pic>
      <p:pic>
        <p:nvPicPr>
          <p:cNvPr id="5" name="Picture 4">
            <a:extLst>
              <a:ext uri="{FF2B5EF4-FFF2-40B4-BE49-F238E27FC236}">
                <a16:creationId xmlns:a16="http://schemas.microsoft.com/office/drawing/2014/main" id="{A84887CA-FFF5-64F6-3610-C26A3A1055AA}"/>
              </a:ext>
            </a:extLst>
          </p:cNvPr>
          <p:cNvPicPr>
            <a:picLocks noChangeAspect="1"/>
          </p:cNvPicPr>
          <p:nvPr/>
        </p:nvPicPr>
        <p:blipFill rotWithShape="1">
          <a:blip r:embed="rId4">
            <a:extLst>
              <a:ext uri="{28A0092B-C50C-407E-A947-70E740481C1C}">
                <a14:useLocalDpi xmlns:a14="http://schemas.microsoft.com/office/drawing/2010/main" val="0"/>
              </a:ext>
            </a:extLst>
          </a:blip>
          <a:srcRect t="18416" r="-1" b="42951"/>
          <a:stretch/>
        </p:blipFill>
        <p:spPr>
          <a:xfrm>
            <a:off x="5956448" y="2015359"/>
            <a:ext cx="5444606" cy="3739279"/>
          </a:xfrm>
          <a:prstGeom prst="rect">
            <a:avLst/>
          </a:prstGeom>
        </p:spPr>
      </p:pic>
      <p:sp>
        <p:nvSpPr>
          <p:cNvPr id="6" name="WordArt 5">
            <a:extLst>
              <a:ext uri="{FF2B5EF4-FFF2-40B4-BE49-F238E27FC236}">
                <a16:creationId xmlns:a16="http://schemas.microsoft.com/office/drawing/2014/main" id="{7E7F8A92-8C8A-28B3-E3E0-109D302FC0F3}"/>
              </a:ext>
            </a:extLst>
          </p:cNvPr>
          <p:cNvSpPr>
            <a:spLocks noChangeArrowheads="1" noChangeShapeType="1" noTextEdit="1"/>
          </p:cNvSpPr>
          <p:nvPr/>
        </p:nvSpPr>
        <p:spPr bwMode="auto">
          <a:xfrm rot="937029">
            <a:off x="1221990" y="2816295"/>
            <a:ext cx="1143000" cy="762000"/>
          </a:xfrm>
          <a:prstGeom prst="rect">
            <a:avLst/>
          </a:prstGeom>
        </p:spPr>
        <p:txBody>
          <a:bodyPr wrap="none" fromWordArt="1">
            <a:prstTxWarp prst="textSlantUp">
              <a:avLst>
                <a:gd name="adj" fmla="val 32056"/>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0" cap="none" spc="0" normalizeH="0" baseline="0" noProof="0" dirty="0">
                <a:ln w="9525">
                  <a:solidFill>
                    <a:srgbClr val="CC99FF"/>
                  </a:solidFill>
                  <a:miter lim="800000"/>
                  <a:headEnd/>
                  <a:tailEnd/>
                </a:ln>
                <a:gradFill rotWithShape="1">
                  <a:gsLst>
                    <a:gs pos="0">
                      <a:srgbClr val="6600CC"/>
                    </a:gs>
                    <a:gs pos="100000">
                      <a:srgbClr val="CC00CC"/>
                    </a:gs>
                  </a:gsLst>
                  <a:lin ang="4440000" scaled="1"/>
                </a:gradFill>
                <a:effectLst>
                  <a:outerShdw dist="53882" dir="2700000" algn="ctr" rotWithShape="0">
                    <a:srgbClr val="9999FF">
                      <a:alpha val="79999"/>
                    </a:srgbClr>
                  </a:outerShdw>
                </a:effectLst>
                <a:uLnTx/>
                <a:uFillTx/>
                <a:latin typeface="Impact"/>
                <a:ea typeface="+mn-ea"/>
                <a:cs typeface="+mn-cs"/>
              </a:rPr>
              <a:t>BOD</a:t>
            </a:r>
          </a:p>
        </p:txBody>
      </p:sp>
      <p:sp>
        <p:nvSpPr>
          <p:cNvPr id="7" name="TextBox 6">
            <a:extLst>
              <a:ext uri="{FF2B5EF4-FFF2-40B4-BE49-F238E27FC236}">
                <a16:creationId xmlns:a16="http://schemas.microsoft.com/office/drawing/2014/main" id="{A68FC7B2-7C77-6A14-53BA-4592D1B9DE51}"/>
              </a:ext>
            </a:extLst>
          </p:cNvPr>
          <p:cNvSpPr txBox="1"/>
          <p:nvPr/>
        </p:nvSpPr>
        <p:spPr>
          <a:xfrm rot="20494380">
            <a:off x="4797246" y="5943725"/>
            <a:ext cx="1420681"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0" cap="none" spc="0" normalizeH="0" baseline="0" noProof="0" dirty="0">
                <a:ln w="9525">
                  <a:round/>
                  <a:headEnd/>
                  <a:tailEnd/>
                </a:ln>
                <a:blipFill dpi="0" rotWithShape="0">
                  <a:blip r:embed="rId5"/>
                  <a:srcRect/>
                  <a:tile tx="0" ty="0" sx="100000" sy="100000" flip="none" algn="tl"/>
                </a:blipFill>
                <a:effectLst/>
                <a:uLnTx/>
                <a:uFillTx/>
                <a:latin typeface="Arial Black"/>
                <a:ea typeface="+mn-ea"/>
                <a:cs typeface="+mn-cs"/>
              </a:rPr>
              <a:t>TSS</a:t>
            </a:r>
            <a:endParaRPr kumimoji="0" lang="en-US" sz="4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8" name="WordArt 7">
            <a:extLst>
              <a:ext uri="{FF2B5EF4-FFF2-40B4-BE49-F238E27FC236}">
                <a16:creationId xmlns:a16="http://schemas.microsoft.com/office/drawing/2014/main" id="{7320B61A-BB0F-2D24-A942-864997D2121C}"/>
              </a:ext>
            </a:extLst>
          </p:cNvPr>
          <p:cNvSpPr>
            <a:spLocks noChangeArrowheads="1" noChangeShapeType="1" noTextEdit="1"/>
          </p:cNvSpPr>
          <p:nvPr/>
        </p:nvSpPr>
        <p:spPr bwMode="auto">
          <a:xfrm>
            <a:off x="9586152" y="4329565"/>
            <a:ext cx="1524000" cy="64770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2700">
                  <a:solidFill>
                    <a:srgbClr val="EAEAEA"/>
                  </a:solidFill>
                  <a:miter lim="800000"/>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Arial Black"/>
                <a:ea typeface="+mn-ea"/>
                <a:cs typeface="+mn-cs"/>
              </a:rPr>
              <a:t>FOG</a:t>
            </a:r>
          </a:p>
        </p:txBody>
      </p:sp>
    </p:spTree>
    <p:extLst>
      <p:ext uri="{BB962C8B-B14F-4D97-AF65-F5344CB8AC3E}">
        <p14:creationId xmlns:p14="http://schemas.microsoft.com/office/powerpoint/2010/main" val="384137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05"/>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 calcmode="lin" valueType="num">
                                      <p:cBhvr>
                                        <p:cTn id="9" dur="500" fill="hold"/>
                                        <p:tgtEl>
                                          <p:spTgt spid="6"/>
                                        </p:tgtEl>
                                        <p:attrNameLst>
                                          <p:attrName>ppt_x</p:attrName>
                                        </p:attrNameLst>
                                      </p:cBhvr>
                                      <p:tavLst>
                                        <p:tav tm="0">
                                          <p:val>
                                            <p:strVal val="#ppt_x-.2"/>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1DBA1-02BB-50A8-2C64-F369B68B6DF5}"/>
              </a:ext>
            </a:extLst>
          </p:cNvPr>
          <p:cNvSpPr>
            <a:spLocks noGrp="1"/>
          </p:cNvSpPr>
          <p:nvPr>
            <p:ph type="title"/>
          </p:nvPr>
        </p:nvSpPr>
        <p:spPr/>
        <p:txBody>
          <a:bodyPr>
            <a:normAutofit/>
          </a:bodyPr>
          <a:lstStyle/>
          <a:p>
            <a:r>
              <a:rPr lang="en-US" dirty="0"/>
              <a:t>Source &amp; Flow</a:t>
            </a:r>
          </a:p>
        </p:txBody>
      </p:sp>
      <p:sp>
        <p:nvSpPr>
          <p:cNvPr id="3" name="Content Placeholder 2">
            <a:extLst>
              <a:ext uri="{FF2B5EF4-FFF2-40B4-BE49-F238E27FC236}">
                <a16:creationId xmlns:a16="http://schemas.microsoft.com/office/drawing/2014/main" id="{AA2C6DE9-937B-A495-BD98-65FC52CBAA24}"/>
              </a:ext>
            </a:extLst>
          </p:cNvPr>
          <p:cNvSpPr>
            <a:spLocks noGrp="1"/>
          </p:cNvSpPr>
          <p:nvPr>
            <p:ph sz="half" idx="1"/>
          </p:nvPr>
        </p:nvSpPr>
        <p:spPr/>
        <p:txBody>
          <a:bodyPr>
            <a:normAutofit fontScale="92500" lnSpcReduction="10000"/>
          </a:bodyPr>
          <a:lstStyle/>
          <a:p>
            <a:r>
              <a:rPr lang="en-US" dirty="0"/>
              <a:t>Goals</a:t>
            </a:r>
          </a:p>
          <a:p>
            <a:r>
              <a:rPr lang="en-US" dirty="0"/>
              <a:t>What is the source – things to think about</a:t>
            </a:r>
          </a:p>
          <a:p>
            <a:pPr lvl="1"/>
            <a:r>
              <a:rPr lang="en-US" sz="2800"/>
              <a:t>Residential vs. Commercial</a:t>
            </a:r>
          </a:p>
          <a:p>
            <a:pPr lvl="1"/>
            <a:r>
              <a:rPr lang="en-US" sz="2800"/>
              <a:t>What is the difference</a:t>
            </a:r>
          </a:p>
          <a:p>
            <a:r>
              <a:rPr lang="en-US"/>
              <a:t>Source </a:t>
            </a:r>
            <a:r>
              <a:rPr lang="en-US" dirty="0"/>
              <a:t>issues</a:t>
            </a:r>
          </a:p>
          <a:p>
            <a:r>
              <a:rPr lang="en-US" dirty="0"/>
              <a:t>What is sewage</a:t>
            </a:r>
          </a:p>
          <a:p>
            <a:r>
              <a:rPr lang="en-US" dirty="0"/>
              <a:t>How it flows </a:t>
            </a:r>
          </a:p>
        </p:txBody>
      </p:sp>
      <p:pic>
        <p:nvPicPr>
          <p:cNvPr id="2050" name="Picture 2" descr="Septic - Miami Waterkeeper">
            <a:extLst>
              <a:ext uri="{FF2B5EF4-FFF2-40B4-BE49-F238E27FC236}">
                <a16:creationId xmlns:a16="http://schemas.microsoft.com/office/drawing/2014/main" id="{2EA9DD4C-4D58-5F68-0201-BCB9980E2F8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45216" y="1926336"/>
            <a:ext cx="5181600" cy="3005328"/>
          </a:xfrm>
          <a:prstGeom prst="roundRect">
            <a:avLst>
              <a:gd name="adj" fmla="val 8594"/>
            </a:avLst>
          </a:prstGeom>
          <a:solidFill>
            <a:srgbClr val="FFFFFF"/>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31652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SCF0022">
            <a:extLst>
              <a:ext uri="{FF2B5EF4-FFF2-40B4-BE49-F238E27FC236}">
                <a16:creationId xmlns:a16="http://schemas.microsoft.com/office/drawing/2014/main" id="{7565E179-6EA7-3F82-9637-1BBB20AEF37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00"/>
          <a:stretch/>
        </p:blipFill>
        <p:spPr>
          <a:xfrm>
            <a:off x="1" y="10"/>
            <a:ext cx="7552944" cy="6857990"/>
          </a:xfrm>
          <a:prstGeom prst="rect">
            <a:avLst/>
          </a:prstGeom>
          <a:noFill/>
        </p:spPr>
      </p:pic>
      <p:sp>
        <p:nvSpPr>
          <p:cNvPr id="2" name="Title 1">
            <a:extLst>
              <a:ext uri="{FF2B5EF4-FFF2-40B4-BE49-F238E27FC236}">
                <a16:creationId xmlns:a16="http://schemas.microsoft.com/office/drawing/2014/main" id="{0B5256B1-EC41-3AFE-80A8-71C6A88A85F2}"/>
              </a:ext>
            </a:extLst>
          </p:cNvPr>
          <p:cNvSpPr>
            <a:spLocks noGrp="1"/>
          </p:cNvSpPr>
          <p:nvPr>
            <p:ph type="title"/>
          </p:nvPr>
        </p:nvSpPr>
        <p:spPr>
          <a:xfrm>
            <a:off x="8196408" y="640831"/>
            <a:ext cx="3352128" cy="1573863"/>
          </a:xfrm>
        </p:spPr>
        <p:txBody>
          <a:bodyPr>
            <a:normAutofit fontScale="90000"/>
          </a:bodyPr>
          <a:lstStyle/>
          <a:p>
            <a:r>
              <a:rPr lang="en-US" dirty="0"/>
              <a:t>Sewage composition</a:t>
            </a:r>
          </a:p>
        </p:txBody>
      </p:sp>
      <p:sp>
        <p:nvSpPr>
          <p:cNvPr id="3" name="Content Placeholder 2">
            <a:extLst>
              <a:ext uri="{FF2B5EF4-FFF2-40B4-BE49-F238E27FC236}">
                <a16:creationId xmlns:a16="http://schemas.microsoft.com/office/drawing/2014/main" id="{E8CB8815-E3B5-8435-836A-694DA8561203}"/>
              </a:ext>
            </a:extLst>
          </p:cNvPr>
          <p:cNvSpPr>
            <a:spLocks noGrp="1"/>
          </p:cNvSpPr>
          <p:nvPr>
            <p:ph sz="quarter" idx="13"/>
          </p:nvPr>
        </p:nvSpPr>
        <p:spPr>
          <a:xfrm>
            <a:off x="8196408" y="2367092"/>
            <a:ext cx="3352128" cy="3881309"/>
          </a:xfrm>
        </p:spPr>
        <p:txBody>
          <a:bodyPr>
            <a:normAutofit/>
          </a:bodyPr>
          <a:lstStyle/>
          <a:p>
            <a:r>
              <a:rPr lang="en-US" sz="3000" dirty="0"/>
              <a:t>Organics</a:t>
            </a:r>
          </a:p>
          <a:p>
            <a:r>
              <a:rPr lang="en-US" sz="3000" dirty="0"/>
              <a:t>Inorganics</a:t>
            </a:r>
            <a:endParaRPr lang="en-US" sz="3000" dirty="0">
              <a:solidFill>
                <a:schemeClr val="bg1">
                  <a:lumMod val="65000"/>
                </a:schemeClr>
              </a:solidFill>
            </a:endParaRPr>
          </a:p>
          <a:p>
            <a:r>
              <a:rPr lang="en-US" sz="3000" dirty="0">
                <a:solidFill>
                  <a:schemeClr val="bg1">
                    <a:lumMod val="65000"/>
                  </a:schemeClr>
                </a:solidFill>
              </a:rPr>
              <a:t>Nutrients</a:t>
            </a:r>
          </a:p>
          <a:p>
            <a:r>
              <a:rPr lang="en-US" sz="3000" dirty="0">
                <a:solidFill>
                  <a:schemeClr val="bg1">
                    <a:lumMod val="65000"/>
                  </a:schemeClr>
                </a:solidFill>
              </a:rPr>
              <a:t>Pathogens</a:t>
            </a:r>
          </a:p>
          <a:p>
            <a:r>
              <a:rPr lang="en-US" sz="3000" dirty="0">
                <a:solidFill>
                  <a:schemeClr val="bg1">
                    <a:lumMod val="65000"/>
                  </a:schemeClr>
                </a:solidFill>
              </a:rPr>
              <a:t>Chemicals</a:t>
            </a:r>
          </a:p>
        </p:txBody>
      </p:sp>
    </p:spTree>
    <p:extLst>
      <p:ext uri="{BB962C8B-B14F-4D97-AF65-F5344CB8AC3E}">
        <p14:creationId xmlns:p14="http://schemas.microsoft.com/office/powerpoint/2010/main" val="2691632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EC2F4-C8CE-E62C-CABD-5EBCCE1426AC}"/>
              </a:ext>
            </a:extLst>
          </p:cNvPr>
          <p:cNvSpPr>
            <a:spLocks noGrp="1"/>
          </p:cNvSpPr>
          <p:nvPr>
            <p:ph type="title"/>
          </p:nvPr>
        </p:nvSpPr>
        <p:spPr>
          <a:xfrm>
            <a:off x="913774" y="0"/>
            <a:ext cx="10364451" cy="1296377"/>
          </a:xfrm>
        </p:spPr>
        <p:txBody>
          <a:bodyPr/>
          <a:lstStyle/>
          <a:p>
            <a:r>
              <a:rPr lang="en-US" dirty="0"/>
              <a:t>Organic &amp; Inorganic loading</a:t>
            </a:r>
          </a:p>
        </p:txBody>
      </p:sp>
      <p:sp>
        <p:nvSpPr>
          <p:cNvPr id="3" name="Content Placeholder 2">
            <a:extLst>
              <a:ext uri="{FF2B5EF4-FFF2-40B4-BE49-F238E27FC236}">
                <a16:creationId xmlns:a16="http://schemas.microsoft.com/office/drawing/2014/main" id="{7F1169A2-93C0-8E88-AB2A-048221B081A2}"/>
              </a:ext>
            </a:extLst>
          </p:cNvPr>
          <p:cNvSpPr>
            <a:spLocks noGrp="1"/>
          </p:cNvSpPr>
          <p:nvPr>
            <p:ph sz="quarter" idx="13"/>
          </p:nvPr>
        </p:nvSpPr>
        <p:spPr>
          <a:xfrm>
            <a:off x="879361" y="1107403"/>
            <a:ext cx="5216638" cy="3872391"/>
          </a:xfrm>
        </p:spPr>
        <p:txBody>
          <a:bodyPr>
            <a:noAutofit/>
          </a:bodyPr>
          <a:lstStyle/>
          <a:p>
            <a:r>
              <a:rPr lang="en-US" dirty="0"/>
              <a:t>Bod</a:t>
            </a:r>
            <a:r>
              <a:rPr lang="en-US" sz="1800" dirty="0"/>
              <a:t>5</a:t>
            </a:r>
            <a:endParaRPr lang="en-US" dirty="0"/>
          </a:p>
          <a:p>
            <a:pPr lvl="1"/>
            <a:r>
              <a:rPr lang="en-US" sz="2000" dirty="0"/>
              <a:t>Biochemical Oxygen Demand</a:t>
            </a:r>
          </a:p>
          <a:p>
            <a:pPr lvl="1"/>
            <a:r>
              <a:rPr lang="en-US" sz="2000" dirty="0"/>
              <a:t>Measure of biological activity</a:t>
            </a:r>
          </a:p>
          <a:p>
            <a:r>
              <a:rPr lang="en-US" dirty="0"/>
              <a:t>TSS</a:t>
            </a:r>
          </a:p>
          <a:p>
            <a:pPr lvl="1"/>
            <a:r>
              <a:rPr lang="en-US" sz="2000" dirty="0"/>
              <a:t>Total suspended solids</a:t>
            </a:r>
          </a:p>
          <a:p>
            <a:pPr lvl="2"/>
            <a:r>
              <a:rPr lang="en-US" sz="1600" dirty="0"/>
              <a:t>Organic vs Inorganic</a:t>
            </a:r>
          </a:p>
          <a:p>
            <a:r>
              <a:rPr lang="en-US" dirty="0"/>
              <a:t>Fog</a:t>
            </a:r>
          </a:p>
          <a:p>
            <a:pPr lvl="1"/>
            <a:r>
              <a:rPr lang="en-US" sz="2000" dirty="0"/>
              <a:t>Fats, oils &amp; greases</a:t>
            </a:r>
          </a:p>
          <a:p>
            <a:r>
              <a:rPr lang="en-US" dirty="0"/>
              <a:t>Treatment</a:t>
            </a:r>
          </a:p>
          <a:p>
            <a:pPr lvl="1"/>
            <a:r>
              <a:rPr lang="en-US" sz="2000" dirty="0"/>
              <a:t>Captured in the tank</a:t>
            </a:r>
          </a:p>
          <a:p>
            <a:pPr lvl="1"/>
            <a:r>
              <a:rPr lang="en-US" sz="2000" dirty="0"/>
              <a:t>Treated with advanced treatment units</a:t>
            </a:r>
          </a:p>
          <a:p>
            <a:pPr lvl="1"/>
            <a:r>
              <a:rPr lang="en-US" sz="2000" dirty="0"/>
              <a:t>Filtered in the soil</a:t>
            </a:r>
          </a:p>
        </p:txBody>
      </p:sp>
      <p:pic>
        <p:nvPicPr>
          <p:cNvPr id="4" name="Picture 4" descr="DSCN4819.JPG">
            <a:extLst>
              <a:ext uri="{FF2B5EF4-FFF2-40B4-BE49-F238E27FC236}">
                <a16:creationId xmlns:a16="http://schemas.microsoft.com/office/drawing/2014/main" id="{FA7FB2B5-AEBD-C720-13C2-492A7FDAF7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0696" y="1487191"/>
            <a:ext cx="5769479" cy="43271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807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5C792-02B6-78C1-8467-0B8B50359674}"/>
              </a:ext>
            </a:extLst>
          </p:cNvPr>
          <p:cNvSpPr>
            <a:spLocks noGrp="1"/>
          </p:cNvSpPr>
          <p:nvPr>
            <p:ph type="title"/>
          </p:nvPr>
        </p:nvSpPr>
        <p:spPr>
          <a:xfrm>
            <a:off x="838200" y="130663"/>
            <a:ext cx="10515600" cy="783737"/>
          </a:xfrm>
        </p:spPr>
        <p:txBody>
          <a:bodyPr>
            <a:normAutofit/>
          </a:bodyPr>
          <a:lstStyle/>
          <a:p>
            <a:r>
              <a:rPr lang="en-US" dirty="0"/>
              <a:t>Solids: organic loading</a:t>
            </a:r>
          </a:p>
        </p:txBody>
      </p:sp>
      <p:sp>
        <p:nvSpPr>
          <p:cNvPr id="3" name="Content Placeholder 2">
            <a:extLst>
              <a:ext uri="{FF2B5EF4-FFF2-40B4-BE49-F238E27FC236}">
                <a16:creationId xmlns:a16="http://schemas.microsoft.com/office/drawing/2014/main" id="{942B39C9-31C7-D0A5-6C64-A60DBEA7BA0C}"/>
              </a:ext>
            </a:extLst>
          </p:cNvPr>
          <p:cNvSpPr>
            <a:spLocks noGrp="1"/>
          </p:cNvSpPr>
          <p:nvPr>
            <p:ph sz="half" idx="1"/>
          </p:nvPr>
        </p:nvSpPr>
        <p:spPr>
          <a:xfrm>
            <a:off x="6096000" y="1093694"/>
            <a:ext cx="5848003" cy="5145741"/>
          </a:xfrm>
        </p:spPr>
        <p:txBody>
          <a:bodyPr>
            <a:normAutofit fontScale="70000" lnSpcReduction="20000"/>
          </a:bodyPr>
          <a:lstStyle/>
          <a:p>
            <a:r>
              <a:rPr lang="en-US" sz="3900" b="1" dirty="0"/>
              <a:t>BOD</a:t>
            </a:r>
            <a:r>
              <a:rPr lang="en-US" sz="2600" b="1" dirty="0"/>
              <a:t>5</a:t>
            </a:r>
          </a:p>
          <a:p>
            <a:pPr lvl="1"/>
            <a:r>
              <a:rPr lang="en-US" sz="3200" b="1" dirty="0"/>
              <a:t>B</a:t>
            </a:r>
            <a:r>
              <a:rPr lang="en-US" sz="3200" dirty="0"/>
              <a:t>iochemical </a:t>
            </a:r>
            <a:r>
              <a:rPr lang="en-US" sz="3200" b="1" dirty="0"/>
              <a:t>O</a:t>
            </a:r>
            <a:r>
              <a:rPr lang="en-US" sz="3200" dirty="0"/>
              <a:t>xygen </a:t>
            </a:r>
            <a:r>
              <a:rPr lang="en-US" sz="3200" b="1" dirty="0"/>
              <a:t>D</a:t>
            </a:r>
            <a:r>
              <a:rPr lang="en-US" sz="3200" dirty="0"/>
              <a:t>emand</a:t>
            </a:r>
          </a:p>
          <a:p>
            <a:pPr lvl="1"/>
            <a:r>
              <a:rPr lang="en-US" sz="3200" dirty="0"/>
              <a:t>Bacteria digest the organic material while consuming oxygen</a:t>
            </a:r>
          </a:p>
          <a:p>
            <a:pPr lvl="1"/>
            <a:r>
              <a:rPr lang="en-US" sz="3200" dirty="0"/>
              <a:t>5-day test of how much oxygen is used/consumed to break down material present</a:t>
            </a:r>
          </a:p>
          <a:p>
            <a:pPr lvl="1"/>
            <a:r>
              <a:rPr lang="en-US" sz="3200" b="1" dirty="0"/>
              <a:t>&lt;170 mg/l  is a value coming out of a </a:t>
            </a:r>
            <a:r>
              <a:rPr lang="en-US" sz="3200" b="1" u="sng" dirty="0"/>
              <a:t>typical domestic septic tank</a:t>
            </a:r>
          </a:p>
          <a:p>
            <a:pPr lvl="1"/>
            <a:r>
              <a:rPr lang="en-US" sz="3200" dirty="0"/>
              <a:t>Higher the number the dirtier the water is – the stronger the waste</a:t>
            </a:r>
          </a:p>
          <a:p>
            <a:pPr lvl="2"/>
            <a:r>
              <a:rPr lang="en-US" sz="2600" dirty="0"/>
              <a:t>Fast food restaurants ~1,500 mg/L</a:t>
            </a:r>
          </a:p>
          <a:p>
            <a:pPr lvl="1"/>
            <a:r>
              <a:rPr lang="en-US" sz="3900" dirty="0"/>
              <a:t>Note: this is opposite of dissolved oxygen (do) – </a:t>
            </a:r>
          </a:p>
          <a:p>
            <a:pPr lvl="2"/>
            <a:r>
              <a:rPr lang="en-US" sz="2600" i="1" dirty="0"/>
              <a:t>if you know one value to have a good idea of the other!</a:t>
            </a:r>
            <a:endParaRPr lang="en-US" sz="2600" dirty="0"/>
          </a:p>
          <a:p>
            <a:endParaRPr lang="en-US" sz="1500" dirty="0"/>
          </a:p>
        </p:txBody>
      </p:sp>
      <p:pic>
        <p:nvPicPr>
          <p:cNvPr id="4" name="Picture 5" descr="samples 2">
            <a:extLst>
              <a:ext uri="{FF2B5EF4-FFF2-40B4-BE49-F238E27FC236}">
                <a16:creationId xmlns:a16="http://schemas.microsoft.com/office/drawing/2014/main" id="{AB74F3AB-777A-8B0A-6BBB-1DFB3308F6F9}"/>
              </a:ext>
            </a:extLst>
          </p:cNvPr>
          <p:cNvPicPr>
            <a:picLocks noChangeAspect="1" noChangeArrowheads="1"/>
          </p:cNvPicPr>
          <p:nvPr/>
        </p:nvPicPr>
        <p:blipFill rotWithShape="1">
          <a:blip r:embed="rId3" cstate="print"/>
          <a:srcRect l="10704" r="10702" b="-2"/>
          <a:stretch/>
        </p:blipFill>
        <p:spPr>
          <a:xfrm>
            <a:off x="838201" y="1253331"/>
            <a:ext cx="5181600" cy="4351338"/>
          </a:xfrm>
          <a:prstGeom prst="rect">
            <a:avLst/>
          </a:prstGeom>
          <a:noFill/>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06611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8414F8-0BBB-2DF9-BA41-A3FE94076C16}"/>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76200" y="-107576"/>
            <a:ext cx="12192000" cy="786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068077E-2FF9-077F-02B6-099CA4BAF211}"/>
              </a:ext>
            </a:extLst>
          </p:cNvPr>
          <p:cNvSpPr>
            <a:spLocks noGrp="1"/>
          </p:cNvSpPr>
          <p:nvPr>
            <p:ph type="title"/>
          </p:nvPr>
        </p:nvSpPr>
        <p:spPr/>
        <p:txBody>
          <a:bodyPr>
            <a:normAutofit/>
          </a:bodyPr>
          <a:lstStyle/>
          <a:p>
            <a:r>
              <a:rPr lang="en-US" sz="6000" dirty="0"/>
              <a:t>BOD</a:t>
            </a:r>
            <a:r>
              <a:rPr lang="en-US" sz="3000" dirty="0"/>
              <a:t>5</a:t>
            </a:r>
            <a:endParaRPr lang="en-US" sz="5000" dirty="0"/>
          </a:p>
        </p:txBody>
      </p:sp>
      <p:sp>
        <p:nvSpPr>
          <p:cNvPr id="3" name="Content Placeholder 2">
            <a:extLst>
              <a:ext uri="{FF2B5EF4-FFF2-40B4-BE49-F238E27FC236}">
                <a16:creationId xmlns:a16="http://schemas.microsoft.com/office/drawing/2014/main" id="{7D91CCE9-663C-2F6A-A73D-BA0C3F1732D3}"/>
              </a:ext>
            </a:extLst>
          </p:cNvPr>
          <p:cNvSpPr>
            <a:spLocks noGrp="1"/>
          </p:cNvSpPr>
          <p:nvPr>
            <p:ph sz="quarter" idx="13"/>
          </p:nvPr>
        </p:nvSpPr>
        <p:spPr/>
        <p:txBody>
          <a:bodyPr>
            <a:normAutofit/>
          </a:bodyPr>
          <a:lstStyle/>
          <a:p>
            <a:r>
              <a:rPr lang="en-US" sz="3000" b="1" dirty="0"/>
              <a:t>Biochemical Oxygen Demand</a:t>
            </a:r>
          </a:p>
          <a:p>
            <a:r>
              <a:rPr lang="en-US" sz="3000" b="1" dirty="0"/>
              <a:t>Amount of oxygen used by bacteria to digest</a:t>
            </a:r>
          </a:p>
          <a:p>
            <a:r>
              <a:rPr lang="en-US" sz="3000" b="1" dirty="0"/>
              <a:t>CBOD is different</a:t>
            </a:r>
          </a:p>
        </p:txBody>
      </p:sp>
      <p:sp>
        <p:nvSpPr>
          <p:cNvPr id="4" name="Content Placeholder 3">
            <a:extLst>
              <a:ext uri="{FF2B5EF4-FFF2-40B4-BE49-F238E27FC236}">
                <a16:creationId xmlns:a16="http://schemas.microsoft.com/office/drawing/2014/main" id="{1393DD95-1E8C-B285-8E6B-465BBD29B11F}"/>
              </a:ext>
            </a:extLst>
          </p:cNvPr>
          <p:cNvSpPr>
            <a:spLocks noGrp="1"/>
          </p:cNvSpPr>
          <p:nvPr>
            <p:ph sz="quarter" idx="14"/>
          </p:nvPr>
        </p:nvSpPr>
        <p:spPr/>
        <p:txBody>
          <a:bodyPr>
            <a:normAutofit lnSpcReduction="10000"/>
          </a:bodyPr>
          <a:lstStyle/>
          <a:p>
            <a:r>
              <a:rPr lang="en-US" sz="3000" b="1" dirty="0"/>
              <a:t>Typical amount: 170 </a:t>
            </a:r>
            <a:r>
              <a:rPr lang="en-US" sz="2500" b="1" dirty="0"/>
              <a:t>mg/L</a:t>
            </a:r>
          </a:p>
          <a:p>
            <a:r>
              <a:rPr lang="en-US" sz="3000" b="1" dirty="0"/>
              <a:t>Biomat development</a:t>
            </a:r>
          </a:p>
          <a:p>
            <a:r>
              <a:rPr lang="en-US" sz="3000" b="1" dirty="0"/>
              <a:t>Recoverable</a:t>
            </a:r>
          </a:p>
          <a:p>
            <a:r>
              <a:rPr lang="en-US" sz="3000" b="1" dirty="0"/>
              <a:t>Fix</a:t>
            </a:r>
          </a:p>
          <a:p>
            <a:pPr lvl="1"/>
            <a:r>
              <a:rPr lang="en-US" sz="2800" b="1" dirty="0"/>
              <a:t>Use</a:t>
            </a:r>
          </a:p>
          <a:p>
            <a:pPr lvl="1"/>
            <a:r>
              <a:rPr lang="en-US" sz="2800" b="1" dirty="0"/>
              <a:t>Maintenance</a:t>
            </a:r>
          </a:p>
          <a:p>
            <a:pPr lvl="1"/>
            <a:r>
              <a:rPr lang="en-US" sz="2800" b="1" dirty="0"/>
              <a:t>pretreatment</a:t>
            </a:r>
            <a:endParaRPr lang="en-US" sz="3000" b="1" dirty="0"/>
          </a:p>
        </p:txBody>
      </p:sp>
    </p:spTree>
    <p:extLst>
      <p:ext uri="{BB962C8B-B14F-4D97-AF65-F5344CB8AC3E}">
        <p14:creationId xmlns:p14="http://schemas.microsoft.com/office/powerpoint/2010/main" val="1213358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22B4E-C7BC-E31B-01FA-76D695CEFD7E}"/>
              </a:ext>
            </a:extLst>
          </p:cNvPr>
          <p:cNvSpPr>
            <a:spLocks noGrp="1"/>
          </p:cNvSpPr>
          <p:nvPr>
            <p:ph type="title"/>
          </p:nvPr>
        </p:nvSpPr>
        <p:spPr/>
        <p:txBody>
          <a:bodyPr>
            <a:normAutofit/>
          </a:bodyPr>
          <a:lstStyle/>
          <a:p>
            <a:pPr algn="r"/>
            <a:r>
              <a:rPr lang="en-US" dirty="0"/>
              <a:t>Solids: organic loading</a:t>
            </a:r>
          </a:p>
        </p:txBody>
      </p:sp>
      <p:sp>
        <p:nvSpPr>
          <p:cNvPr id="3" name="Content Placeholder 2">
            <a:extLst>
              <a:ext uri="{FF2B5EF4-FFF2-40B4-BE49-F238E27FC236}">
                <a16:creationId xmlns:a16="http://schemas.microsoft.com/office/drawing/2014/main" id="{B0003ED3-25CC-73F9-3DED-5D21F77B7850}"/>
              </a:ext>
            </a:extLst>
          </p:cNvPr>
          <p:cNvSpPr>
            <a:spLocks noGrp="1"/>
          </p:cNvSpPr>
          <p:nvPr>
            <p:ph sz="half" idx="1"/>
          </p:nvPr>
        </p:nvSpPr>
        <p:spPr>
          <a:xfrm>
            <a:off x="382385" y="1084453"/>
            <a:ext cx="5521037" cy="5408422"/>
          </a:xfrm>
        </p:spPr>
        <p:txBody>
          <a:bodyPr>
            <a:normAutofit fontScale="85000" lnSpcReduction="20000"/>
          </a:bodyPr>
          <a:lstStyle/>
          <a:p>
            <a:r>
              <a:rPr lang="en-US" sz="3500" b="1" dirty="0"/>
              <a:t>TSS</a:t>
            </a:r>
          </a:p>
          <a:p>
            <a:pPr lvl="1"/>
            <a:r>
              <a:rPr lang="en-US" sz="3000" b="1" dirty="0"/>
              <a:t>T</a:t>
            </a:r>
            <a:r>
              <a:rPr lang="en-US" sz="3000" dirty="0"/>
              <a:t>otal </a:t>
            </a:r>
            <a:r>
              <a:rPr lang="en-US" sz="3000" b="1" dirty="0"/>
              <a:t>S</a:t>
            </a:r>
            <a:r>
              <a:rPr lang="en-US" sz="3000" dirty="0"/>
              <a:t>uspended </a:t>
            </a:r>
            <a:r>
              <a:rPr lang="en-US" sz="3000" b="1" dirty="0"/>
              <a:t>S</a:t>
            </a:r>
            <a:r>
              <a:rPr lang="en-US" sz="3000" dirty="0"/>
              <a:t>olids</a:t>
            </a:r>
          </a:p>
          <a:p>
            <a:pPr lvl="1"/>
            <a:r>
              <a:rPr lang="en-US" sz="3000" dirty="0"/>
              <a:t>Measures both </a:t>
            </a:r>
            <a:r>
              <a:rPr lang="en-US" sz="3000" b="1" i="1" dirty="0"/>
              <a:t>organic</a:t>
            </a:r>
            <a:r>
              <a:rPr lang="en-US" sz="3000" dirty="0"/>
              <a:t> and </a:t>
            </a:r>
            <a:r>
              <a:rPr lang="en-US" sz="3000" b="1" i="1" dirty="0"/>
              <a:t>inorganic</a:t>
            </a:r>
            <a:r>
              <a:rPr lang="en-US" sz="3000" dirty="0"/>
              <a:t> solids which have not settled out (lettuce, polyester, dirt, etc.)</a:t>
            </a:r>
          </a:p>
          <a:p>
            <a:pPr lvl="1"/>
            <a:r>
              <a:rPr lang="en-US" sz="3000" dirty="0"/>
              <a:t>&lt; 60 mg/L is a value coming out of a typical domestic septic tank</a:t>
            </a:r>
          </a:p>
          <a:p>
            <a:pPr lvl="1"/>
            <a:r>
              <a:rPr lang="en-US" sz="3000" dirty="0"/>
              <a:t>Settled in the tank and filtered in soil </a:t>
            </a:r>
            <a:r>
              <a:rPr lang="en-US" sz="3000" i="1" dirty="0"/>
              <a:t>– </a:t>
            </a:r>
          </a:p>
          <a:p>
            <a:pPr lvl="2"/>
            <a:r>
              <a:rPr lang="en-US" sz="3000" i="1" dirty="0"/>
              <a:t>inorganic material can cause plugging in the soil pores</a:t>
            </a:r>
          </a:p>
          <a:p>
            <a:endParaRPr lang="en-US" sz="2200" dirty="0"/>
          </a:p>
        </p:txBody>
      </p:sp>
      <p:pic>
        <p:nvPicPr>
          <p:cNvPr id="4" name="Picture 5">
            <a:extLst>
              <a:ext uri="{FF2B5EF4-FFF2-40B4-BE49-F238E27FC236}">
                <a16:creationId xmlns:a16="http://schemas.microsoft.com/office/drawing/2014/main" id="{E62D5746-0A29-5F02-8D36-083CD6B99392}"/>
              </a:ext>
            </a:extLst>
          </p:cNvPr>
          <p:cNvPicPr>
            <a:picLocks noChangeAspect="1" noChangeArrowheads="1"/>
          </p:cNvPicPr>
          <p:nvPr/>
        </p:nvPicPr>
        <p:blipFill rotWithShape="1">
          <a:blip r:embed="rId3" cstate="print"/>
          <a:srcRect l="9706" r="10807" b="-1"/>
          <a:stretch/>
        </p:blipFill>
        <p:spPr bwMode="auto">
          <a:xfrm>
            <a:off x="6172200" y="1555996"/>
            <a:ext cx="5181600" cy="4351338"/>
          </a:xfrm>
          <a:prstGeom prst="rect">
            <a:avLst/>
          </a:prstGeom>
          <a:noFill/>
        </p:spPr>
      </p:pic>
    </p:spTree>
    <p:extLst>
      <p:ext uri="{BB962C8B-B14F-4D97-AF65-F5344CB8AC3E}">
        <p14:creationId xmlns:p14="http://schemas.microsoft.com/office/powerpoint/2010/main" val="3838181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Are Total Dissolved Solids? – Godavari Mineral Water Technology">
            <a:extLst>
              <a:ext uri="{FF2B5EF4-FFF2-40B4-BE49-F238E27FC236}">
                <a16:creationId xmlns:a16="http://schemas.microsoft.com/office/drawing/2014/main" id="{48EDD316-FCB0-5770-E158-B25F64C08E50}"/>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78020" y="618517"/>
            <a:ext cx="12348040" cy="58197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2F21F9C-D470-70D3-494B-47F3DE10A0B7}"/>
              </a:ext>
            </a:extLst>
          </p:cNvPr>
          <p:cNvSpPr>
            <a:spLocks noGrp="1"/>
          </p:cNvSpPr>
          <p:nvPr>
            <p:ph type="title"/>
          </p:nvPr>
        </p:nvSpPr>
        <p:spPr/>
        <p:txBody>
          <a:bodyPr>
            <a:normAutofit/>
          </a:bodyPr>
          <a:lstStyle/>
          <a:p>
            <a:r>
              <a:rPr lang="en-US" sz="6000" b="1" dirty="0"/>
              <a:t>TSS</a:t>
            </a:r>
          </a:p>
        </p:txBody>
      </p:sp>
      <p:sp>
        <p:nvSpPr>
          <p:cNvPr id="3" name="Content Placeholder 2">
            <a:extLst>
              <a:ext uri="{FF2B5EF4-FFF2-40B4-BE49-F238E27FC236}">
                <a16:creationId xmlns:a16="http://schemas.microsoft.com/office/drawing/2014/main" id="{174EC293-5570-898E-233B-73DCA79F818F}"/>
              </a:ext>
            </a:extLst>
          </p:cNvPr>
          <p:cNvSpPr>
            <a:spLocks noGrp="1"/>
          </p:cNvSpPr>
          <p:nvPr>
            <p:ph sz="quarter" idx="13"/>
          </p:nvPr>
        </p:nvSpPr>
        <p:spPr/>
        <p:txBody>
          <a:bodyPr>
            <a:normAutofit/>
          </a:bodyPr>
          <a:lstStyle/>
          <a:p>
            <a:r>
              <a:rPr lang="en-US" sz="3000" b="1" dirty="0"/>
              <a:t>Total suspended solids</a:t>
            </a:r>
          </a:p>
          <a:p>
            <a:r>
              <a:rPr lang="en-US" sz="3000" b="1" dirty="0"/>
              <a:t>Organic</a:t>
            </a:r>
          </a:p>
          <a:p>
            <a:pPr lvl="1"/>
            <a:r>
              <a:rPr lang="en-US" sz="2800" b="1" dirty="0"/>
              <a:t>Paper</a:t>
            </a:r>
          </a:p>
          <a:p>
            <a:pPr lvl="1"/>
            <a:r>
              <a:rPr lang="en-US" sz="2800" b="1" dirty="0"/>
              <a:t>dirt</a:t>
            </a:r>
          </a:p>
          <a:p>
            <a:r>
              <a:rPr lang="en-US" sz="3000" b="1" dirty="0"/>
              <a:t>Inorganic</a:t>
            </a:r>
          </a:p>
          <a:p>
            <a:pPr lvl="1"/>
            <a:r>
              <a:rPr lang="en-US" sz="2800" b="1" dirty="0"/>
              <a:t>Synthetic material</a:t>
            </a:r>
          </a:p>
          <a:p>
            <a:endParaRPr lang="en-US" sz="3000" dirty="0"/>
          </a:p>
        </p:txBody>
      </p:sp>
      <p:sp>
        <p:nvSpPr>
          <p:cNvPr id="4" name="Content Placeholder 3">
            <a:extLst>
              <a:ext uri="{FF2B5EF4-FFF2-40B4-BE49-F238E27FC236}">
                <a16:creationId xmlns:a16="http://schemas.microsoft.com/office/drawing/2014/main" id="{F2C7B41E-1E0A-25EF-693E-A91C01E1BE58}"/>
              </a:ext>
            </a:extLst>
          </p:cNvPr>
          <p:cNvSpPr>
            <a:spLocks noGrp="1"/>
          </p:cNvSpPr>
          <p:nvPr>
            <p:ph sz="quarter" idx="14"/>
          </p:nvPr>
        </p:nvSpPr>
        <p:spPr/>
        <p:txBody>
          <a:bodyPr>
            <a:normAutofit fontScale="92500" lnSpcReduction="20000"/>
          </a:bodyPr>
          <a:lstStyle/>
          <a:p>
            <a:r>
              <a:rPr lang="en-US" sz="3000" b="1" dirty="0"/>
              <a:t>Typical amount out: 60 </a:t>
            </a:r>
            <a:r>
              <a:rPr lang="en-US" b="1" dirty="0"/>
              <a:t>mg/l</a:t>
            </a:r>
          </a:p>
          <a:p>
            <a:r>
              <a:rPr lang="en-US" sz="3000" b="1" dirty="0"/>
              <a:t>Physical plugging</a:t>
            </a:r>
          </a:p>
          <a:p>
            <a:r>
              <a:rPr lang="en-US" sz="3000" b="1" dirty="0"/>
              <a:t>Fixable??</a:t>
            </a:r>
          </a:p>
          <a:p>
            <a:pPr lvl="1"/>
            <a:r>
              <a:rPr lang="en-US" sz="2800" b="1" dirty="0"/>
              <a:t>Avoid, especially inorganic TSS</a:t>
            </a:r>
          </a:p>
          <a:p>
            <a:pPr lvl="1"/>
            <a:r>
              <a:rPr lang="en-US" sz="2800" b="1" dirty="0"/>
              <a:t>Effluent screen</a:t>
            </a:r>
          </a:p>
          <a:p>
            <a:pPr lvl="1"/>
            <a:r>
              <a:rPr lang="en-US" sz="2800" b="1" dirty="0"/>
              <a:t>maintenance</a:t>
            </a:r>
          </a:p>
        </p:txBody>
      </p:sp>
    </p:spTree>
    <p:extLst>
      <p:ext uri="{BB962C8B-B14F-4D97-AF65-F5344CB8AC3E}">
        <p14:creationId xmlns:p14="http://schemas.microsoft.com/office/powerpoint/2010/main" val="3723832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BB581-F438-A681-CEF4-0D42EAB3A23B}"/>
              </a:ext>
            </a:extLst>
          </p:cNvPr>
          <p:cNvSpPr>
            <a:spLocks noGrp="1"/>
          </p:cNvSpPr>
          <p:nvPr>
            <p:ph type="title"/>
          </p:nvPr>
        </p:nvSpPr>
        <p:spPr>
          <a:xfrm>
            <a:off x="914400" y="201982"/>
            <a:ext cx="10363200" cy="1143000"/>
          </a:xfrm>
        </p:spPr>
        <p:txBody>
          <a:bodyPr>
            <a:normAutofit/>
          </a:bodyPr>
          <a:lstStyle/>
          <a:p>
            <a:r>
              <a:rPr lang="en-US" dirty="0"/>
              <a:t>Solids: organic loading</a:t>
            </a:r>
          </a:p>
        </p:txBody>
      </p:sp>
      <p:sp>
        <p:nvSpPr>
          <p:cNvPr id="3" name="Content Placeholder 2">
            <a:extLst>
              <a:ext uri="{FF2B5EF4-FFF2-40B4-BE49-F238E27FC236}">
                <a16:creationId xmlns:a16="http://schemas.microsoft.com/office/drawing/2014/main" id="{75E96295-8184-50E8-777E-967DEBD37DFF}"/>
              </a:ext>
            </a:extLst>
          </p:cNvPr>
          <p:cNvSpPr>
            <a:spLocks noGrp="1"/>
          </p:cNvSpPr>
          <p:nvPr>
            <p:ph sz="half" idx="1"/>
          </p:nvPr>
        </p:nvSpPr>
        <p:spPr>
          <a:xfrm>
            <a:off x="6172200" y="1344982"/>
            <a:ext cx="5181600" cy="4351338"/>
          </a:xfrm>
        </p:spPr>
        <p:txBody>
          <a:bodyPr>
            <a:normAutofit fontScale="92500" lnSpcReduction="20000"/>
          </a:bodyPr>
          <a:lstStyle/>
          <a:p>
            <a:r>
              <a:rPr lang="en-US" sz="2600" b="1" dirty="0"/>
              <a:t>FOG</a:t>
            </a:r>
          </a:p>
          <a:p>
            <a:pPr lvl="1"/>
            <a:r>
              <a:rPr lang="en-US" sz="2600" b="1" dirty="0"/>
              <a:t>F</a:t>
            </a:r>
            <a:r>
              <a:rPr lang="en-US" sz="2600" dirty="0"/>
              <a:t>ats, </a:t>
            </a:r>
            <a:r>
              <a:rPr lang="en-US" sz="2600" b="1" dirty="0"/>
              <a:t>O</a:t>
            </a:r>
            <a:r>
              <a:rPr lang="en-US" sz="2600" dirty="0"/>
              <a:t>ils, &amp; </a:t>
            </a:r>
            <a:r>
              <a:rPr lang="en-US" sz="2600" b="1" dirty="0"/>
              <a:t>G</a:t>
            </a:r>
            <a:r>
              <a:rPr lang="en-US" sz="2600" dirty="0"/>
              <a:t>reases</a:t>
            </a:r>
          </a:p>
          <a:p>
            <a:pPr lvl="1"/>
            <a:r>
              <a:rPr lang="en-US" sz="2600" dirty="0"/>
              <a:t>Fats are animal based and solid at room temperature</a:t>
            </a:r>
          </a:p>
          <a:p>
            <a:pPr lvl="1"/>
            <a:r>
              <a:rPr lang="en-US" sz="2600" dirty="0"/>
              <a:t>Oils are vegetable based and liquid at room temperature</a:t>
            </a:r>
          </a:p>
          <a:p>
            <a:pPr lvl="1"/>
            <a:r>
              <a:rPr lang="en-US" sz="2600" dirty="0"/>
              <a:t>Greases are petroleum, burnt fats, and oils</a:t>
            </a:r>
          </a:p>
          <a:p>
            <a:pPr lvl="1"/>
            <a:r>
              <a:rPr lang="en-US" sz="2600" dirty="0"/>
              <a:t>&lt;25 </a:t>
            </a:r>
            <a:r>
              <a:rPr lang="en-US" sz="2000" dirty="0"/>
              <a:t>mg/L </a:t>
            </a:r>
            <a:r>
              <a:rPr lang="en-US" sz="2600" dirty="0"/>
              <a:t>is a value coming out of a typical domestic septic tank</a:t>
            </a:r>
          </a:p>
          <a:p>
            <a:endParaRPr lang="en-US" sz="2600" dirty="0"/>
          </a:p>
        </p:txBody>
      </p:sp>
      <p:pic>
        <p:nvPicPr>
          <p:cNvPr id="4" name="Picture 4" descr="tank-dirty">
            <a:extLst>
              <a:ext uri="{FF2B5EF4-FFF2-40B4-BE49-F238E27FC236}">
                <a16:creationId xmlns:a16="http://schemas.microsoft.com/office/drawing/2014/main" id="{575DCADA-3717-3D12-C519-52DC7418714F}"/>
              </a:ext>
            </a:extLst>
          </p:cNvPr>
          <p:cNvPicPr>
            <a:picLocks noChangeAspect="1" noChangeArrowheads="1"/>
          </p:cNvPicPr>
          <p:nvPr/>
        </p:nvPicPr>
        <p:blipFill rotWithShape="1">
          <a:blip r:embed="rId3" cstate="print"/>
          <a:srcRect l="9788" r="898" b="-3"/>
          <a:stretch/>
        </p:blipFill>
        <p:spPr>
          <a:xfrm>
            <a:off x="838200" y="1345004"/>
            <a:ext cx="5181600" cy="4351294"/>
          </a:xfrm>
          <a:prstGeom prst="rect">
            <a:avLst/>
          </a:prstGeom>
          <a:noFill/>
        </p:spPr>
      </p:pic>
    </p:spTree>
    <p:extLst>
      <p:ext uri="{BB962C8B-B14F-4D97-AF65-F5344CB8AC3E}">
        <p14:creationId xmlns:p14="http://schemas.microsoft.com/office/powerpoint/2010/main" val="3369664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8D2D47-1B4C-70E9-6F10-3AE25A83C24E}"/>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5733" y="-609847"/>
            <a:ext cx="12186267" cy="807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7248481-7769-B9B2-B061-853D4C3F0715}"/>
              </a:ext>
            </a:extLst>
          </p:cNvPr>
          <p:cNvSpPr>
            <a:spLocks noGrp="1"/>
          </p:cNvSpPr>
          <p:nvPr>
            <p:ph type="title"/>
          </p:nvPr>
        </p:nvSpPr>
        <p:spPr/>
        <p:txBody>
          <a:bodyPr>
            <a:normAutofit/>
          </a:bodyPr>
          <a:lstStyle/>
          <a:p>
            <a:r>
              <a:rPr lang="en-US" sz="6000" b="1" dirty="0"/>
              <a:t>FOG</a:t>
            </a:r>
          </a:p>
        </p:txBody>
      </p:sp>
      <p:sp>
        <p:nvSpPr>
          <p:cNvPr id="3" name="Content Placeholder 2">
            <a:extLst>
              <a:ext uri="{FF2B5EF4-FFF2-40B4-BE49-F238E27FC236}">
                <a16:creationId xmlns:a16="http://schemas.microsoft.com/office/drawing/2014/main" id="{8EE107ED-58E8-2C9C-0D69-2AD574DF7263}"/>
              </a:ext>
            </a:extLst>
          </p:cNvPr>
          <p:cNvSpPr>
            <a:spLocks noGrp="1"/>
          </p:cNvSpPr>
          <p:nvPr>
            <p:ph sz="quarter" idx="13"/>
          </p:nvPr>
        </p:nvSpPr>
        <p:spPr>
          <a:xfrm>
            <a:off x="913774" y="2367092"/>
            <a:ext cx="5106026" cy="4087496"/>
          </a:xfrm>
        </p:spPr>
        <p:txBody>
          <a:bodyPr>
            <a:normAutofit lnSpcReduction="10000"/>
          </a:bodyPr>
          <a:lstStyle/>
          <a:p>
            <a:r>
              <a:rPr lang="en-US" sz="3000" b="1" dirty="0"/>
              <a:t>Fats, oils, and greases</a:t>
            </a:r>
          </a:p>
          <a:p>
            <a:r>
              <a:rPr lang="en-US" sz="3000" b="1" dirty="0"/>
              <a:t>Fats</a:t>
            </a:r>
          </a:p>
          <a:p>
            <a:pPr lvl="1"/>
            <a:r>
              <a:rPr lang="en-US" sz="2800" b="1" dirty="0"/>
              <a:t>Animal/solid</a:t>
            </a:r>
          </a:p>
          <a:p>
            <a:r>
              <a:rPr lang="en-US" sz="3000" b="1" dirty="0"/>
              <a:t>Oils</a:t>
            </a:r>
          </a:p>
          <a:p>
            <a:pPr lvl="1"/>
            <a:r>
              <a:rPr lang="en-US" sz="2800" b="1" dirty="0"/>
              <a:t>Vegetable/liquid</a:t>
            </a:r>
          </a:p>
          <a:p>
            <a:r>
              <a:rPr lang="en-US" sz="3000" b="1" dirty="0"/>
              <a:t>Greases</a:t>
            </a:r>
          </a:p>
          <a:p>
            <a:pPr lvl="1"/>
            <a:r>
              <a:rPr lang="en-US" sz="2800" b="1" dirty="0"/>
              <a:t>tougher</a:t>
            </a:r>
          </a:p>
          <a:p>
            <a:pPr lvl="1"/>
            <a:r>
              <a:rPr lang="en-US" sz="2800" b="1" dirty="0"/>
              <a:t>Burnt fats/oils</a:t>
            </a:r>
          </a:p>
        </p:txBody>
      </p:sp>
      <p:sp>
        <p:nvSpPr>
          <p:cNvPr id="4" name="Content Placeholder 3">
            <a:extLst>
              <a:ext uri="{FF2B5EF4-FFF2-40B4-BE49-F238E27FC236}">
                <a16:creationId xmlns:a16="http://schemas.microsoft.com/office/drawing/2014/main" id="{69DD1DE8-27A3-DF3E-0226-47D9CB52B223}"/>
              </a:ext>
            </a:extLst>
          </p:cNvPr>
          <p:cNvSpPr>
            <a:spLocks noGrp="1"/>
          </p:cNvSpPr>
          <p:nvPr>
            <p:ph sz="quarter" idx="14"/>
          </p:nvPr>
        </p:nvSpPr>
        <p:spPr>
          <a:xfrm>
            <a:off x="6172200" y="2367092"/>
            <a:ext cx="5105400" cy="3872391"/>
          </a:xfrm>
        </p:spPr>
        <p:txBody>
          <a:bodyPr>
            <a:normAutofit/>
          </a:bodyPr>
          <a:lstStyle/>
          <a:p>
            <a:r>
              <a:rPr lang="en-US" sz="3000" b="1" dirty="0"/>
              <a:t>Typical amount: 25 </a:t>
            </a:r>
            <a:r>
              <a:rPr lang="en-US" sz="2400" b="1" dirty="0"/>
              <a:t>mg/l</a:t>
            </a:r>
          </a:p>
          <a:p>
            <a:r>
              <a:rPr lang="en-US" sz="3000" b="1" dirty="0"/>
              <a:t>Be aware of what is put into system</a:t>
            </a:r>
          </a:p>
          <a:p>
            <a:r>
              <a:rPr lang="en-US" sz="3000" b="1" dirty="0"/>
              <a:t>Use</a:t>
            </a:r>
          </a:p>
          <a:p>
            <a:pPr lvl="1"/>
            <a:r>
              <a:rPr lang="en-US" sz="2800" b="1" dirty="0"/>
              <a:t>Degreasers </a:t>
            </a:r>
          </a:p>
          <a:p>
            <a:pPr lvl="1"/>
            <a:r>
              <a:rPr lang="en-US" sz="2800" b="1" dirty="0"/>
              <a:t>Temperature</a:t>
            </a:r>
          </a:p>
          <a:p>
            <a:pPr lvl="1"/>
            <a:r>
              <a:rPr lang="en-US" sz="2800" b="1" dirty="0"/>
              <a:t>Pretreatment</a:t>
            </a:r>
          </a:p>
        </p:txBody>
      </p:sp>
    </p:spTree>
    <p:extLst>
      <p:ext uri="{BB962C8B-B14F-4D97-AF65-F5344CB8AC3E}">
        <p14:creationId xmlns:p14="http://schemas.microsoft.com/office/powerpoint/2010/main" val="721821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E959F-9F81-AA83-BC44-B502D4C8D516}"/>
              </a:ext>
            </a:extLst>
          </p:cNvPr>
          <p:cNvSpPr>
            <a:spLocks noGrp="1"/>
          </p:cNvSpPr>
          <p:nvPr>
            <p:ph type="title"/>
          </p:nvPr>
        </p:nvSpPr>
        <p:spPr>
          <a:xfrm>
            <a:off x="573742" y="232929"/>
            <a:ext cx="5809127" cy="923331"/>
          </a:xfrm>
        </p:spPr>
        <p:txBody>
          <a:bodyPr>
            <a:normAutofit fontScale="90000"/>
          </a:bodyPr>
          <a:lstStyle/>
          <a:p>
            <a:r>
              <a:rPr lang="en-US" sz="5500" dirty="0"/>
              <a:t>Restaurant results</a:t>
            </a:r>
          </a:p>
        </p:txBody>
      </p:sp>
      <p:grpSp>
        <p:nvGrpSpPr>
          <p:cNvPr id="3" name="Group 3">
            <a:extLst>
              <a:ext uri="{FF2B5EF4-FFF2-40B4-BE49-F238E27FC236}">
                <a16:creationId xmlns:a16="http://schemas.microsoft.com/office/drawing/2014/main" id="{CB14379F-E40D-0129-C068-42056F0095AC}"/>
              </a:ext>
            </a:extLst>
          </p:cNvPr>
          <p:cNvGrpSpPr>
            <a:grpSpLocks/>
          </p:cNvGrpSpPr>
          <p:nvPr/>
        </p:nvGrpSpPr>
        <p:grpSpPr bwMode="auto">
          <a:xfrm>
            <a:off x="1905000" y="1532929"/>
            <a:ext cx="8382000" cy="4343400"/>
            <a:chOff x="720" y="1392"/>
            <a:chExt cx="4608" cy="2548"/>
          </a:xfrm>
        </p:grpSpPr>
        <p:sp>
          <p:nvSpPr>
            <p:cNvPr id="4" name="Rectangle 4">
              <a:extLst>
                <a:ext uri="{FF2B5EF4-FFF2-40B4-BE49-F238E27FC236}">
                  <a16:creationId xmlns:a16="http://schemas.microsoft.com/office/drawing/2014/main" id="{62BDDA5A-9012-8573-E235-D16760F93DB5}"/>
                </a:ext>
              </a:extLst>
            </p:cNvPr>
            <p:cNvSpPr>
              <a:spLocks noChangeArrowheads="1"/>
            </p:cNvSpPr>
            <p:nvPr/>
          </p:nvSpPr>
          <p:spPr bwMode="auto">
            <a:xfrm>
              <a:off x="4560" y="1392"/>
              <a:ext cx="768" cy="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FOG</a:t>
              </a:r>
            </a:p>
            <a:p>
              <a:pPr marL="0" marR="0" lvl="0" indent="0" algn="l"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mg/L</a:t>
              </a:r>
            </a:p>
          </p:txBody>
        </p:sp>
        <p:sp>
          <p:nvSpPr>
            <p:cNvPr id="5" name="Rectangle 5">
              <a:extLst>
                <a:ext uri="{FF2B5EF4-FFF2-40B4-BE49-F238E27FC236}">
                  <a16:creationId xmlns:a16="http://schemas.microsoft.com/office/drawing/2014/main" id="{79A0565E-B639-B41E-502B-735AC6D3D798}"/>
                </a:ext>
              </a:extLst>
            </p:cNvPr>
            <p:cNvSpPr>
              <a:spLocks noChangeArrowheads="1"/>
            </p:cNvSpPr>
            <p:nvPr/>
          </p:nvSpPr>
          <p:spPr bwMode="auto">
            <a:xfrm>
              <a:off x="3773" y="1392"/>
              <a:ext cx="787" cy="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TSS</a:t>
              </a:r>
            </a:p>
            <a:p>
              <a:pPr marL="0" marR="0" lvl="0" indent="0" algn="l"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mg/L</a:t>
              </a:r>
            </a:p>
          </p:txBody>
        </p:sp>
        <p:sp>
          <p:nvSpPr>
            <p:cNvPr id="6" name="Rectangle 6">
              <a:extLst>
                <a:ext uri="{FF2B5EF4-FFF2-40B4-BE49-F238E27FC236}">
                  <a16:creationId xmlns:a16="http://schemas.microsoft.com/office/drawing/2014/main" id="{3D8F282D-3B7E-E414-CB3E-D681187D8DC5}"/>
                </a:ext>
              </a:extLst>
            </p:cNvPr>
            <p:cNvSpPr>
              <a:spLocks noChangeArrowheads="1"/>
            </p:cNvSpPr>
            <p:nvPr/>
          </p:nvSpPr>
          <p:spPr bwMode="auto">
            <a:xfrm>
              <a:off x="3024" y="1392"/>
              <a:ext cx="749" cy="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BOD</a:t>
              </a:r>
              <a:r>
                <a:rPr kumimoji="0" lang="en-US" altLang="en-US" sz="1400" b="0" i="0" u="none" strike="noStrike" kern="1200" cap="none" spc="0" normalizeH="0" baseline="0" noProof="0">
                  <a:ln>
                    <a:noFill/>
                  </a:ln>
                  <a:solidFill>
                    <a:schemeClr val="tx2"/>
                  </a:solidFill>
                  <a:effectLst/>
                  <a:uLnTx/>
                  <a:uFillTx/>
                  <a:latin typeface="Tw Cen MT" panose="020B0602020104020603"/>
                  <a:ea typeface="+mn-ea"/>
                  <a:cs typeface="+mn-cs"/>
                </a:rPr>
                <a:t>5</a:t>
              </a: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 mg/L</a:t>
              </a:r>
            </a:p>
          </p:txBody>
        </p:sp>
        <p:sp>
          <p:nvSpPr>
            <p:cNvPr id="7" name="Rectangle 7">
              <a:extLst>
                <a:ext uri="{FF2B5EF4-FFF2-40B4-BE49-F238E27FC236}">
                  <a16:creationId xmlns:a16="http://schemas.microsoft.com/office/drawing/2014/main" id="{33F73113-B530-D850-7D0C-085E3457DBFF}"/>
                </a:ext>
              </a:extLst>
            </p:cNvPr>
            <p:cNvSpPr>
              <a:spLocks noChangeArrowheads="1"/>
            </p:cNvSpPr>
            <p:nvPr/>
          </p:nvSpPr>
          <p:spPr bwMode="auto">
            <a:xfrm>
              <a:off x="1824" y="1392"/>
              <a:ext cx="1200" cy="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 of Restaurants</a:t>
              </a:r>
            </a:p>
          </p:txBody>
        </p:sp>
        <p:sp>
          <p:nvSpPr>
            <p:cNvPr id="8" name="Rectangle 8">
              <a:extLst>
                <a:ext uri="{FF2B5EF4-FFF2-40B4-BE49-F238E27FC236}">
                  <a16:creationId xmlns:a16="http://schemas.microsoft.com/office/drawing/2014/main" id="{4E99DC33-6527-1364-B5F5-90D3E2841E9D}"/>
                </a:ext>
              </a:extLst>
            </p:cNvPr>
            <p:cNvSpPr>
              <a:spLocks noChangeArrowheads="1"/>
            </p:cNvSpPr>
            <p:nvPr/>
          </p:nvSpPr>
          <p:spPr bwMode="auto">
            <a:xfrm>
              <a:off x="720" y="1392"/>
              <a:ext cx="1104" cy="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Type of Restaurant</a:t>
              </a:r>
            </a:p>
          </p:txBody>
        </p:sp>
        <p:sp>
          <p:nvSpPr>
            <p:cNvPr id="9" name="Rectangle 9">
              <a:extLst>
                <a:ext uri="{FF2B5EF4-FFF2-40B4-BE49-F238E27FC236}">
                  <a16:creationId xmlns:a16="http://schemas.microsoft.com/office/drawing/2014/main" id="{36F26972-F480-AE30-0F4A-2AD70ABE2A80}"/>
                </a:ext>
              </a:extLst>
            </p:cNvPr>
            <p:cNvSpPr>
              <a:spLocks noChangeArrowheads="1"/>
            </p:cNvSpPr>
            <p:nvPr/>
          </p:nvSpPr>
          <p:spPr bwMode="auto">
            <a:xfrm>
              <a:off x="4560" y="3465"/>
              <a:ext cx="768"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132</a:t>
              </a:r>
            </a:p>
          </p:txBody>
        </p:sp>
        <p:sp>
          <p:nvSpPr>
            <p:cNvPr id="10" name="Rectangle 10">
              <a:extLst>
                <a:ext uri="{FF2B5EF4-FFF2-40B4-BE49-F238E27FC236}">
                  <a16:creationId xmlns:a16="http://schemas.microsoft.com/office/drawing/2014/main" id="{D229CD6C-4ED7-5D2A-96BC-6107013A07C6}"/>
                </a:ext>
              </a:extLst>
            </p:cNvPr>
            <p:cNvSpPr>
              <a:spLocks noChangeArrowheads="1"/>
            </p:cNvSpPr>
            <p:nvPr/>
          </p:nvSpPr>
          <p:spPr bwMode="auto">
            <a:xfrm>
              <a:off x="3773" y="3465"/>
              <a:ext cx="787"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184</a:t>
              </a:r>
            </a:p>
          </p:txBody>
        </p:sp>
        <p:sp>
          <p:nvSpPr>
            <p:cNvPr id="11" name="Rectangle 11">
              <a:extLst>
                <a:ext uri="{FF2B5EF4-FFF2-40B4-BE49-F238E27FC236}">
                  <a16:creationId xmlns:a16="http://schemas.microsoft.com/office/drawing/2014/main" id="{05673B76-7A69-E444-AFFE-C5B18A30DCCB}"/>
                </a:ext>
              </a:extLst>
            </p:cNvPr>
            <p:cNvSpPr>
              <a:spLocks noChangeArrowheads="1"/>
            </p:cNvSpPr>
            <p:nvPr/>
          </p:nvSpPr>
          <p:spPr bwMode="auto">
            <a:xfrm>
              <a:off x="3024" y="3465"/>
              <a:ext cx="749"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874</a:t>
              </a:r>
            </a:p>
          </p:txBody>
        </p:sp>
        <p:sp>
          <p:nvSpPr>
            <p:cNvPr id="12" name="Rectangle 12">
              <a:extLst>
                <a:ext uri="{FF2B5EF4-FFF2-40B4-BE49-F238E27FC236}">
                  <a16:creationId xmlns:a16="http://schemas.microsoft.com/office/drawing/2014/main" id="{2487F941-5D16-9DC4-9B29-B1BE6A689D80}"/>
                </a:ext>
              </a:extLst>
            </p:cNvPr>
            <p:cNvSpPr>
              <a:spLocks noChangeArrowheads="1"/>
            </p:cNvSpPr>
            <p:nvPr/>
          </p:nvSpPr>
          <p:spPr bwMode="auto">
            <a:xfrm>
              <a:off x="1824" y="3465"/>
              <a:ext cx="1200"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3</a:t>
              </a:r>
            </a:p>
          </p:txBody>
        </p:sp>
        <p:sp>
          <p:nvSpPr>
            <p:cNvPr id="13" name="Rectangle 13">
              <a:extLst>
                <a:ext uri="{FF2B5EF4-FFF2-40B4-BE49-F238E27FC236}">
                  <a16:creationId xmlns:a16="http://schemas.microsoft.com/office/drawing/2014/main" id="{59B3CA6A-8853-450E-A241-DA09D4BBE182}"/>
                </a:ext>
              </a:extLst>
            </p:cNvPr>
            <p:cNvSpPr>
              <a:spLocks noChangeArrowheads="1"/>
            </p:cNvSpPr>
            <p:nvPr/>
          </p:nvSpPr>
          <p:spPr bwMode="auto">
            <a:xfrm>
              <a:off x="720" y="3465"/>
              <a:ext cx="1104"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Bar</a:t>
              </a:r>
            </a:p>
          </p:txBody>
        </p:sp>
        <p:sp>
          <p:nvSpPr>
            <p:cNvPr id="14" name="Rectangle 14">
              <a:extLst>
                <a:ext uri="{FF2B5EF4-FFF2-40B4-BE49-F238E27FC236}">
                  <a16:creationId xmlns:a16="http://schemas.microsoft.com/office/drawing/2014/main" id="{A9A03AB5-0345-E408-71D1-77AFDA715F02}"/>
                </a:ext>
              </a:extLst>
            </p:cNvPr>
            <p:cNvSpPr>
              <a:spLocks noChangeArrowheads="1"/>
            </p:cNvSpPr>
            <p:nvPr/>
          </p:nvSpPr>
          <p:spPr bwMode="auto">
            <a:xfrm>
              <a:off x="4560" y="2991"/>
              <a:ext cx="768" cy="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200</a:t>
              </a:r>
            </a:p>
          </p:txBody>
        </p:sp>
        <p:sp>
          <p:nvSpPr>
            <p:cNvPr id="15" name="Rectangle 15">
              <a:extLst>
                <a:ext uri="{FF2B5EF4-FFF2-40B4-BE49-F238E27FC236}">
                  <a16:creationId xmlns:a16="http://schemas.microsoft.com/office/drawing/2014/main" id="{0DD40B87-B328-97DA-D806-11BE5C35E451}"/>
                </a:ext>
              </a:extLst>
            </p:cNvPr>
            <p:cNvSpPr>
              <a:spLocks noChangeArrowheads="1"/>
            </p:cNvSpPr>
            <p:nvPr/>
          </p:nvSpPr>
          <p:spPr bwMode="auto">
            <a:xfrm>
              <a:off x="3773" y="2991"/>
              <a:ext cx="787" cy="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142</a:t>
              </a:r>
            </a:p>
          </p:txBody>
        </p:sp>
        <p:sp>
          <p:nvSpPr>
            <p:cNvPr id="16" name="Rectangle 16">
              <a:extLst>
                <a:ext uri="{FF2B5EF4-FFF2-40B4-BE49-F238E27FC236}">
                  <a16:creationId xmlns:a16="http://schemas.microsoft.com/office/drawing/2014/main" id="{EEBA5F25-059A-4984-7CF9-9EA07D278D98}"/>
                </a:ext>
              </a:extLst>
            </p:cNvPr>
            <p:cNvSpPr>
              <a:spLocks noChangeArrowheads="1"/>
            </p:cNvSpPr>
            <p:nvPr/>
          </p:nvSpPr>
          <p:spPr bwMode="auto">
            <a:xfrm>
              <a:off x="3024" y="2991"/>
              <a:ext cx="749" cy="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1010</a:t>
              </a:r>
            </a:p>
          </p:txBody>
        </p:sp>
        <p:sp>
          <p:nvSpPr>
            <p:cNvPr id="17" name="Rectangle 17">
              <a:extLst>
                <a:ext uri="{FF2B5EF4-FFF2-40B4-BE49-F238E27FC236}">
                  <a16:creationId xmlns:a16="http://schemas.microsoft.com/office/drawing/2014/main" id="{C57B1D8B-4F5F-8797-246C-DCF0CE56E19A}"/>
                </a:ext>
              </a:extLst>
            </p:cNvPr>
            <p:cNvSpPr>
              <a:spLocks noChangeArrowheads="1"/>
            </p:cNvSpPr>
            <p:nvPr/>
          </p:nvSpPr>
          <p:spPr bwMode="auto">
            <a:xfrm>
              <a:off x="1824" y="2991"/>
              <a:ext cx="1200" cy="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4</a:t>
              </a:r>
            </a:p>
          </p:txBody>
        </p:sp>
        <p:sp>
          <p:nvSpPr>
            <p:cNvPr id="18" name="Rectangle 18">
              <a:extLst>
                <a:ext uri="{FF2B5EF4-FFF2-40B4-BE49-F238E27FC236}">
                  <a16:creationId xmlns:a16="http://schemas.microsoft.com/office/drawing/2014/main" id="{D4C20A0E-2215-E6A3-9AAC-C00C7AE564A7}"/>
                </a:ext>
              </a:extLst>
            </p:cNvPr>
            <p:cNvSpPr>
              <a:spLocks noChangeArrowheads="1"/>
            </p:cNvSpPr>
            <p:nvPr/>
          </p:nvSpPr>
          <p:spPr bwMode="auto">
            <a:xfrm>
              <a:off x="720" y="2991"/>
              <a:ext cx="1104" cy="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Golf Club</a:t>
              </a:r>
            </a:p>
          </p:txBody>
        </p:sp>
        <p:sp>
          <p:nvSpPr>
            <p:cNvPr id="19" name="Rectangle 19">
              <a:extLst>
                <a:ext uri="{FF2B5EF4-FFF2-40B4-BE49-F238E27FC236}">
                  <a16:creationId xmlns:a16="http://schemas.microsoft.com/office/drawing/2014/main" id="{11BB6E3B-F987-84C1-A0D3-3E55326A6117}"/>
                </a:ext>
              </a:extLst>
            </p:cNvPr>
            <p:cNvSpPr>
              <a:spLocks noChangeArrowheads="1"/>
            </p:cNvSpPr>
            <p:nvPr/>
          </p:nvSpPr>
          <p:spPr bwMode="auto">
            <a:xfrm>
              <a:off x="4560" y="2516"/>
              <a:ext cx="768"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219</a:t>
              </a:r>
            </a:p>
          </p:txBody>
        </p:sp>
        <p:sp>
          <p:nvSpPr>
            <p:cNvPr id="20" name="Rectangle 20">
              <a:extLst>
                <a:ext uri="{FF2B5EF4-FFF2-40B4-BE49-F238E27FC236}">
                  <a16:creationId xmlns:a16="http://schemas.microsoft.com/office/drawing/2014/main" id="{38F1A47D-D627-9328-DD29-88DE91E1530D}"/>
                </a:ext>
              </a:extLst>
            </p:cNvPr>
            <p:cNvSpPr>
              <a:spLocks noChangeArrowheads="1"/>
            </p:cNvSpPr>
            <p:nvPr/>
          </p:nvSpPr>
          <p:spPr bwMode="auto">
            <a:xfrm>
              <a:off x="3773" y="2516"/>
              <a:ext cx="787"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213</a:t>
              </a:r>
            </a:p>
          </p:txBody>
        </p:sp>
        <p:sp>
          <p:nvSpPr>
            <p:cNvPr id="21" name="Rectangle 21">
              <a:extLst>
                <a:ext uri="{FF2B5EF4-FFF2-40B4-BE49-F238E27FC236}">
                  <a16:creationId xmlns:a16="http://schemas.microsoft.com/office/drawing/2014/main" id="{E0135A36-E615-C1A2-788A-816039E73C9E}"/>
                </a:ext>
              </a:extLst>
            </p:cNvPr>
            <p:cNvSpPr>
              <a:spLocks noChangeArrowheads="1"/>
            </p:cNvSpPr>
            <p:nvPr/>
          </p:nvSpPr>
          <p:spPr bwMode="auto">
            <a:xfrm>
              <a:off x="3024" y="2516"/>
              <a:ext cx="749"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1130</a:t>
              </a:r>
            </a:p>
          </p:txBody>
        </p:sp>
        <p:sp>
          <p:nvSpPr>
            <p:cNvPr id="22" name="Rectangle 22">
              <a:extLst>
                <a:ext uri="{FF2B5EF4-FFF2-40B4-BE49-F238E27FC236}">
                  <a16:creationId xmlns:a16="http://schemas.microsoft.com/office/drawing/2014/main" id="{9E99F7EE-6681-799A-8762-F9D9FE2A8FB8}"/>
                </a:ext>
              </a:extLst>
            </p:cNvPr>
            <p:cNvSpPr>
              <a:spLocks noChangeArrowheads="1"/>
            </p:cNvSpPr>
            <p:nvPr/>
          </p:nvSpPr>
          <p:spPr bwMode="auto">
            <a:xfrm>
              <a:off x="1824" y="2516"/>
              <a:ext cx="1200"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5</a:t>
              </a:r>
            </a:p>
          </p:txBody>
        </p:sp>
        <p:sp>
          <p:nvSpPr>
            <p:cNvPr id="23" name="Rectangle 23">
              <a:extLst>
                <a:ext uri="{FF2B5EF4-FFF2-40B4-BE49-F238E27FC236}">
                  <a16:creationId xmlns:a16="http://schemas.microsoft.com/office/drawing/2014/main" id="{99EE1D81-28D3-94DF-55B7-F576420A26DE}"/>
                </a:ext>
              </a:extLst>
            </p:cNvPr>
            <p:cNvSpPr>
              <a:spLocks noChangeArrowheads="1"/>
            </p:cNvSpPr>
            <p:nvPr/>
          </p:nvSpPr>
          <p:spPr bwMode="auto">
            <a:xfrm>
              <a:off x="720" y="2516"/>
              <a:ext cx="1104"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Service</a:t>
              </a:r>
            </a:p>
          </p:txBody>
        </p:sp>
        <p:sp>
          <p:nvSpPr>
            <p:cNvPr id="24" name="Rectangle 24">
              <a:extLst>
                <a:ext uri="{FF2B5EF4-FFF2-40B4-BE49-F238E27FC236}">
                  <a16:creationId xmlns:a16="http://schemas.microsoft.com/office/drawing/2014/main" id="{0E8DA95F-F412-41ED-0208-C88B8C1A2140}"/>
                </a:ext>
              </a:extLst>
            </p:cNvPr>
            <p:cNvSpPr>
              <a:spLocks noChangeArrowheads="1"/>
            </p:cNvSpPr>
            <p:nvPr/>
          </p:nvSpPr>
          <p:spPr bwMode="auto">
            <a:xfrm>
              <a:off x="4560" y="2041"/>
              <a:ext cx="768"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282</a:t>
              </a:r>
            </a:p>
          </p:txBody>
        </p:sp>
        <p:sp>
          <p:nvSpPr>
            <p:cNvPr id="25" name="Rectangle 25">
              <a:extLst>
                <a:ext uri="{FF2B5EF4-FFF2-40B4-BE49-F238E27FC236}">
                  <a16:creationId xmlns:a16="http://schemas.microsoft.com/office/drawing/2014/main" id="{08924B15-8479-FD84-3DE5-818A2EC7502E}"/>
                </a:ext>
              </a:extLst>
            </p:cNvPr>
            <p:cNvSpPr>
              <a:spLocks noChangeArrowheads="1"/>
            </p:cNvSpPr>
            <p:nvPr/>
          </p:nvSpPr>
          <p:spPr bwMode="auto">
            <a:xfrm>
              <a:off x="3773" y="2041"/>
              <a:ext cx="787"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202</a:t>
              </a:r>
            </a:p>
          </p:txBody>
        </p:sp>
        <p:sp>
          <p:nvSpPr>
            <p:cNvPr id="26" name="Rectangle 26">
              <a:extLst>
                <a:ext uri="{FF2B5EF4-FFF2-40B4-BE49-F238E27FC236}">
                  <a16:creationId xmlns:a16="http://schemas.microsoft.com/office/drawing/2014/main" id="{91522CFC-D1F8-A23A-D991-3DEDA03B319F}"/>
                </a:ext>
              </a:extLst>
            </p:cNvPr>
            <p:cNvSpPr>
              <a:spLocks noChangeArrowheads="1"/>
            </p:cNvSpPr>
            <p:nvPr/>
          </p:nvSpPr>
          <p:spPr bwMode="auto">
            <a:xfrm>
              <a:off x="3024" y="2041"/>
              <a:ext cx="749"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1286</a:t>
              </a:r>
            </a:p>
          </p:txBody>
        </p:sp>
        <p:sp>
          <p:nvSpPr>
            <p:cNvPr id="27" name="Rectangle 27">
              <a:extLst>
                <a:ext uri="{FF2B5EF4-FFF2-40B4-BE49-F238E27FC236}">
                  <a16:creationId xmlns:a16="http://schemas.microsoft.com/office/drawing/2014/main" id="{EB3E717F-C54F-872C-32AF-BFEEE7D7B8C7}"/>
                </a:ext>
              </a:extLst>
            </p:cNvPr>
            <p:cNvSpPr>
              <a:spLocks noChangeArrowheads="1"/>
            </p:cNvSpPr>
            <p:nvPr/>
          </p:nvSpPr>
          <p:spPr bwMode="auto">
            <a:xfrm>
              <a:off x="1824" y="2041"/>
              <a:ext cx="1200"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8</a:t>
              </a:r>
            </a:p>
          </p:txBody>
        </p:sp>
        <p:sp>
          <p:nvSpPr>
            <p:cNvPr id="28" name="Rectangle 28">
              <a:extLst>
                <a:ext uri="{FF2B5EF4-FFF2-40B4-BE49-F238E27FC236}">
                  <a16:creationId xmlns:a16="http://schemas.microsoft.com/office/drawing/2014/main" id="{062E1608-067B-2317-0CEC-1820983FE013}"/>
                </a:ext>
              </a:extLst>
            </p:cNvPr>
            <p:cNvSpPr>
              <a:spLocks noChangeArrowheads="1"/>
            </p:cNvSpPr>
            <p:nvPr/>
          </p:nvSpPr>
          <p:spPr bwMode="auto">
            <a:xfrm>
              <a:off x="720" y="2041"/>
              <a:ext cx="1104"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ct val="20000"/>
                </a:spcBef>
                <a:spcAft>
                  <a:spcPts val="0"/>
                </a:spcAft>
                <a:buClr>
                  <a:srgbClr val="A50021"/>
                </a:buClr>
                <a:buSzPct val="75000"/>
                <a:buFont typeface="Wingdings" pitchFamily="2" charset="2"/>
                <a:buNone/>
                <a:tabLst/>
                <a:defRPr/>
              </a:pPr>
              <a:r>
                <a:rPr kumimoji="0" lang="en-US" altLang="en-US" sz="2800" b="0" i="0" u="none" strike="noStrike" kern="1200" cap="none" spc="0" normalizeH="0" baseline="0" noProof="0">
                  <a:ln>
                    <a:noFill/>
                  </a:ln>
                  <a:solidFill>
                    <a:schemeClr val="tx2"/>
                  </a:solidFill>
                  <a:effectLst/>
                  <a:uLnTx/>
                  <a:uFillTx/>
                  <a:latin typeface="Tw Cen MT" panose="020B0602020104020603"/>
                  <a:ea typeface="+mn-ea"/>
                  <a:cs typeface="+mn-cs"/>
                </a:rPr>
                <a:t>Fast Food</a:t>
              </a:r>
            </a:p>
          </p:txBody>
        </p:sp>
        <p:sp>
          <p:nvSpPr>
            <p:cNvPr id="29" name="Line 29">
              <a:extLst>
                <a:ext uri="{FF2B5EF4-FFF2-40B4-BE49-F238E27FC236}">
                  <a16:creationId xmlns:a16="http://schemas.microsoft.com/office/drawing/2014/main" id="{BE3E8043-34C7-A608-29EB-8576356AAED5}"/>
                </a:ext>
              </a:extLst>
            </p:cNvPr>
            <p:cNvSpPr>
              <a:spLocks noChangeShapeType="1"/>
            </p:cNvSpPr>
            <p:nvPr/>
          </p:nvSpPr>
          <p:spPr bwMode="auto">
            <a:xfrm>
              <a:off x="720" y="1392"/>
              <a:ext cx="4608" cy="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Tw Cen MT" panose="020B0602020104020603"/>
                <a:ea typeface="+mn-ea"/>
                <a:cs typeface="+mn-cs"/>
              </a:endParaRPr>
            </a:p>
          </p:txBody>
        </p:sp>
        <p:sp>
          <p:nvSpPr>
            <p:cNvPr id="30" name="Line 30">
              <a:extLst>
                <a:ext uri="{FF2B5EF4-FFF2-40B4-BE49-F238E27FC236}">
                  <a16:creationId xmlns:a16="http://schemas.microsoft.com/office/drawing/2014/main" id="{7D86DA0E-A407-BC36-DCE6-75D0F06AA505}"/>
                </a:ext>
              </a:extLst>
            </p:cNvPr>
            <p:cNvSpPr>
              <a:spLocks noChangeShapeType="1"/>
            </p:cNvSpPr>
            <p:nvPr/>
          </p:nvSpPr>
          <p:spPr bwMode="auto">
            <a:xfrm>
              <a:off x="720" y="2516"/>
              <a:ext cx="4608"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Tw Cen MT" panose="020B0602020104020603"/>
                <a:ea typeface="+mn-ea"/>
                <a:cs typeface="+mn-cs"/>
              </a:endParaRPr>
            </a:p>
          </p:txBody>
        </p:sp>
        <p:sp>
          <p:nvSpPr>
            <p:cNvPr id="31" name="Line 31">
              <a:extLst>
                <a:ext uri="{FF2B5EF4-FFF2-40B4-BE49-F238E27FC236}">
                  <a16:creationId xmlns:a16="http://schemas.microsoft.com/office/drawing/2014/main" id="{3581F2CA-3545-CF0C-984F-A5C6B8A4CD7C}"/>
                </a:ext>
              </a:extLst>
            </p:cNvPr>
            <p:cNvSpPr>
              <a:spLocks noChangeShapeType="1"/>
            </p:cNvSpPr>
            <p:nvPr/>
          </p:nvSpPr>
          <p:spPr bwMode="auto">
            <a:xfrm>
              <a:off x="720" y="2991"/>
              <a:ext cx="4608"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Tw Cen MT" panose="020B0602020104020603"/>
                <a:ea typeface="+mn-ea"/>
                <a:cs typeface="+mn-cs"/>
              </a:endParaRPr>
            </a:p>
          </p:txBody>
        </p:sp>
        <p:sp>
          <p:nvSpPr>
            <p:cNvPr id="32" name="Line 32">
              <a:extLst>
                <a:ext uri="{FF2B5EF4-FFF2-40B4-BE49-F238E27FC236}">
                  <a16:creationId xmlns:a16="http://schemas.microsoft.com/office/drawing/2014/main" id="{DD0D98DB-B862-9018-A242-0D68001E8E6D}"/>
                </a:ext>
              </a:extLst>
            </p:cNvPr>
            <p:cNvSpPr>
              <a:spLocks noChangeShapeType="1"/>
            </p:cNvSpPr>
            <p:nvPr/>
          </p:nvSpPr>
          <p:spPr bwMode="auto">
            <a:xfrm>
              <a:off x="720" y="3465"/>
              <a:ext cx="4608"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Tw Cen MT" panose="020B0602020104020603"/>
                <a:ea typeface="+mn-ea"/>
                <a:cs typeface="+mn-cs"/>
              </a:endParaRPr>
            </a:p>
          </p:txBody>
        </p:sp>
        <p:sp>
          <p:nvSpPr>
            <p:cNvPr id="33" name="Line 33">
              <a:extLst>
                <a:ext uri="{FF2B5EF4-FFF2-40B4-BE49-F238E27FC236}">
                  <a16:creationId xmlns:a16="http://schemas.microsoft.com/office/drawing/2014/main" id="{1686A824-2F70-9481-CE6A-5D31BC42D17F}"/>
                </a:ext>
              </a:extLst>
            </p:cNvPr>
            <p:cNvSpPr>
              <a:spLocks noChangeShapeType="1"/>
            </p:cNvSpPr>
            <p:nvPr/>
          </p:nvSpPr>
          <p:spPr bwMode="auto">
            <a:xfrm>
              <a:off x="720" y="3940"/>
              <a:ext cx="4608" cy="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Tw Cen MT" panose="020B0602020104020603"/>
                <a:ea typeface="+mn-ea"/>
                <a:cs typeface="+mn-cs"/>
              </a:endParaRPr>
            </a:p>
          </p:txBody>
        </p:sp>
        <p:sp>
          <p:nvSpPr>
            <p:cNvPr id="34" name="Line 34">
              <a:extLst>
                <a:ext uri="{FF2B5EF4-FFF2-40B4-BE49-F238E27FC236}">
                  <a16:creationId xmlns:a16="http://schemas.microsoft.com/office/drawing/2014/main" id="{67F2F0EC-BDA9-92A7-5590-75A091D033E4}"/>
                </a:ext>
              </a:extLst>
            </p:cNvPr>
            <p:cNvSpPr>
              <a:spLocks noChangeShapeType="1"/>
            </p:cNvSpPr>
            <p:nvPr/>
          </p:nvSpPr>
          <p:spPr bwMode="auto">
            <a:xfrm>
              <a:off x="720" y="1392"/>
              <a:ext cx="0" cy="254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Tw Cen MT" panose="020B0602020104020603"/>
                <a:ea typeface="+mn-ea"/>
                <a:cs typeface="+mn-cs"/>
              </a:endParaRPr>
            </a:p>
          </p:txBody>
        </p:sp>
        <p:sp>
          <p:nvSpPr>
            <p:cNvPr id="35" name="Line 35">
              <a:extLst>
                <a:ext uri="{FF2B5EF4-FFF2-40B4-BE49-F238E27FC236}">
                  <a16:creationId xmlns:a16="http://schemas.microsoft.com/office/drawing/2014/main" id="{CAD64C07-F2F6-66AA-36B8-258FEE9DB53B}"/>
                </a:ext>
              </a:extLst>
            </p:cNvPr>
            <p:cNvSpPr>
              <a:spLocks noChangeShapeType="1"/>
            </p:cNvSpPr>
            <p:nvPr/>
          </p:nvSpPr>
          <p:spPr bwMode="auto">
            <a:xfrm>
              <a:off x="1824" y="1392"/>
              <a:ext cx="0" cy="2548"/>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Tw Cen MT" panose="020B0602020104020603"/>
                <a:ea typeface="+mn-ea"/>
                <a:cs typeface="+mn-cs"/>
              </a:endParaRPr>
            </a:p>
          </p:txBody>
        </p:sp>
        <p:sp>
          <p:nvSpPr>
            <p:cNvPr id="36" name="Line 36">
              <a:extLst>
                <a:ext uri="{FF2B5EF4-FFF2-40B4-BE49-F238E27FC236}">
                  <a16:creationId xmlns:a16="http://schemas.microsoft.com/office/drawing/2014/main" id="{2C6A3B1E-4C80-26F4-DC0F-607B96B5D58F}"/>
                </a:ext>
              </a:extLst>
            </p:cNvPr>
            <p:cNvSpPr>
              <a:spLocks noChangeShapeType="1"/>
            </p:cNvSpPr>
            <p:nvPr/>
          </p:nvSpPr>
          <p:spPr bwMode="auto">
            <a:xfrm>
              <a:off x="3024" y="1392"/>
              <a:ext cx="0" cy="2548"/>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Tw Cen MT" panose="020B0602020104020603"/>
                <a:ea typeface="+mn-ea"/>
                <a:cs typeface="+mn-cs"/>
              </a:endParaRPr>
            </a:p>
          </p:txBody>
        </p:sp>
        <p:sp>
          <p:nvSpPr>
            <p:cNvPr id="37" name="Line 37">
              <a:extLst>
                <a:ext uri="{FF2B5EF4-FFF2-40B4-BE49-F238E27FC236}">
                  <a16:creationId xmlns:a16="http://schemas.microsoft.com/office/drawing/2014/main" id="{B2792C27-58BA-A577-37D1-3951D2AFF4D2}"/>
                </a:ext>
              </a:extLst>
            </p:cNvPr>
            <p:cNvSpPr>
              <a:spLocks noChangeShapeType="1"/>
            </p:cNvSpPr>
            <p:nvPr/>
          </p:nvSpPr>
          <p:spPr bwMode="auto">
            <a:xfrm>
              <a:off x="3773" y="1392"/>
              <a:ext cx="0" cy="2548"/>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Tw Cen MT" panose="020B0602020104020603"/>
                <a:ea typeface="+mn-ea"/>
                <a:cs typeface="+mn-cs"/>
              </a:endParaRPr>
            </a:p>
          </p:txBody>
        </p:sp>
        <p:sp>
          <p:nvSpPr>
            <p:cNvPr id="38" name="Line 38">
              <a:extLst>
                <a:ext uri="{FF2B5EF4-FFF2-40B4-BE49-F238E27FC236}">
                  <a16:creationId xmlns:a16="http://schemas.microsoft.com/office/drawing/2014/main" id="{21926F41-EB7C-5250-F7F8-C094C1FCED89}"/>
                </a:ext>
              </a:extLst>
            </p:cNvPr>
            <p:cNvSpPr>
              <a:spLocks noChangeShapeType="1"/>
            </p:cNvSpPr>
            <p:nvPr/>
          </p:nvSpPr>
          <p:spPr bwMode="auto">
            <a:xfrm>
              <a:off x="4560" y="1392"/>
              <a:ext cx="0" cy="2548"/>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Tw Cen MT" panose="020B0602020104020603"/>
                <a:ea typeface="+mn-ea"/>
                <a:cs typeface="+mn-cs"/>
              </a:endParaRPr>
            </a:p>
          </p:txBody>
        </p:sp>
        <p:sp>
          <p:nvSpPr>
            <p:cNvPr id="39" name="Line 39">
              <a:extLst>
                <a:ext uri="{FF2B5EF4-FFF2-40B4-BE49-F238E27FC236}">
                  <a16:creationId xmlns:a16="http://schemas.microsoft.com/office/drawing/2014/main" id="{0FD97647-C135-1B3B-B453-C23B569E6247}"/>
                </a:ext>
              </a:extLst>
            </p:cNvPr>
            <p:cNvSpPr>
              <a:spLocks noChangeShapeType="1"/>
            </p:cNvSpPr>
            <p:nvPr/>
          </p:nvSpPr>
          <p:spPr bwMode="auto">
            <a:xfrm>
              <a:off x="5328" y="1392"/>
              <a:ext cx="0" cy="2548"/>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Tw Cen MT" panose="020B0602020104020603"/>
                <a:ea typeface="+mn-ea"/>
                <a:cs typeface="+mn-cs"/>
              </a:endParaRPr>
            </a:p>
          </p:txBody>
        </p:sp>
        <p:sp>
          <p:nvSpPr>
            <p:cNvPr id="40" name="Line 40">
              <a:extLst>
                <a:ext uri="{FF2B5EF4-FFF2-40B4-BE49-F238E27FC236}">
                  <a16:creationId xmlns:a16="http://schemas.microsoft.com/office/drawing/2014/main" id="{EC44A072-A75B-EF70-4BA4-B77A824F2288}"/>
                </a:ext>
              </a:extLst>
            </p:cNvPr>
            <p:cNvSpPr>
              <a:spLocks noChangeShapeType="1"/>
            </p:cNvSpPr>
            <p:nvPr/>
          </p:nvSpPr>
          <p:spPr bwMode="auto">
            <a:xfrm>
              <a:off x="720" y="2041"/>
              <a:ext cx="4608"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2"/>
                </a:solidFill>
                <a:effectLst/>
                <a:uLnTx/>
                <a:uFillTx/>
                <a:latin typeface="Tw Cen MT" panose="020B0602020104020603"/>
                <a:ea typeface="+mn-ea"/>
                <a:cs typeface="+mn-cs"/>
              </a:endParaRPr>
            </a:p>
          </p:txBody>
        </p:sp>
      </p:grpSp>
      <p:sp>
        <p:nvSpPr>
          <p:cNvPr id="41" name="Rectangle 40">
            <a:extLst>
              <a:ext uri="{FF2B5EF4-FFF2-40B4-BE49-F238E27FC236}">
                <a16:creationId xmlns:a16="http://schemas.microsoft.com/office/drawing/2014/main" id="{F19BBD5C-8C4B-84C6-C2FA-2485325E2E99}"/>
              </a:ext>
            </a:extLst>
          </p:cNvPr>
          <p:cNvSpPr/>
          <p:nvPr/>
        </p:nvSpPr>
        <p:spPr>
          <a:xfrm>
            <a:off x="6228179" y="580964"/>
            <a:ext cx="122341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gradFill>
                  <a:gsLst>
                    <a:gs pos="0">
                      <a:srgbClr val="4AB5C4">
                        <a:lumMod val="50000"/>
                      </a:srgbClr>
                    </a:gs>
                    <a:gs pos="50000">
                      <a:srgbClr val="4AB5C4"/>
                    </a:gs>
                    <a:gs pos="100000">
                      <a:srgbClr val="4AB5C4">
                        <a:lumMod val="60000"/>
                        <a:lumOff val="40000"/>
                      </a:srgbClr>
                    </a:gs>
                  </a:gsLst>
                  <a:lin ang="5400000"/>
                </a:gradFill>
                <a:effectLst>
                  <a:reflection blurRad="6350" stA="53000" endA="300" endPos="35500" dir="5400000" sy="-90000" algn="bl" rotWithShape="0"/>
                </a:effectLst>
                <a:uLnTx/>
                <a:uFillTx/>
                <a:latin typeface="Tw Cen MT" panose="020B0602020104020603"/>
                <a:ea typeface="+mn-ea"/>
                <a:cs typeface="+mn-cs"/>
              </a:rPr>
              <a:t>170</a:t>
            </a:r>
          </a:p>
        </p:txBody>
      </p:sp>
      <p:sp>
        <p:nvSpPr>
          <p:cNvPr id="42" name="Rectangle 41">
            <a:extLst>
              <a:ext uri="{FF2B5EF4-FFF2-40B4-BE49-F238E27FC236}">
                <a16:creationId xmlns:a16="http://schemas.microsoft.com/office/drawing/2014/main" id="{CD67CE60-FA57-B944-3451-DD1DE0D039B5}"/>
              </a:ext>
            </a:extLst>
          </p:cNvPr>
          <p:cNvSpPr/>
          <p:nvPr/>
        </p:nvSpPr>
        <p:spPr>
          <a:xfrm>
            <a:off x="7778818" y="580964"/>
            <a:ext cx="87716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gradFill>
                  <a:gsLst>
                    <a:gs pos="0">
                      <a:srgbClr val="4AB5C4">
                        <a:lumMod val="50000"/>
                      </a:srgbClr>
                    </a:gs>
                    <a:gs pos="50000">
                      <a:srgbClr val="4AB5C4"/>
                    </a:gs>
                    <a:gs pos="100000">
                      <a:srgbClr val="4AB5C4">
                        <a:lumMod val="60000"/>
                        <a:lumOff val="40000"/>
                      </a:srgbClr>
                    </a:gs>
                  </a:gsLst>
                  <a:lin ang="5400000"/>
                </a:gradFill>
                <a:effectLst>
                  <a:reflection blurRad="6350" stA="53000" endA="300" endPos="35500" dir="5400000" sy="-90000" algn="bl" rotWithShape="0"/>
                </a:effectLst>
                <a:uLnTx/>
                <a:uFillTx/>
                <a:latin typeface="Tw Cen MT" panose="020B0602020104020603"/>
                <a:ea typeface="+mn-ea"/>
                <a:cs typeface="+mn-cs"/>
              </a:rPr>
              <a:t>60</a:t>
            </a:r>
          </a:p>
        </p:txBody>
      </p:sp>
      <p:sp>
        <p:nvSpPr>
          <p:cNvPr id="43" name="Rectangle 42">
            <a:extLst>
              <a:ext uri="{FF2B5EF4-FFF2-40B4-BE49-F238E27FC236}">
                <a16:creationId xmlns:a16="http://schemas.microsoft.com/office/drawing/2014/main" id="{0D32CA2C-2E1B-6EE5-228B-192DD5A1FA91}"/>
              </a:ext>
            </a:extLst>
          </p:cNvPr>
          <p:cNvSpPr/>
          <p:nvPr/>
        </p:nvSpPr>
        <p:spPr>
          <a:xfrm>
            <a:off x="8983207" y="609599"/>
            <a:ext cx="1050288"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gradFill>
                  <a:gsLst>
                    <a:gs pos="0">
                      <a:srgbClr val="4AB5C4">
                        <a:lumMod val="50000"/>
                      </a:srgbClr>
                    </a:gs>
                    <a:gs pos="50000">
                      <a:srgbClr val="4AB5C4"/>
                    </a:gs>
                    <a:gs pos="100000">
                      <a:srgbClr val="4AB5C4">
                        <a:lumMod val="60000"/>
                        <a:lumOff val="40000"/>
                      </a:srgbClr>
                    </a:gs>
                  </a:gsLst>
                  <a:lin ang="5400000"/>
                </a:gradFill>
                <a:effectLst>
                  <a:reflection blurRad="6350" stA="53000" endA="300" endPos="35500" dir="5400000" sy="-90000" algn="bl" rotWithShape="0"/>
                </a:effectLst>
                <a:uLnTx/>
                <a:uFillTx/>
                <a:latin typeface="Tw Cen MT" panose="020B0602020104020603"/>
                <a:ea typeface="+mn-ea"/>
                <a:cs typeface="+mn-cs"/>
              </a:rPr>
              <a:t>25 </a:t>
            </a:r>
          </a:p>
        </p:txBody>
      </p:sp>
    </p:spTree>
    <p:extLst>
      <p:ext uri="{BB962C8B-B14F-4D97-AF65-F5344CB8AC3E}">
        <p14:creationId xmlns:p14="http://schemas.microsoft.com/office/powerpoint/2010/main" val="2621568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28606EF-10E2-8FA6-C02D-7C0849AF3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9499"/>
            <a:ext cx="9675996" cy="725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BD44A9E-4E5A-F247-16B9-774661A321C1}"/>
              </a:ext>
            </a:extLst>
          </p:cNvPr>
          <p:cNvSpPr/>
          <p:nvPr/>
        </p:nvSpPr>
        <p:spPr>
          <a:xfrm>
            <a:off x="3124201" y="3276600"/>
            <a:ext cx="6551795" cy="923330"/>
          </a:xfrm>
          <a:prstGeom prst="rect">
            <a:avLst/>
          </a:prstGeom>
          <a:noFill/>
        </p:spPr>
        <p:txBody>
          <a:bodyPr wrap="none">
            <a:spAutoFit/>
          </a:bodyPr>
          <a:lstStyle/>
          <a:p>
            <a:pPr algn="ctr">
              <a:defRPr/>
            </a:pPr>
            <a:r>
              <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pitchFamily="34" charset="0"/>
              </a:rPr>
              <a:t>Biomat = BOD – O</a:t>
            </a:r>
            <a:r>
              <a:rPr lang="en-US" sz="3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pitchFamily="34" charset="0"/>
              </a:rPr>
              <a:t>2</a:t>
            </a:r>
            <a:endPar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pitchFamily="34" charset="0"/>
            </a:endParaRPr>
          </a:p>
        </p:txBody>
      </p:sp>
      <p:sp>
        <p:nvSpPr>
          <p:cNvPr id="4" name="Rectangle 3">
            <a:extLst>
              <a:ext uri="{FF2B5EF4-FFF2-40B4-BE49-F238E27FC236}">
                <a16:creationId xmlns:a16="http://schemas.microsoft.com/office/drawing/2014/main" id="{A4614A6C-2486-BE6E-2912-1F3AABD64A79}"/>
              </a:ext>
            </a:extLst>
          </p:cNvPr>
          <p:cNvSpPr/>
          <p:nvPr/>
        </p:nvSpPr>
        <p:spPr>
          <a:xfrm>
            <a:off x="3410008" y="4376911"/>
            <a:ext cx="5371983" cy="923330"/>
          </a:xfrm>
          <a:prstGeom prst="rect">
            <a:avLst/>
          </a:prstGeom>
          <a:noFill/>
        </p:spPr>
        <p:txBody>
          <a:bodyPr wrap="none">
            <a:spAutoFit/>
          </a:bodyPr>
          <a:lstStyle/>
          <a:p>
            <a:pPr algn="ctr">
              <a:defRPr/>
            </a:pP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itchFamily="34" charset="0"/>
              </a:rPr>
              <a:t>TSS = Plugging</a:t>
            </a:r>
          </a:p>
        </p:txBody>
      </p:sp>
    </p:spTree>
    <p:extLst>
      <p:ext uri="{BB962C8B-B14F-4D97-AF65-F5344CB8AC3E}">
        <p14:creationId xmlns:p14="http://schemas.microsoft.com/office/powerpoint/2010/main" val="3325123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2A72-BEFA-F90F-3ED9-E9B84CF02C1F}"/>
              </a:ext>
            </a:extLst>
          </p:cNvPr>
          <p:cNvSpPr>
            <a:spLocks noGrp="1"/>
          </p:cNvSpPr>
          <p:nvPr>
            <p:ph type="title"/>
          </p:nvPr>
        </p:nvSpPr>
        <p:spPr/>
        <p:txBody>
          <a:bodyPr>
            <a:normAutofit/>
          </a:bodyPr>
          <a:lstStyle/>
          <a:p>
            <a:r>
              <a:rPr lang="en-US" dirty="0"/>
              <a:t>What is the “SOURCE” of an OWTS</a:t>
            </a:r>
          </a:p>
        </p:txBody>
      </p:sp>
      <p:pic>
        <p:nvPicPr>
          <p:cNvPr id="1026" name="Picture 2" descr="8 Budget-Friendly Farm Houses For Sale">
            <a:extLst>
              <a:ext uri="{FF2B5EF4-FFF2-40B4-BE49-F238E27FC236}">
                <a16:creationId xmlns:a16="http://schemas.microsoft.com/office/drawing/2014/main" id="{711FDA25-972B-1F99-3598-C1295BE1A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60" b="-3"/>
          <a:stretch/>
        </p:blipFill>
        <p:spPr bwMode="auto">
          <a:xfrm>
            <a:off x="913774" y="2367092"/>
            <a:ext cx="5106026" cy="3424107"/>
          </a:xfrm>
          <a:prstGeom prst="rect">
            <a:avLst/>
          </a:prstGeom>
          <a:solidFill>
            <a:srgbClr val="FFFFFF"/>
          </a:solidFill>
        </p:spPr>
      </p:pic>
      <p:pic>
        <p:nvPicPr>
          <p:cNvPr id="1028" name="Picture 4" descr="COMMERCIAL SEPTIC SYSTEMS">
            <a:extLst>
              <a:ext uri="{FF2B5EF4-FFF2-40B4-BE49-F238E27FC236}">
                <a16:creationId xmlns:a16="http://schemas.microsoft.com/office/drawing/2014/main" id="{6598E98B-9298-ABC5-6E61-DDF292EEDF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 b="10579"/>
          <a:stretch/>
        </p:blipFill>
        <p:spPr bwMode="auto">
          <a:xfrm>
            <a:off x="6172200" y="2367092"/>
            <a:ext cx="5105400" cy="3424107"/>
          </a:xfrm>
          <a:prstGeom prst="rect">
            <a:avLst/>
          </a:prstGeom>
          <a:solidFill>
            <a:srgbClr val="FFFFFF"/>
          </a:solidFill>
        </p:spPr>
      </p:pic>
    </p:spTree>
    <p:extLst>
      <p:ext uri="{BB962C8B-B14F-4D97-AF65-F5344CB8AC3E}">
        <p14:creationId xmlns:p14="http://schemas.microsoft.com/office/powerpoint/2010/main" val="1785761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17F4495-E4B1-760C-96CF-450AB7D72024}"/>
              </a:ext>
            </a:extLst>
          </p:cNvPr>
          <p:cNvSpPr>
            <a:spLocks noGrp="1"/>
          </p:cNvSpPr>
          <p:nvPr>
            <p:ph type="title"/>
          </p:nvPr>
        </p:nvSpPr>
        <p:spPr/>
        <p:txBody>
          <a:bodyPr/>
          <a:lstStyle/>
          <a:p>
            <a:pPr algn="ctr"/>
            <a:r>
              <a:rPr lang="en-US" sz="5500" dirty="0"/>
              <a:t>Overactive Biomat Development</a:t>
            </a:r>
          </a:p>
        </p:txBody>
      </p:sp>
      <p:pic>
        <p:nvPicPr>
          <p:cNvPr id="3" name="Picture 1" descr="A close up of a hole in a rock&#10;&#10;Description automatically generated with low confidence">
            <a:extLst>
              <a:ext uri="{FF2B5EF4-FFF2-40B4-BE49-F238E27FC236}">
                <a16:creationId xmlns:a16="http://schemas.microsoft.com/office/drawing/2014/main" id="{309568EA-D599-9B88-3F16-95BC8302ABB8}"/>
              </a:ext>
            </a:extLst>
          </p:cNvPr>
          <p:cNvPicPr>
            <a:picLocks noChangeAspect="1"/>
          </p:cNvPicPr>
          <p:nvPr/>
        </p:nvPicPr>
        <p:blipFill rotWithShape="1">
          <a:blip r:embed="rId3">
            <a:extLst>
              <a:ext uri="{28A0092B-C50C-407E-A947-70E740481C1C}">
                <a14:useLocalDpi xmlns:a14="http://schemas.microsoft.com/office/drawing/2010/main" val="0"/>
              </a:ext>
            </a:extLst>
          </a:blip>
          <a:srcRect r="-1" b="11155"/>
          <a:stretch/>
        </p:blipFill>
        <p:spPr bwMode="auto">
          <a:xfrm>
            <a:off x="913774" y="2367092"/>
            <a:ext cx="5106026" cy="3424107"/>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pic>
        <p:nvPicPr>
          <p:cNvPr id="2" name="Picture 4" descr="Purdue trench1">
            <a:extLst>
              <a:ext uri="{FF2B5EF4-FFF2-40B4-BE49-F238E27FC236}">
                <a16:creationId xmlns:a16="http://schemas.microsoft.com/office/drawing/2014/main" id="{9FD8C5DC-28F5-BD5E-D4EF-9375DACE0C3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517" r="4" b="5062"/>
          <a:stretch/>
        </p:blipFill>
        <p:spPr bwMode="auto">
          <a:xfrm>
            <a:off x="6172200" y="2367092"/>
            <a:ext cx="5105400" cy="3424107"/>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766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35EE5-9837-89DA-A1A4-6F070A3DED1A}"/>
              </a:ext>
            </a:extLst>
          </p:cNvPr>
          <p:cNvSpPr>
            <a:spLocks noGrp="1"/>
          </p:cNvSpPr>
          <p:nvPr>
            <p:ph type="title"/>
          </p:nvPr>
        </p:nvSpPr>
        <p:spPr>
          <a:xfrm>
            <a:off x="914400" y="286871"/>
            <a:ext cx="10363200" cy="1143000"/>
          </a:xfrm>
        </p:spPr>
        <p:txBody>
          <a:bodyPr/>
          <a:lstStyle/>
          <a:p>
            <a:pPr algn="ctr"/>
            <a:r>
              <a:rPr lang="en-US" sz="4400" b="1" dirty="0"/>
              <a:t>How does unsaturated flow </a:t>
            </a:r>
            <a:br>
              <a:rPr lang="en-US" sz="4400" b="1" dirty="0"/>
            </a:br>
            <a:r>
              <a:rPr lang="en-US" sz="4400" b="1" dirty="0"/>
              <a:t>in the STA happen?</a:t>
            </a:r>
            <a:endParaRPr lang="en-US" dirty="0"/>
          </a:p>
        </p:txBody>
      </p:sp>
      <p:sp>
        <p:nvSpPr>
          <p:cNvPr id="3" name="Content Placeholder 2">
            <a:extLst>
              <a:ext uri="{FF2B5EF4-FFF2-40B4-BE49-F238E27FC236}">
                <a16:creationId xmlns:a16="http://schemas.microsoft.com/office/drawing/2014/main" id="{3F714164-3526-0ACB-A873-F59369BCF629}"/>
              </a:ext>
            </a:extLst>
          </p:cNvPr>
          <p:cNvSpPr>
            <a:spLocks noGrp="1"/>
          </p:cNvSpPr>
          <p:nvPr>
            <p:ph idx="1"/>
          </p:nvPr>
        </p:nvSpPr>
        <p:spPr>
          <a:xfrm>
            <a:off x="671512" y="1610472"/>
            <a:ext cx="10848975" cy="4351338"/>
          </a:xfrm>
        </p:spPr>
        <p:txBody>
          <a:bodyPr/>
          <a:lstStyle/>
          <a:p>
            <a:r>
              <a:rPr lang="en-US" sz="3500" dirty="0"/>
              <a:t>Unsaturated flow is key to treatment</a:t>
            </a:r>
          </a:p>
          <a:p>
            <a:r>
              <a:rPr lang="en-US" sz="3500" dirty="0"/>
              <a:t>Biomat formation </a:t>
            </a:r>
          </a:p>
          <a:p>
            <a:pPr lvl="1"/>
            <a:r>
              <a:rPr lang="en-US" sz="2500" dirty="0"/>
              <a:t>BOD concentration</a:t>
            </a:r>
          </a:p>
          <a:p>
            <a:pPr lvl="1"/>
            <a:r>
              <a:rPr lang="en-US" sz="2500" dirty="0"/>
              <a:t>Oxygen relationship</a:t>
            </a:r>
          </a:p>
          <a:p>
            <a:pPr lvl="1"/>
            <a:r>
              <a:rPr lang="en-US" sz="2500" dirty="0"/>
              <a:t>TSS</a:t>
            </a:r>
          </a:p>
          <a:p>
            <a:r>
              <a:rPr lang="en-US" sz="3500" dirty="0"/>
              <a:t>Water needs to slowly pass-through soils for treatment</a:t>
            </a:r>
          </a:p>
          <a:p>
            <a:r>
              <a:rPr lang="en-US" sz="3500" dirty="0"/>
              <a:t>Benefits of pressure distribution</a:t>
            </a:r>
          </a:p>
          <a:p>
            <a:endParaRPr lang="en-US" dirty="0"/>
          </a:p>
        </p:txBody>
      </p:sp>
    </p:spTree>
    <p:extLst>
      <p:ext uri="{BB962C8B-B14F-4D97-AF65-F5344CB8AC3E}">
        <p14:creationId xmlns:p14="http://schemas.microsoft.com/office/powerpoint/2010/main" val="3518171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CBB5-0BCF-EAD5-E6A4-42D7A8663576}"/>
              </a:ext>
            </a:extLst>
          </p:cNvPr>
          <p:cNvSpPr>
            <a:spLocks noGrp="1"/>
          </p:cNvSpPr>
          <p:nvPr>
            <p:ph type="title"/>
          </p:nvPr>
        </p:nvSpPr>
        <p:spPr/>
        <p:txBody>
          <a:bodyPr/>
          <a:lstStyle/>
          <a:p>
            <a:r>
              <a:rPr lang="en-US" sz="5000" dirty="0"/>
              <a:t>Flow pattern through a gravity trench</a:t>
            </a:r>
          </a:p>
        </p:txBody>
      </p:sp>
      <p:sp>
        <p:nvSpPr>
          <p:cNvPr id="3" name="Text Placeholder 2">
            <a:extLst>
              <a:ext uri="{FF2B5EF4-FFF2-40B4-BE49-F238E27FC236}">
                <a16:creationId xmlns:a16="http://schemas.microsoft.com/office/drawing/2014/main" id="{3B221F5C-4E08-C02A-9D9C-34C2D6F9CFE3}"/>
              </a:ext>
            </a:extLst>
          </p:cNvPr>
          <p:cNvSpPr>
            <a:spLocks noGrp="1"/>
          </p:cNvSpPr>
          <p:nvPr>
            <p:ph type="body" idx="1"/>
          </p:nvPr>
        </p:nvSpPr>
        <p:spPr>
          <a:xfrm>
            <a:off x="1122854" y="2298887"/>
            <a:ext cx="2946866" cy="576262"/>
          </a:xfrm>
        </p:spPr>
        <p:txBody>
          <a:bodyPr/>
          <a:lstStyle/>
          <a:p>
            <a:pPr algn="ctr"/>
            <a:r>
              <a:rPr lang="en-US" dirty="0"/>
              <a:t>Beginning of biomat growth</a:t>
            </a:r>
          </a:p>
        </p:txBody>
      </p:sp>
      <p:sp>
        <p:nvSpPr>
          <p:cNvPr id="5" name="Text Placeholder 4">
            <a:extLst>
              <a:ext uri="{FF2B5EF4-FFF2-40B4-BE49-F238E27FC236}">
                <a16:creationId xmlns:a16="http://schemas.microsoft.com/office/drawing/2014/main" id="{906B5678-86EB-1219-D99A-596C3F1B2798}"/>
              </a:ext>
            </a:extLst>
          </p:cNvPr>
          <p:cNvSpPr>
            <a:spLocks noGrp="1"/>
          </p:cNvSpPr>
          <p:nvPr>
            <p:ph type="body" sz="quarter" idx="3"/>
          </p:nvPr>
        </p:nvSpPr>
        <p:spPr>
          <a:xfrm>
            <a:off x="4635123" y="2282614"/>
            <a:ext cx="2936241" cy="576262"/>
          </a:xfrm>
        </p:spPr>
        <p:txBody>
          <a:bodyPr/>
          <a:lstStyle/>
          <a:p>
            <a:pPr algn="ctr"/>
            <a:r>
              <a:rPr lang="en-US" dirty="0"/>
              <a:t>Middle age of biomat growth</a:t>
            </a:r>
          </a:p>
        </p:txBody>
      </p:sp>
      <p:sp>
        <p:nvSpPr>
          <p:cNvPr id="7" name="Text Placeholder 6">
            <a:extLst>
              <a:ext uri="{FF2B5EF4-FFF2-40B4-BE49-F238E27FC236}">
                <a16:creationId xmlns:a16="http://schemas.microsoft.com/office/drawing/2014/main" id="{FDDCC05F-66D6-C26E-31AB-C4769D200197}"/>
              </a:ext>
            </a:extLst>
          </p:cNvPr>
          <p:cNvSpPr>
            <a:spLocks noGrp="1"/>
          </p:cNvSpPr>
          <p:nvPr>
            <p:ph type="body" sz="quarter" idx="13"/>
          </p:nvPr>
        </p:nvSpPr>
        <p:spPr>
          <a:xfrm>
            <a:off x="8408768" y="2282614"/>
            <a:ext cx="2433985" cy="576262"/>
          </a:xfrm>
        </p:spPr>
        <p:txBody>
          <a:bodyPr/>
          <a:lstStyle/>
          <a:p>
            <a:pPr algn="ctr"/>
            <a:r>
              <a:rPr lang="en-US" dirty="0"/>
              <a:t>Mature biomat growth</a:t>
            </a:r>
          </a:p>
        </p:txBody>
      </p:sp>
      <p:pic>
        <p:nvPicPr>
          <p:cNvPr id="10" name="Picture 3" descr="Biomat1co">
            <a:extLst>
              <a:ext uri="{FF2B5EF4-FFF2-40B4-BE49-F238E27FC236}">
                <a16:creationId xmlns:a16="http://schemas.microsoft.com/office/drawing/2014/main" id="{3A8A123C-3E3A-994E-74E0-78DCB6E813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826" y="2967604"/>
            <a:ext cx="323292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Biomat2co">
            <a:extLst>
              <a:ext uri="{FF2B5EF4-FFF2-40B4-BE49-F238E27FC236}">
                <a16:creationId xmlns:a16="http://schemas.microsoft.com/office/drawing/2014/main" id="{75F5ECE5-8CEC-A2E2-4FC9-53CD0C225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1600" y="2923359"/>
            <a:ext cx="3292816" cy="240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Biomat3co">
            <a:extLst>
              <a:ext uri="{FF2B5EF4-FFF2-40B4-BE49-F238E27FC236}">
                <a16:creationId xmlns:a16="http://schemas.microsoft.com/office/drawing/2014/main" id="{13396A80-4106-FB2B-F55A-D10B11D3A8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342" r="1"/>
          <a:stretch/>
        </p:blipFill>
        <p:spPr bwMode="auto">
          <a:xfrm>
            <a:off x="8153926" y="2895192"/>
            <a:ext cx="2943671" cy="289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7A07F28E-3978-46FB-34AB-4DEBECB44EB2}"/>
              </a:ext>
            </a:extLst>
          </p:cNvPr>
          <p:cNvSpPr/>
          <p:nvPr/>
        </p:nvSpPr>
        <p:spPr>
          <a:xfrm>
            <a:off x="996895" y="4751275"/>
            <a:ext cx="3010888" cy="323165"/>
          </a:xfrm>
          <a:prstGeom prst="rect">
            <a:avLst/>
          </a:prstGeom>
          <a:noFill/>
        </p:spPr>
        <p:txBody>
          <a:bodyPr wrap="square">
            <a:spAutoFit/>
          </a:bodyPr>
          <a:lstStyle/>
          <a:p>
            <a:pPr algn="ctr">
              <a:defRPr/>
            </a:pPr>
            <a:r>
              <a:rPr lang="en-US" sz="1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rPr>
              <a:t>Adding Effluent to the System</a:t>
            </a:r>
          </a:p>
        </p:txBody>
      </p:sp>
      <p:sp>
        <p:nvSpPr>
          <p:cNvPr id="14" name="Rectangle 13">
            <a:extLst>
              <a:ext uri="{FF2B5EF4-FFF2-40B4-BE49-F238E27FC236}">
                <a16:creationId xmlns:a16="http://schemas.microsoft.com/office/drawing/2014/main" id="{F3D1421D-7975-3B54-FF1B-2D27FAA4A73A}"/>
              </a:ext>
            </a:extLst>
          </p:cNvPr>
          <p:cNvSpPr/>
          <p:nvPr/>
        </p:nvSpPr>
        <p:spPr>
          <a:xfrm>
            <a:off x="4619555" y="3803416"/>
            <a:ext cx="2659703" cy="369332"/>
          </a:xfrm>
          <a:prstGeom prst="rect">
            <a:avLst/>
          </a:prstGeom>
          <a:noFill/>
        </p:spPr>
        <p:txBody>
          <a:bodyPr wrap="none">
            <a:spAutoFit/>
          </a:bodyPr>
          <a:lstStyle/>
          <a:p>
            <a:pPr algn="ctr">
              <a:defRPr/>
            </a:pPr>
            <a:r>
              <a:rPr lang="en-US" dirty="0">
                <a:ln w="0"/>
                <a:solidFill>
                  <a:schemeClr val="accent1">
                    <a:lumMod val="50000"/>
                  </a:schemeClr>
                </a:solidFill>
                <a:effectLst>
                  <a:outerShdw blurRad="38100" dist="25400" dir="5400000" algn="ctr" rotWithShape="0">
                    <a:srgbClr val="6E747A">
                      <a:alpha val="43000"/>
                    </a:srgbClr>
                  </a:outerShdw>
                </a:effectLst>
                <a:highlight>
                  <a:srgbClr val="C0C0C0"/>
                </a:highlight>
                <a:latin typeface="Arial" pitchFamily="34" charset="0"/>
              </a:rPr>
              <a:t>Biomat moves the water</a:t>
            </a:r>
          </a:p>
        </p:txBody>
      </p:sp>
      <p:sp>
        <p:nvSpPr>
          <p:cNvPr id="15" name="Rectangle 14">
            <a:extLst>
              <a:ext uri="{FF2B5EF4-FFF2-40B4-BE49-F238E27FC236}">
                <a16:creationId xmlns:a16="http://schemas.microsoft.com/office/drawing/2014/main" id="{8023F34B-52AB-1D50-A252-18CD4AB288AB}"/>
              </a:ext>
            </a:extLst>
          </p:cNvPr>
          <p:cNvSpPr/>
          <p:nvPr/>
        </p:nvSpPr>
        <p:spPr>
          <a:xfrm>
            <a:off x="4451599" y="4698936"/>
            <a:ext cx="3119765" cy="323165"/>
          </a:xfrm>
          <a:prstGeom prst="rect">
            <a:avLst/>
          </a:prstGeom>
          <a:noFill/>
        </p:spPr>
        <p:txBody>
          <a:bodyPr wrap="none">
            <a:spAutoFit/>
          </a:bodyPr>
          <a:lstStyle/>
          <a:p>
            <a:pPr algn="ctr">
              <a:defRPr/>
            </a:pPr>
            <a:r>
              <a:rPr lang="en-US" sz="15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rPr>
              <a:t>Growth of the Unsaturated Zone</a:t>
            </a:r>
          </a:p>
        </p:txBody>
      </p:sp>
      <p:sp>
        <p:nvSpPr>
          <p:cNvPr id="16" name="Rectangle 15">
            <a:extLst>
              <a:ext uri="{FF2B5EF4-FFF2-40B4-BE49-F238E27FC236}">
                <a16:creationId xmlns:a16="http://schemas.microsoft.com/office/drawing/2014/main" id="{CBC37AD0-05C3-0F18-7182-B95854646477}"/>
              </a:ext>
            </a:extLst>
          </p:cNvPr>
          <p:cNvSpPr/>
          <p:nvPr/>
        </p:nvSpPr>
        <p:spPr>
          <a:xfrm>
            <a:off x="8401883" y="4860519"/>
            <a:ext cx="2328265" cy="400110"/>
          </a:xfrm>
          <a:prstGeom prst="rect">
            <a:avLst/>
          </a:prstGeom>
          <a:noFill/>
        </p:spPr>
        <p:txBody>
          <a:bodyPr wrap="none">
            <a:spAutoFit/>
          </a:bodyPr>
          <a:lstStyle/>
          <a:p>
            <a:pPr algn="ctr">
              <a:defRPr/>
            </a:pPr>
            <a:r>
              <a:rPr 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rPr>
              <a:t>Mature Biomat</a:t>
            </a:r>
          </a:p>
        </p:txBody>
      </p:sp>
    </p:spTree>
    <p:extLst>
      <p:ext uri="{BB962C8B-B14F-4D97-AF65-F5344CB8AC3E}">
        <p14:creationId xmlns:p14="http://schemas.microsoft.com/office/powerpoint/2010/main" val="84728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62E34-CD5A-F9E4-FF59-661C04E7ED36}"/>
              </a:ext>
            </a:extLst>
          </p:cNvPr>
          <p:cNvSpPr>
            <a:spLocks noGrp="1"/>
          </p:cNvSpPr>
          <p:nvPr>
            <p:ph type="title"/>
          </p:nvPr>
        </p:nvSpPr>
        <p:spPr/>
        <p:txBody>
          <a:bodyPr/>
          <a:lstStyle/>
          <a:p>
            <a:r>
              <a:rPr lang="en-US" sz="5000" dirty="0"/>
              <a:t>Flow pattern with pressure distribution</a:t>
            </a:r>
          </a:p>
        </p:txBody>
      </p:sp>
      <p:sp>
        <p:nvSpPr>
          <p:cNvPr id="3" name="Text Placeholder 2">
            <a:extLst>
              <a:ext uri="{FF2B5EF4-FFF2-40B4-BE49-F238E27FC236}">
                <a16:creationId xmlns:a16="http://schemas.microsoft.com/office/drawing/2014/main" id="{70B944B9-D8AE-71B1-879B-7FD993E0836D}"/>
              </a:ext>
            </a:extLst>
          </p:cNvPr>
          <p:cNvSpPr>
            <a:spLocks noGrp="1"/>
          </p:cNvSpPr>
          <p:nvPr>
            <p:ph type="body" idx="1"/>
          </p:nvPr>
        </p:nvSpPr>
        <p:spPr>
          <a:xfrm>
            <a:off x="1146328" y="2281373"/>
            <a:ext cx="4873474" cy="679994"/>
          </a:xfrm>
        </p:spPr>
        <p:txBody>
          <a:bodyPr/>
          <a:lstStyle/>
          <a:p>
            <a:pPr algn="ctr"/>
            <a:r>
              <a:rPr lang="en-US" dirty="0">
                <a:solidFill>
                  <a:schemeClr val="tx2"/>
                </a:solidFill>
              </a:rPr>
              <a:t>Beginning use of pressure distribution</a:t>
            </a:r>
          </a:p>
        </p:txBody>
      </p:sp>
      <p:pic>
        <p:nvPicPr>
          <p:cNvPr id="7" name="Picture 3" descr="Pressure3">
            <a:extLst>
              <a:ext uri="{FF2B5EF4-FFF2-40B4-BE49-F238E27FC236}">
                <a16:creationId xmlns:a16="http://schemas.microsoft.com/office/drawing/2014/main" id="{6BBD3ADC-A96F-7B3E-8EDE-330ACBCD40ED}"/>
              </a:ext>
            </a:extLst>
          </p:cNvPr>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l="33159"/>
          <a:stretch/>
        </p:blipFill>
        <p:spPr bwMode="auto">
          <a:xfrm>
            <a:off x="2026114" y="2772406"/>
            <a:ext cx="3113902" cy="212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DC87DA79-D7DD-8ADF-7F8E-6A14DD9D77D4}"/>
              </a:ext>
            </a:extLst>
          </p:cNvPr>
          <p:cNvSpPr>
            <a:spLocks noGrp="1"/>
          </p:cNvSpPr>
          <p:nvPr>
            <p:ph type="body" sz="quarter" idx="3"/>
          </p:nvPr>
        </p:nvSpPr>
        <p:spPr>
          <a:xfrm>
            <a:off x="6396423" y="2281373"/>
            <a:ext cx="4881804" cy="679994"/>
          </a:xfrm>
        </p:spPr>
        <p:txBody>
          <a:bodyPr/>
          <a:lstStyle/>
          <a:p>
            <a:pPr algn="ctr"/>
            <a:r>
              <a:rPr lang="en-US" dirty="0">
                <a:solidFill>
                  <a:schemeClr val="tx2"/>
                </a:solidFill>
              </a:rPr>
              <a:t>On going use of pressure distribution</a:t>
            </a:r>
          </a:p>
        </p:txBody>
      </p:sp>
      <p:pic>
        <p:nvPicPr>
          <p:cNvPr id="8" name="Picture 3" descr="Pressure31">
            <a:extLst>
              <a:ext uri="{FF2B5EF4-FFF2-40B4-BE49-F238E27FC236}">
                <a16:creationId xmlns:a16="http://schemas.microsoft.com/office/drawing/2014/main" id="{7AA09B35-FF97-1AF5-ACBB-3045C6EB210E}"/>
              </a:ext>
            </a:extLst>
          </p:cNvPr>
          <p:cNvPicPr>
            <a:picLocks noGrp="1" noChangeAspect="1" noChangeArrowheads="1"/>
          </p:cNvPicPr>
          <p:nvPr>
            <p:ph sz="quarter" idx="14"/>
          </p:nvPr>
        </p:nvPicPr>
        <p:blipFill rotWithShape="1">
          <a:blip r:embed="rId4">
            <a:extLst>
              <a:ext uri="{28A0092B-C50C-407E-A947-70E740481C1C}">
                <a14:useLocalDpi xmlns:a14="http://schemas.microsoft.com/office/drawing/2010/main" val="0"/>
              </a:ext>
            </a:extLst>
          </a:blip>
          <a:srcRect l="30375"/>
          <a:stretch/>
        </p:blipFill>
        <p:spPr bwMode="auto">
          <a:xfrm>
            <a:off x="6947584" y="2754364"/>
            <a:ext cx="3554627" cy="219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D93C030F-0C96-9E5A-06A9-07F7A8FBECBB}"/>
              </a:ext>
            </a:extLst>
          </p:cNvPr>
          <p:cNvSpPr/>
          <p:nvPr/>
        </p:nvSpPr>
        <p:spPr>
          <a:xfrm>
            <a:off x="6271342" y="5085587"/>
            <a:ext cx="4907113" cy="861774"/>
          </a:xfrm>
          <a:prstGeom prst="rect">
            <a:avLst/>
          </a:prstGeom>
          <a:noFill/>
        </p:spPr>
        <p:txBody>
          <a:bodyPr wrap="none">
            <a:spAutoFit/>
          </a:bodyPr>
          <a:lstStyle/>
          <a:p>
            <a:pPr algn="ctr">
              <a:defRPr/>
            </a:pPr>
            <a:r>
              <a:rPr lang="en-US" sz="2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rPr>
              <a:t>Proper loading rate</a:t>
            </a:r>
          </a:p>
          <a:p>
            <a:pPr algn="ctr">
              <a:defRPr/>
            </a:pPr>
            <a:r>
              <a:rPr lang="en-US" sz="2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rPr>
              <a:t>Maintains Biomat development</a:t>
            </a:r>
          </a:p>
        </p:txBody>
      </p:sp>
      <p:sp>
        <p:nvSpPr>
          <p:cNvPr id="10" name="Rectangle 9">
            <a:extLst>
              <a:ext uri="{FF2B5EF4-FFF2-40B4-BE49-F238E27FC236}">
                <a16:creationId xmlns:a16="http://schemas.microsoft.com/office/drawing/2014/main" id="{CDAEDA59-3E23-A9BA-9349-7D94FF115466}"/>
              </a:ext>
            </a:extLst>
          </p:cNvPr>
          <p:cNvSpPr/>
          <p:nvPr/>
        </p:nvSpPr>
        <p:spPr>
          <a:xfrm>
            <a:off x="1163723" y="4926780"/>
            <a:ext cx="4756936" cy="1246495"/>
          </a:xfrm>
          <a:prstGeom prst="rect">
            <a:avLst/>
          </a:prstGeom>
          <a:noFill/>
        </p:spPr>
        <p:txBody>
          <a:bodyPr wrap="square">
            <a:spAutoFit/>
          </a:bodyPr>
          <a:lstStyle/>
          <a:p>
            <a:pPr algn="ctr">
              <a:defRPr/>
            </a:pPr>
            <a:r>
              <a:rPr lang="en-US" sz="2500" b="1" dirty="0">
                <a:ln w="10541" cmpd="sng">
                  <a:solidFill>
                    <a:srgbClr val="7D7D7D">
                      <a:tint val="100000"/>
                      <a:shade val="100000"/>
                      <a:satMod val="110000"/>
                    </a:srgbClr>
                  </a:solidFill>
                  <a:prstDash val="solid"/>
                </a:ln>
                <a:solidFill>
                  <a:schemeClr val="accent1">
                    <a:lumMod val="75000"/>
                  </a:schemeClr>
                </a:solidFill>
                <a:latin typeface="Arial" pitchFamily="34" charset="0"/>
              </a:rPr>
              <a:t>Biomat~ Uniform minimal distribution</a:t>
            </a:r>
          </a:p>
          <a:p>
            <a:pPr algn="ctr">
              <a:defRPr/>
            </a:pPr>
            <a:r>
              <a:rPr lang="en-US" sz="2500" b="1" dirty="0">
                <a:ln w="10541" cmpd="sng">
                  <a:solidFill>
                    <a:srgbClr val="7D7D7D">
                      <a:tint val="100000"/>
                      <a:shade val="100000"/>
                      <a:satMod val="110000"/>
                    </a:srgbClr>
                  </a:solidFill>
                  <a:prstDash val="solid"/>
                </a:ln>
                <a:solidFill>
                  <a:schemeClr val="accent1">
                    <a:lumMod val="75000"/>
                  </a:schemeClr>
                </a:solidFill>
                <a:latin typeface="Arial" pitchFamily="34" charset="0"/>
              </a:rPr>
              <a:t>Created by the Pump</a:t>
            </a:r>
          </a:p>
        </p:txBody>
      </p:sp>
    </p:spTree>
    <p:extLst>
      <p:ext uri="{BB962C8B-B14F-4D97-AF65-F5344CB8AC3E}">
        <p14:creationId xmlns:p14="http://schemas.microsoft.com/office/powerpoint/2010/main" val="887783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49913-EFE0-B2C1-3027-262B8C434014}"/>
              </a:ext>
            </a:extLst>
          </p:cNvPr>
          <p:cNvSpPr>
            <a:spLocks noGrp="1"/>
          </p:cNvSpPr>
          <p:nvPr>
            <p:ph type="title"/>
          </p:nvPr>
        </p:nvSpPr>
        <p:spPr>
          <a:xfrm>
            <a:off x="914400" y="204974"/>
            <a:ext cx="10363200" cy="1143000"/>
          </a:xfrm>
        </p:spPr>
        <p:txBody>
          <a:bodyPr>
            <a:normAutofit/>
          </a:bodyPr>
          <a:lstStyle/>
          <a:p>
            <a:r>
              <a:rPr lang="en-US" dirty="0"/>
              <a:t>Biomat &amp; sidewalls</a:t>
            </a:r>
          </a:p>
        </p:txBody>
      </p:sp>
      <p:sp>
        <p:nvSpPr>
          <p:cNvPr id="3" name="Content Placeholder 2">
            <a:extLst>
              <a:ext uri="{FF2B5EF4-FFF2-40B4-BE49-F238E27FC236}">
                <a16:creationId xmlns:a16="http://schemas.microsoft.com/office/drawing/2014/main" id="{94B7518B-B803-E6CB-292C-9F4BB0CAAC1D}"/>
              </a:ext>
            </a:extLst>
          </p:cNvPr>
          <p:cNvSpPr>
            <a:spLocks noGrp="1"/>
          </p:cNvSpPr>
          <p:nvPr>
            <p:ph sz="half" idx="1"/>
          </p:nvPr>
        </p:nvSpPr>
        <p:spPr>
          <a:xfrm>
            <a:off x="1070784" y="1730188"/>
            <a:ext cx="5025216" cy="4351338"/>
          </a:xfrm>
        </p:spPr>
        <p:txBody>
          <a:bodyPr>
            <a:normAutofit lnSpcReduction="10000"/>
          </a:bodyPr>
          <a:lstStyle/>
          <a:p>
            <a:r>
              <a:rPr lang="en-US" sz="2400" dirty="0"/>
              <a:t>Biomat develops along the bottom and then around the trench</a:t>
            </a:r>
          </a:p>
          <a:p>
            <a:r>
              <a:rPr lang="en-US" sz="2400" dirty="0"/>
              <a:t>Ponding levels use the sidewalls</a:t>
            </a:r>
          </a:p>
          <a:p>
            <a:r>
              <a:rPr lang="en-US" sz="2400" dirty="0"/>
              <a:t>Excessive ponding depths creates saturated flow</a:t>
            </a:r>
          </a:p>
          <a:p>
            <a:r>
              <a:rPr lang="en-US" sz="2400" b="1" dirty="0"/>
              <a:t>Narrower trenches allow for more surface area vs. wide beds</a:t>
            </a:r>
          </a:p>
          <a:p>
            <a:r>
              <a:rPr lang="en-US" sz="2400" b="1" dirty="0"/>
              <a:t>Narrower &amp; shallower allows for better o2 exchange</a:t>
            </a:r>
          </a:p>
        </p:txBody>
      </p:sp>
      <p:pic>
        <p:nvPicPr>
          <p:cNvPr id="4" name="Picture 4" descr="Trenck">
            <a:extLst>
              <a:ext uri="{FF2B5EF4-FFF2-40B4-BE49-F238E27FC236}">
                <a16:creationId xmlns:a16="http://schemas.microsoft.com/office/drawing/2014/main" id="{B29FA622-356F-FDCD-44A4-BECB92195D2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72200" y="2666158"/>
            <a:ext cx="5181600" cy="2670272"/>
          </a:xfrm>
          <a:prstGeom prst="rect">
            <a:avLst/>
          </a:prstGeom>
          <a:solidFill>
            <a:srgbClr val="FFFFFF"/>
          </a:solid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028566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239BE-05B0-BC37-B30E-C272F570193C}"/>
              </a:ext>
            </a:extLst>
          </p:cNvPr>
          <p:cNvSpPr>
            <a:spLocks noGrp="1"/>
          </p:cNvSpPr>
          <p:nvPr>
            <p:ph type="title"/>
          </p:nvPr>
        </p:nvSpPr>
        <p:spPr>
          <a:xfrm>
            <a:off x="832890" y="411912"/>
            <a:ext cx="7315200" cy="1596177"/>
          </a:xfrm>
        </p:spPr>
        <p:txBody>
          <a:bodyPr/>
          <a:lstStyle/>
          <a:p>
            <a:r>
              <a:rPr lang="en-US" dirty="0"/>
              <a:t>Influencing the biomat</a:t>
            </a:r>
          </a:p>
        </p:txBody>
      </p:sp>
      <p:sp>
        <p:nvSpPr>
          <p:cNvPr id="3" name="Content Placeholder 2">
            <a:extLst>
              <a:ext uri="{FF2B5EF4-FFF2-40B4-BE49-F238E27FC236}">
                <a16:creationId xmlns:a16="http://schemas.microsoft.com/office/drawing/2014/main" id="{52534713-B0B4-FDB2-A082-6869888A5163}"/>
              </a:ext>
            </a:extLst>
          </p:cNvPr>
          <p:cNvSpPr>
            <a:spLocks noGrp="1"/>
          </p:cNvSpPr>
          <p:nvPr>
            <p:ph sz="quarter" idx="13"/>
          </p:nvPr>
        </p:nvSpPr>
        <p:spPr>
          <a:xfrm>
            <a:off x="676002" y="2307966"/>
            <a:ext cx="3540239" cy="3424107"/>
          </a:xfrm>
        </p:spPr>
        <p:txBody>
          <a:bodyPr>
            <a:noAutofit/>
          </a:bodyPr>
          <a:lstStyle/>
          <a:p>
            <a:r>
              <a:rPr lang="en-US" sz="2500" b="1" dirty="0">
                <a:effectLst>
                  <a:outerShdw blurRad="38100" dist="38100" dir="2700000" algn="tl">
                    <a:srgbClr val="000000">
                      <a:alpha val="43137"/>
                    </a:srgbClr>
                  </a:outerShdw>
                </a:effectLst>
              </a:rPr>
              <a:t>Good</a:t>
            </a:r>
          </a:p>
          <a:p>
            <a:r>
              <a:rPr lang="en-US" sz="2500" dirty="0"/>
              <a:t>Loading</a:t>
            </a:r>
          </a:p>
          <a:p>
            <a:pPr lvl="1"/>
            <a:r>
              <a:rPr lang="en-US" sz="2500" dirty="0"/>
              <a:t>Hydraulic</a:t>
            </a:r>
          </a:p>
          <a:p>
            <a:pPr lvl="1"/>
            <a:r>
              <a:rPr lang="en-US" sz="2500" dirty="0"/>
              <a:t>Organic</a:t>
            </a:r>
          </a:p>
          <a:p>
            <a:r>
              <a:rPr lang="en-US" sz="2500" dirty="0"/>
              <a:t>Resting</a:t>
            </a:r>
          </a:p>
          <a:p>
            <a:r>
              <a:rPr lang="en-US" sz="2500" dirty="0"/>
              <a:t>Depth of cover</a:t>
            </a:r>
          </a:p>
          <a:p>
            <a:pPr lvl="1"/>
            <a:r>
              <a:rPr lang="en-US" sz="2500" dirty="0"/>
              <a:t>Oxygen availability</a:t>
            </a:r>
          </a:p>
        </p:txBody>
      </p:sp>
      <p:sp>
        <p:nvSpPr>
          <p:cNvPr id="4" name="Content Placeholder 3">
            <a:extLst>
              <a:ext uri="{FF2B5EF4-FFF2-40B4-BE49-F238E27FC236}">
                <a16:creationId xmlns:a16="http://schemas.microsoft.com/office/drawing/2014/main" id="{253CE6A6-B56D-86A3-48A3-07B9402B2FA6}"/>
              </a:ext>
            </a:extLst>
          </p:cNvPr>
          <p:cNvSpPr>
            <a:spLocks noGrp="1"/>
          </p:cNvSpPr>
          <p:nvPr>
            <p:ph sz="quarter" idx="14"/>
          </p:nvPr>
        </p:nvSpPr>
        <p:spPr>
          <a:xfrm>
            <a:off x="4089146" y="2307966"/>
            <a:ext cx="2499852" cy="3424107"/>
          </a:xfrm>
        </p:spPr>
        <p:txBody>
          <a:bodyPr>
            <a:normAutofit/>
          </a:bodyPr>
          <a:lstStyle/>
          <a:p>
            <a:r>
              <a:rPr lang="en-US" sz="2500" b="1" dirty="0">
                <a:effectLst>
                  <a:outerShdw blurRad="38100" dist="38100" dir="2700000" algn="tl">
                    <a:srgbClr val="000000">
                      <a:alpha val="43137"/>
                    </a:srgbClr>
                  </a:outerShdw>
                </a:effectLst>
              </a:rPr>
              <a:t>Bad</a:t>
            </a:r>
          </a:p>
          <a:p>
            <a:r>
              <a:rPr lang="en-US" sz="2500" dirty="0"/>
              <a:t>Peroxide</a:t>
            </a:r>
          </a:p>
          <a:p>
            <a:r>
              <a:rPr lang="en-US" sz="2500" dirty="0"/>
              <a:t>Acid</a:t>
            </a:r>
          </a:p>
          <a:p>
            <a:r>
              <a:rPr lang="en-US" sz="2500" dirty="0"/>
              <a:t>Terra lift???</a:t>
            </a:r>
          </a:p>
          <a:p>
            <a:endParaRPr lang="en-US" sz="2500" dirty="0"/>
          </a:p>
        </p:txBody>
      </p:sp>
      <p:pic>
        <p:nvPicPr>
          <p:cNvPr id="6" name="Picture 2" descr="https://tse3.mm.bing.net/th?id=OIP.Mabb5549ffb742f382a79c300a9b9c081o0&amp;pid=15.1&amp;P=0&amp;w=228&amp;h=168">
            <a:extLst>
              <a:ext uri="{FF2B5EF4-FFF2-40B4-BE49-F238E27FC236}">
                <a16:creationId xmlns:a16="http://schemas.microsoft.com/office/drawing/2014/main" id="{619CC56B-1C15-D243-1006-92BD3FB49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0823" y="2815745"/>
            <a:ext cx="2919661" cy="21385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tse3.mm.bing.net/th?id=OIP.Me9919bab38a6ed2bc9190b2ebbf99728o0&amp;pid=15.1&amp;P=0&amp;w=300&amp;h=187">
            <a:extLst>
              <a:ext uri="{FF2B5EF4-FFF2-40B4-BE49-F238E27FC236}">
                <a16:creationId xmlns:a16="http://schemas.microsoft.com/office/drawing/2014/main" id="{6EBE674C-EBC0-70DC-4DBC-EC1F38900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356" y="1210001"/>
            <a:ext cx="2857500" cy="1781176"/>
          </a:xfrm>
          <a:prstGeom prst="rect">
            <a:avLst/>
          </a:prstGeom>
          <a:noFill/>
          <a:extLst>
            <a:ext uri="{909E8E84-426E-40DD-AFC4-6F175D3DCCD1}">
              <a14:hiddenFill xmlns:a14="http://schemas.microsoft.com/office/drawing/2010/main">
                <a:solidFill>
                  <a:srgbClr val="FFFFFF"/>
                </a:solidFill>
              </a14:hiddenFill>
            </a:ext>
          </a:extLst>
        </p:spPr>
      </p:pic>
      <p:sp>
        <p:nvSpPr>
          <p:cNvPr id="7" name="WordArt 5">
            <a:extLst>
              <a:ext uri="{FF2B5EF4-FFF2-40B4-BE49-F238E27FC236}">
                <a16:creationId xmlns:a16="http://schemas.microsoft.com/office/drawing/2014/main" id="{AEC0325A-9C39-B01E-3DB1-D5D55877DE7E}"/>
              </a:ext>
            </a:extLst>
          </p:cNvPr>
          <p:cNvSpPr>
            <a:spLocks noChangeArrowheads="1" noChangeShapeType="1" noTextEdit="1"/>
          </p:cNvSpPr>
          <p:nvPr/>
        </p:nvSpPr>
        <p:spPr bwMode="auto">
          <a:xfrm>
            <a:off x="4286048" y="4934182"/>
            <a:ext cx="7315200" cy="18288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Managing the STA</a:t>
            </a:r>
          </a:p>
        </p:txBody>
      </p:sp>
    </p:spTree>
    <p:extLst>
      <p:ext uri="{BB962C8B-B14F-4D97-AF65-F5344CB8AC3E}">
        <p14:creationId xmlns:p14="http://schemas.microsoft.com/office/powerpoint/2010/main" val="201298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7CFDC-A50A-7067-77A0-4E5AD8048894}"/>
              </a:ext>
            </a:extLst>
          </p:cNvPr>
          <p:cNvSpPr>
            <a:spLocks noGrp="1"/>
          </p:cNvSpPr>
          <p:nvPr>
            <p:ph type="title"/>
          </p:nvPr>
        </p:nvSpPr>
        <p:spPr>
          <a:xfrm>
            <a:off x="7110274" y="588104"/>
            <a:ext cx="4672029" cy="1325563"/>
          </a:xfrm>
        </p:spPr>
        <p:txBody>
          <a:bodyPr>
            <a:noAutofit/>
          </a:bodyPr>
          <a:lstStyle/>
          <a:p>
            <a:pPr algn="ctr"/>
            <a:r>
              <a:rPr lang="en-US" sz="3500" dirty="0"/>
              <a:t>Soil Treatment Area </a:t>
            </a:r>
            <a:br>
              <a:rPr lang="en-US" sz="3500" dirty="0"/>
            </a:br>
            <a:r>
              <a:rPr lang="en-US" sz="3500" dirty="0"/>
              <a:t>sizing</a:t>
            </a:r>
          </a:p>
        </p:txBody>
      </p:sp>
      <p:sp>
        <p:nvSpPr>
          <p:cNvPr id="3" name="Content Placeholder 2">
            <a:extLst>
              <a:ext uri="{FF2B5EF4-FFF2-40B4-BE49-F238E27FC236}">
                <a16:creationId xmlns:a16="http://schemas.microsoft.com/office/drawing/2014/main" id="{5299D4F2-9692-7F81-341A-3D1BC010D463}"/>
              </a:ext>
            </a:extLst>
          </p:cNvPr>
          <p:cNvSpPr>
            <a:spLocks noGrp="1"/>
          </p:cNvSpPr>
          <p:nvPr>
            <p:ph idx="1"/>
          </p:nvPr>
        </p:nvSpPr>
        <p:spPr>
          <a:xfrm>
            <a:off x="7110274" y="1918558"/>
            <a:ext cx="5002876" cy="4351338"/>
          </a:xfrm>
        </p:spPr>
        <p:txBody>
          <a:bodyPr/>
          <a:lstStyle/>
          <a:p>
            <a:r>
              <a:rPr lang="en-US" sz="3500" dirty="0"/>
              <a:t>Sewage effluent characteristics</a:t>
            </a:r>
          </a:p>
          <a:p>
            <a:pPr lvl="1"/>
            <a:r>
              <a:rPr lang="en-US" sz="2500" dirty="0"/>
              <a:t>BOD, TSS &amp; FOG</a:t>
            </a:r>
          </a:p>
          <a:p>
            <a:r>
              <a:rPr lang="en-US" sz="3500" dirty="0"/>
              <a:t>Soil properties</a:t>
            </a:r>
          </a:p>
          <a:p>
            <a:pPr lvl="1"/>
            <a:r>
              <a:rPr lang="en-US" sz="2500" dirty="0"/>
              <a:t>Texture</a:t>
            </a:r>
          </a:p>
          <a:p>
            <a:pPr lvl="1"/>
            <a:r>
              <a:rPr lang="en-US" sz="2500" dirty="0"/>
              <a:t>Structure</a:t>
            </a:r>
          </a:p>
          <a:p>
            <a:pPr lvl="1"/>
            <a:r>
              <a:rPr lang="en-US" sz="2500" dirty="0"/>
              <a:t>Consistence/minerology </a:t>
            </a:r>
          </a:p>
          <a:p>
            <a:r>
              <a:rPr lang="en-US" sz="3500" dirty="0"/>
              <a:t>The biomat</a:t>
            </a:r>
          </a:p>
          <a:p>
            <a:endParaRPr lang="en-US" dirty="0"/>
          </a:p>
        </p:txBody>
      </p:sp>
      <p:pic>
        <p:nvPicPr>
          <p:cNvPr id="4" name="Picture 3">
            <a:extLst>
              <a:ext uri="{FF2B5EF4-FFF2-40B4-BE49-F238E27FC236}">
                <a16:creationId xmlns:a16="http://schemas.microsoft.com/office/drawing/2014/main" id="{8BF271FD-49F2-9E19-E06D-A6053F63CF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697" y="749555"/>
            <a:ext cx="6524503" cy="4893378"/>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1101260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581F9-32C0-44D9-3123-F555614EA388}"/>
              </a:ext>
            </a:extLst>
          </p:cNvPr>
          <p:cNvSpPr>
            <a:spLocks noGrp="1"/>
          </p:cNvSpPr>
          <p:nvPr>
            <p:ph type="title"/>
          </p:nvPr>
        </p:nvSpPr>
        <p:spPr>
          <a:xfrm>
            <a:off x="914400" y="110331"/>
            <a:ext cx="10363200" cy="1143000"/>
          </a:xfrm>
        </p:spPr>
        <p:txBody>
          <a:bodyPr/>
          <a:lstStyle/>
          <a:p>
            <a:r>
              <a:rPr lang="en-US" dirty="0"/>
              <a:t>Long Term Acceptance Rate (LTAR)</a:t>
            </a:r>
          </a:p>
        </p:txBody>
      </p:sp>
      <p:sp>
        <p:nvSpPr>
          <p:cNvPr id="3" name="Content Placeholder 2">
            <a:extLst>
              <a:ext uri="{FF2B5EF4-FFF2-40B4-BE49-F238E27FC236}">
                <a16:creationId xmlns:a16="http://schemas.microsoft.com/office/drawing/2014/main" id="{EFCBE941-F0E0-204A-2568-FFD4D41F452E}"/>
              </a:ext>
            </a:extLst>
          </p:cNvPr>
          <p:cNvSpPr>
            <a:spLocks noGrp="1"/>
          </p:cNvSpPr>
          <p:nvPr>
            <p:ph idx="1"/>
          </p:nvPr>
        </p:nvSpPr>
        <p:spPr>
          <a:xfrm>
            <a:off x="1152130" y="1253331"/>
            <a:ext cx="6372225" cy="4615454"/>
          </a:xfrm>
        </p:spPr>
        <p:txBody>
          <a:bodyPr/>
          <a:lstStyle/>
          <a:p>
            <a:r>
              <a:rPr lang="en-US" sz="3000" dirty="0"/>
              <a:t>The biomat controls the ability of the soil to accept effluent – this is LTAR</a:t>
            </a:r>
          </a:p>
          <a:p>
            <a:r>
              <a:rPr lang="en-US" sz="3000" dirty="0"/>
              <a:t>Generally state codes dictate LTARs</a:t>
            </a:r>
          </a:p>
          <a:p>
            <a:r>
              <a:rPr lang="en-US" sz="3000" dirty="0"/>
              <a:t>Soil type helps determine LTAR code</a:t>
            </a:r>
          </a:p>
          <a:p>
            <a:r>
              <a:rPr lang="en-US" sz="3000" dirty="0"/>
              <a:t>Texture/structure</a:t>
            </a:r>
          </a:p>
          <a:p>
            <a:r>
              <a:rPr lang="en-US" sz="3000" dirty="0"/>
              <a:t>Percolation rates and soils morphology</a:t>
            </a:r>
          </a:p>
          <a:p>
            <a:r>
              <a:rPr lang="en-US" sz="3000" dirty="0"/>
              <a:t>Soil horizons</a:t>
            </a:r>
          </a:p>
          <a:p>
            <a:endParaRPr lang="en-US" dirty="0"/>
          </a:p>
        </p:txBody>
      </p:sp>
      <p:pic>
        <p:nvPicPr>
          <p:cNvPr id="4" name="Picture 6" descr="Picture">
            <a:extLst>
              <a:ext uri="{FF2B5EF4-FFF2-40B4-BE49-F238E27FC236}">
                <a16:creationId xmlns:a16="http://schemas.microsoft.com/office/drawing/2014/main" id="{A6EC438F-91AC-C54D-30D8-CA723504B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0720" y="1253331"/>
            <a:ext cx="4339584" cy="373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47714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SCF0022">
            <a:extLst>
              <a:ext uri="{FF2B5EF4-FFF2-40B4-BE49-F238E27FC236}">
                <a16:creationId xmlns:a16="http://schemas.microsoft.com/office/drawing/2014/main" id="{7565E179-6EA7-3F82-9637-1BBB20AEF37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00"/>
          <a:stretch/>
        </p:blipFill>
        <p:spPr>
          <a:xfrm>
            <a:off x="1" y="10"/>
            <a:ext cx="7552944" cy="6857990"/>
          </a:xfrm>
          <a:prstGeom prst="rect">
            <a:avLst/>
          </a:prstGeom>
          <a:noFill/>
        </p:spPr>
      </p:pic>
      <p:sp>
        <p:nvSpPr>
          <p:cNvPr id="2" name="Title 1">
            <a:extLst>
              <a:ext uri="{FF2B5EF4-FFF2-40B4-BE49-F238E27FC236}">
                <a16:creationId xmlns:a16="http://schemas.microsoft.com/office/drawing/2014/main" id="{0B5256B1-EC41-3AFE-80A8-71C6A88A85F2}"/>
              </a:ext>
            </a:extLst>
          </p:cNvPr>
          <p:cNvSpPr>
            <a:spLocks noGrp="1"/>
          </p:cNvSpPr>
          <p:nvPr>
            <p:ph type="title"/>
          </p:nvPr>
        </p:nvSpPr>
        <p:spPr>
          <a:xfrm>
            <a:off x="8196408" y="640831"/>
            <a:ext cx="3352128" cy="1573863"/>
          </a:xfrm>
        </p:spPr>
        <p:txBody>
          <a:bodyPr>
            <a:normAutofit fontScale="90000"/>
          </a:bodyPr>
          <a:lstStyle/>
          <a:p>
            <a:r>
              <a:rPr lang="en-US" dirty="0"/>
              <a:t>Sewage composition</a:t>
            </a:r>
          </a:p>
        </p:txBody>
      </p:sp>
      <p:sp>
        <p:nvSpPr>
          <p:cNvPr id="3" name="Content Placeholder 2">
            <a:extLst>
              <a:ext uri="{FF2B5EF4-FFF2-40B4-BE49-F238E27FC236}">
                <a16:creationId xmlns:a16="http://schemas.microsoft.com/office/drawing/2014/main" id="{E8CB8815-E3B5-8435-836A-694DA8561203}"/>
              </a:ext>
            </a:extLst>
          </p:cNvPr>
          <p:cNvSpPr>
            <a:spLocks noGrp="1"/>
          </p:cNvSpPr>
          <p:nvPr>
            <p:ph sz="quarter" idx="13"/>
          </p:nvPr>
        </p:nvSpPr>
        <p:spPr>
          <a:xfrm>
            <a:off x="8196408" y="2367092"/>
            <a:ext cx="3352128" cy="3881309"/>
          </a:xfrm>
        </p:spPr>
        <p:txBody>
          <a:bodyPr>
            <a:normAutofit/>
          </a:bodyPr>
          <a:lstStyle/>
          <a:p>
            <a:r>
              <a:rPr lang="en-US" sz="3000" dirty="0">
                <a:solidFill>
                  <a:schemeClr val="bg1">
                    <a:lumMod val="65000"/>
                  </a:schemeClr>
                </a:solidFill>
              </a:rPr>
              <a:t>Organics</a:t>
            </a:r>
          </a:p>
          <a:p>
            <a:r>
              <a:rPr lang="en-US" sz="3000" dirty="0">
                <a:solidFill>
                  <a:schemeClr val="bg1">
                    <a:lumMod val="65000"/>
                  </a:schemeClr>
                </a:solidFill>
              </a:rPr>
              <a:t>Inorganics</a:t>
            </a:r>
          </a:p>
          <a:p>
            <a:r>
              <a:rPr lang="en-US" sz="3000" dirty="0"/>
              <a:t>Nutrients</a:t>
            </a:r>
          </a:p>
          <a:p>
            <a:pPr lvl="1"/>
            <a:r>
              <a:rPr lang="en-US" sz="2700" dirty="0"/>
              <a:t>Phosphorus</a:t>
            </a:r>
          </a:p>
          <a:p>
            <a:pPr lvl="1"/>
            <a:r>
              <a:rPr lang="en-US" sz="2700" dirty="0"/>
              <a:t>nitrogen</a:t>
            </a:r>
          </a:p>
          <a:p>
            <a:r>
              <a:rPr lang="en-US" sz="3000" dirty="0">
                <a:solidFill>
                  <a:schemeClr val="bg1">
                    <a:lumMod val="65000"/>
                  </a:schemeClr>
                </a:solidFill>
              </a:rPr>
              <a:t>Pathogens</a:t>
            </a:r>
          </a:p>
          <a:p>
            <a:r>
              <a:rPr lang="en-US" sz="3000" dirty="0">
                <a:solidFill>
                  <a:schemeClr val="bg1">
                    <a:lumMod val="65000"/>
                  </a:schemeClr>
                </a:solidFill>
              </a:rPr>
              <a:t>Chemicals</a:t>
            </a:r>
          </a:p>
        </p:txBody>
      </p:sp>
    </p:spTree>
    <p:extLst>
      <p:ext uri="{BB962C8B-B14F-4D97-AF65-F5344CB8AC3E}">
        <p14:creationId xmlns:p14="http://schemas.microsoft.com/office/powerpoint/2010/main" val="2526891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E7ABF-3CD3-34B9-EF81-2B194DA32C43}"/>
              </a:ext>
            </a:extLst>
          </p:cNvPr>
          <p:cNvSpPr>
            <a:spLocks noGrp="1"/>
          </p:cNvSpPr>
          <p:nvPr>
            <p:ph type="title"/>
          </p:nvPr>
        </p:nvSpPr>
        <p:spPr>
          <a:xfrm>
            <a:off x="913774" y="0"/>
            <a:ext cx="10364451" cy="1596177"/>
          </a:xfrm>
        </p:spPr>
        <p:txBody>
          <a:bodyPr/>
          <a:lstStyle/>
          <a:p>
            <a:r>
              <a:rPr lang="en-US" sz="5500" dirty="0"/>
              <a:t>Nutrients</a:t>
            </a:r>
          </a:p>
        </p:txBody>
      </p:sp>
      <p:sp>
        <p:nvSpPr>
          <p:cNvPr id="3" name="Text Placeholder 2">
            <a:extLst>
              <a:ext uri="{FF2B5EF4-FFF2-40B4-BE49-F238E27FC236}">
                <a16:creationId xmlns:a16="http://schemas.microsoft.com/office/drawing/2014/main" id="{FEC920D0-3211-B1BB-4246-22E91338DE05}"/>
              </a:ext>
            </a:extLst>
          </p:cNvPr>
          <p:cNvSpPr>
            <a:spLocks noGrp="1"/>
          </p:cNvSpPr>
          <p:nvPr>
            <p:ph type="body" idx="1"/>
          </p:nvPr>
        </p:nvSpPr>
        <p:spPr>
          <a:xfrm>
            <a:off x="913774" y="1596177"/>
            <a:ext cx="4873474" cy="679994"/>
          </a:xfrm>
        </p:spPr>
        <p:txBody>
          <a:bodyPr/>
          <a:lstStyle/>
          <a:p>
            <a:r>
              <a:rPr lang="en-US" sz="3000" dirty="0">
                <a:solidFill>
                  <a:schemeClr val="tx2"/>
                </a:solidFill>
              </a:rPr>
              <a:t>Phosphorus – surface water</a:t>
            </a:r>
          </a:p>
        </p:txBody>
      </p:sp>
      <p:sp>
        <p:nvSpPr>
          <p:cNvPr id="4" name="Content Placeholder 3">
            <a:extLst>
              <a:ext uri="{FF2B5EF4-FFF2-40B4-BE49-F238E27FC236}">
                <a16:creationId xmlns:a16="http://schemas.microsoft.com/office/drawing/2014/main" id="{F2EF93C7-18A2-842A-CAB9-730261CE9E32}"/>
              </a:ext>
            </a:extLst>
          </p:cNvPr>
          <p:cNvSpPr>
            <a:spLocks noGrp="1"/>
          </p:cNvSpPr>
          <p:nvPr>
            <p:ph sz="quarter" idx="13"/>
          </p:nvPr>
        </p:nvSpPr>
        <p:spPr>
          <a:xfrm>
            <a:off x="913774" y="2460567"/>
            <a:ext cx="5106027" cy="3330633"/>
          </a:xfrm>
        </p:spPr>
        <p:txBody>
          <a:bodyPr>
            <a:normAutofit fontScale="62500" lnSpcReduction="20000"/>
          </a:bodyPr>
          <a:lstStyle/>
          <a:p>
            <a:r>
              <a:rPr lang="en-US" dirty="0"/>
              <a:t>While soluble forms of phosphorus are negatively charged, they effectively attach to soil particles by forming chemical bonds</a:t>
            </a:r>
          </a:p>
          <a:p>
            <a:r>
              <a:rPr lang="en-US" dirty="0"/>
              <a:t>Dissolved phosphorus is effectively attached to chemicals elements in the soil; is not much of an issue in groundwater</a:t>
            </a:r>
          </a:p>
          <a:p>
            <a:r>
              <a:rPr lang="en-US" dirty="0"/>
              <a:t>However, in saturated conditions the dissolved phosphorus is carried away by the moving water</a:t>
            </a:r>
          </a:p>
        </p:txBody>
      </p:sp>
      <p:sp>
        <p:nvSpPr>
          <p:cNvPr id="5" name="Text Placeholder 4">
            <a:extLst>
              <a:ext uri="{FF2B5EF4-FFF2-40B4-BE49-F238E27FC236}">
                <a16:creationId xmlns:a16="http://schemas.microsoft.com/office/drawing/2014/main" id="{4195D545-37B4-4068-E752-09148ED69BD0}"/>
              </a:ext>
            </a:extLst>
          </p:cNvPr>
          <p:cNvSpPr>
            <a:spLocks noGrp="1"/>
          </p:cNvSpPr>
          <p:nvPr>
            <p:ph type="body" sz="quarter" idx="3"/>
          </p:nvPr>
        </p:nvSpPr>
        <p:spPr>
          <a:xfrm>
            <a:off x="6288478" y="1398523"/>
            <a:ext cx="4881804" cy="679994"/>
          </a:xfrm>
        </p:spPr>
        <p:txBody>
          <a:bodyPr/>
          <a:lstStyle/>
          <a:p>
            <a:r>
              <a:rPr lang="en-US" sz="3000" dirty="0">
                <a:solidFill>
                  <a:schemeClr val="tx2"/>
                </a:solidFill>
              </a:rPr>
              <a:t>Nitrogen – ground water</a:t>
            </a:r>
          </a:p>
        </p:txBody>
      </p:sp>
      <p:sp>
        <p:nvSpPr>
          <p:cNvPr id="6" name="Content Placeholder 5">
            <a:extLst>
              <a:ext uri="{FF2B5EF4-FFF2-40B4-BE49-F238E27FC236}">
                <a16:creationId xmlns:a16="http://schemas.microsoft.com/office/drawing/2014/main" id="{40814DCF-E0B1-1321-EBF7-48D010C54B6E}"/>
              </a:ext>
            </a:extLst>
          </p:cNvPr>
          <p:cNvSpPr>
            <a:spLocks noGrp="1"/>
          </p:cNvSpPr>
          <p:nvPr>
            <p:ph sz="quarter" idx="14"/>
          </p:nvPr>
        </p:nvSpPr>
        <p:spPr>
          <a:xfrm>
            <a:off x="6172200" y="2460567"/>
            <a:ext cx="5105401" cy="3330633"/>
          </a:xfrm>
        </p:spPr>
        <p:txBody>
          <a:bodyPr>
            <a:normAutofit fontScale="70000" lnSpcReduction="20000"/>
          </a:bodyPr>
          <a:lstStyle/>
          <a:p>
            <a:r>
              <a:rPr lang="en-US" dirty="0"/>
              <a:t>Ammonium (NH4+) is the main form in the septic tank</a:t>
            </a:r>
          </a:p>
          <a:p>
            <a:r>
              <a:rPr lang="en-US" dirty="0"/>
              <a:t>In the aerobic STA, almost all of the NH4+ is quickly converted to nitrate (NO3-)</a:t>
            </a:r>
          </a:p>
          <a:p>
            <a:r>
              <a:rPr lang="en-US" dirty="0"/>
              <a:t>As soil surfaces are negatively charged, any remaining NH4+ attaches to the soils – it’s the negatively charged nitrate that does not attach and continues down that is a problem</a:t>
            </a:r>
          </a:p>
        </p:txBody>
      </p:sp>
    </p:spTree>
    <p:extLst>
      <p:ext uri="{BB962C8B-B14F-4D97-AF65-F5344CB8AC3E}">
        <p14:creationId xmlns:p14="http://schemas.microsoft.com/office/powerpoint/2010/main" val="3986401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4AA93-C58D-7AE8-6355-08E0A19A77CA}"/>
              </a:ext>
            </a:extLst>
          </p:cNvPr>
          <p:cNvSpPr>
            <a:spLocks noGrp="1"/>
          </p:cNvSpPr>
          <p:nvPr>
            <p:ph type="title"/>
          </p:nvPr>
        </p:nvSpPr>
        <p:spPr>
          <a:xfrm>
            <a:off x="913775" y="618517"/>
            <a:ext cx="5366001" cy="1596177"/>
          </a:xfrm>
        </p:spPr>
        <p:txBody>
          <a:bodyPr/>
          <a:lstStyle/>
          <a:p>
            <a:r>
              <a:rPr lang="en-US" dirty="0"/>
              <a:t>PLUMBING ISSUES</a:t>
            </a:r>
          </a:p>
        </p:txBody>
      </p:sp>
      <p:sp>
        <p:nvSpPr>
          <p:cNvPr id="3" name="Content Placeholder 2">
            <a:extLst>
              <a:ext uri="{FF2B5EF4-FFF2-40B4-BE49-F238E27FC236}">
                <a16:creationId xmlns:a16="http://schemas.microsoft.com/office/drawing/2014/main" id="{367779A5-83C7-07C4-EDE8-A55CC1442247}"/>
              </a:ext>
            </a:extLst>
          </p:cNvPr>
          <p:cNvSpPr>
            <a:spLocks noGrp="1"/>
          </p:cNvSpPr>
          <p:nvPr>
            <p:ph sz="quarter" idx="13"/>
          </p:nvPr>
        </p:nvSpPr>
        <p:spPr>
          <a:xfrm>
            <a:off x="913774" y="2367092"/>
            <a:ext cx="5182226" cy="3697532"/>
          </a:xfrm>
        </p:spPr>
        <p:txBody>
          <a:bodyPr>
            <a:normAutofit lnSpcReduction="10000"/>
          </a:bodyPr>
          <a:lstStyle/>
          <a:p>
            <a:r>
              <a:rPr lang="en-US" sz="3000" dirty="0"/>
              <a:t>TOILETS</a:t>
            </a:r>
          </a:p>
          <a:p>
            <a:r>
              <a:rPr lang="en-US" sz="3000" dirty="0"/>
              <a:t>FROZEN VENT</a:t>
            </a:r>
          </a:p>
          <a:p>
            <a:pPr lvl="1"/>
            <a:r>
              <a:rPr lang="en-US" sz="2800" dirty="0"/>
              <a:t>COPPER PIPE IN VENT</a:t>
            </a:r>
          </a:p>
          <a:p>
            <a:r>
              <a:rPr lang="en-US" sz="3000" dirty="0"/>
              <a:t>NEW WORK/UPGRADES</a:t>
            </a:r>
          </a:p>
          <a:p>
            <a:pPr lvl="1"/>
            <a:r>
              <a:rPr lang="en-US" sz="2800" dirty="0"/>
              <a:t>FORGOT THE TRAP</a:t>
            </a:r>
          </a:p>
          <a:p>
            <a:r>
              <a:rPr lang="en-US" sz="3000" dirty="0"/>
              <a:t>COVERED WORK</a:t>
            </a:r>
          </a:p>
          <a:p>
            <a:pPr lvl="1"/>
            <a:r>
              <a:rPr lang="en-US" sz="2800" dirty="0"/>
              <a:t>ABANDONED</a:t>
            </a:r>
          </a:p>
        </p:txBody>
      </p:sp>
      <p:pic>
        <p:nvPicPr>
          <p:cNvPr id="4" name="Picture 2" descr="https://tse4.mm.bing.net/th?id=OIP.M533aafb5f54d725de70884e378ac164bo0&amp;pid=15.1&amp;P=0&amp;w=276&amp;h=181">
            <a:extLst>
              <a:ext uri="{FF2B5EF4-FFF2-40B4-BE49-F238E27FC236}">
                <a16:creationId xmlns:a16="http://schemas.microsoft.com/office/drawing/2014/main" id="{FD3F514D-A2F0-0CF4-8AB3-A0DF44D9F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3527" y="76200"/>
            <a:ext cx="560832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ans10400.co.za/wp-content/uploads/2013/12/Handyman-plumbing-fix-852-s.jpg">
            <a:extLst>
              <a:ext uri="{FF2B5EF4-FFF2-40B4-BE49-F238E27FC236}">
                <a16:creationId xmlns:a16="http://schemas.microsoft.com/office/drawing/2014/main" id="{EBA1F86F-7BB4-6C51-A287-D10AB18919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1446" y="3733800"/>
            <a:ext cx="2857500" cy="321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6100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Nitrog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4150"/>
            <a:ext cx="9144000"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Oval 3"/>
          <p:cNvSpPr>
            <a:spLocks noChangeArrowheads="1"/>
          </p:cNvSpPr>
          <p:nvPr/>
        </p:nvSpPr>
        <p:spPr bwMode="auto">
          <a:xfrm>
            <a:off x="4209767" y="2255059"/>
            <a:ext cx="1600200" cy="1828800"/>
          </a:xfrm>
          <a:prstGeom prst="ellipse">
            <a:avLst/>
          </a:prstGeom>
          <a:noFill/>
          <a:ln w="76200">
            <a:solidFill>
              <a:schemeClr val="tx2">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6741" name="AutoShape 5"/>
          <p:cNvSpPr>
            <a:spLocks noChangeArrowheads="1"/>
          </p:cNvSpPr>
          <p:nvPr/>
        </p:nvSpPr>
        <p:spPr bwMode="auto">
          <a:xfrm rot="-1934548">
            <a:off x="6477000" y="3124201"/>
            <a:ext cx="914400" cy="485775"/>
          </a:xfrm>
          <a:prstGeom prst="leftArrow">
            <a:avLst>
              <a:gd name="adj1" fmla="val 50000"/>
              <a:gd name="adj2" fmla="val 47059"/>
            </a:avLst>
          </a:prstGeom>
          <a:solidFill>
            <a:schemeClr val="accent1"/>
          </a:solidFill>
          <a:ln w="9525">
            <a:solidFill>
              <a:schemeClr val="tx1"/>
            </a:solidFill>
            <a:miter lim="800000"/>
            <a:headEnd/>
            <a:tailEnd/>
          </a:ln>
        </p:spPr>
        <p:txBody>
          <a:bodyPr wrap="none" anchor="ctr"/>
          <a:lstStyle/>
          <a:p>
            <a:endParaRPr lang="en-US"/>
          </a:p>
        </p:txBody>
      </p:sp>
      <p:sp>
        <p:nvSpPr>
          <p:cNvPr id="116743" name="AutoShape 7"/>
          <p:cNvSpPr>
            <a:spLocks noChangeArrowheads="1"/>
          </p:cNvSpPr>
          <p:nvPr/>
        </p:nvSpPr>
        <p:spPr bwMode="auto">
          <a:xfrm>
            <a:off x="7391401" y="3733801"/>
            <a:ext cx="976313" cy="485775"/>
          </a:xfrm>
          <a:prstGeom prst="leftArrow">
            <a:avLst>
              <a:gd name="adj1" fmla="val 50000"/>
              <a:gd name="adj2" fmla="val 50245"/>
            </a:avLst>
          </a:prstGeom>
          <a:solidFill>
            <a:schemeClr val="tx1"/>
          </a:solidFill>
          <a:ln w="9525">
            <a:solidFill>
              <a:schemeClr val="tx1"/>
            </a:solidFill>
            <a:miter lim="800000"/>
            <a:headEnd/>
            <a:tailEnd/>
          </a:ln>
        </p:spPr>
        <p:txBody>
          <a:bodyPr wrap="none" anchor="ctr"/>
          <a:lstStyle/>
          <a:p>
            <a:endParaRPr lang="en-US"/>
          </a:p>
        </p:txBody>
      </p:sp>
      <p:sp>
        <p:nvSpPr>
          <p:cNvPr id="116745" name="Oval 9"/>
          <p:cNvSpPr>
            <a:spLocks noChangeArrowheads="1"/>
          </p:cNvSpPr>
          <p:nvPr/>
        </p:nvSpPr>
        <p:spPr bwMode="auto">
          <a:xfrm>
            <a:off x="6019800" y="4648200"/>
            <a:ext cx="19812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16746" name="Text Box 10"/>
          <p:cNvSpPr txBox="1">
            <a:spLocks noChangeArrowheads="1"/>
          </p:cNvSpPr>
          <p:nvPr/>
        </p:nvSpPr>
        <p:spPr bwMode="auto">
          <a:xfrm>
            <a:off x="1551709" y="5140215"/>
            <a:ext cx="46688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solidFill>
                  <a:schemeClr val="tx2"/>
                </a:solidFill>
              </a:rPr>
              <a:t>Denitrification needs</a:t>
            </a:r>
          </a:p>
          <a:p>
            <a:pPr eaLnBrk="1" hangingPunct="1">
              <a:buFontTx/>
              <a:buChar char="•"/>
            </a:pPr>
            <a:r>
              <a:rPr lang="en-US" sz="2400" b="1" dirty="0">
                <a:solidFill>
                  <a:schemeClr val="tx2"/>
                </a:solidFill>
              </a:rPr>
              <a:t>Low DO</a:t>
            </a:r>
          </a:p>
          <a:p>
            <a:pPr eaLnBrk="1" hangingPunct="1">
              <a:buFontTx/>
              <a:buChar char="•"/>
            </a:pPr>
            <a:r>
              <a:rPr lang="en-US" sz="2400" b="1" dirty="0">
                <a:solidFill>
                  <a:schemeClr val="tx2"/>
                </a:solidFill>
              </a:rPr>
              <a:t>Food {BOD or organic matter}</a:t>
            </a:r>
          </a:p>
          <a:p>
            <a:pPr eaLnBrk="1" hangingPunct="1">
              <a:buFontTx/>
              <a:buChar char="•"/>
            </a:pPr>
            <a:r>
              <a:rPr lang="en-US" sz="2400" b="1" dirty="0">
                <a:solidFill>
                  <a:schemeClr val="tx2"/>
                </a:solidFill>
              </a:rPr>
              <a:t>Bacteria</a:t>
            </a:r>
          </a:p>
        </p:txBody>
      </p:sp>
      <p:sp>
        <p:nvSpPr>
          <p:cNvPr id="116747" name="WordArt 11"/>
          <p:cNvSpPr>
            <a:spLocks noChangeArrowheads="1" noChangeShapeType="1" noTextEdit="1"/>
          </p:cNvSpPr>
          <p:nvPr/>
        </p:nvSpPr>
        <p:spPr bwMode="auto">
          <a:xfrm>
            <a:off x="6705601" y="4800600"/>
            <a:ext cx="1038225" cy="427038"/>
          </a:xfrm>
          <a:prstGeom prst="rect">
            <a:avLst/>
          </a:prstGeom>
        </p:spPr>
        <p:txBody>
          <a:bodyPr wrap="none" fromWordArt="1">
            <a:prstTxWarp prst="textDoubleWave1">
              <a:avLst>
                <a:gd name="adj1" fmla="val 6500"/>
                <a:gd name="adj2" fmla="val 0"/>
              </a:avLst>
            </a:prstTxWarp>
          </a:bodyPr>
          <a:lstStyle/>
          <a:p>
            <a:pPr algn="ctr"/>
            <a:r>
              <a:rPr lang="en-US" sz="2400" kern="10" spc="-240" dirty="0">
                <a:ln w="12700">
                  <a:solidFill>
                    <a:srgbClr val="000099"/>
                  </a:solidFill>
                  <a:round/>
                  <a:headEnd/>
                  <a:tailEnd/>
                </a:ln>
                <a:solidFill>
                  <a:srgbClr val="33CCFF"/>
                </a:solidFill>
                <a:effectLst>
                  <a:outerShdw dist="125724" dir="18900000" algn="ctr" rotWithShape="0">
                    <a:srgbClr val="000099"/>
                  </a:outerShdw>
                </a:effectLst>
                <a:latin typeface="Impact"/>
              </a:rPr>
              <a:t>NO3--&gt; N</a:t>
            </a:r>
          </a:p>
        </p:txBody>
      </p:sp>
      <p:sp>
        <p:nvSpPr>
          <p:cNvPr id="12" name="Rectangle 11"/>
          <p:cNvSpPr/>
          <p:nvPr/>
        </p:nvSpPr>
        <p:spPr>
          <a:xfrm>
            <a:off x="2895600" y="2590801"/>
            <a:ext cx="1569660" cy="646331"/>
          </a:xfrm>
          <a:prstGeom prst="rect">
            <a:avLst/>
          </a:prstGeom>
          <a:noFill/>
        </p:spPr>
        <p:txBody>
          <a:bodyPr wrap="none">
            <a:spAutoFit/>
          </a:bodyPr>
          <a:lstStyle/>
          <a:p>
            <a:pPr algn="ct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rPr>
              <a:t>Step 1</a:t>
            </a:r>
          </a:p>
        </p:txBody>
      </p:sp>
      <p:sp>
        <p:nvSpPr>
          <p:cNvPr id="13" name="Rectangle 12"/>
          <p:cNvSpPr/>
          <p:nvPr/>
        </p:nvSpPr>
        <p:spPr>
          <a:xfrm>
            <a:off x="7162800" y="2590801"/>
            <a:ext cx="1569660" cy="646331"/>
          </a:xfrm>
          <a:prstGeom prst="rect">
            <a:avLst/>
          </a:prstGeom>
          <a:noFill/>
        </p:spPr>
        <p:txBody>
          <a:bodyPr wrap="none">
            <a:spAutoFit/>
          </a:bodyPr>
          <a:lstStyle/>
          <a:p>
            <a:pPr algn="ct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rPr>
              <a:t>Step 2</a:t>
            </a:r>
          </a:p>
        </p:txBody>
      </p:sp>
      <p:sp>
        <p:nvSpPr>
          <p:cNvPr id="14" name="Rectangle 13"/>
          <p:cNvSpPr/>
          <p:nvPr/>
        </p:nvSpPr>
        <p:spPr>
          <a:xfrm>
            <a:off x="8534400" y="3733801"/>
            <a:ext cx="1569660" cy="646331"/>
          </a:xfrm>
          <a:prstGeom prst="rect">
            <a:avLst/>
          </a:prstGeom>
          <a:noFill/>
        </p:spPr>
        <p:txBody>
          <a:bodyPr wrap="none">
            <a:spAutoFit/>
          </a:bodyPr>
          <a:lstStyle/>
          <a:p>
            <a:pPr algn="ct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rPr>
              <a:t>Step 3</a:t>
            </a:r>
          </a:p>
        </p:txBody>
      </p:sp>
      <p:sp>
        <p:nvSpPr>
          <p:cNvPr id="15" name="Rectangle 14"/>
          <p:cNvSpPr/>
          <p:nvPr/>
        </p:nvSpPr>
        <p:spPr>
          <a:xfrm>
            <a:off x="4800600" y="4572001"/>
            <a:ext cx="1569660" cy="646331"/>
          </a:xfrm>
          <a:prstGeom prst="rect">
            <a:avLst/>
          </a:prstGeom>
          <a:noFill/>
        </p:spPr>
        <p:txBody>
          <a:bodyPr wrap="none">
            <a:spAutoFit/>
          </a:bodyPr>
          <a:lstStyle/>
          <a:p>
            <a:pPr algn="ct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rPr>
              <a:t>Step 4</a:t>
            </a:r>
          </a:p>
        </p:txBody>
      </p:sp>
      <p:sp>
        <p:nvSpPr>
          <p:cNvPr id="16" name="Rounded Rectangle 15"/>
          <p:cNvSpPr/>
          <p:nvPr/>
        </p:nvSpPr>
        <p:spPr bwMode="auto">
          <a:xfrm>
            <a:off x="6553200" y="3733800"/>
            <a:ext cx="762000" cy="533400"/>
          </a:xfrm>
          <a:prstGeom prst="roundRect">
            <a:avLst/>
          </a:prstGeom>
          <a:solidFill>
            <a:schemeClr val="accent3"/>
          </a:solidFill>
          <a:ln w="9525" cap="flat" cmpd="sng" algn="ctr">
            <a:noFill/>
            <a:prstDash val="solid"/>
            <a:round/>
            <a:headEnd type="none" w="med" len="med"/>
            <a:tailEnd type="none" w="med" len="med"/>
          </a:ln>
          <a:effectLst/>
        </p:spPr>
        <p:txBody>
          <a:bodyPr/>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16739"/>
                                        </p:tgtEl>
                                        <p:attrNameLst>
                                          <p:attrName>style.visibility</p:attrName>
                                        </p:attrNameLst>
                                      </p:cBhvr>
                                      <p:to>
                                        <p:strVal val="visible"/>
                                      </p:to>
                                    </p:set>
                                    <p:animEffect transition="in" filter="box(in)">
                                      <p:cBhvr>
                                        <p:cTn id="10" dur="500"/>
                                        <p:tgtEl>
                                          <p:spTgt spid="11673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16741"/>
                                        </p:tgtEl>
                                        <p:attrNameLst>
                                          <p:attrName>style.visibility</p:attrName>
                                        </p:attrNameLst>
                                      </p:cBhvr>
                                      <p:to>
                                        <p:strVal val="visible"/>
                                      </p:to>
                                    </p:set>
                                    <p:animEffect transition="in" filter="diamond(in)">
                                      <p:cBhvr>
                                        <p:cTn id="18" dur="2000"/>
                                        <p:tgtEl>
                                          <p:spTgt spid="11674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par>
                                <p:cTn id="24" presetID="51" presetClass="entr" presetSubtype="0" fill="hold" grpId="0" nodeType="withEffect">
                                  <p:stCondLst>
                                    <p:cond delay="0"/>
                                  </p:stCondLst>
                                  <p:childTnLst>
                                    <p:set>
                                      <p:cBhvr>
                                        <p:cTn id="25" dur="1" fill="hold">
                                          <p:stCondLst>
                                            <p:cond delay="0"/>
                                          </p:stCondLst>
                                        </p:cTn>
                                        <p:tgtEl>
                                          <p:spTgt spid="116743"/>
                                        </p:tgtEl>
                                        <p:attrNameLst>
                                          <p:attrName>style.visibility</p:attrName>
                                        </p:attrNameLst>
                                      </p:cBhvr>
                                      <p:to>
                                        <p:strVal val="visible"/>
                                      </p:to>
                                    </p:set>
                                    <p:animEffect transition="in" filter="fade">
                                      <p:cBhvr>
                                        <p:cTn id="26" dur="770" decel="100000"/>
                                        <p:tgtEl>
                                          <p:spTgt spid="116743"/>
                                        </p:tgtEl>
                                      </p:cBhvr>
                                    </p:animEffect>
                                    <p:animScale>
                                      <p:cBhvr>
                                        <p:cTn id="27" dur="770" decel="100000"/>
                                        <p:tgtEl>
                                          <p:spTgt spid="116743"/>
                                        </p:tgtEl>
                                      </p:cBhvr>
                                      <p:from x="10000" y="10000"/>
                                      <p:to x="200000" y="450000"/>
                                    </p:animScale>
                                    <p:animScale>
                                      <p:cBhvr>
                                        <p:cTn id="28" dur="1230" accel="100000" fill="hold">
                                          <p:stCondLst>
                                            <p:cond delay="770"/>
                                          </p:stCondLst>
                                        </p:cTn>
                                        <p:tgtEl>
                                          <p:spTgt spid="116743"/>
                                        </p:tgtEl>
                                      </p:cBhvr>
                                      <p:from x="200000" y="450000"/>
                                      <p:to x="100000" y="100000"/>
                                    </p:animScale>
                                    <p:set>
                                      <p:cBhvr>
                                        <p:cTn id="29" dur="770" fill="hold"/>
                                        <p:tgtEl>
                                          <p:spTgt spid="116743"/>
                                        </p:tgtEl>
                                        <p:attrNameLst>
                                          <p:attrName>ppt_x</p:attrName>
                                        </p:attrNameLst>
                                      </p:cBhvr>
                                      <p:to>
                                        <p:strVal val="(0.5)"/>
                                      </p:to>
                                    </p:set>
                                    <p:anim from="(0.5)" to="(#ppt_x)" calcmode="lin" valueType="num">
                                      <p:cBhvr>
                                        <p:cTn id="30" dur="1230" accel="100000" fill="hold">
                                          <p:stCondLst>
                                            <p:cond delay="770"/>
                                          </p:stCondLst>
                                        </p:cTn>
                                        <p:tgtEl>
                                          <p:spTgt spid="116743"/>
                                        </p:tgtEl>
                                        <p:attrNameLst>
                                          <p:attrName>ppt_x</p:attrName>
                                        </p:attrNameLst>
                                      </p:cBhvr>
                                    </p:anim>
                                    <p:set>
                                      <p:cBhvr>
                                        <p:cTn id="31" dur="770" fill="hold"/>
                                        <p:tgtEl>
                                          <p:spTgt spid="116743"/>
                                        </p:tgtEl>
                                        <p:attrNameLst>
                                          <p:attrName>ppt_y</p:attrName>
                                        </p:attrNameLst>
                                      </p:cBhvr>
                                      <p:to>
                                        <p:strVal val="(#ppt_y+0.4)"/>
                                      </p:to>
                                    </p:set>
                                    <p:anim from="(#ppt_y+0.4)" to="(#ppt_y)" calcmode="lin" valueType="num">
                                      <p:cBhvr>
                                        <p:cTn id="32" dur="1230" accel="100000" fill="hold">
                                          <p:stCondLst>
                                            <p:cond delay="770"/>
                                          </p:stCondLst>
                                        </p:cTn>
                                        <p:tgtEl>
                                          <p:spTgt spid="116743"/>
                                        </p:tgtEl>
                                        <p:attrNameLst>
                                          <p:attrName>ppt_y</p:attrName>
                                        </p:attrNameLst>
                                      </p:cBhvr>
                                    </p:anim>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nodeType="clickEffect">
                                  <p:stCondLst>
                                    <p:cond delay="0"/>
                                  </p:stCondLst>
                                  <p:childTnLst>
                                    <p:animEffect transition="out" filter="blinds(horizontal)">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dissolve">
                                      <p:cBhvr>
                                        <p:cTn id="42" dur="500"/>
                                        <p:tgtEl>
                                          <p:spTgt spid="15"/>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116745"/>
                                        </p:tgtEl>
                                        <p:attrNameLst>
                                          <p:attrName>style.visibility</p:attrName>
                                        </p:attrNameLst>
                                      </p:cBhvr>
                                      <p:to>
                                        <p:strVal val="visible"/>
                                      </p:to>
                                    </p:set>
                                    <p:animEffect transition="in" filter="checkerboard(across)">
                                      <p:cBhvr>
                                        <p:cTn id="45" dur="500"/>
                                        <p:tgtEl>
                                          <p:spTgt spid="116745"/>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16746"/>
                                        </p:tgtEl>
                                        <p:attrNameLst>
                                          <p:attrName>style.visibility</p:attrName>
                                        </p:attrNameLst>
                                      </p:cBhvr>
                                      <p:to>
                                        <p:strVal val="visible"/>
                                      </p:to>
                                    </p:set>
                                    <p:animEffect transition="in" filter="checkerboard(across)">
                                      <p:cBhvr>
                                        <p:cTn id="48" dur="500"/>
                                        <p:tgtEl>
                                          <p:spTgt spid="116746"/>
                                        </p:tgtEl>
                                      </p:cBhvr>
                                    </p:animEffect>
                                  </p:childTnLst>
                                </p:cTn>
                              </p:par>
                              <p:par>
                                <p:cTn id="49" presetID="39" presetClass="entr" presetSubtype="0" accel="100000" fill="hold" grpId="0" nodeType="withEffect">
                                  <p:stCondLst>
                                    <p:cond delay="0"/>
                                  </p:stCondLst>
                                  <p:childTnLst>
                                    <p:set>
                                      <p:cBhvr>
                                        <p:cTn id="50" dur="1" fill="hold">
                                          <p:stCondLst>
                                            <p:cond delay="0"/>
                                          </p:stCondLst>
                                        </p:cTn>
                                        <p:tgtEl>
                                          <p:spTgt spid="116747"/>
                                        </p:tgtEl>
                                        <p:attrNameLst>
                                          <p:attrName>style.visibility</p:attrName>
                                        </p:attrNameLst>
                                      </p:cBhvr>
                                      <p:to>
                                        <p:strVal val="visible"/>
                                      </p:to>
                                    </p:set>
                                    <p:anim calcmode="lin" valueType="num">
                                      <p:cBhvr>
                                        <p:cTn id="51" dur="500" fill="hold"/>
                                        <p:tgtEl>
                                          <p:spTgt spid="116747"/>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116747"/>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116747"/>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11674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0" presetClass="path" presetSubtype="0" accel="50000" decel="50000" fill="hold" grpId="1" nodeType="clickEffect">
                                  <p:stCondLst>
                                    <p:cond delay="0"/>
                                  </p:stCondLst>
                                  <p:childTnLst>
                                    <p:animMotion origin="layout" path="M -1.66667E-6 -5.18519E-6 C 0.04549 0.00717 0.01406 0.00277 0.11858 -5.18519E-6 C 0.12708 -0.00024 0.13472 -0.00765 0.14288 -0.00927 C 0.15538 -0.01204 0.16771 -0.01436 0.18021 -0.0169 C 0.18177 -0.01806 0.18333 -0.01922 0.1849 -0.02015 C 0.18785 -0.02177 0.19115 -0.02292 0.1941 -0.02477 C 0.1993 -0.02825 0.20382 -0.0338 0.2092 -0.03704 C 0.21944 -0.04306 0.22587 -0.04538 0.23368 -0.05579 C 0.23698 -0.06829 0.24305 -0.08056 0.25 -0.08982 C 0.25139 -0.0963 0.25469 -0.10093 0.25694 -0.10695 C 0.2592 -0.11922 0.26267 -0.13056 0.2651 -0.1426 C 0.26441 -0.16528 0.2684 -0.19792 0.25451 -0.21552 C 0.25191 -0.22709 0.23819 -0.2338 0.23021 -0.23704 C 0.22153 -0.24538 0.21111 -0.24746 0.20104 -0.25116 C 0.15399 -0.26806 0.12187 -0.26413 0.06736 -0.26528 C 0.04253 -0.26945 0.01927 -0.27339 -0.0059 -0.27454 C -0.02014 -0.27917 -0.03542 -0.28126 -0.05 -0.2838 C -0.05747 -0.28473 -0.07222 -0.28681 -0.07222 -0.28681 C -0.08715 -0.29144 -0.10243 -0.29468 -0.11754 -0.29769 C -0.12326 -0.3014 -0.12882 -0.30371 -0.1349 -0.30533 C -0.13646 -0.30649 -0.13785 -0.30788 -0.13958 -0.30857 C -0.14184 -0.3095 -0.14445 -0.30903 -0.14653 -0.30996 C -0.14913 -0.31135 -0.1507 -0.31528 -0.15347 -0.31621 C -0.15504 -0.31667 -0.1566 -0.31737 -0.15816 -0.31783 C -0.16597 -0.32778 -0.16806 -0.33056 -0.17222 -0.34422 C -0.17326 -0.3588 -0.17413 -0.36297 -0.17222 -0.37825 C -0.17188 -0.38149 -0.16979 -0.38751 -0.16979 -0.38751 C -0.16945 -0.39769 -0.17014 -0.41274 -0.16632 -0.42315 C -0.15243 -0.45996 -0.1191 -0.46343 -0.09184 -0.46806 C -0.07118 -0.47153 -0.05 -0.46922 -0.02917 -0.46968 C -0.02031 -0.47223 -0.01146 -0.47385 -0.00243 -0.47593 C 0.00573 -0.48126 0.01458 -0.48403 0.02326 -0.48681 C 0.02899 -0.48866 0.03368 -0.4926 0.03941 -0.49445 C 0.04705 -0.49977 0.0526 -0.50186 0.06042 -0.50533 C 0.06632 -0.5139 0.07569 -0.52223 0.08246 -0.5301 C 0.0875 -0.53612 0.0908 -0.5426 0.09653 -0.54723 C 0.09896 -0.55209 0.10365 -0.55903 0.10573 -0.56436 C 0.10885 -0.57292 0.11094 -0.58056 0.11615 -0.58751 C 0.11753 -0.5926 0.12205 -0.6014 0.12205 -0.6014 C 0.12674 -0.62524 0.12326 -0.64977 0.12326 -0.67431 " pathEditMode="relative" ptsTypes="fffffffffffffffffffffffffffffffffffffffA">
                                      <p:cBhvr>
                                        <p:cTn id="58" dur="2000" fill="hold"/>
                                        <p:tgtEl>
                                          <p:spTgt spid="11674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animBg="1"/>
      <p:bldP spid="116741" grpId="0" animBg="1"/>
      <p:bldP spid="116743" grpId="0" animBg="1"/>
      <p:bldP spid="116745" grpId="0" animBg="1"/>
      <p:bldP spid="116746" grpId="0"/>
      <p:bldP spid="116747" grpId="0" animBg="1"/>
      <p:bldP spid="11674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F5B65CF-9A15-F3BA-B727-FE6305C45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18" y="0"/>
            <a:ext cx="6152586"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7669C1A-D772-3A14-83EF-21C7CA8445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78150"/>
            <a:ext cx="5943600"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F86FEF44-3732-865B-19FF-FBAF5F1EB8DF}"/>
              </a:ext>
            </a:extLst>
          </p:cNvPr>
          <p:cNvSpPr txBox="1">
            <a:spLocks noChangeArrowheads="1"/>
          </p:cNvSpPr>
          <p:nvPr/>
        </p:nvSpPr>
        <p:spPr>
          <a:xfrm>
            <a:off x="737419" y="1159541"/>
            <a:ext cx="4468761" cy="11430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4500" dirty="0">
                <a:solidFill>
                  <a:schemeClr val="tx2"/>
                </a:solidFill>
              </a:rPr>
              <a:t>Plants Help</a:t>
            </a:r>
          </a:p>
        </p:txBody>
      </p:sp>
      <p:sp>
        <p:nvSpPr>
          <p:cNvPr id="5" name="Rectangle 4">
            <a:extLst>
              <a:ext uri="{FF2B5EF4-FFF2-40B4-BE49-F238E27FC236}">
                <a16:creationId xmlns:a16="http://schemas.microsoft.com/office/drawing/2014/main" id="{CB0A38DF-0A24-CC7B-0863-E34F52BF06BB}"/>
              </a:ext>
            </a:extLst>
          </p:cNvPr>
          <p:cNvSpPr/>
          <p:nvPr/>
        </p:nvSpPr>
        <p:spPr>
          <a:xfrm>
            <a:off x="6290048" y="4609888"/>
            <a:ext cx="5596725"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BUT can’t do it all</a:t>
            </a:r>
          </a:p>
        </p:txBody>
      </p:sp>
    </p:spTree>
    <p:extLst>
      <p:ext uri="{BB962C8B-B14F-4D97-AF65-F5344CB8AC3E}">
        <p14:creationId xmlns:p14="http://schemas.microsoft.com/office/powerpoint/2010/main" val="3337662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A9910-4555-F94A-C49C-6BE2D0BC4B88}"/>
              </a:ext>
            </a:extLst>
          </p:cNvPr>
          <p:cNvSpPr>
            <a:spLocks noGrp="1"/>
          </p:cNvSpPr>
          <p:nvPr>
            <p:ph type="title"/>
          </p:nvPr>
        </p:nvSpPr>
        <p:spPr>
          <a:xfrm>
            <a:off x="913774" y="171551"/>
            <a:ext cx="10364451" cy="1596177"/>
          </a:xfrm>
        </p:spPr>
        <p:txBody>
          <a:bodyPr/>
          <a:lstStyle/>
          <a:p>
            <a:pPr algn="ctr"/>
            <a:r>
              <a:rPr lang="en-US" sz="5500" dirty="0"/>
              <a:t>Dealing with nutrients</a:t>
            </a:r>
          </a:p>
        </p:txBody>
      </p:sp>
      <p:sp>
        <p:nvSpPr>
          <p:cNvPr id="3" name="Text Placeholder 2">
            <a:extLst>
              <a:ext uri="{FF2B5EF4-FFF2-40B4-BE49-F238E27FC236}">
                <a16:creationId xmlns:a16="http://schemas.microsoft.com/office/drawing/2014/main" id="{62BD50C7-B97E-228C-FE8A-2EAD5BC62D58}"/>
              </a:ext>
            </a:extLst>
          </p:cNvPr>
          <p:cNvSpPr>
            <a:spLocks noGrp="1"/>
          </p:cNvSpPr>
          <p:nvPr>
            <p:ph type="body" idx="1"/>
          </p:nvPr>
        </p:nvSpPr>
        <p:spPr>
          <a:xfrm>
            <a:off x="1222525" y="1492166"/>
            <a:ext cx="4873474" cy="679994"/>
          </a:xfrm>
        </p:spPr>
        <p:txBody>
          <a:bodyPr/>
          <a:lstStyle/>
          <a:p>
            <a:pPr algn="ctr"/>
            <a:r>
              <a:rPr lang="en-US" sz="4500" dirty="0">
                <a:solidFill>
                  <a:schemeClr val="tx2"/>
                </a:solidFill>
              </a:rPr>
              <a:t>Phosphorus</a:t>
            </a:r>
          </a:p>
        </p:txBody>
      </p:sp>
      <p:sp>
        <p:nvSpPr>
          <p:cNvPr id="4" name="Content Placeholder 3">
            <a:extLst>
              <a:ext uri="{FF2B5EF4-FFF2-40B4-BE49-F238E27FC236}">
                <a16:creationId xmlns:a16="http://schemas.microsoft.com/office/drawing/2014/main" id="{9F2EAF25-261F-3808-8444-A08BF12A35C0}"/>
              </a:ext>
            </a:extLst>
          </p:cNvPr>
          <p:cNvSpPr>
            <a:spLocks noGrp="1"/>
          </p:cNvSpPr>
          <p:nvPr>
            <p:ph sz="quarter" idx="13"/>
          </p:nvPr>
        </p:nvSpPr>
        <p:spPr>
          <a:xfrm>
            <a:off x="913774" y="2447724"/>
            <a:ext cx="5106027" cy="3537440"/>
          </a:xfrm>
        </p:spPr>
        <p:txBody>
          <a:bodyPr>
            <a:normAutofit fontScale="77500" lnSpcReduction="20000"/>
          </a:bodyPr>
          <a:lstStyle/>
          <a:p>
            <a:r>
              <a:rPr lang="en-US" dirty="0"/>
              <a:t>To increase treatment and the likelihood of phosphorus being retained in the soil:</a:t>
            </a:r>
          </a:p>
          <a:p>
            <a:pPr lvl="1"/>
            <a:r>
              <a:rPr lang="en-US" dirty="0"/>
              <a:t>Need soils with high clay content – slower water movement, more soil surface area</a:t>
            </a:r>
          </a:p>
          <a:p>
            <a:pPr lvl="1"/>
            <a:r>
              <a:rPr lang="en-US" dirty="0"/>
              <a:t>Red soils – high iron content</a:t>
            </a:r>
          </a:p>
          <a:p>
            <a:pPr lvl="1"/>
            <a:r>
              <a:rPr lang="en-US" dirty="0"/>
              <a:t>Well-drained soils – deep water tables</a:t>
            </a:r>
          </a:p>
        </p:txBody>
      </p:sp>
      <p:sp>
        <p:nvSpPr>
          <p:cNvPr id="5" name="Text Placeholder 4">
            <a:extLst>
              <a:ext uri="{FF2B5EF4-FFF2-40B4-BE49-F238E27FC236}">
                <a16:creationId xmlns:a16="http://schemas.microsoft.com/office/drawing/2014/main" id="{EEA29569-A045-34DF-00AD-9752D57F202A}"/>
              </a:ext>
            </a:extLst>
          </p:cNvPr>
          <p:cNvSpPr>
            <a:spLocks noGrp="1"/>
          </p:cNvSpPr>
          <p:nvPr>
            <p:ph type="body" sz="quarter" idx="3"/>
          </p:nvPr>
        </p:nvSpPr>
        <p:spPr>
          <a:xfrm>
            <a:off x="6395797" y="1492166"/>
            <a:ext cx="4881804" cy="679994"/>
          </a:xfrm>
        </p:spPr>
        <p:txBody>
          <a:bodyPr/>
          <a:lstStyle/>
          <a:p>
            <a:pPr algn="ctr"/>
            <a:r>
              <a:rPr lang="en-US" sz="4500" dirty="0">
                <a:solidFill>
                  <a:schemeClr val="tx2"/>
                </a:solidFill>
              </a:rPr>
              <a:t>Nitrogen</a:t>
            </a:r>
          </a:p>
        </p:txBody>
      </p:sp>
      <p:sp>
        <p:nvSpPr>
          <p:cNvPr id="6" name="Content Placeholder 5">
            <a:extLst>
              <a:ext uri="{FF2B5EF4-FFF2-40B4-BE49-F238E27FC236}">
                <a16:creationId xmlns:a16="http://schemas.microsoft.com/office/drawing/2014/main" id="{934E6DD0-8AF8-3FBC-7F2D-E93AE9AEE7D4}"/>
              </a:ext>
            </a:extLst>
          </p:cNvPr>
          <p:cNvSpPr>
            <a:spLocks noGrp="1"/>
          </p:cNvSpPr>
          <p:nvPr>
            <p:ph sz="quarter" idx="14"/>
          </p:nvPr>
        </p:nvSpPr>
        <p:spPr>
          <a:xfrm>
            <a:off x="6172200" y="2447723"/>
            <a:ext cx="5105401" cy="3537441"/>
          </a:xfrm>
        </p:spPr>
        <p:txBody>
          <a:bodyPr>
            <a:normAutofit fontScale="70000" lnSpcReduction="20000"/>
          </a:bodyPr>
          <a:lstStyle/>
          <a:p>
            <a:r>
              <a:rPr lang="en-US" dirty="0"/>
              <a:t>Shallow systems allow for root uptake </a:t>
            </a:r>
          </a:p>
          <a:p>
            <a:r>
              <a:rPr lang="en-US" dirty="0"/>
              <a:t>Shallow systems allow for utilization by micro-organisms in the soil profile (unsaturated)</a:t>
            </a:r>
          </a:p>
          <a:p>
            <a:r>
              <a:rPr lang="en-US" dirty="0"/>
              <a:t>Denitrification requires:</a:t>
            </a:r>
          </a:p>
          <a:p>
            <a:pPr lvl="1"/>
            <a:r>
              <a:rPr lang="en-US" dirty="0"/>
              <a:t>Organic matter</a:t>
            </a:r>
          </a:p>
          <a:p>
            <a:pPr lvl="1"/>
            <a:r>
              <a:rPr lang="en-US" dirty="0"/>
              <a:t>Anaerobic conditions</a:t>
            </a:r>
          </a:p>
          <a:p>
            <a:pPr lvl="1"/>
            <a:r>
              <a:rPr lang="en-US" dirty="0"/>
              <a:t>This process converts  a large port of the nitrogen to nitrogen-gas (n2)</a:t>
            </a:r>
          </a:p>
        </p:txBody>
      </p:sp>
    </p:spTree>
    <p:extLst>
      <p:ext uri="{BB962C8B-B14F-4D97-AF65-F5344CB8AC3E}">
        <p14:creationId xmlns:p14="http://schemas.microsoft.com/office/powerpoint/2010/main" val="3302695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SCF0022">
            <a:extLst>
              <a:ext uri="{FF2B5EF4-FFF2-40B4-BE49-F238E27FC236}">
                <a16:creationId xmlns:a16="http://schemas.microsoft.com/office/drawing/2014/main" id="{7565E179-6EA7-3F82-9637-1BBB20AEF37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00"/>
          <a:stretch/>
        </p:blipFill>
        <p:spPr>
          <a:xfrm>
            <a:off x="1" y="10"/>
            <a:ext cx="7552944" cy="6857990"/>
          </a:xfrm>
          <a:prstGeom prst="rect">
            <a:avLst/>
          </a:prstGeom>
          <a:noFill/>
        </p:spPr>
      </p:pic>
      <p:sp>
        <p:nvSpPr>
          <p:cNvPr id="2" name="Title 1">
            <a:extLst>
              <a:ext uri="{FF2B5EF4-FFF2-40B4-BE49-F238E27FC236}">
                <a16:creationId xmlns:a16="http://schemas.microsoft.com/office/drawing/2014/main" id="{0B5256B1-EC41-3AFE-80A8-71C6A88A85F2}"/>
              </a:ext>
            </a:extLst>
          </p:cNvPr>
          <p:cNvSpPr>
            <a:spLocks noGrp="1"/>
          </p:cNvSpPr>
          <p:nvPr>
            <p:ph type="title"/>
          </p:nvPr>
        </p:nvSpPr>
        <p:spPr>
          <a:xfrm>
            <a:off x="8196408" y="640831"/>
            <a:ext cx="3352128" cy="1573863"/>
          </a:xfrm>
        </p:spPr>
        <p:txBody>
          <a:bodyPr>
            <a:normAutofit fontScale="90000"/>
          </a:bodyPr>
          <a:lstStyle/>
          <a:p>
            <a:r>
              <a:rPr lang="en-US" dirty="0"/>
              <a:t>Sewage composition</a:t>
            </a:r>
          </a:p>
        </p:txBody>
      </p:sp>
      <p:sp>
        <p:nvSpPr>
          <p:cNvPr id="3" name="Content Placeholder 2">
            <a:extLst>
              <a:ext uri="{FF2B5EF4-FFF2-40B4-BE49-F238E27FC236}">
                <a16:creationId xmlns:a16="http://schemas.microsoft.com/office/drawing/2014/main" id="{E8CB8815-E3B5-8435-836A-694DA8561203}"/>
              </a:ext>
            </a:extLst>
          </p:cNvPr>
          <p:cNvSpPr>
            <a:spLocks noGrp="1"/>
          </p:cNvSpPr>
          <p:nvPr>
            <p:ph sz="quarter" idx="13"/>
          </p:nvPr>
        </p:nvSpPr>
        <p:spPr>
          <a:xfrm>
            <a:off x="8196408" y="2367092"/>
            <a:ext cx="3352128" cy="3881309"/>
          </a:xfrm>
        </p:spPr>
        <p:txBody>
          <a:bodyPr>
            <a:normAutofit/>
          </a:bodyPr>
          <a:lstStyle/>
          <a:p>
            <a:r>
              <a:rPr lang="en-US" sz="3000" dirty="0">
                <a:solidFill>
                  <a:schemeClr val="bg1">
                    <a:lumMod val="65000"/>
                  </a:schemeClr>
                </a:solidFill>
              </a:rPr>
              <a:t>Organics</a:t>
            </a:r>
          </a:p>
          <a:p>
            <a:r>
              <a:rPr lang="en-US" sz="3000" dirty="0">
                <a:solidFill>
                  <a:schemeClr val="bg1">
                    <a:lumMod val="65000"/>
                  </a:schemeClr>
                </a:solidFill>
              </a:rPr>
              <a:t>Inorganics</a:t>
            </a:r>
          </a:p>
          <a:p>
            <a:r>
              <a:rPr lang="en-US" sz="3000" dirty="0">
                <a:solidFill>
                  <a:schemeClr val="bg1">
                    <a:lumMod val="65000"/>
                  </a:schemeClr>
                </a:solidFill>
              </a:rPr>
              <a:t>Nutrients</a:t>
            </a:r>
          </a:p>
          <a:p>
            <a:pPr lvl="1"/>
            <a:r>
              <a:rPr lang="en-US" sz="2700" dirty="0">
                <a:solidFill>
                  <a:schemeClr val="bg1">
                    <a:lumMod val="65000"/>
                  </a:schemeClr>
                </a:solidFill>
              </a:rPr>
              <a:t>Phosphorus</a:t>
            </a:r>
          </a:p>
          <a:p>
            <a:pPr lvl="1"/>
            <a:r>
              <a:rPr lang="en-US" sz="2700" dirty="0">
                <a:solidFill>
                  <a:schemeClr val="bg1">
                    <a:lumMod val="65000"/>
                  </a:schemeClr>
                </a:solidFill>
              </a:rPr>
              <a:t>nitrogen</a:t>
            </a:r>
          </a:p>
          <a:p>
            <a:r>
              <a:rPr lang="en-US" sz="3000" dirty="0"/>
              <a:t>Pathogens</a:t>
            </a:r>
          </a:p>
          <a:p>
            <a:r>
              <a:rPr lang="en-US" sz="3000" dirty="0">
                <a:solidFill>
                  <a:schemeClr val="bg1">
                    <a:lumMod val="65000"/>
                  </a:schemeClr>
                </a:solidFill>
              </a:rPr>
              <a:t>Chemicals</a:t>
            </a:r>
          </a:p>
        </p:txBody>
      </p:sp>
    </p:spTree>
    <p:extLst>
      <p:ext uri="{BB962C8B-B14F-4D97-AF65-F5344CB8AC3E}">
        <p14:creationId xmlns:p14="http://schemas.microsoft.com/office/powerpoint/2010/main" val="41678334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9CD55-48BE-76A6-485D-1DA33F55D46C}"/>
              </a:ext>
            </a:extLst>
          </p:cNvPr>
          <p:cNvSpPr>
            <a:spLocks noGrp="1"/>
          </p:cNvSpPr>
          <p:nvPr>
            <p:ph type="title"/>
          </p:nvPr>
        </p:nvSpPr>
        <p:spPr>
          <a:xfrm>
            <a:off x="837574" y="1455151"/>
            <a:ext cx="10364451" cy="722784"/>
          </a:xfrm>
        </p:spPr>
        <p:txBody>
          <a:bodyPr>
            <a:normAutofit fontScale="90000"/>
          </a:bodyPr>
          <a:lstStyle/>
          <a:p>
            <a:pPr algn="ctr"/>
            <a:r>
              <a:rPr lang="en-US" dirty="0"/>
              <a:t>BACTERIA</a:t>
            </a:r>
          </a:p>
        </p:txBody>
      </p:sp>
      <p:sp>
        <p:nvSpPr>
          <p:cNvPr id="3" name="Content Placeholder 2">
            <a:extLst>
              <a:ext uri="{FF2B5EF4-FFF2-40B4-BE49-F238E27FC236}">
                <a16:creationId xmlns:a16="http://schemas.microsoft.com/office/drawing/2014/main" id="{8268ACAC-9106-CC8E-4CD7-87E3B4A57840}"/>
              </a:ext>
            </a:extLst>
          </p:cNvPr>
          <p:cNvSpPr>
            <a:spLocks noGrp="1"/>
          </p:cNvSpPr>
          <p:nvPr>
            <p:ph sz="quarter" idx="13"/>
          </p:nvPr>
        </p:nvSpPr>
        <p:spPr/>
        <p:txBody>
          <a:bodyPr>
            <a:normAutofit fontScale="77500" lnSpcReduction="20000"/>
          </a:bodyPr>
          <a:lstStyle/>
          <a:p>
            <a:r>
              <a:rPr lang="en-US" dirty="0"/>
              <a:t>Some are pathogenic</a:t>
            </a:r>
          </a:p>
          <a:p>
            <a:r>
              <a:rPr lang="en-US" dirty="0"/>
              <a:t>They will have different degrees of negative charge</a:t>
            </a:r>
          </a:p>
          <a:p>
            <a:r>
              <a:rPr lang="en-US" dirty="0"/>
              <a:t>Survival depends on:</a:t>
            </a:r>
          </a:p>
          <a:p>
            <a:pPr lvl="1"/>
            <a:r>
              <a:rPr lang="en-US" dirty="0"/>
              <a:t>Moisture conditions</a:t>
            </a:r>
          </a:p>
          <a:p>
            <a:pPr lvl="1"/>
            <a:r>
              <a:rPr lang="en-US" dirty="0"/>
              <a:t>Availability of carbon (food)</a:t>
            </a:r>
          </a:p>
          <a:p>
            <a:pPr lvl="1"/>
            <a:r>
              <a:rPr lang="en-US" dirty="0"/>
              <a:t>pH of soil (6-8)</a:t>
            </a:r>
          </a:p>
          <a:p>
            <a:pPr lvl="1"/>
            <a:r>
              <a:rPr lang="en-US" dirty="0"/>
              <a:t>Aeration</a:t>
            </a:r>
          </a:p>
          <a:p>
            <a:pPr lvl="1"/>
            <a:r>
              <a:rPr lang="en-US" dirty="0"/>
              <a:t>Ability to compete with other bacteria</a:t>
            </a:r>
          </a:p>
        </p:txBody>
      </p:sp>
      <p:sp>
        <p:nvSpPr>
          <p:cNvPr id="4" name="Content Placeholder 3">
            <a:extLst>
              <a:ext uri="{FF2B5EF4-FFF2-40B4-BE49-F238E27FC236}">
                <a16:creationId xmlns:a16="http://schemas.microsoft.com/office/drawing/2014/main" id="{AFD11A15-AB3D-C94A-F8C8-AE8C32D2113B}"/>
              </a:ext>
            </a:extLst>
          </p:cNvPr>
          <p:cNvSpPr>
            <a:spLocks noGrp="1"/>
          </p:cNvSpPr>
          <p:nvPr>
            <p:ph sz="quarter" idx="14"/>
          </p:nvPr>
        </p:nvSpPr>
        <p:spPr/>
        <p:txBody>
          <a:bodyPr>
            <a:normAutofit fontScale="70000" lnSpcReduction="20000"/>
          </a:bodyPr>
          <a:lstStyle/>
          <a:p>
            <a:r>
              <a:rPr lang="en-US" dirty="0"/>
              <a:t>Removal depends on:</a:t>
            </a:r>
          </a:p>
          <a:p>
            <a:pPr lvl="1"/>
            <a:r>
              <a:rPr lang="en-US" dirty="0"/>
              <a:t>If they attached or are filtered by the soil</a:t>
            </a:r>
          </a:p>
          <a:p>
            <a:pPr lvl="2"/>
            <a:r>
              <a:rPr lang="en-US" dirty="0"/>
              <a:t>Fine textured soils are good at this but must still allow for effective water movement (unsaturated flow)</a:t>
            </a:r>
          </a:p>
          <a:p>
            <a:pPr lvl="1"/>
            <a:r>
              <a:rPr lang="en-US" dirty="0"/>
              <a:t>Growing conditions – oxygen, temperature, etc.</a:t>
            </a:r>
          </a:p>
          <a:p>
            <a:pPr lvl="1"/>
            <a:r>
              <a:rPr lang="en-US" dirty="0"/>
              <a:t>If they are able to compete with the native soil organisms</a:t>
            </a:r>
          </a:p>
          <a:p>
            <a:pPr lvl="2"/>
            <a:r>
              <a:rPr lang="en-US" dirty="0"/>
              <a:t>Negative aerobic bacteria will out-compete anerobic</a:t>
            </a:r>
          </a:p>
        </p:txBody>
      </p:sp>
      <p:pic>
        <p:nvPicPr>
          <p:cNvPr id="7" name="Picture 2">
            <a:extLst>
              <a:ext uri="{FF2B5EF4-FFF2-40B4-BE49-F238E27FC236}">
                <a16:creationId xmlns:a16="http://schemas.microsoft.com/office/drawing/2014/main" id="{78799ED6-EE3F-371F-31E9-BBE92A148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85" y="0"/>
            <a:ext cx="2059569" cy="134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71187E79-B9DD-B0B6-ACBE-AEE44FE376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8003" y="-11061"/>
            <a:ext cx="2043925" cy="134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26">
            <a:extLst>
              <a:ext uri="{FF2B5EF4-FFF2-40B4-BE49-F238E27FC236}">
                <a16:creationId xmlns:a16="http://schemas.microsoft.com/office/drawing/2014/main" id="{6FD530C6-6C4A-573B-84E4-A2F713FD13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6178" y="11060"/>
            <a:ext cx="2087241" cy="137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27">
            <a:extLst>
              <a:ext uri="{FF2B5EF4-FFF2-40B4-BE49-F238E27FC236}">
                <a16:creationId xmlns:a16="http://schemas.microsoft.com/office/drawing/2014/main" id="{B52CE519-C442-94F0-D5A0-62BA830475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217" y="42635"/>
            <a:ext cx="1832448" cy="131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28">
            <a:extLst>
              <a:ext uri="{FF2B5EF4-FFF2-40B4-BE49-F238E27FC236}">
                <a16:creationId xmlns:a16="http://schemas.microsoft.com/office/drawing/2014/main" id="{50F5CE02-9DF8-17EB-D829-28F94D04AD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3464" y="0"/>
            <a:ext cx="2043926" cy="136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154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6B34E-A413-2E4D-2EEB-B6F011DC9571}"/>
              </a:ext>
            </a:extLst>
          </p:cNvPr>
          <p:cNvSpPr>
            <a:spLocks noGrp="1"/>
          </p:cNvSpPr>
          <p:nvPr>
            <p:ph type="title"/>
          </p:nvPr>
        </p:nvSpPr>
        <p:spPr/>
        <p:txBody>
          <a:bodyPr/>
          <a:lstStyle/>
          <a:p>
            <a:r>
              <a:rPr lang="en-US" sz="5500" dirty="0"/>
              <a:t>PATHOGENIC BACTERIA</a:t>
            </a:r>
          </a:p>
        </p:txBody>
      </p:sp>
      <p:sp>
        <p:nvSpPr>
          <p:cNvPr id="3" name="Content Placeholder 2">
            <a:extLst>
              <a:ext uri="{FF2B5EF4-FFF2-40B4-BE49-F238E27FC236}">
                <a16:creationId xmlns:a16="http://schemas.microsoft.com/office/drawing/2014/main" id="{C15E45A6-A0E6-B643-4738-F3188CDDFA9B}"/>
              </a:ext>
            </a:extLst>
          </p:cNvPr>
          <p:cNvSpPr>
            <a:spLocks noGrp="1"/>
          </p:cNvSpPr>
          <p:nvPr>
            <p:ph idx="1"/>
          </p:nvPr>
        </p:nvSpPr>
        <p:spPr>
          <a:xfrm>
            <a:off x="838200" y="2590396"/>
            <a:ext cx="10515600" cy="3178637"/>
          </a:xfrm>
        </p:spPr>
        <p:txBody>
          <a:bodyPr/>
          <a:lstStyle/>
          <a:p>
            <a:pPr marL="0" indent="0">
              <a:buNone/>
            </a:pPr>
            <a:r>
              <a:rPr lang="en-US" sz="2800" dirty="0"/>
              <a:t>E-COLI				GASTROENTERITIS</a:t>
            </a:r>
          </a:p>
          <a:p>
            <a:pPr marL="0" indent="0">
              <a:buNone/>
            </a:pPr>
            <a:r>
              <a:rPr lang="en-US" sz="2800" dirty="0"/>
              <a:t>SALMONELLA TYPHI		TYPHOID FEVER</a:t>
            </a:r>
          </a:p>
          <a:p>
            <a:pPr marL="0" indent="0">
              <a:buNone/>
            </a:pPr>
            <a:r>
              <a:rPr lang="en-US" sz="2800" dirty="0"/>
              <a:t>SALMONELLA			SALMONELLOSIS</a:t>
            </a:r>
          </a:p>
          <a:p>
            <a:pPr marL="0" indent="0">
              <a:buNone/>
            </a:pPr>
            <a:r>
              <a:rPr lang="en-US" sz="2800" dirty="0"/>
              <a:t>SHIGELLA				SHIGELLOSIS (DYSENTERY)</a:t>
            </a:r>
          </a:p>
          <a:p>
            <a:pPr marL="0" indent="0">
              <a:buNone/>
            </a:pPr>
            <a:r>
              <a:rPr lang="en-US" sz="2800" dirty="0"/>
              <a:t>VIBRIO CHOLERAE		CHOLERA</a:t>
            </a:r>
          </a:p>
          <a:p>
            <a:endParaRPr lang="en-US" dirty="0"/>
          </a:p>
        </p:txBody>
      </p:sp>
      <p:pic>
        <p:nvPicPr>
          <p:cNvPr id="3078" name="Picture 6" descr="Pathogen Vector Art Stock Images | Depositphotos">
            <a:extLst>
              <a:ext uri="{FF2B5EF4-FFF2-40B4-BE49-F238E27FC236}">
                <a16:creationId xmlns:a16="http://schemas.microsoft.com/office/drawing/2014/main" id="{4660D055-D7BD-ADF7-4352-BB9FFA68C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6550" y="1492166"/>
            <a:ext cx="3501968" cy="24474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467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SCF0022">
            <a:extLst>
              <a:ext uri="{FF2B5EF4-FFF2-40B4-BE49-F238E27FC236}">
                <a16:creationId xmlns:a16="http://schemas.microsoft.com/office/drawing/2014/main" id="{7565E179-6EA7-3F82-9637-1BBB20AEF37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00"/>
          <a:stretch/>
        </p:blipFill>
        <p:spPr>
          <a:xfrm>
            <a:off x="1" y="10"/>
            <a:ext cx="7552944" cy="6857990"/>
          </a:xfrm>
          <a:prstGeom prst="rect">
            <a:avLst/>
          </a:prstGeom>
          <a:noFill/>
        </p:spPr>
      </p:pic>
      <p:sp>
        <p:nvSpPr>
          <p:cNvPr id="2" name="Title 1">
            <a:extLst>
              <a:ext uri="{FF2B5EF4-FFF2-40B4-BE49-F238E27FC236}">
                <a16:creationId xmlns:a16="http://schemas.microsoft.com/office/drawing/2014/main" id="{0B5256B1-EC41-3AFE-80A8-71C6A88A85F2}"/>
              </a:ext>
            </a:extLst>
          </p:cNvPr>
          <p:cNvSpPr>
            <a:spLocks noGrp="1"/>
          </p:cNvSpPr>
          <p:nvPr>
            <p:ph type="title"/>
          </p:nvPr>
        </p:nvSpPr>
        <p:spPr>
          <a:xfrm>
            <a:off x="8196408" y="640831"/>
            <a:ext cx="3352128" cy="1573863"/>
          </a:xfrm>
        </p:spPr>
        <p:txBody>
          <a:bodyPr>
            <a:normAutofit fontScale="90000"/>
          </a:bodyPr>
          <a:lstStyle/>
          <a:p>
            <a:r>
              <a:rPr lang="en-US" dirty="0"/>
              <a:t>Sewage composition</a:t>
            </a:r>
          </a:p>
        </p:txBody>
      </p:sp>
      <p:sp>
        <p:nvSpPr>
          <p:cNvPr id="3" name="Content Placeholder 2">
            <a:extLst>
              <a:ext uri="{FF2B5EF4-FFF2-40B4-BE49-F238E27FC236}">
                <a16:creationId xmlns:a16="http://schemas.microsoft.com/office/drawing/2014/main" id="{E8CB8815-E3B5-8435-836A-694DA8561203}"/>
              </a:ext>
            </a:extLst>
          </p:cNvPr>
          <p:cNvSpPr>
            <a:spLocks noGrp="1"/>
          </p:cNvSpPr>
          <p:nvPr>
            <p:ph sz="quarter" idx="13"/>
          </p:nvPr>
        </p:nvSpPr>
        <p:spPr>
          <a:xfrm>
            <a:off x="8196408" y="2367092"/>
            <a:ext cx="3352128" cy="3881309"/>
          </a:xfrm>
        </p:spPr>
        <p:txBody>
          <a:bodyPr>
            <a:normAutofit/>
          </a:bodyPr>
          <a:lstStyle/>
          <a:p>
            <a:r>
              <a:rPr lang="en-US" sz="3000" dirty="0">
                <a:solidFill>
                  <a:schemeClr val="bg1">
                    <a:lumMod val="65000"/>
                  </a:schemeClr>
                </a:solidFill>
              </a:rPr>
              <a:t>Organics</a:t>
            </a:r>
          </a:p>
          <a:p>
            <a:r>
              <a:rPr lang="en-US" sz="3000" dirty="0">
                <a:solidFill>
                  <a:schemeClr val="bg1">
                    <a:lumMod val="65000"/>
                  </a:schemeClr>
                </a:solidFill>
              </a:rPr>
              <a:t>Inorganics</a:t>
            </a:r>
          </a:p>
          <a:p>
            <a:r>
              <a:rPr lang="en-US" sz="3000" dirty="0">
                <a:solidFill>
                  <a:schemeClr val="bg1">
                    <a:lumMod val="65000"/>
                  </a:schemeClr>
                </a:solidFill>
              </a:rPr>
              <a:t>Nutrients</a:t>
            </a:r>
          </a:p>
          <a:p>
            <a:pPr lvl="1"/>
            <a:r>
              <a:rPr lang="en-US" sz="2700" dirty="0">
                <a:solidFill>
                  <a:schemeClr val="bg1">
                    <a:lumMod val="65000"/>
                  </a:schemeClr>
                </a:solidFill>
              </a:rPr>
              <a:t>Phosphorus</a:t>
            </a:r>
          </a:p>
          <a:p>
            <a:pPr lvl="1"/>
            <a:r>
              <a:rPr lang="en-US" sz="2700" dirty="0">
                <a:solidFill>
                  <a:schemeClr val="bg1">
                    <a:lumMod val="65000"/>
                  </a:schemeClr>
                </a:solidFill>
              </a:rPr>
              <a:t>nitrogen</a:t>
            </a:r>
          </a:p>
          <a:p>
            <a:r>
              <a:rPr lang="en-US" sz="3000" dirty="0">
                <a:solidFill>
                  <a:schemeClr val="bg1">
                    <a:lumMod val="65000"/>
                  </a:schemeClr>
                </a:solidFill>
              </a:rPr>
              <a:t>Pathogens</a:t>
            </a:r>
          </a:p>
          <a:p>
            <a:r>
              <a:rPr lang="en-US" sz="3000" dirty="0"/>
              <a:t>Chemicals</a:t>
            </a:r>
          </a:p>
        </p:txBody>
      </p:sp>
    </p:spTree>
    <p:extLst>
      <p:ext uri="{BB962C8B-B14F-4D97-AF65-F5344CB8AC3E}">
        <p14:creationId xmlns:p14="http://schemas.microsoft.com/office/powerpoint/2010/main" val="9485405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4FA39-89A3-3DCF-31B2-1AA194CF7FC3}"/>
              </a:ext>
            </a:extLst>
          </p:cNvPr>
          <p:cNvSpPr>
            <a:spLocks noGrp="1"/>
          </p:cNvSpPr>
          <p:nvPr>
            <p:ph type="title"/>
          </p:nvPr>
        </p:nvSpPr>
        <p:spPr>
          <a:xfrm>
            <a:off x="838200" y="0"/>
            <a:ext cx="10515600" cy="1325563"/>
          </a:xfrm>
        </p:spPr>
        <p:txBody>
          <a:bodyPr/>
          <a:lstStyle/>
          <a:p>
            <a:r>
              <a:rPr lang="en-US" sz="5500" dirty="0"/>
              <a:t>Chemicals and medicines</a:t>
            </a:r>
          </a:p>
        </p:txBody>
      </p:sp>
      <p:pic>
        <p:nvPicPr>
          <p:cNvPr id="3" name="Picture 2" descr="http://acupunctureformenshealth.com/wp-content/uploads/2014/09/AMH-viagra-cats.jpg">
            <a:extLst>
              <a:ext uri="{FF2B5EF4-FFF2-40B4-BE49-F238E27FC236}">
                <a16:creationId xmlns:a16="http://schemas.microsoft.com/office/drawing/2014/main" id="{D0726F53-A3C1-391B-BB14-2D485738D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775" y="1109959"/>
            <a:ext cx="3762204" cy="48958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E5FE69AF-36B1-03F0-1BC9-A2925A42A2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979" y="1316011"/>
            <a:ext cx="6874340" cy="44837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084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a:bodyPr>
          <a:lstStyle/>
          <a:p>
            <a:pPr eaLnBrk="1" hangingPunct="1"/>
            <a:r>
              <a:rPr lang="en-US" altLang="en-US"/>
              <a:t>CLASS V Injection Wells		</a:t>
            </a:r>
          </a:p>
        </p:txBody>
      </p:sp>
      <p:sp>
        <p:nvSpPr>
          <p:cNvPr id="34819" name="Rectangle 3"/>
          <p:cNvSpPr>
            <a:spLocks noGrp="1" noChangeArrowheads="1"/>
          </p:cNvSpPr>
          <p:nvPr>
            <p:ph sz="half" idx="1"/>
          </p:nvPr>
        </p:nvSpPr>
        <p:spPr/>
        <p:txBody>
          <a:bodyPr>
            <a:normAutofit/>
          </a:bodyPr>
          <a:lstStyle/>
          <a:p>
            <a:pPr eaLnBrk="1" hangingPunct="1">
              <a:buFont typeface="Wingdings" panose="05000000000000000000" pitchFamily="2" charset="2"/>
              <a:buChar char="§"/>
            </a:pPr>
            <a:r>
              <a:rPr lang="en-US" altLang="en-US" sz="3000" dirty="0"/>
              <a:t>EPA Terminology</a:t>
            </a:r>
          </a:p>
          <a:p>
            <a:pPr eaLnBrk="1" hangingPunct="1">
              <a:buFont typeface="Wingdings" panose="05000000000000000000" pitchFamily="2" charset="2"/>
              <a:buChar char="§"/>
            </a:pPr>
            <a:r>
              <a:rPr lang="en-US" altLang="en-US" sz="3000" dirty="0"/>
              <a:t>System with chemicals</a:t>
            </a:r>
          </a:p>
          <a:p>
            <a:pPr eaLnBrk="1" hangingPunct="1">
              <a:buFont typeface="Wingdings" panose="05000000000000000000" pitchFamily="2" charset="2"/>
              <a:buChar char="§"/>
            </a:pPr>
            <a:r>
              <a:rPr lang="en-US" altLang="en-US" sz="3000" dirty="0"/>
              <a:t>Service stations</a:t>
            </a:r>
          </a:p>
          <a:p>
            <a:pPr eaLnBrk="1" hangingPunct="1">
              <a:buFont typeface="Wingdings" panose="05000000000000000000" pitchFamily="2" charset="2"/>
              <a:buChar char="§"/>
            </a:pPr>
            <a:r>
              <a:rPr lang="en-US" altLang="en-US" sz="3000" dirty="0"/>
              <a:t>Industrial users</a:t>
            </a:r>
          </a:p>
          <a:p>
            <a:pPr eaLnBrk="1" hangingPunct="1">
              <a:buFont typeface="Wingdings" panose="05000000000000000000" pitchFamily="2" charset="2"/>
              <a:buChar char="§"/>
            </a:pPr>
            <a:r>
              <a:rPr lang="en-US" altLang="en-US" sz="3000" dirty="0"/>
              <a:t>Other</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582" r="15818"/>
          <a:stretch/>
        </p:blipFill>
        <p:spPr>
          <a:xfrm>
            <a:off x="6145216" y="1752600"/>
            <a:ext cx="4577120" cy="4155981"/>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7,879 Question High Res Illustrations - Getty Images">
            <a:extLst>
              <a:ext uri="{FF2B5EF4-FFF2-40B4-BE49-F238E27FC236}">
                <a16:creationId xmlns:a16="http://schemas.microsoft.com/office/drawing/2014/main" id="{9B5F8672-33AD-6428-B6DF-112179DD587E}"/>
              </a:ext>
            </a:extLst>
          </p:cNvPr>
          <p:cNvPicPr>
            <a:picLocks noChangeAspect="1" noChangeArrowheads="1"/>
          </p:cNvPicPr>
          <p:nvPr/>
        </p:nvPicPr>
        <p:blipFill rotWithShape="1">
          <a:blip r:embed="rId2">
            <a:duotone>
              <a:schemeClr val="bg2">
                <a:shade val="45000"/>
                <a:satMod val="135000"/>
              </a:schemeClr>
              <a:prstClr val="white"/>
            </a:duotone>
            <a:alphaModFix amt="25000"/>
            <a:extLst>
              <a:ext uri="{28A0092B-C50C-407E-A947-70E740481C1C}">
                <a14:useLocalDpi xmlns:a14="http://schemas.microsoft.com/office/drawing/2010/main" val="0"/>
              </a:ext>
            </a:extLst>
          </a:blip>
          <a:srcRect t="6742" b="1620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DF64715-D492-75CB-6E24-9E6614E62115}"/>
              </a:ext>
            </a:extLst>
          </p:cNvPr>
          <p:cNvSpPr>
            <a:spLocks noGrp="1"/>
          </p:cNvSpPr>
          <p:nvPr>
            <p:ph type="title"/>
          </p:nvPr>
        </p:nvSpPr>
        <p:spPr>
          <a:xfrm>
            <a:off x="1751012" y="1478082"/>
            <a:ext cx="8689976" cy="3901836"/>
          </a:xfrm>
        </p:spPr>
        <p:txBody>
          <a:bodyPr vert="horz" lIns="91440" tIns="45720" rIns="91440" bIns="45720" rtlCol="0" anchor="b">
            <a:normAutofit fontScale="90000"/>
          </a:bodyPr>
          <a:lstStyle/>
          <a:p>
            <a:br>
              <a:rPr lang="en-US" sz="4800" dirty="0"/>
            </a:br>
            <a:br>
              <a:rPr lang="en-US" sz="4800" dirty="0"/>
            </a:br>
            <a:r>
              <a:rPr lang="en-US" sz="5600" dirty="0"/>
              <a:t>What is the “FLOW” </a:t>
            </a:r>
            <a:br>
              <a:rPr lang="en-US" sz="4800" dirty="0"/>
            </a:br>
            <a:br>
              <a:rPr lang="en-US" sz="4800" dirty="0"/>
            </a:br>
            <a:r>
              <a:rPr lang="en-US" sz="4800" dirty="0"/>
              <a:t>WHERE DOES THE WASTEWATER COME FROM??</a:t>
            </a:r>
            <a:br>
              <a:rPr lang="en-US" sz="4800" dirty="0"/>
            </a:br>
            <a:endParaRPr lang="en-US" sz="4800" dirty="0"/>
          </a:p>
        </p:txBody>
      </p:sp>
    </p:spTree>
    <p:extLst>
      <p:ext uri="{BB962C8B-B14F-4D97-AF65-F5344CB8AC3E}">
        <p14:creationId xmlns:p14="http://schemas.microsoft.com/office/powerpoint/2010/main" val="758581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390FA5-A5D3-6D0C-5C7F-60E2B8441DFD}"/>
              </a:ext>
            </a:extLst>
          </p:cNvPr>
          <p:cNvSpPr/>
          <p:nvPr/>
        </p:nvSpPr>
        <p:spPr>
          <a:xfrm>
            <a:off x="9767046" y="6006348"/>
            <a:ext cx="2424953" cy="851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2498EF-F805-CD4F-AA42-6F37F9EAD0B4}"/>
              </a:ext>
            </a:extLst>
          </p:cNvPr>
          <p:cNvSpPr>
            <a:spLocks noGrp="1"/>
          </p:cNvSpPr>
          <p:nvPr>
            <p:ph type="title"/>
          </p:nvPr>
        </p:nvSpPr>
        <p:spPr>
          <a:xfrm>
            <a:off x="913776" y="618517"/>
            <a:ext cx="3927166" cy="1596177"/>
          </a:xfrm>
        </p:spPr>
        <p:txBody>
          <a:bodyPr/>
          <a:lstStyle/>
          <a:p>
            <a:r>
              <a:rPr lang="en-US" dirty="0"/>
              <a:t>ODORS</a:t>
            </a:r>
          </a:p>
        </p:txBody>
      </p:sp>
      <p:sp>
        <p:nvSpPr>
          <p:cNvPr id="3" name="Content Placeholder 2">
            <a:extLst>
              <a:ext uri="{FF2B5EF4-FFF2-40B4-BE49-F238E27FC236}">
                <a16:creationId xmlns:a16="http://schemas.microsoft.com/office/drawing/2014/main" id="{773F2132-77CD-7143-D016-BCD7FA510ABE}"/>
              </a:ext>
            </a:extLst>
          </p:cNvPr>
          <p:cNvSpPr>
            <a:spLocks noGrp="1"/>
          </p:cNvSpPr>
          <p:nvPr>
            <p:ph sz="quarter" idx="13"/>
          </p:nvPr>
        </p:nvSpPr>
        <p:spPr>
          <a:xfrm>
            <a:off x="913774" y="2367092"/>
            <a:ext cx="3725461" cy="3424107"/>
          </a:xfrm>
        </p:spPr>
        <p:txBody>
          <a:bodyPr>
            <a:normAutofit/>
          </a:bodyPr>
          <a:lstStyle/>
          <a:p>
            <a:r>
              <a:rPr lang="en-US" sz="3000" dirty="0"/>
              <a:t>INSIDE ODORS</a:t>
            </a:r>
            <a:endParaRPr lang="en-US" sz="2800" dirty="0"/>
          </a:p>
          <a:p>
            <a:pPr lvl="1"/>
            <a:r>
              <a:rPr lang="en-US" sz="2600" dirty="0"/>
              <a:t>VENTING</a:t>
            </a:r>
          </a:p>
          <a:p>
            <a:r>
              <a:rPr lang="en-US" sz="2800" dirty="0"/>
              <a:t>OUTSIDE ODORS</a:t>
            </a:r>
          </a:p>
          <a:p>
            <a:pPr lvl="1"/>
            <a:r>
              <a:rPr lang="en-US" sz="2600" dirty="0"/>
              <a:t>SEALS</a:t>
            </a:r>
          </a:p>
          <a:p>
            <a:pPr lvl="1"/>
            <a:r>
              <a:rPr lang="en-US" sz="2600" dirty="0"/>
              <a:t>FILTERS</a:t>
            </a:r>
            <a:endParaRPr lang="en-US" sz="2800" dirty="0"/>
          </a:p>
        </p:txBody>
      </p:sp>
      <p:pic>
        <p:nvPicPr>
          <p:cNvPr id="4" name="Picture 5" descr="DSCN3085">
            <a:extLst>
              <a:ext uri="{FF2B5EF4-FFF2-40B4-BE49-F238E27FC236}">
                <a16:creationId xmlns:a16="http://schemas.microsoft.com/office/drawing/2014/main" id="{2C247E39-FEC6-1F93-8F17-0A846864F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4560" y="165046"/>
            <a:ext cx="4826121" cy="643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6">
            <a:extLst>
              <a:ext uri="{FF2B5EF4-FFF2-40B4-BE49-F238E27FC236}">
                <a16:creationId xmlns:a16="http://schemas.microsoft.com/office/drawing/2014/main" id="{B1F47DC5-CDD2-D1B6-4FDB-36C4EC7958E5}"/>
              </a:ext>
            </a:extLst>
          </p:cNvPr>
          <p:cNvSpPr>
            <a:spLocks noChangeArrowheads="1"/>
          </p:cNvSpPr>
          <p:nvPr/>
        </p:nvSpPr>
        <p:spPr bwMode="auto">
          <a:xfrm>
            <a:off x="9005047" y="1452692"/>
            <a:ext cx="762000" cy="914400"/>
          </a:xfrm>
          <a:prstGeom prst="ellipse">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Line 7">
            <a:extLst>
              <a:ext uri="{FF2B5EF4-FFF2-40B4-BE49-F238E27FC236}">
                <a16:creationId xmlns:a16="http://schemas.microsoft.com/office/drawing/2014/main" id="{B087F9BC-F2F5-774A-BB03-1F64FCA30108}"/>
              </a:ext>
            </a:extLst>
          </p:cNvPr>
          <p:cNvSpPr>
            <a:spLocks noChangeShapeType="1"/>
          </p:cNvSpPr>
          <p:nvPr/>
        </p:nvSpPr>
        <p:spPr bwMode="auto">
          <a:xfrm flipV="1">
            <a:off x="3186954" y="2214693"/>
            <a:ext cx="5783606" cy="2428614"/>
          </a:xfrm>
          <a:prstGeom prst="line">
            <a:avLst/>
          </a:prstGeom>
          <a:noFill/>
          <a:ln w="57150">
            <a:solidFill>
              <a:srgbClr val="FFFF00"/>
            </a:solidFill>
            <a:miter lim="800000"/>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70140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normAutofit/>
          </a:bodyPr>
          <a:lstStyle/>
          <a:p>
            <a:pPr eaLnBrk="1" hangingPunct="1"/>
            <a:r>
              <a:rPr lang="en-US" altLang="en-US" sz="5500" dirty="0"/>
              <a:t>What are the problems?</a:t>
            </a:r>
          </a:p>
        </p:txBody>
      </p:sp>
      <p:sp>
        <p:nvSpPr>
          <p:cNvPr id="33795" name="Rectangle 3"/>
          <p:cNvSpPr>
            <a:spLocks noGrp="1" noChangeArrowheads="1"/>
          </p:cNvSpPr>
          <p:nvPr>
            <p:ph sz="half" idx="1"/>
          </p:nvPr>
        </p:nvSpPr>
        <p:spPr/>
        <p:txBody>
          <a:bodyPr>
            <a:normAutofit/>
          </a:bodyPr>
          <a:lstStyle/>
          <a:p>
            <a:pPr eaLnBrk="1" hangingPunct="1"/>
            <a:r>
              <a:rPr lang="en-US" altLang="en-US" sz="3500" dirty="0"/>
              <a:t>Leaks</a:t>
            </a:r>
          </a:p>
          <a:p>
            <a:pPr lvl="1" eaLnBrk="1" hangingPunct="1"/>
            <a:r>
              <a:rPr lang="en-US" altLang="en-US" sz="3000" dirty="0"/>
              <a:t>All bad</a:t>
            </a:r>
          </a:p>
          <a:p>
            <a:pPr lvl="1" eaLnBrk="1" hangingPunct="1"/>
            <a:r>
              <a:rPr lang="en-US" altLang="en-US" sz="3000" dirty="0"/>
              <a:t>Repair when identified</a:t>
            </a:r>
          </a:p>
          <a:p>
            <a:pPr eaLnBrk="1" hangingPunct="1"/>
            <a:r>
              <a:rPr lang="en-US" altLang="en-US" sz="3500" dirty="0"/>
              <a:t>Use</a:t>
            </a:r>
          </a:p>
          <a:p>
            <a:pPr lvl="1" eaLnBrk="1" hangingPunct="1"/>
            <a:r>
              <a:rPr lang="en-US" altLang="en-US" sz="3000" dirty="0"/>
              <a:t>Varies by fixture</a:t>
            </a:r>
          </a:p>
        </p:txBody>
      </p:sp>
      <p:pic>
        <p:nvPicPr>
          <p:cNvPr id="35842" name="Picture 4"/>
          <p:cNvPicPr>
            <a:picLocks noChangeAspect="1" noChangeArrowheads="1"/>
          </p:cNvPicPr>
          <p:nvPr/>
        </p:nvPicPr>
        <p:blipFill>
          <a:blip r:embed="rId3">
            <a:extLst>
              <a:ext uri="{28A0092B-C50C-407E-A947-70E740481C1C}">
                <a14:useLocalDpi xmlns:a14="http://schemas.microsoft.com/office/drawing/2010/main" val="0"/>
              </a:ext>
            </a:extLst>
          </a:blip>
          <a:srcRect l="11764" r="14705" b="1"/>
          <a:stretch/>
        </p:blipFill>
        <p:spPr bwMode="auto">
          <a:xfrm>
            <a:off x="5665694" y="1752600"/>
            <a:ext cx="4244788" cy="4351338"/>
          </a:xfrm>
          <a:prstGeom prst="rect">
            <a:avLst/>
          </a:prstGeom>
          <a:solidFill>
            <a:srgbClr val="FFFFFF"/>
          </a:solid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1AAF55-0F37-9615-B982-11486EBED65D}"/>
              </a:ext>
            </a:extLst>
          </p:cNvPr>
          <p:cNvSpPr/>
          <p:nvPr/>
        </p:nvSpPr>
        <p:spPr>
          <a:xfrm>
            <a:off x="10542495" y="5468473"/>
            <a:ext cx="1649505" cy="1371600"/>
          </a:xfrm>
          <a:prstGeom prst="rect">
            <a:avLst/>
          </a:prstGeom>
          <a:solidFill>
            <a:srgbClr val="2A2AFF"/>
          </a:solidFill>
          <a:ln>
            <a:solidFill>
              <a:srgbClr val="2A2A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256EEA1-BAD3-2A44-FABD-96C275CECA3A}"/>
              </a:ext>
            </a:extLst>
          </p:cNvPr>
          <p:cNvSpPr/>
          <p:nvPr/>
        </p:nvSpPr>
        <p:spPr>
          <a:xfrm>
            <a:off x="0" y="5486400"/>
            <a:ext cx="1649505" cy="1371600"/>
          </a:xfrm>
          <a:prstGeom prst="rect">
            <a:avLst/>
          </a:prstGeom>
          <a:solidFill>
            <a:srgbClr val="2A2AFF"/>
          </a:solidFill>
          <a:ln>
            <a:solidFill>
              <a:srgbClr val="2A2A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02834DB1-4FA9-F054-587D-D0D16C0A1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10439400" cy="687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F672A03-6108-EB67-9269-4B612C5401E8}"/>
              </a:ext>
            </a:extLst>
          </p:cNvPr>
          <p:cNvSpPr txBox="1">
            <a:spLocks noChangeArrowheads="1"/>
          </p:cNvSpPr>
          <p:nvPr/>
        </p:nvSpPr>
        <p:spPr>
          <a:xfrm>
            <a:off x="1981200" y="152400"/>
            <a:ext cx="8229600" cy="1143000"/>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altLang="en-US">
                <a:solidFill>
                  <a:schemeClr val="bg1"/>
                </a:solidFill>
              </a:rPr>
              <a:t>Bathroom - 60%  (Toilet - 40%)    </a:t>
            </a:r>
            <a:endParaRPr lang="en-US" altLang="en-US" dirty="0">
              <a:solidFill>
                <a:schemeClr val="bg1"/>
              </a:solidFill>
            </a:endParaRPr>
          </a:p>
        </p:txBody>
      </p:sp>
      <p:sp>
        <p:nvSpPr>
          <p:cNvPr id="4" name="Rectangle 3">
            <a:extLst>
              <a:ext uri="{FF2B5EF4-FFF2-40B4-BE49-F238E27FC236}">
                <a16:creationId xmlns:a16="http://schemas.microsoft.com/office/drawing/2014/main" id="{F06763A3-2CA5-95BE-FA0D-D017BADDA9ED}"/>
              </a:ext>
            </a:extLst>
          </p:cNvPr>
          <p:cNvSpPr/>
          <p:nvPr/>
        </p:nvSpPr>
        <p:spPr>
          <a:xfrm>
            <a:off x="6371304" y="1455670"/>
            <a:ext cx="4057393" cy="1754326"/>
          </a:xfrm>
          <a:prstGeom prst="rect">
            <a:avLst/>
          </a:prstGeom>
          <a:noFill/>
        </p:spPr>
        <p:txBody>
          <a:bodyPr wrap="none">
            <a:spAutoFit/>
          </a:bodyPr>
          <a:lstStyle/>
          <a:p>
            <a:pPr algn="ctr">
              <a:defRPr/>
            </a:pPr>
            <a:r>
              <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pitchFamily="34" charset="0"/>
              </a:rPr>
              <a:t>Toilet paper</a:t>
            </a:r>
          </a:p>
          <a:p>
            <a:pPr algn="ctr">
              <a:defRPr/>
            </a:pPr>
            <a:r>
              <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pitchFamily="34" charset="0"/>
              </a:rPr>
              <a:t>Other Trash</a:t>
            </a:r>
          </a:p>
        </p:txBody>
      </p:sp>
      <p:sp>
        <p:nvSpPr>
          <p:cNvPr id="5" name="Rectangle 4">
            <a:extLst>
              <a:ext uri="{FF2B5EF4-FFF2-40B4-BE49-F238E27FC236}">
                <a16:creationId xmlns:a16="http://schemas.microsoft.com/office/drawing/2014/main" id="{D3828BE0-27A4-2806-C337-53569C471748}"/>
              </a:ext>
            </a:extLst>
          </p:cNvPr>
          <p:cNvSpPr/>
          <p:nvPr/>
        </p:nvSpPr>
        <p:spPr>
          <a:xfrm>
            <a:off x="6754762" y="4258270"/>
            <a:ext cx="2217595" cy="92333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dirty="0">
                <a:ln w="50800"/>
                <a:solidFill>
                  <a:schemeClr val="bg1">
                    <a:shade val="50000"/>
                  </a:schemeClr>
                </a:solidFill>
              </a:rPr>
              <a:t>Wipes</a:t>
            </a:r>
          </a:p>
        </p:txBody>
      </p:sp>
      <p:sp>
        <p:nvSpPr>
          <p:cNvPr id="6" name="Rectangle 5">
            <a:extLst>
              <a:ext uri="{FF2B5EF4-FFF2-40B4-BE49-F238E27FC236}">
                <a16:creationId xmlns:a16="http://schemas.microsoft.com/office/drawing/2014/main" id="{F6D0530A-95E7-F370-F2DD-52B8F02872C6}"/>
              </a:ext>
            </a:extLst>
          </p:cNvPr>
          <p:cNvSpPr/>
          <p:nvPr/>
        </p:nvSpPr>
        <p:spPr>
          <a:xfrm rot="2086471">
            <a:off x="2416700" y="4600825"/>
            <a:ext cx="4589718" cy="646331"/>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a:defRPr/>
            </a:pPr>
            <a:r>
              <a:rPr lang="en-US" sz="3600" b="1" spc="150" dirty="0">
                <a:ln w="11430"/>
                <a:solidFill>
                  <a:srgbClr val="F8F8F8"/>
                </a:solidFill>
                <a:effectLst>
                  <a:outerShdw blurRad="25400" algn="tl" rotWithShape="0">
                    <a:srgbClr val="000000">
                      <a:alpha val="43000"/>
                    </a:srgbClr>
                  </a:outerShdw>
                </a:effectLst>
                <a:latin typeface="Arial" pitchFamily="34" charset="0"/>
              </a:rPr>
              <a:t>Cleaning Products</a:t>
            </a:r>
          </a:p>
        </p:txBody>
      </p:sp>
    </p:spTree>
    <p:extLst>
      <p:ext uri="{BB962C8B-B14F-4D97-AF65-F5344CB8AC3E}">
        <p14:creationId xmlns:p14="http://schemas.microsoft.com/office/powerpoint/2010/main" val="3417502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aucets/Toilets/Plumbing Fixtures - S &amp; K Plumbing">
            <a:extLst>
              <a:ext uri="{FF2B5EF4-FFF2-40B4-BE49-F238E27FC236}">
                <a16:creationId xmlns:a16="http://schemas.microsoft.com/office/drawing/2014/main" id="{0900CDF3-8395-6DEE-518D-6BA8D8FC31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840"/>
          <a:stretch/>
        </p:blipFill>
        <p:spPr bwMode="auto">
          <a:xfrm>
            <a:off x="5589639" y="54591"/>
            <a:ext cx="6602361" cy="445063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e 6 Best Waterless Urinals Reviews in 2022">
            <a:extLst>
              <a:ext uri="{FF2B5EF4-FFF2-40B4-BE49-F238E27FC236}">
                <a16:creationId xmlns:a16="http://schemas.microsoft.com/office/drawing/2014/main" id="{CE9E71DC-3626-D75A-F52C-19C363302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1" y="2645032"/>
            <a:ext cx="6316293" cy="42129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D113EDA1-66B2-CBDA-B324-383D425402ED}"/>
              </a:ext>
            </a:extLst>
          </p:cNvPr>
          <p:cNvSpPr txBox="1">
            <a:spLocks noChangeArrowheads="1"/>
          </p:cNvSpPr>
          <p:nvPr/>
        </p:nvSpPr>
        <p:spPr>
          <a:xfrm>
            <a:off x="838200" y="365125"/>
            <a:ext cx="4220497" cy="1325563"/>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altLang="en-US" dirty="0">
                <a:solidFill>
                  <a:schemeClr val="tx2"/>
                </a:solidFill>
              </a:rPr>
              <a:t>Low-flow toilets &amp; fixtures</a:t>
            </a:r>
          </a:p>
        </p:txBody>
      </p:sp>
    </p:spTree>
    <p:extLst>
      <p:ext uri="{BB962C8B-B14F-4D97-AF65-F5344CB8AC3E}">
        <p14:creationId xmlns:p14="http://schemas.microsoft.com/office/powerpoint/2010/main" val="3913251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015D6-D797-B51E-D0BF-CBAEC093C07C}"/>
              </a:ext>
            </a:extLst>
          </p:cNvPr>
          <p:cNvSpPr>
            <a:spLocks noGrp="1"/>
          </p:cNvSpPr>
          <p:nvPr>
            <p:ph type="title"/>
          </p:nvPr>
        </p:nvSpPr>
        <p:spPr>
          <a:xfrm>
            <a:off x="838200" y="365125"/>
            <a:ext cx="5257800" cy="1325563"/>
          </a:xfrm>
        </p:spPr>
        <p:txBody>
          <a:bodyPr/>
          <a:lstStyle/>
          <a:p>
            <a:r>
              <a:rPr lang="en-US" sz="5500" dirty="0"/>
              <a:t>No-flow toilets</a:t>
            </a:r>
          </a:p>
        </p:txBody>
      </p:sp>
      <p:sp>
        <p:nvSpPr>
          <p:cNvPr id="3" name="Content Placeholder 2">
            <a:extLst>
              <a:ext uri="{FF2B5EF4-FFF2-40B4-BE49-F238E27FC236}">
                <a16:creationId xmlns:a16="http://schemas.microsoft.com/office/drawing/2014/main" id="{D5ACE86D-4F52-ADCC-4AC6-0BF831AAD3FD}"/>
              </a:ext>
            </a:extLst>
          </p:cNvPr>
          <p:cNvSpPr>
            <a:spLocks noGrp="1"/>
          </p:cNvSpPr>
          <p:nvPr>
            <p:ph idx="1"/>
          </p:nvPr>
        </p:nvSpPr>
        <p:spPr>
          <a:xfrm>
            <a:off x="838200" y="1825625"/>
            <a:ext cx="5257800" cy="435133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chemeClr val="tx2"/>
                </a:solidFill>
                <a:effectLst/>
                <a:uLnTx/>
                <a:uFillTx/>
                <a:latin typeface="Aptos" panose="02110004020202020204"/>
                <a:ea typeface="+mn-ea"/>
                <a:cs typeface="+mn-cs"/>
              </a:rPr>
              <a:t>Benefits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chemeClr val="tx2"/>
                </a:solidFill>
                <a:effectLst/>
                <a:uLnTx/>
                <a:uFillTx/>
                <a:latin typeface="Aptos" panose="02110004020202020204"/>
                <a:ea typeface="+mn-ea"/>
                <a:cs typeface="+mn-cs"/>
              </a:rPr>
              <a:t>Flow</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chemeClr val="tx2"/>
                </a:solidFill>
                <a:effectLst/>
                <a:uLnTx/>
                <a:uFillTx/>
                <a:latin typeface="Aptos" panose="02110004020202020204"/>
                <a:ea typeface="+mn-ea"/>
                <a:cs typeface="+mn-cs"/>
              </a:rPr>
              <a:t>Nitrogen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chemeClr val="tx2"/>
                </a:solidFill>
                <a:effectLst/>
                <a:uLnTx/>
                <a:uFillTx/>
                <a:latin typeface="Aptos" panose="02110004020202020204"/>
                <a:ea typeface="+mn-ea"/>
                <a:cs typeface="+mn-cs"/>
              </a:rPr>
              <a:t>Drawbacks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chemeClr val="tx2"/>
                </a:solidFill>
                <a:effectLst/>
                <a:uLnTx/>
                <a:uFillTx/>
                <a:latin typeface="Aptos" panose="02110004020202020204"/>
                <a:ea typeface="+mn-ea"/>
                <a:cs typeface="+mn-cs"/>
              </a:rPr>
              <a:t>Different maintenance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chemeClr val="tx2"/>
                </a:solidFill>
                <a:effectLst/>
                <a:uLnTx/>
                <a:uFillTx/>
                <a:latin typeface="Aptos" panose="02110004020202020204"/>
                <a:ea typeface="+mn-ea"/>
                <a:cs typeface="+mn-cs"/>
              </a:rPr>
              <a:t>Plumbing codes</a:t>
            </a:r>
            <a:endParaRPr lang="en-US" dirty="0">
              <a:solidFill>
                <a:schemeClr val="tx2"/>
              </a:solidFill>
            </a:endParaRPr>
          </a:p>
        </p:txBody>
      </p:sp>
      <p:pic>
        <p:nvPicPr>
          <p:cNvPr id="5" name="Picture 4" descr="Dry (waterless) composting toilet | Engineering For Change">
            <a:extLst>
              <a:ext uri="{FF2B5EF4-FFF2-40B4-BE49-F238E27FC236}">
                <a16:creationId xmlns:a16="http://schemas.microsoft.com/office/drawing/2014/main" id="{FC0AAFC6-8969-8A1F-2F25-0922B47D86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61" r="4" b="9253"/>
          <a:stretch/>
        </p:blipFill>
        <p:spPr bwMode="auto">
          <a:xfrm>
            <a:off x="6278697" y="11"/>
            <a:ext cx="4034626" cy="34289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hat is a self-composting Toilet? - The Pros and Cons of Self-Composting  Waterless Toilets">
            <a:extLst>
              <a:ext uri="{FF2B5EF4-FFF2-40B4-BE49-F238E27FC236}">
                <a16:creationId xmlns:a16="http://schemas.microsoft.com/office/drawing/2014/main" id="{FC1CD4D1-B65B-7822-3446-F1382A0A5E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 b="14587"/>
          <a:stretch/>
        </p:blipFill>
        <p:spPr bwMode="auto">
          <a:xfrm>
            <a:off x="5863058" y="3390298"/>
            <a:ext cx="4034629"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7614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F77AE-402B-E889-C5DE-7338E6FEBDD3}"/>
              </a:ext>
            </a:extLst>
          </p:cNvPr>
          <p:cNvSpPr>
            <a:spLocks noGrp="1"/>
          </p:cNvSpPr>
          <p:nvPr>
            <p:ph type="title"/>
          </p:nvPr>
        </p:nvSpPr>
        <p:spPr/>
        <p:txBody>
          <a:bodyPr>
            <a:normAutofit/>
          </a:bodyPr>
          <a:lstStyle/>
          <a:p>
            <a:r>
              <a:rPr lang="en-US" altLang="en-US" dirty="0"/>
              <a:t> </a:t>
            </a:r>
            <a:r>
              <a:rPr lang="en-US" altLang="en-US" sz="5500" dirty="0"/>
              <a:t>Kitchen - 20%</a:t>
            </a:r>
            <a:endParaRPr lang="en-US" sz="5500" dirty="0"/>
          </a:p>
        </p:txBody>
      </p:sp>
      <p:pic>
        <p:nvPicPr>
          <p:cNvPr id="5" name="Picture 4">
            <a:extLst>
              <a:ext uri="{FF2B5EF4-FFF2-40B4-BE49-F238E27FC236}">
                <a16:creationId xmlns:a16="http://schemas.microsoft.com/office/drawing/2014/main" id="{F8A0EE6A-2629-B083-3ACB-498BFDC037B7}"/>
              </a:ext>
            </a:extLst>
          </p:cNvPr>
          <p:cNvPicPr>
            <a:picLocks noChangeAspect="1"/>
          </p:cNvPicPr>
          <p:nvPr/>
        </p:nvPicPr>
        <p:blipFill rotWithShape="1">
          <a:blip r:embed="rId3">
            <a:extLst>
              <a:ext uri="{28A0092B-C50C-407E-A947-70E740481C1C}">
                <a14:useLocalDpi xmlns:a14="http://schemas.microsoft.com/office/drawing/2010/main" val="0"/>
              </a:ext>
            </a:extLst>
          </a:blip>
          <a:srcRect t="14188" r="1" b="41187"/>
          <a:stretch/>
        </p:blipFill>
        <p:spPr bwMode="auto">
          <a:xfrm>
            <a:off x="913774" y="2367092"/>
            <a:ext cx="5106026" cy="3424107"/>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0ACF9479-F8BA-8AE3-61E4-AA8F1E09D1B1}"/>
              </a:ext>
            </a:extLst>
          </p:cNvPr>
          <p:cNvPicPr>
            <a:picLocks noChangeAspect="1"/>
          </p:cNvPicPr>
          <p:nvPr/>
        </p:nvPicPr>
        <p:blipFill rotWithShape="1">
          <a:blip r:embed="rId4">
            <a:extLst>
              <a:ext uri="{28A0092B-C50C-407E-A947-70E740481C1C}">
                <a14:useLocalDpi xmlns:a14="http://schemas.microsoft.com/office/drawing/2010/main" val="0"/>
              </a:ext>
            </a:extLst>
          </a:blip>
          <a:srcRect t="11953" r="4" b="20981"/>
          <a:stretch/>
        </p:blipFill>
        <p:spPr bwMode="auto">
          <a:xfrm>
            <a:off x="6172200" y="2367092"/>
            <a:ext cx="5105400" cy="3424107"/>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9704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1A5E3-1C2B-430D-0F0A-C7247F36D50E}"/>
              </a:ext>
            </a:extLst>
          </p:cNvPr>
          <p:cNvSpPr>
            <a:spLocks noGrp="1"/>
          </p:cNvSpPr>
          <p:nvPr>
            <p:ph type="title"/>
          </p:nvPr>
        </p:nvSpPr>
        <p:spPr/>
        <p:txBody>
          <a:bodyPr/>
          <a:lstStyle/>
          <a:p>
            <a:r>
              <a:rPr lang="en-US" sz="5500" dirty="0"/>
              <a:t>Garbage disposal</a:t>
            </a:r>
          </a:p>
        </p:txBody>
      </p:sp>
      <p:pic>
        <p:nvPicPr>
          <p:cNvPr id="3" name="Picture 2" descr="Things One Should Know About Garbage Disposals">
            <a:extLst>
              <a:ext uri="{FF2B5EF4-FFF2-40B4-BE49-F238E27FC236}">
                <a16:creationId xmlns:a16="http://schemas.microsoft.com/office/drawing/2014/main" id="{214EC7CF-A08B-E17B-6BC5-498CA1E75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68"/>
          <a:stretch/>
        </p:blipFill>
        <p:spPr bwMode="auto">
          <a:xfrm>
            <a:off x="838200" y="1690688"/>
            <a:ext cx="4622560" cy="3882782"/>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2FEAAB20-7D9F-FF3B-5AC6-1EB5308F5A5C}"/>
              </a:ext>
            </a:extLst>
          </p:cNvPr>
          <p:cNvSpPr txBox="1">
            <a:spLocks/>
          </p:cNvSpPr>
          <p:nvPr/>
        </p:nvSpPr>
        <p:spPr>
          <a:xfrm>
            <a:off x="6096000" y="2016573"/>
            <a:ext cx="4851876" cy="3424107"/>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solidFill>
                  <a:schemeClr val="tx2"/>
                </a:solidFill>
              </a:rPr>
              <a:t>More solids</a:t>
            </a:r>
          </a:p>
          <a:p>
            <a:r>
              <a:rPr lang="en-US" sz="3000" dirty="0">
                <a:solidFill>
                  <a:schemeClr val="tx2"/>
                </a:solidFill>
              </a:rPr>
              <a:t>Longer to break down</a:t>
            </a:r>
          </a:p>
          <a:p>
            <a:r>
              <a:rPr lang="en-US" sz="3000" dirty="0">
                <a:solidFill>
                  <a:schemeClr val="tx2"/>
                </a:solidFill>
              </a:rPr>
              <a:t>Longer to settle out</a:t>
            </a:r>
          </a:p>
          <a:p>
            <a:r>
              <a:rPr lang="en-US" sz="3000" dirty="0">
                <a:solidFill>
                  <a:schemeClr val="tx2"/>
                </a:solidFill>
              </a:rPr>
              <a:t>More waste</a:t>
            </a:r>
          </a:p>
          <a:p>
            <a:r>
              <a:rPr lang="en-US" sz="3000" dirty="0">
                <a:solidFill>
                  <a:schemeClr val="tx2"/>
                </a:solidFill>
              </a:rPr>
              <a:t>Increases the need for maintenance</a:t>
            </a:r>
          </a:p>
        </p:txBody>
      </p:sp>
    </p:spTree>
    <p:extLst>
      <p:ext uri="{BB962C8B-B14F-4D97-AF65-F5344CB8AC3E}">
        <p14:creationId xmlns:p14="http://schemas.microsoft.com/office/powerpoint/2010/main" val="7180905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8C78B-8E4E-1D6C-9AF7-A346F80DDA05}"/>
              </a:ext>
            </a:extLst>
          </p:cNvPr>
          <p:cNvSpPr>
            <a:spLocks noGrp="1"/>
          </p:cNvSpPr>
          <p:nvPr>
            <p:ph type="title"/>
          </p:nvPr>
        </p:nvSpPr>
        <p:spPr>
          <a:xfrm>
            <a:off x="6284422" y="365125"/>
            <a:ext cx="5069378" cy="1325563"/>
          </a:xfrm>
        </p:spPr>
        <p:txBody>
          <a:bodyPr/>
          <a:lstStyle/>
          <a:p>
            <a:pPr algn="ctr"/>
            <a:r>
              <a:rPr lang="en-US" sz="5500" dirty="0"/>
              <a:t>Laundry – 20%</a:t>
            </a:r>
          </a:p>
        </p:txBody>
      </p:sp>
      <p:pic>
        <p:nvPicPr>
          <p:cNvPr id="5" name="Picture 4">
            <a:extLst>
              <a:ext uri="{FF2B5EF4-FFF2-40B4-BE49-F238E27FC236}">
                <a16:creationId xmlns:a16="http://schemas.microsoft.com/office/drawing/2014/main" id="{EF7942ED-C2B5-726C-3F9A-CE808F29C1D1}"/>
              </a:ext>
            </a:extLst>
          </p:cNvPr>
          <p:cNvPicPr>
            <a:picLocks noChangeAspect="1"/>
          </p:cNvPicPr>
          <p:nvPr/>
        </p:nvPicPr>
        <p:blipFill>
          <a:blip r:embed="rId3"/>
          <a:stretch>
            <a:fillRect/>
          </a:stretch>
        </p:blipFill>
        <p:spPr>
          <a:xfrm>
            <a:off x="1883870" y="2751"/>
            <a:ext cx="4023709" cy="3426249"/>
          </a:xfrm>
          <a:prstGeom prst="rect">
            <a:avLst/>
          </a:prstGeom>
        </p:spPr>
      </p:pic>
      <p:pic>
        <p:nvPicPr>
          <p:cNvPr id="6" name="Picture 4">
            <a:extLst>
              <a:ext uri="{FF2B5EF4-FFF2-40B4-BE49-F238E27FC236}">
                <a16:creationId xmlns:a16="http://schemas.microsoft.com/office/drawing/2014/main" id="{F17630DA-B786-76B7-FF4D-15410E8195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27" r="19179" b="2"/>
          <a:stretch/>
        </p:blipFill>
        <p:spPr bwMode="auto">
          <a:xfrm>
            <a:off x="1882818" y="3426248"/>
            <a:ext cx="4024761" cy="34290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a:extLst>
              <a:ext uri="{FF2B5EF4-FFF2-40B4-BE49-F238E27FC236}">
                <a16:creationId xmlns:a16="http://schemas.microsoft.com/office/drawing/2014/main" id="{1221B2F8-38E1-499F-ED69-3A9A1FB22935}"/>
              </a:ext>
            </a:extLst>
          </p:cNvPr>
          <p:cNvSpPr txBox="1">
            <a:spLocks/>
          </p:cNvSpPr>
          <p:nvPr/>
        </p:nvSpPr>
        <p:spPr>
          <a:xfrm>
            <a:off x="7293032" y="1905333"/>
            <a:ext cx="3827348" cy="342410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500" dirty="0">
                <a:solidFill>
                  <a:schemeClr val="tx2"/>
                </a:solidFill>
              </a:rPr>
              <a:t>Bleach additives</a:t>
            </a:r>
          </a:p>
          <a:p>
            <a:r>
              <a:rPr lang="en-US" sz="3500" dirty="0">
                <a:solidFill>
                  <a:schemeClr val="tx2"/>
                </a:solidFill>
              </a:rPr>
              <a:t>Soap choices</a:t>
            </a:r>
          </a:p>
          <a:p>
            <a:pPr lvl="1"/>
            <a:r>
              <a:rPr lang="en-US" sz="3000" dirty="0">
                <a:solidFill>
                  <a:schemeClr val="tx2"/>
                </a:solidFill>
              </a:rPr>
              <a:t>Powder vs. liquid</a:t>
            </a:r>
          </a:p>
          <a:p>
            <a:r>
              <a:rPr lang="en-US" sz="3500" dirty="0">
                <a:solidFill>
                  <a:schemeClr val="tx2"/>
                </a:solidFill>
              </a:rPr>
              <a:t>Timing</a:t>
            </a:r>
          </a:p>
          <a:p>
            <a:pPr lvl="1"/>
            <a:r>
              <a:rPr lang="en-US" sz="3000" dirty="0">
                <a:solidFill>
                  <a:schemeClr val="tx2"/>
                </a:solidFill>
              </a:rPr>
              <a:t>Spread use out</a:t>
            </a:r>
          </a:p>
        </p:txBody>
      </p:sp>
    </p:spTree>
    <p:extLst>
      <p:ext uri="{BB962C8B-B14F-4D97-AF65-F5344CB8AC3E}">
        <p14:creationId xmlns:p14="http://schemas.microsoft.com/office/powerpoint/2010/main" val="29911543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C537F-94AB-A56B-4C46-BD6647DE13DB}"/>
              </a:ext>
            </a:extLst>
          </p:cNvPr>
          <p:cNvSpPr>
            <a:spLocks noGrp="1"/>
          </p:cNvSpPr>
          <p:nvPr>
            <p:ph type="title"/>
          </p:nvPr>
        </p:nvSpPr>
        <p:spPr>
          <a:xfrm>
            <a:off x="914400" y="376518"/>
            <a:ext cx="10363200" cy="1143000"/>
          </a:xfrm>
        </p:spPr>
        <p:txBody>
          <a:bodyPr>
            <a:normAutofit/>
          </a:bodyPr>
          <a:lstStyle/>
          <a:p>
            <a:r>
              <a:rPr lang="en-US" altLang="en-US" sz="5500" dirty="0"/>
              <a:t>Typical use</a:t>
            </a:r>
            <a:endParaRPr lang="en-US" sz="5500" dirty="0"/>
          </a:p>
        </p:txBody>
      </p:sp>
      <p:sp>
        <p:nvSpPr>
          <p:cNvPr id="3" name="Content Placeholder 2">
            <a:extLst>
              <a:ext uri="{FF2B5EF4-FFF2-40B4-BE49-F238E27FC236}">
                <a16:creationId xmlns:a16="http://schemas.microsoft.com/office/drawing/2014/main" id="{4D45C5CD-7C22-93D3-BFCC-48DBECBB651E}"/>
              </a:ext>
            </a:extLst>
          </p:cNvPr>
          <p:cNvSpPr>
            <a:spLocks noGrp="1"/>
          </p:cNvSpPr>
          <p:nvPr>
            <p:ph sz="half" idx="1"/>
          </p:nvPr>
        </p:nvSpPr>
        <p:spPr>
          <a:xfrm>
            <a:off x="237784" y="2766218"/>
            <a:ext cx="5181600" cy="1325564"/>
          </a:xfrm>
        </p:spPr>
        <p:txBody>
          <a:bodyPr>
            <a:normAutofit/>
          </a:bodyPr>
          <a:lstStyle/>
          <a:p>
            <a:pPr eaLnBrk="1" hangingPunct="1"/>
            <a:r>
              <a:rPr lang="en-US" altLang="en-US" sz="3500" dirty="0"/>
              <a:t>150 gpd per bedroom</a:t>
            </a:r>
          </a:p>
          <a:p>
            <a:pPr eaLnBrk="1" hangingPunct="1"/>
            <a:r>
              <a:rPr lang="en-US" altLang="en-US" sz="3500" dirty="0"/>
              <a:t>50-80 gpd per person</a:t>
            </a:r>
          </a:p>
          <a:p>
            <a:endParaRPr lang="en-US" dirty="0"/>
          </a:p>
        </p:txBody>
      </p:sp>
      <p:pic>
        <p:nvPicPr>
          <p:cNvPr id="4" name="Picture 1">
            <a:extLst>
              <a:ext uri="{FF2B5EF4-FFF2-40B4-BE49-F238E27FC236}">
                <a16:creationId xmlns:a16="http://schemas.microsoft.com/office/drawing/2014/main" id="{5E642B13-5C19-F066-28BB-785D3CD43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640186" y="1653179"/>
            <a:ext cx="6314030" cy="3551642"/>
          </a:xfrm>
          <a:prstGeom prst="rect">
            <a:avLst/>
          </a:prstGeom>
          <a:solidFill>
            <a:srgbClr val="FFFFFF"/>
          </a:solid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155760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F5912-6B7B-B977-F426-128C922B7985}"/>
              </a:ext>
            </a:extLst>
          </p:cNvPr>
          <p:cNvSpPr>
            <a:spLocks noGrp="1"/>
          </p:cNvSpPr>
          <p:nvPr>
            <p:ph type="title"/>
          </p:nvPr>
        </p:nvSpPr>
        <p:spPr>
          <a:xfrm>
            <a:off x="914400" y="152892"/>
            <a:ext cx="10363200" cy="1143000"/>
          </a:xfrm>
        </p:spPr>
        <p:txBody>
          <a:bodyPr/>
          <a:lstStyle/>
          <a:p>
            <a:r>
              <a:rPr lang="en-US" dirty="0"/>
              <a:t>How NAWT looks at design flows</a:t>
            </a:r>
          </a:p>
        </p:txBody>
      </p:sp>
      <p:sp>
        <p:nvSpPr>
          <p:cNvPr id="3" name="Content Placeholder 2">
            <a:extLst>
              <a:ext uri="{FF2B5EF4-FFF2-40B4-BE49-F238E27FC236}">
                <a16:creationId xmlns:a16="http://schemas.microsoft.com/office/drawing/2014/main" id="{B5B9E4FD-71C0-4D62-214B-62CF5413014E}"/>
              </a:ext>
            </a:extLst>
          </p:cNvPr>
          <p:cNvSpPr>
            <a:spLocks noGrp="1"/>
          </p:cNvSpPr>
          <p:nvPr>
            <p:ph idx="1"/>
          </p:nvPr>
        </p:nvSpPr>
        <p:spPr>
          <a:xfrm>
            <a:off x="914400" y="1504407"/>
            <a:ext cx="5213466" cy="4074130"/>
          </a:xfrm>
        </p:spPr>
        <p:txBody>
          <a:bodyPr/>
          <a:lstStyle/>
          <a:p>
            <a:r>
              <a:rPr lang="en-US" sz="3500" dirty="0"/>
              <a:t>Design/peak flow</a:t>
            </a:r>
          </a:p>
          <a:p>
            <a:pPr lvl="1"/>
            <a:r>
              <a:rPr lang="en-US" sz="3100" dirty="0"/>
              <a:t>400 gpd</a:t>
            </a:r>
          </a:p>
          <a:p>
            <a:r>
              <a:rPr lang="en-US" sz="3500" dirty="0"/>
              <a:t>Normal use: 70% of design flow peak flow</a:t>
            </a:r>
          </a:p>
          <a:p>
            <a:pPr lvl="1"/>
            <a:r>
              <a:rPr lang="en-US" sz="3100" dirty="0"/>
              <a:t>400 gpd x 0.7 = 280 gpd</a:t>
            </a:r>
          </a:p>
          <a:p>
            <a:r>
              <a:rPr lang="en-US" sz="3500" dirty="0"/>
              <a:t>Typical use should not exceed this number</a:t>
            </a:r>
          </a:p>
          <a:p>
            <a:endParaRPr lang="en-US" dirty="0"/>
          </a:p>
        </p:txBody>
      </p:sp>
      <p:pic>
        <p:nvPicPr>
          <p:cNvPr id="4" name="Picture 3">
            <a:extLst>
              <a:ext uri="{FF2B5EF4-FFF2-40B4-BE49-F238E27FC236}">
                <a16:creationId xmlns:a16="http://schemas.microsoft.com/office/drawing/2014/main" id="{BBD95096-5432-6998-A45D-2644D29660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2943" y="1610399"/>
            <a:ext cx="5710193" cy="4282645"/>
          </a:xfrm>
          <a:prstGeom prst="rect">
            <a:avLst/>
          </a:prstGeom>
        </p:spPr>
      </p:pic>
    </p:spTree>
    <p:extLst>
      <p:ext uri="{BB962C8B-B14F-4D97-AF65-F5344CB8AC3E}">
        <p14:creationId xmlns:p14="http://schemas.microsoft.com/office/powerpoint/2010/main" val="33366658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02411-2A07-B5C4-BDDB-E1F451C0FEAE}"/>
              </a:ext>
            </a:extLst>
          </p:cNvPr>
          <p:cNvSpPr>
            <a:spLocks noGrp="1"/>
          </p:cNvSpPr>
          <p:nvPr>
            <p:ph type="title"/>
          </p:nvPr>
        </p:nvSpPr>
        <p:spPr>
          <a:xfrm>
            <a:off x="914400" y="328543"/>
            <a:ext cx="10363200" cy="1143000"/>
          </a:xfrm>
        </p:spPr>
        <p:txBody>
          <a:bodyPr/>
          <a:lstStyle/>
          <a:p>
            <a:r>
              <a:rPr lang="en-US" sz="5500" dirty="0"/>
              <a:t>How do you figure it out?</a:t>
            </a:r>
          </a:p>
        </p:txBody>
      </p:sp>
      <p:sp>
        <p:nvSpPr>
          <p:cNvPr id="3" name="Content Placeholder 2">
            <a:extLst>
              <a:ext uri="{FF2B5EF4-FFF2-40B4-BE49-F238E27FC236}">
                <a16:creationId xmlns:a16="http://schemas.microsoft.com/office/drawing/2014/main" id="{90951910-115D-0982-90D1-02E5CD9F3A48}"/>
              </a:ext>
            </a:extLst>
          </p:cNvPr>
          <p:cNvSpPr>
            <a:spLocks noGrp="1"/>
          </p:cNvSpPr>
          <p:nvPr>
            <p:ph idx="1"/>
          </p:nvPr>
        </p:nvSpPr>
        <p:spPr>
          <a:xfrm>
            <a:off x="838200" y="1825625"/>
            <a:ext cx="4781204" cy="435133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chemeClr val="tx2"/>
                </a:solidFill>
                <a:effectLst/>
                <a:uLnTx/>
                <a:uFillTx/>
                <a:latin typeface="Aptos" panose="02110004020202020204"/>
                <a:ea typeface="+mn-ea"/>
                <a:cs typeface="+mn-cs"/>
              </a:rPr>
              <a:t>Use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chemeClr val="tx2"/>
                </a:solidFill>
                <a:effectLst/>
                <a:uLnTx/>
                <a:uFillTx/>
                <a:latin typeface="Aptos" panose="02110004020202020204"/>
                <a:ea typeface="+mn-ea"/>
                <a:cs typeface="+mn-cs"/>
              </a:rPr>
              <a:t>Maintenance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5000" b="0" i="0" u="none" strike="noStrike" kern="1200" cap="none" spc="0" normalizeH="0" baseline="0" noProof="0" dirty="0">
                <a:ln>
                  <a:noFill/>
                </a:ln>
                <a:solidFill>
                  <a:schemeClr val="tx2"/>
                </a:solidFill>
                <a:effectLst/>
                <a:uLnTx/>
                <a:uFillTx/>
                <a:latin typeface="Aptos" panose="02110004020202020204"/>
                <a:ea typeface="+mn-ea"/>
                <a:cs typeface="+mn-cs"/>
              </a:rPr>
              <a:t>Testing</a:t>
            </a:r>
          </a:p>
          <a:p>
            <a:endParaRPr lang="en-US" dirty="0"/>
          </a:p>
        </p:txBody>
      </p:sp>
      <p:pic>
        <p:nvPicPr>
          <p:cNvPr id="4" name="Picture 2" descr="Grandfather thinking elderly man solved question Vector Image">
            <a:extLst>
              <a:ext uri="{FF2B5EF4-FFF2-40B4-BE49-F238E27FC236}">
                <a16:creationId xmlns:a16="http://schemas.microsoft.com/office/drawing/2014/main" id="{5759D219-F570-1BF5-B280-29D25CD0A8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134"/>
          <a:stretch/>
        </p:blipFill>
        <p:spPr bwMode="auto">
          <a:xfrm>
            <a:off x="5185430" y="1471543"/>
            <a:ext cx="6431303" cy="43578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603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8067A-D90C-A95E-7041-AA1278A655E0}"/>
              </a:ext>
            </a:extLst>
          </p:cNvPr>
          <p:cNvSpPr>
            <a:spLocks noGrp="1"/>
          </p:cNvSpPr>
          <p:nvPr>
            <p:ph type="title"/>
          </p:nvPr>
        </p:nvSpPr>
        <p:spPr/>
        <p:txBody>
          <a:bodyPr/>
          <a:lstStyle/>
          <a:p>
            <a:r>
              <a:rPr lang="en-US" sz="4500" dirty="0">
                <a:latin typeface="+mn-lt"/>
              </a:rPr>
              <a:t>Tank start-up </a:t>
            </a:r>
            <a:r>
              <a:rPr lang="en-US" sz="4500" i="1" dirty="0">
                <a:latin typeface="+mn-lt"/>
              </a:rPr>
              <a:t>[new systems/remodels]</a:t>
            </a:r>
            <a:endParaRPr lang="en-US" sz="4500" dirty="0"/>
          </a:p>
        </p:txBody>
      </p:sp>
      <p:sp>
        <p:nvSpPr>
          <p:cNvPr id="3" name="Content Placeholder 2">
            <a:extLst>
              <a:ext uri="{FF2B5EF4-FFF2-40B4-BE49-F238E27FC236}">
                <a16:creationId xmlns:a16="http://schemas.microsoft.com/office/drawing/2014/main" id="{A41DA8E1-5D96-36C2-6FD4-C48CBAC6372B}"/>
              </a:ext>
            </a:extLst>
          </p:cNvPr>
          <p:cNvSpPr>
            <a:spLocks noGrp="1"/>
          </p:cNvSpPr>
          <p:nvPr>
            <p:ph idx="1"/>
          </p:nvPr>
        </p:nvSpPr>
        <p:spPr/>
        <p:txBody>
          <a:bodyPr/>
          <a:lstStyle/>
          <a:p>
            <a:r>
              <a:rPr lang="en-US" sz="3000" dirty="0"/>
              <a:t>Toxic tank</a:t>
            </a:r>
          </a:p>
          <a:p>
            <a:pPr lvl="1"/>
            <a:r>
              <a:rPr lang="en-US" sz="2800" dirty="0"/>
              <a:t>Cleaning chemicals</a:t>
            </a:r>
          </a:p>
          <a:p>
            <a:pPr lvl="1"/>
            <a:r>
              <a:rPr lang="en-US" sz="2800" dirty="0"/>
              <a:t>Construction chemicals</a:t>
            </a:r>
          </a:p>
          <a:p>
            <a:pPr lvl="1"/>
            <a:r>
              <a:rPr lang="en-US" sz="2800" dirty="0"/>
              <a:t>Paint</a:t>
            </a:r>
          </a:p>
          <a:p>
            <a:endParaRPr lang="en-US" sz="1600" dirty="0"/>
          </a:p>
          <a:p>
            <a:r>
              <a:rPr lang="en-US" sz="3000" dirty="0"/>
              <a:t>Other outcomes</a:t>
            </a:r>
          </a:p>
          <a:p>
            <a:pPr lvl="1"/>
            <a:r>
              <a:rPr lang="en-US" sz="2800" dirty="0"/>
              <a:t>If first time on septic – educational opportunity</a:t>
            </a:r>
          </a:p>
          <a:p>
            <a:pPr lvl="1"/>
            <a:r>
              <a:rPr lang="en-US" sz="2800" dirty="0"/>
              <a:t>Understanding the need for maintenance</a:t>
            </a:r>
            <a:endParaRPr lang="en-US" dirty="0"/>
          </a:p>
        </p:txBody>
      </p:sp>
      <p:sp>
        <p:nvSpPr>
          <p:cNvPr id="4" name="Rectangle 3">
            <a:extLst>
              <a:ext uri="{FF2B5EF4-FFF2-40B4-BE49-F238E27FC236}">
                <a16:creationId xmlns:a16="http://schemas.microsoft.com/office/drawing/2014/main" id="{7DBC2825-503B-E247-307B-0572D13DE134}"/>
              </a:ext>
            </a:extLst>
          </p:cNvPr>
          <p:cNvSpPr/>
          <p:nvPr/>
        </p:nvSpPr>
        <p:spPr>
          <a:xfrm>
            <a:off x="6306670" y="2034987"/>
            <a:ext cx="5096436" cy="216982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all" spc="0" normalizeH="0" baseline="0" noProof="0" dirty="0">
                <a:ln w="9000" cmpd="sng">
                  <a:solidFill>
                    <a:srgbClr val="029676">
                      <a:shade val="50000"/>
                      <a:satMod val="120000"/>
                    </a:srgbClr>
                  </a:solidFill>
                  <a:prstDash val="solid"/>
                </a:ln>
                <a:gradFill>
                  <a:gsLst>
                    <a:gs pos="0">
                      <a:srgbClr val="029676">
                        <a:shade val="20000"/>
                        <a:satMod val="245000"/>
                      </a:srgbClr>
                    </a:gs>
                    <a:gs pos="43000">
                      <a:srgbClr val="029676">
                        <a:satMod val="255000"/>
                      </a:srgbClr>
                    </a:gs>
                    <a:gs pos="48000">
                      <a:srgbClr val="029676">
                        <a:shade val="85000"/>
                        <a:satMod val="255000"/>
                      </a:srgbClr>
                    </a:gs>
                    <a:gs pos="100000">
                      <a:srgbClr val="029676">
                        <a:shade val="20000"/>
                        <a:satMod val="245000"/>
                      </a:srgbClr>
                    </a:gs>
                  </a:gsLst>
                  <a:lin ang="5400000"/>
                </a:gradFill>
                <a:effectLst>
                  <a:reflection blurRad="12700" stA="28000" endPos="45000" dist="1000" dir="5400000" sy="-100000" algn="bl" rotWithShape="0"/>
                </a:effectLst>
                <a:uLnTx/>
                <a:uFillTx/>
                <a:latin typeface="Tw Cen MT" panose="020B0602020104020603"/>
                <a:ea typeface="+mn-ea"/>
                <a:cs typeface="+mn-cs"/>
              </a:rPr>
              <a:t>Clean within the first three Months</a:t>
            </a:r>
          </a:p>
        </p:txBody>
      </p:sp>
    </p:spTree>
    <p:extLst>
      <p:ext uri="{BB962C8B-B14F-4D97-AF65-F5344CB8AC3E}">
        <p14:creationId xmlns:p14="http://schemas.microsoft.com/office/powerpoint/2010/main" val="27428757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early 150 wastewater sites in the U.S. now seeing an increase of 100% or  more in presence of COVID-19 in sampling - ABC7 New York">
            <a:extLst>
              <a:ext uri="{FF2B5EF4-FFF2-40B4-BE49-F238E27FC236}">
                <a16:creationId xmlns:a16="http://schemas.microsoft.com/office/drawing/2014/main" id="{F5626ABC-AAA8-42B9-F578-9B3ED6AD3F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89" r="26866"/>
          <a:stretch/>
        </p:blipFill>
        <p:spPr bwMode="auto">
          <a:xfrm>
            <a:off x="1" y="10"/>
            <a:ext cx="747915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0BC904D-13B6-7551-F5C1-DF90E1166D88}"/>
              </a:ext>
            </a:extLst>
          </p:cNvPr>
          <p:cNvSpPr>
            <a:spLocks noGrp="1"/>
          </p:cNvSpPr>
          <p:nvPr>
            <p:ph type="title"/>
          </p:nvPr>
        </p:nvSpPr>
        <p:spPr>
          <a:xfrm>
            <a:off x="8196408" y="640831"/>
            <a:ext cx="3352128" cy="1573863"/>
          </a:xfrm>
        </p:spPr>
        <p:txBody>
          <a:bodyPr>
            <a:normAutofit/>
          </a:bodyPr>
          <a:lstStyle/>
          <a:p>
            <a:pPr algn="l"/>
            <a:r>
              <a:rPr lang="en-US" sz="4500" dirty="0"/>
              <a:t>Sampling</a:t>
            </a:r>
          </a:p>
        </p:txBody>
      </p:sp>
      <p:sp>
        <p:nvSpPr>
          <p:cNvPr id="3" name="Content Placeholder 2">
            <a:extLst>
              <a:ext uri="{FF2B5EF4-FFF2-40B4-BE49-F238E27FC236}">
                <a16:creationId xmlns:a16="http://schemas.microsoft.com/office/drawing/2014/main" id="{0A0DA1D9-80E6-CA08-2B0F-73ABC433FD20}"/>
              </a:ext>
            </a:extLst>
          </p:cNvPr>
          <p:cNvSpPr>
            <a:spLocks noGrp="1"/>
          </p:cNvSpPr>
          <p:nvPr>
            <p:ph sz="quarter" idx="13"/>
          </p:nvPr>
        </p:nvSpPr>
        <p:spPr>
          <a:xfrm>
            <a:off x="7906871" y="1761975"/>
            <a:ext cx="4168588" cy="3881309"/>
          </a:xfrm>
        </p:spPr>
        <p:txBody>
          <a:bodyPr>
            <a:noAutofit/>
          </a:bodyPr>
          <a:lstStyle/>
          <a:p>
            <a:r>
              <a:rPr lang="en-US" sz="3000" dirty="0"/>
              <a:t>Average</a:t>
            </a:r>
          </a:p>
          <a:p>
            <a:pPr lvl="1"/>
            <a:r>
              <a:rPr lang="en-US" sz="2000" dirty="0"/>
              <a:t>Mixed location</a:t>
            </a:r>
          </a:p>
          <a:p>
            <a:r>
              <a:rPr lang="en-US" sz="3000" dirty="0"/>
              <a:t>18 hours of peak</a:t>
            </a:r>
          </a:p>
          <a:p>
            <a:pPr lvl="1"/>
            <a:r>
              <a:rPr lang="en-US" sz="2000" dirty="0"/>
              <a:t>Worst case</a:t>
            </a:r>
          </a:p>
          <a:p>
            <a:r>
              <a:rPr lang="en-US" sz="3000" dirty="0"/>
              <a:t>BOD</a:t>
            </a:r>
            <a:r>
              <a:rPr lang="en-US" sz="2000" dirty="0"/>
              <a:t>5</a:t>
            </a:r>
            <a:r>
              <a:rPr lang="en-US" sz="3000" dirty="0"/>
              <a:t>/TSS</a:t>
            </a:r>
          </a:p>
          <a:p>
            <a:pPr lvl="1"/>
            <a:r>
              <a:rPr lang="en-US" sz="2000" dirty="0"/>
              <a:t>Plastic</a:t>
            </a:r>
          </a:p>
          <a:p>
            <a:r>
              <a:rPr lang="en-US" sz="3000" dirty="0"/>
              <a:t>Fog </a:t>
            </a:r>
          </a:p>
          <a:p>
            <a:pPr lvl="1"/>
            <a:r>
              <a:rPr lang="en-US" sz="2000" dirty="0"/>
              <a:t>glass</a:t>
            </a:r>
          </a:p>
        </p:txBody>
      </p:sp>
    </p:spTree>
    <p:extLst>
      <p:ext uri="{BB962C8B-B14F-4D97-AF65-F5344CB8AC3E}">
        <p14:creationId xmlns:p14="http://schemas.microsoft.com/office/powerpoint/2010/main" val="1218225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A7CA5-CD66-D376-02EA-39E912A1C635}"/>
              </a:ext>
            </a:extLst>
          </p:cNvPr>
          <p:cNvSpPr>
            <a:spLocks noGrp="1"/>
          </p:cNvSpPr>
          <p:nvPr>
            <p:ph type="title"/>
          </p:nvPr>
        </p:nvSpPr>
        <p:spPr/>
        <p:txBody>
          <a:bodyPr/>
          <a:lstStyle/>
          <a:p>
            <a:pPr algn="ctr"/>
            <a:r>
              <a:rPr kumimoji="0" lang="en-US" sz="6500" b="1" i="0" u="none" strike="noStrike" kern="1200" cap="none" spc="0" normalizeH="0" baseline="0" noProof="0" dirty="0">
                <a:ln>
                  <a:noFill/>
                </a:ln>
                <a:effectLst>
                  <a:outerShdw blurRad="38100" dist="38100" dir="2700000" algn="tl">
                    <a:srgbClr val="000000">
                      <a:alpha val="43137"/>
                    </a:srgbClr>
                  </a:outerShdw>
                </a:effectLst>
                <a:uLnTx/>
                <a:uFillTx/>
                <a:latin typeface="Aptos Display" panose="02110004020202020204"/>
              </a:rPr>
              <a:t>Questions?</a:t>
            </a:r>
            <a:endParaRPr lang="en-US" sz="6500" b="1" dirty="0">
              <a:effectLst>
                <a:outerShdw blurRad="38100" dist="38100" dir="2700000" algn="tl">
                  <a:srgbClr val="000000">
                    <a:alpha val="43137"/>
                  </a:srgbClr>
                </a:outerShdw>
              </a:effectLst>
            </a:endParaRPr>
          </a:p>
        </p:txBody>
      </p:sp>
      <p:pic>
        <p:nvPicPr>
          <p:cNvPr id="3" name="Picture 2" descr="Wastewater treatment plant designed to protect Spain in droughts Envirotech  Online">
            <a:extLst>
              <a:ext uri="{FF2B5EF4-FFF2-40B4-BE49-F238E27FC236}">
                <a16:creationId xmlns:a16="http://schemas.microsoft.com/office/drawing/2014/main" id="{EE79A628-311C-599B-8C8E-96ED75FDA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7239" y="1451770"/>
            <a:ext cx="6331513" cy="47425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857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2A836A4-3BD0-3C27-2405-D46E150382B1}"/>
              </a:ext>
            </a:extLst>
          </p:cNvPr>
          <p:cNvSpPr txBox="1">
            <a:spLocks noChangeArrowheads="1"/>
          </p:cNvSpPr>
          <p:nvPr/>
        </p:nvSpPr>
        <p:spPr>
          <a:xfrm>
            <a:off x="1008968" y="434972"/>
            <a:ext cx="4325470" cy="1143000"/>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4500" b="1" i="0" u="none" strike="noStrike" kern="1200" cap="all" spc="0" normalizeH="0" baseline="0" noProof="0" dirty="0">
                <a:ln>
                  <a:noFill/>
                </a:ln>
                <a:solidFill>
                  <a:schemeClr val="tx2"/>
                </a:solidFill>
                <a:effectLst>
                  <a:outerShdw blurRad="38100" dist="38100" dir="2700000" algn="tl">
                    <a:srgbClr val="000000">
                      <a:alpha val="43137"/>
                    </a:srgbClr>
                  </a:outerShdw>
                </a:effectLst>
                <a:uLnTx/>
                <a:uFillTx/>
                <a:latin typeface="Tw Cen MT" panose="020B0602020104020603"/>
                <a:ea typeface="+mj-ea"/>
                <a:cs typeface="+mj-cs"/>
              </a:rPr>
              <a:t>Toxic waste</a:t>
            </a:r>
          </a:p>
        </p:txBody>
      </p:sp>
      <p:sp>
        <p:nvSpPr>
          <p:cNvPr id="3" name="Rectangle 2">
            <a:extLst>
              <a:ext uri="{FF2B5EF4-FFF2-40B4-BE49-F238E27FC236}">
                <a16:creationId xmlns:a16="http://schemas.microsoft.com/office/drawing/2014/main" id="{6B47E831-22AA-A97C-8CF9-F2B28A82D697}"/>
              </a:ext>
            </a:extLst>
          </p:cNvPr>
          <p:cNvSpPr/>
          <p:nvPr/>
        </p:nvSpPr>
        <p:spPr>
          <a:xfrm>
            <a:off x="6659322" y="372036"/>
            <a:ext cx="1314784" cy="1107996"/>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w Cen MT" panose="020B0602020104020603"/>
                <a:ea typeface="+mn-ea"/>
                <a:cs typeface="+mn-cs"/>
              </a:rPr>
              <a:t>pH</a:t>
            </a:r>
          </a:p>
        </p:txBody>
      </p:sp>
      <p:pic>
        <p:nvPicPr>
          <p:cNvPr id="5" name="Picture 4">
            <a:extLst>
              <a:ext uri="{FF2B5EF4-FFF2-40B4-BE49-F238E27FC236}">
                <a16:creationId xmlns:a16="http://schemas.microsoft.com/office/drawing/2014/main" id="{801DDC6E-F00B-DE82-85D6-89D5929DE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173" y="1349091"/>
            <a:ext cx="7620000" cy="5040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42A61ED-07D8-A25F-10A1-B4DC9CB64C0F}"/>
              </a:ext>
            </a:extLst>
          </p:cNvPr>
          <p:cNvSpPr/>
          <p:nvPr/>
        </p:nvSpPr>
        <p:spPr>
          <a:xfrm>
            <a:off x="8060006" y="1505457"/>
            <a:ext cx="3526736" cy="1077218"/>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9000" cmpd="sng">
                  <a:solidFill>
                    <a:srgbClr val="029676">
                      <a:shade val="50000"/>
                      <a:satMod val="120000"/>
                    </a:srgbClr>
                  </a:solidFill>
                  <a:prstDash val="solid"/>
                </a:ln>
                <a:gradFill>
                  <a:gsLst>
                    <a:gs pos="0">
                      <a:srgbClr val="029676">
                        <a:shade val="20000"/>
                        <a:satMod val="245000"/>
                      </a:srgbClr>
                    </a:gs>
                    <a:gs pos="43000">
                      <a:srgbClr val="029676">
                        <a:satMod val="255000"/>
                      </a:srgbClr>
                    </a:gs>
                    <a:gs pos="48000">
                      <a:srgbClr val="029676">
                        <a:shade val="85000"/>
                        <a:satMod val="255000"/>
                      </a:srgbClr>
                    </a:gs>
                    <a:gs pos="100000">
                      <a:srgbClr val="029676">
                        <a:shade val="20000"/>
                        <a:satMod val="245000"/>
                      </a:srgbClr>
                    </a:gs>
                  </a:gsLst>
                  <a:lin ang="5400000"/>
                </a:gradFill>
                <a:effectLst>
                  <a:reflection blurRad="12700" stA="28000" endPos="45000" dist="1000" dir="5400000" sy="-100000" algn="bl" rotWithShape="0"/>
                </a:effectLst>
                <a:uLnTx/>
                <a:uFillTx/>
                <a:latin typeface="Tw Cen MT" panose="020B0602020104020603"/>
                <a:ea typeface="+mn-ea"/>
                <a:cs typeface="+mn-cs"/>
              </a:rPr>
              <a:t>Low Acid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9000" cmpd="sng">
                  <a:solidFill>
                    <a:srgbClr val="029676">
                      <a:shade val="50000"/>
                      <a:satMod val="120000"/>
                    </a:srgbClr>
                  </a:solidFill>
                  <a:prstDash val="solid"/>
                </a:ln>
                <a:gradFill>
                  <a:gsLst>
                    <a:gs pos="0">
                      <a:srgbClr val="029676">
                        <a:shade val="20000"/>
                        <a:satMod val="245000"/>
                      </a:srgbClr>
                    </a:gs>
                    <a:gs pos="43000">
                      <a:srgbClr val="029676">
                        <a:satMod val="255000"/>
                      </a:srgbClr>
                    </a:gs>
                    <a:gs pos="48000">
                      <a:srgbClr val="029676">
                        <a:shade val="85000"/>
                        <a:satMod val="255000"/>
                      </a:srgbClr>
                    </a:gs>
                    <a:gs pos="100000">
                      <a:srgbClr val="029676">
                        <a:shade val="20000"/>
                        <a:satMod val="245000"/>
                      </a:srgbClr>
                    </a:gs>
                  </a:gsLst>
                  <a:lin ang="5400000"/>
                </a:gradFill>
                <a:effectLst>
                  <a:reflection blurRad="12700" stA="28000" endPos="45000" dist="1000" dir="5400000" sy="-100000" algn="bl" rotWithShape="0"/>
                </a:effectLst>
                <a:uLnTx/>
                <a:uFillTx/>
                <a:latin typeface="Tw Cen MT" panose="020B0602020104020603"/>
                <a:ea typeface="+mn-ea"/>
                <a:cs typeface="+mn-cs"/>
              </a:rPr>
              <a:t>High Ammonia</a:t>
            </a:r>
          </a:p>
        </p:txBody>
      </p:sp>
      <p:sp>
        <p:nvSpPr>
          <p:cNvPr id="6" name="Rectangle 5">
            <a:extLst>
              <a:ext uri="{FF2B5EF4-FFF2-40B4-BE49-F238E27FC236}">
                <a16:creationId xmlns:a16="http://schemas.microsoft.com/office/drawing/2014/main" id="{91E623B3-B24A-C078-63F0-C5337081FCC6}"/>
              </a:ext>
            </a:extLst>
          </p:cNvPr>
          <p:cNvSpPr/>
          <p:nvPr/>
        </p:nvSpPr>
        <p:spPr>
          <a:xfrm>
            <a:off x="6659322" y="3685317"/>
            <a:ext cx="3166252" cy="923330"/>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w Cen MT" panose="020B0602020104020603"/>
                <a:ea typeface="+mn-ea"/>
                <a:cs typeface="+mn-cs"/>
              </a:rPr>
              <a:t>Meth Labs</a:t>
            </a:r>
          </a:p>
        </p:txBody>
      </p:sp>
      <p:sp>
        <p:nvSpPr>
          <p:cNvPr id="7" name="Rectangle 6">
            <a:extLst>
              <a:ext uri="{FF2B5EF4-FFF2-40B4-BE49-F238E27FC236}">
                <a16:creationId xmlns:a16="http://schemas.microsoft.com/office/drawing/2014/main" id="{386A8F7B-DB47-5258-1249-98BC5C131569}"/>
              </a:ext>
            </a:extLst>
          </p:cNvPr>
          <p:cNvSpPr/>
          <p:nvPr/>
        </p:nvSpPr>
        <p:spPr>
          <a:xfrm>
            <a:off x="313031" y="3765500"/>
            <a:ext cx="3185488"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1430"/>
                <a:gradFill>
                  <a:gsLst>
                    <a:gs pos="0">
                      <a:srgbClr val="8AB833">
                        <a:tint val="70000"/>
                        <a:satMod val="245000"/>
                      </a:srgbClr>
                    </a:gs>
                    <a:gs pos="75000">
                      <a:srgbClr val="8AB833">
                        <a:tint val="90000"/>
                        <a:shade val="60000"/>
                        <a:satMod val="240000"/>
                      </a:srgbClr>
                    </a:gs>
                    <a:gs pos="100000">
                      <a:srgbClr val="8AB833">
                        <a:tint val="100000"/>
                        <a:shade val="50000"/>
                        <a:satMod val="240000"/>
                      </a:srgbClr>
                    </a:gs>
                  </a:gsLst>
                  <a:lin ang="5400000"/>
                </a:gradFill>
                <a:effectLst>
                  <a:outerShdw blurRad="50800" dist="39000" dir="5460000" algn="tl">
                    <a:srgbClr val="000000">
                      <a:alpha val="38000"/>
                    </a:srgbClr>
                  </a:outerShdw>
                </a:effectLst>
                <a:uLnTx/>
                <a:uFillTx/>
                <a:latin typeface="Tw Cen MT" panose="020B0602020104020603"/>
                <a:ea typeface="+mn-ea"/>
                <a:cs typeface="+mn-cs"/>
              </a:rPr>
              <a:t>Medicines</a:t>
            </a:r>
          </a:p>
        </p:txBody>
      </p:sp>
    </p:spTree>
    <p:extLst>
      <p:ext uri="{BB962C8B-B14F-4D97-AF65-F5344CB8AC3E}">
        <p14:creationId xmlns:p14="http://schemas.microsoft.com/office/powerpoint/2010/main" val="329032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5A00C-CF29-6EEA-B39F-E8B9BEA6630F}"/>
              </a:ext>
            </a:extLst>
          </p:cNvPr>
          <p:cNvSpPr>
            <a:spLocks noGrp="1"/>
          </p:cNvSpPr>
          <p:nvPr>
            <p:ph type="title"/>
          </p:nvPr>
        </p:nvSpPr>
        <p:spPr/>
        <p:txBody>
          <a:bodyPr/>
          <a:lstStyle/>
          <a:p>
            <a:r>
              <a:rPr lang="en-US" dirty="0"/>
              <a:t>UNDERSTAND “DETENTION TIME”</a:t>
            </a:r>
          </a:p>
        </p:txBody>
      </p:sp>
      <p:sp>
        <p:nvSpPr>
          <p:cNvPr id="3" name="Content Placeholder 2">
            <a:extLst>
              <a:ext uri="{FF2B5EF4-FFF2-40B4-BE49-F238E27FC236}">
                <a16:creationId xmlns:a16="http://schemas.microsoft.com/office/drawing/2014/main" id="{BEC82F1A-BD3E-933B-F209-7A767B414321}"/>
              </a:ext>
            </a:extLst>
          </p:cNvPr>
          <p:cNvSpPr>
            <a:spLocks noGrp="1"/>
          </p:cNvSpPr>
          <p:nvPr>
            <p:ph idx="1"/>
          </p:nvPr>
        </p:nvSpPr>
        <p:spPr>
          <a:xfrm>
            <a:off x="838200" y="1825625"/>
            <a:ext cx="4504765" cy="4351338"/>
          </a:xfrm>
        </p:spPr>
        <p:txBody>
          <a:bodyPr/>
          <a:lstStyle/>
          <a:p>
            <a:pPr marL="228600" marR="0" lvl="0" indent="-228600" algn="l" defTabSz="914400" rtl="0" eaLnBrk="1" fontAlgn="auto" latinLnBrk="0" hangingPunct="1">
              <a:lnSpc>
                <a:spcPct val="120000"/>
              </a:lnSpc>
              <a:spcBef>
                <a:spcPts val="1000"/>
              </a:spcBef>
              <a:spcAft>
                <a:spcPts val="0"/>
              </a:spcAft>
              <a:buClr>
                <a:prstClr val="black"/>
              </a:buClr>
              <a:buSzTx/>
              <a:buFont typeface="Arial" panose="020B0604020202020204" pitchFamily="34" charset="0"/>
              <a:buChar char="•"/>
              <a:tabLst/>
              <a:defRPr/>
            </a:pPr>
            <a:r>
              <a:rPr kumimoji="0" lang="en-US" sz="3500" b="0" i="0" u="none" strike="noStrike" kern="1200" cap="all" spc="0" normalizeH="0" baseline="0" noProof="0" dirty="0">
                <a:ln>
                  <a:noFill/>
                </a:ln>
                <a:solidFill>
                  <a:schemeClr val="tx2"/>
                </a:solidFill>
                <a:effectLst/>
                <a:uLnTx/>
                <a:uFillTx/>
                <a:latin typeface="Aptos" panose="02110004020202020204"/>
                <a:ea typeface="+mn-ea"/>
                <a:cs typeface="+mn-cs"/>
              </a:rPr>
              <a:t>Settling time (tank capacity)</a:t>
            </a:r>
          </a:p>
          <a:p>
            <a:pPr marL="228600" marR="0" lvl="0" indent="-228600" algn="l" defTabSz="914400" rtl="0" eaLnBrk="1" fontAlgn="auto" latinLnBrk="0" hangingPunct="1">
              <a:lnSpc>
                <a:spcPct val="120000"/>
              </a:lnSpc>
              <a:spcBef>
                <a:spcPts val="1000"/>
              </a:spcBef>
              <a:spcAft>
                <a:spcPts val="0"/>
              </a:spcAft>
              <a:buClr>
                <a:prstClr val="black"/>
              </a:buClr>
              <a:buSzTx/>
              <a:buFont typeface="Arial" panose="020B0604020202020204" pitchFamily="34" charset="0"/>
              <a:buChar char="•"/>
              <a:tabLst/>
              <a:defRPr/>
            </a:pPr>
            <a:r>
              <a:rPr kumimoji="0" lang="en-US" sz="3500" b="0" i="0" u="none" strike="noStrike" kern="1200" cap="all" spc="0" normalizeH="0" baseline="0" noProof="0" dirty="0">
                <a:ln>
                  <a:noFill/>
                </a:ln>
                <a:solidFill>
                  <a:schemeClr val="tx2"/>
                </a:solidFill>
                <a:effectLst/>
                <a:uLnTx/>
                <a:uFillTx/>
                <a:latin typeface="Aptos" panose="02110004020202020204"/>
                <a:ea typeface="+mn-ea"/>
                <a:cs typeface="+mn-cs"/>
              </a:rPr>
              <a:t>Temperature of effluent</a:t>
            </a:r>
          </a:p>
          <a:p>
            <a:endParaRPr lang="en-US" dirty="0"/>
          </a:p>
        </p:txBody>
      </p:sp>
      <p:pic>
        <p:nvPicPr>
          <p:cNvPr id="4" name="Content Placeholder 3">
            <a:extLst>
              <a:ext uri="{FF2B5EF4-FFF2-40B4-BE49-F238E27FC236}">
                <a16:creationId xmlns:a16="http://schemas.microsoft.com/office/drawing/2014/main" id="{DDC52DC5-0644-5625-6FF4-D2E6421121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9328" y="1759056"/>
            <a:ext cx="7152672" cy="4032143"/>
          </a:xfrm>
          <a:prstGeom prst="rect">
            <a:avLst/>
          </a:prstGeom>
        </p:spPr>
      </p:pic>
      <p:sp>
        <p:nvSpPr>
          <p:cNvPr id="5" name="Right Arrow 2">
            <a:extLst>
              <a:ext uri="{FF2B5EF4-FFF2-40B4-BE49-F238E27FC236}">
                <a16:creationId xmlns:a16="http://schemas.microsoft.com/office/drawing/2014/main" id="{CA8F540C-BC7D-0F68-1297-56F7C26072E6}"/>
              </a:ext>
            </a:extLst>
          </p:cNvPr>
          <p:cNvSpPr/>
          <p:nvPr/>
        </p:nvSpPr>
        <p:spPr>
          <a:xfrm>
            <a:off x="5935799" y="3316711"/>
            <a:ext cx="733806" cy="22457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32353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path" presetSubtype="0" accel="50000" decel="50000" fill="hold" grpId="0" nodeType="clickEffect">
                                  <p:stCondLst>
                                    <p:cond delay="0"/>
                                  </p:stCondLst>
                                  <p:childTnLst>
                                    <p:animMotion origin="layout" path="M 6.25E-7 -0.00324 C 0.00534 -0.0206 0.0125 -0.03703 0.02682 -0.03703 C 0.04284 -0.03703 0.04831 -0.0206 0.05365 -0.00324 C 0.06094 0.01621 0.06628 0.03542 0.08424 0.03542 C 0.10039 0.03542 0.10573 0.01621 0.11289 -0.00324 C 0.11641 -0.0206 0.1237 -0.03703 0.13984 -0.03703 C 0.15404 -0.03703 0.16133 -0.0206 0.16667 -0.00324 C 0.172 0.01621 0.1793 0.03542 0.19531 0.03542 C 0.21146 0.03542 0.22409 -0.00324 0.22409 -0.00301 C 0.22943 -0.0206 0.23477 -0.03703 0.25091 -0.03703 C 0.26706 -0.03703 0.2724 -0.0206 0.27773 -0.00324 C 0.28503 0.01621 0.29036 0.03542 0.30833 0.03542 C 0.32448 0.03542 0.32982 0.01621 0.33529 -0.00324 C 0.34245 -0.0206 0.34779 -0.03703 0.36393 -0.03703 C 0.37825 -0.03703 0.38542 -0.0206 0.39075 -0.00324 C 0.39622 0.01621 0.40338 0.03542 0.41953 0.03542 C 0.43568 0.03542 0.44102 0.01621 0.44831 -0.00324 " pathEditMode="relative" rAng="0" ptsTypes="AAAAAAAAAAAAAAAAA">
                                      <p:cBhvr>
                                        <p:cTn id="6" dur="2000" fill="hold"/>
                                        <p:tgtEl>
                                          <p:spTgt spid="5"/>
                                        </p:tgtEl>
                                        <p:attrNameLst>
                                          <p:attrName>ppt_x</p:attrName>
                                          <p:attrName>ppt_y</p:attrName>
                                        </p:attrNameLst>
                                      </p:cBhvr>
                                      <p:rCtr x="22409"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72BB0-AAAB-2703-213D-92248E2B93A5}"/>
              </a:ext>
            </a:extLst>
          </p:cNvPr>
          <p:cNvSpPr>
            <a:spLocks noGrp="1"/>
          </p:cNvSpPr>
          <p:nvPr>
            <p:ph type="title"/>
          </p:nvPr>
        </p:nvSpPr>
        <p:spPr>
          <a:xfrm>
            <a:off x="748549" y="495046"/>
            <a:ext cx="5558742" cy="1596177"/>
          </a:xfrm>
        </p:spPr>
        <p:txBody>
          <a:bodyPr/>
          <a:lstStyle/>
          <a:p>
            <a:r>
              <a:rPr lang="en-US" sz="5500" dirty="0"/>
              <a:t>Water Softener</a:t>
            </a:r>
          </a:p>
        </p:txBody>
      </p:sp>
      <p:sp>
        <p:nvSpPr>
          <p:cNvPr id="3" name="Content Placeholder 2">
            <a:extLst>
              <a:ext uri="{FF2B5EF4-FFF2-40B4-BE49-F238E27FC236}">
                <a16:creationId xmlns:a16="http://schemas.microsoft.com/office/drawing/2014/main" id="{8BCD17B7-F6B3-2F0E-FA51-7F0442B02B92}"/>
              </a:ext>
            </a:extLst>
          </p:cNvPr>
          <p:cNvSpPr>
            <a:spLocks noGrp="1"/>
          </p:cNvSpPr>
          <p:nvPr>
            <p:ph sz="quarter" idx="13"/>
          </p:nvPr>
        </p:nvSpPr>
        <p:spPr>
          <a:xfrm>
            <a:off x="439886" y="2367093"/>
            <a:ext cx="6176067" cy="2437664"/>
          </a:xfrm>
        </p:spPr>
        <p:txBody>
          <a:bodyPr>
            <a:normAutofit fontScale="92500" lnSpcReduction="20000"/>
          </a:bodyPr>
          <a:lstStyle/>
          <a:p>
            <a:r>
              <a:rPr lang="en-US" sz="3500" dirty="0"/>
              <a:t>Regeneration cycle</a:t>
            </a:r>
          </a:p>
          <a:p>
            <a:r>
              <a:rPr lang="en-US" sz="3500" dirty="0"/>
              <a:t>Salt-concrete</a:t>
            </a:r>
          </a:p>
          <a:p>
            <a:r>
              <a:rPr lang="en-US" sz="3500" dirty="0"/>
              <a:t>Scum-separation/suspension</a:t>
            </a:r>
          </a:p>
          <a:p>
            <a:r>
              <a:rPr lang="en-US" sz="3500" dirty="0"/>
              <a:t>Additional water</a:t>
            </a:r>
          </a:p>
        </p:txBody>
      </p:sp>
      <p:pic>
        <p:nvPicPr>
          <p:cNvPr id="1026" name="Picture 2" descr="When Should You Replace a Water Softener? | Aquarius Water">
            <a:extLst>
              <a:ext uri="{FF2B5EF4-FFF2-40B4-BE49-F238E27FC236}">
                <a16:creationId xmlns:a16="http://schemas.microsoft.com/office/drawing/2014/main" id="{548B0F74-8E69-9A0C-BC99-1C34FCC55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5953" y="1815353"/>
            <a:ext cx="5136161" cy="3424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16236243"/>
      </p:ext>
    </p:extLst>
  </p:cSld>
  <p:clrMapOvr>
    <a:masterClrMapping/>
  </p:clrMapOvr>
</p:sld>
</file>

<file path=ppt/theme/theme1.xml><?xml version="1.0" encoding="utf-8"?>
<a:theme xmlns:a="http://schemas.openxmlformats.org/drawingml/2006/main" name="NAWT theme 1">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AWT theme 1" id="{9D8657A8-5D85-4CF6-9B89-AB62B556C6B9}" vid="{85E9D88D-2C62-4B20-A937-93CCFB6EEBD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NAWT theme 3">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AWT theme 3" id="{E7EBFCB2-C8ED-4C44-BB35-F5AF3F40A388}" vid="{A2B7C4C2-D3AB-437F-8C25-8B840A3B9EF3}"/>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NAWT theme 1</Template>
  <TotalTime>2705</TotalTime>
  <Words>8153</Words>
  <Application>Microsoft Office PowerPoint</Application>
  <PresentationFormat>Widescreen</PresentationFormat>
  <Paragraphs>854</Paragraphs>
  <Slides>61</Slides>
  <Notes>60</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61</vt:i4>
      </vt:variant>
    </vt:vector>
  </HeadingPairs>
  <TitlesOfParts>
    <vt:vector size="77" baseType="lpstr">
      <vt:lpstr>Aptos</vt:lpstr>
      <vt:lpstr>Aptos Display</vt:lpstr>
      <vt:lpstr>Arial</vt:lpstr>
      <vt:lpstr>Arial Black</vt:lpstr>
      <vt:lpstr>Arial Rounded MT Bold</vt:lpstr>
      <vt:lpstr>Calibri</vt:lpstr>
      <vt:lpstr>Impact</vt:lpstr>
      <vt:lpstr>Times New Roman</vt:lpstr>
      <vt:lpstr>Tw Cen MT</vt:lpstr>
      <vt:lpstr>Wingdings</vt:lpstr>
      <vt:lpstr>NAWT theme 1</vt:lpstr>
      <vt:lpstr>Custom Design</vt:lpstr>
      <vt:lpstr>1_Custom Design</vt:lpstr>
      <vt:lpstr>2_Custom Design</vt:lpstr>
      <vt:lpstr>3_Custom Design</vt:lpstr>
      <vt:lpstr>NAWT theme 3</vt:lpstr>
      <vt:lpstr>Source &amp; Flow</vt:lpstr>
      <vt:lpstr>Source &amp; Flow</vt:lpstr>
      <vt:lpstr>What is the “SOURCE” of an OWTS</vt:lpstr>
      <vt:lpstr>PLUMBING ISSUES</vt:lpstr>
      <vt:lpstr>ODORS</vt:lpstr>
      <vt:lpstr>Tank start-up [new systems/remodels]</vt:lpstr>
      <vt:lpstr>PowerPoint Presentation</vt:lpstr>
      <vt:lpstr>UNDERSTAND “DETENTION TIME”</vt:lpstr>
      <vt:lpstr>Water Softener</vt:lpstr>
      <vt:lpstr>Extras</vt:lpstr>
      <vt:lpstr>Mixing of tank</vt:lpstr>
      <vt:lpstr>Other water sources “clean”</vt:lpstr>
      <vt:lpstr>Blockage</vt:lpstr>
      <vt:lpstr>Roots</vt:lpstr>
      <vt:lpstr>WHAT IS SEWAGE?</vt:lpstr>
      <vt:lpstr>WHERE DOES IT COME FROM?</vt:lpstr>
      <vt:lpstr>BLACK OR GRAY –  THE PROBLEMS ARE THE SAME</vt:lpstr>
      <vt:lpstr>Sewage composition</vt:lpstr>
      <vt:lpstr>High strength waste what it is and how it impacts the system</vt:lpstr>
      <vt:lpstr>Sewage composition</vt:lpstr>
      <vt:lpstr>Organic &amp; Inorganic loading</vt:lpstr>
      <vt:lpstr>Solids: organic loading</vt:lpstr>
      <vt:lpstr>BOD5</vt:lpstr>
      <vt:lpstr>Solids: organic loading</vt:lpstr>
      <vt:lpstr>TSS</vt:lpstr>
      <vt:lpstr>Solids: organic loading</vt:lpstr>
      <vt:lpstr>FOG</vt:lpstr>
      <vt:lpstr>Restaurant results</vt:lpstr>
      <vt:lpstr>PowerPoint Presentation</vt:lpstr>
      <vt:lpstr>Overactive Biomat Development</vt:lpstr>
      <vt:lpstr>How does unsaturated flow  in the STA happen?</vt:lpstr>
      <vt:lpstr>Flow pattern through a gravity trench</vt:lpstr>
      <vt:lpstr>Flow pattern with pressure distribution</vt:lpstr>
      <vt:lpstr>Biomat &amp; sidewalls</vt:lpstr>
      <vt:lpstr>Influencing the biomat</vt:lpstr>
      <vt:lpstr>Soil Treatment Area  sizing</vt:lpstr>
      <vt:lpstr>Long Term Acceptance Rate (LTAR)</vt:lpstr>
      <vt:lpstr>Sewage composition</vt:lpstr>
      <vt:lpstr>Nutrients</vt:lpstr>
      <vt:lpstr>PowerPoint Presentation</vt:lpstr>
      <vt:lpstr>PowerPoint Presentation</vt:lpstr>
      <vt:lpstr>Dealing with nutrients</vt:lpstr>
      <vt:lpstr>Sewage composition</vt:lpstr>
      <vt:lpstr>BACTERIA</vt:lpstr>
      <vt:lpstr>PATHOGENIC BACTERIA</vt:lpstr>
      <vt:lpstr>Sewage composition</vt:lpstr>
      <vt:lpstr>Chemicals and medicines</vt:lpstr>
      <vt:lpstr>CLASS V Injection Wells  </vt:lpstr>
      <vt:lpstr>  What is the “FLOW”   WHERE DOES THE WASTEWATER COME FROM?? </vt:lpstr>
      <vt:lpstr>What are the problems?</vt:lpstr>
      <vt:lpstr>PowerPoint Presentation</vt:lpstr>
      <vt:lpstr>PowerPoint Presentation</vt:lpstr>
      <vt:lpstr>No-flow toilets</vt:lpstr>
      <vt:lpstr> Kitchen - 20%</vt:lpstr>
      <vt:lpstr>Garbage disposal</vt:lpstr>
      <vt:lpstr>Laundry – 20%</vt:lpstr>
      <vt:lpstr>Typical use</vt:lpstr>
      <vt:lpstr>How NAWT looks at design flows</vt:lpstr>
      <vt:lpstr>How do you figure it out?</vt:lpstr>
      <vt:lpstr>Sampling</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FLOW</dc:title>
  <dc:creator>Kimberly Seipp</dc:creator>
  <cp:lastModifiedBy>Kimberly Seipp</cp:lastModifiedBy>
  <cp:revision>63</cp:revision>
  <dcterms:created xsi:type="dcterms:W3CDTF">2022-10-05T11:13:25Z</dcterms:created>
  <dcterms:modified xsi:type="dcterms:W3CDTF">2025-03-31T18:23:59Z</dcterms:modified>
</cp:coreProperties>
</file>