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0"/>
  </p:notesMasterIdLst>
  <p:sldIdLst>
    <p:sldId id="256" r:id="rId2"/>
    <p:sldId id="806" r:id="rId3"/>
    <p:sldId id="798" r:id="rId4"/>
    <p:sldId id="257" r:id="rId5"/>
    <p:sldId id="279" r:id="rId6"/>
    <p:sldId id="283" r:id="rId7"/>
    <p:sldId id="284" r:id="rId8"/>
    <p:sldId id="267" r:id="rId9"/>
    <p:sldId id="280" r:id="rId10"/>
    <p:sldId id="286" r:id="rId11"/>
    <p:sldId id="780" r:id="rId12"/>
    <p:sldId id="297" r:id="rId13"/>
    <p:sldId id="316" r:id="rId14"/>
    <p:sldId id="293" r:id="rId15"/>
    <p:sldId id="271" r:id="rId16"/>
    <p:sldId id="285" r:id="rId17"/>
    <p:sldId id="294" r:id="rId18"/>
    <p:sldId id="288" r:id="rId19"/>
    <p:sldId id="638" r:id="rId20"/>
    <p:sldId id="298" r:id="rId21"/>
    <p:sldId id="272" r:id="rId22"/>
    <p:sldId id="801" r:id="rId23"/>
    <p:sldId id="273" r:id="rId24"/>
    <p:sldId id="291" r:id="rId25"/>
    <p:sldId id="292" r:id="rId26"/>
    <p:sldId id="803" r:id="rId27"/>
    <p:sldId id="258" r:id="rId28"/>
    <p:sldId id="260" r:id="rId29"/>
    <p:sldId id="296" r:id="rId30"/>
    <p:sldId id="491" r:id="rId31"/>
    <p:sldId id="492" r:id="rId32"/>
    <p:sldId id="299" r:id="rId33"/>
    <p:sldId id="680" r:id="rId34"/>
    <p:sldId id="675" r:id="rId35"/>
    <p:sldId id="672" r:id="rId36"/>
    <p:sldId id="678" r:id="rId37"/>
    <p:sldId id="677" r:id="rId38"/>
    <p:sldId id="715" r:id="rId39"/>
    <p:sldId id="648" r:id="rId40"/>
    <p:sldId id="300" r:id="rId41"/>
    <p:sldId id="306" r:id="rId42"/>
    <p:sldId id="774" r:id="rId43"/>
    <p:sldId id="772" r:id="rId44"/>
    <p:sldId id="794" r:id="rId45"/>
    <p:sldId id="795" r:id="rId46"/>
    <p:sldId id="305" r:id="rId47"/>
    <p:sldId id="547" r:id="rId48"/>
    <p:sldId id="308" r:id="rId49"/>
    <p:sldId id="301" r:id="rId50"/>
    <p:sldId id="307" r:id="rId51"/>
    <p:sldId id="493" r:id="rId52"/>
    <p:sldId id="804" r:id="rId53"/>
    <p:sldId id="807" r:id="rId54"/>
    <p:sldId id="295" r:id="rId55"/>
    <p:sldId id="262" r:id="rId56"/>
    <p:sldId id="536" r:id="rId57"/>
    <p:sldId id="551" r:id="rId58"/>
    <p:sldId id="637" r:id="rId59"/>
    <p:sldId id="802" r:id="rId60"/>
    <p:sldId id="719" r:id="rId61"/>
    <p:sldId id="809" r:id="rId62"/>
    <p:sldId id="810" r:id="rId63"/>
    <p:sldId id="332" r:id="rId64"/>
    <p:sldId id="811" r:id="rId65"/>
    <p:sldId id="812" r:id="rId66"/>
    <p:sldId id="813" r:id="rId67"/>
    <p:sldId id="552" r:id="rId68"/>
    <p:sldId id="499" r:id="rId69"/>
    <p:sldId id="722" r:id="rId70"/>
    <p:sldId id="808" r:id="rId71"/>
    <p:sldId id="263" r:id="rId72"/>
    <p:sldId id="797" r:id="rId73"/>
    <p:sldId id="265" r:id="rId74"/>
    <p:sldId id="814" r:id="rId75"/>
    <p:sldId id="815" r:id="rId76"/>
    <p:sldId id="281" r:id="rId77"/>
    <p:sldId id="282" r:id="rId78"/>
    <p:sldId id="816" r:id="rId7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F239FE"/>
    <a:srgbClr val="C867A8"/>
    <a:srgbClr val="CC0000"/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36"/>
    <p:restoredTop sz="94659"/>
  </p:normalViewPr>
  <p:slideViewPr>
    <p:cSldViewPr snapToGrid="0" snapToObjects="1">
      <p:cViewPr varScale="1">
        <p:scale>
          <a:sx n="92" d="100"/>
          <a:sy n="92" d="100"/>
        </p:scale>
        <p:origin x="184" y="9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mushrooms%20cultivation\mycocats\comparisons%20with%20meat%20and%20mushoom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mushrooms%20cultivation\mycocats\comparisons%20with%20meat%20and%20mushooms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mpry\Desktop\Book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mpry\Desktop\Book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 b="1" i="0" baseline="0">
                <a:effectLst/>
              </a:rPr>
              <a:t>Avg ft2 required to produced 1000 grams protein</a:t>
            </a:r>
            <a:endParaRPr lang="en-US">
              <a:effectLst/>
            </a:endParaRP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Sheet1!$A$10:$A$15</c:f>
              <c:strCache>
                <c:ptCount val="6"/>
                <c:pt idx="0">
                  <c:v>beef</c:v>
                </c:pt>
                <c:pt idx="1">
                  <c:v>pork</c:v>
                </c:pt>
                <c:pt idx="2">
                  <c:v>Poultry</c:v>
                </c:pt>
                <c:pt idx="3">
                  <c:v>eggs</c:v>
                </c:pt>
                <c:pt idx="4">
                  <c:v>dairy</c:v>
                </c:pt>
                <c:pt idx="5">
                  <c:v>mushrooms</c:v>
                </c:pt>
              </c:strCache>
            </c:strRef>
          </c:cat>
          <c:val>
            <c:numRef>
              <c:f>Sheet1!$B$10:$B$15</c:f>
              <c:numCache>
                <c:formatCode>General</c:formatCode>
                <c:ptCount val="6"/>
                <c:pt idx="0">
                  <c:v>1588.2352941176471</c:v>
                </c:pt>
                <c:pt idx="1">
                  <c:v>517.85714285714289</c:v>
                </c:pt>
                <c:pt idx="2">
                  <c:v>341.46341463414637</c:v>
                </c:pt>
                <c:pt idx="3">
                  <c:v>454.5454545454545</c:v>
                </c:pt>
                <c:pt idx="4">
                  <c:v>1266.6666666666665</c:v>
                </c:pt>
                <c:pt idx="5">
                  <c:v>220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CB-6043-9DB9-F44C8DE3DF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1521280"/>
        <c:axId val="101522816"/>
      </c:barChart>
      <c:catAx>
        <c:axId val="1015212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1522816"/>
        <c:crosses val="autoZero"/>
        <c:auto val="1"/>
        <c:lblAlgn val="ctr"/>
        <c:lblOffset val="100"/>
        <c:noMultiLvlLbl val="0"/>
      </c:catAx>
      <c:valAx>
        <c:axId val="1015228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1521280"/>
        <c:crosses val="autoZero"/>
        <c:crossBetween val="between"/>
      </c:valAx>
    </c:plotArea>
    <c:plotVisOnly val="1"/>
    <c:dispBlanksAs val="gap"/>
    <c:showDLblsOverMax val="0"/>
  </c:chart>
  <c:spPr>
    <a:ln w="38100">
      <a:solidFill>
        <a:schemeClr val="tx1"/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 b="1" i="0" baseline="0" dirty="0" err="1">
                <a:effectLst/>
              </a:rPr>
              <a:t>Avg</a:t>
            </a:r>
            <a:r>
              <a:rPr lang="en-US" sz="1800" b="1" i="0" baseline="0" dirty="0">
                <a:effectLst/>
              </a:rPr>
              <a:t> gallons water required to produce 1000 grams protein</a:t>
            </a:r>
            <a:endParaRPr lang="en-US" dirty="0">
              <a:effectLst/>
            </a:endParaRP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Sheet1!$A$42:$A$47</c:f>
              <c:strCache>
                <c:ptCount val="6"/>
                <c:pt idx="0">
                  <c:v>beef</c:v>
                </c:pt>
                <c:pt idx="1">
                  <c:v>pork</c:v>
                </c:pt>
                <c:pt idx="2">
                  <c:v>Poultry</c:v>
                </c:pt>
                <c:pt idx="3">
                  <c:v>eggs</c:v>
                </c:pt>
                <c:pt idx="4">
                  <c:v>dairy</c:v>
                </c:pt>
                <c:pt idx="5">
                  <c:v>mushrooms</c:v>
                </c:pt>
              </c:strCache>
            </c:strRef>
          </c:cat>
          <c:val>
            <c:numRef>
              <c:f>Sheet1!$B$42:$B$47</c:f>
              <c:numCache>
                <c:formatCode>General</c:formatCode>
                <c:ptCount val="6"/>
                <c:pt idx="0">
                  <c:v>4254.9019607843138</c:v>
                </c:pt>
                <c:pt idx="1">
                  <c:v>437.5</c:v>
                </c:pt>
                <c:pt idx="2">
                  <c:v>308.9430894308943</c:v>
                </c:pt>
                <c:pt idx="3">
                  <c:v>363.63636363636363</c:v>
                </c:pt>
                <c:pt idx="4">
                  <c:v>600</c:v>
                </c:pt>
                <c:pt idx="5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59-1841-BC0F-0E535A7BDE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7216384"/>
        <c:axId val="80761216"/>
      </c:barChart>
      <c:catAx>
        <c:axId val="772163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80761216"/>
        <c:crosses val="autoZero"/>
        <c:auto val="1"/>
        <c:lblAlgn val="ctr"/>
        <c:lblOffset val="100"/>
        <c:noMultiLvlLbl val="0"/>
      </c:catAx>
      <c:valAx>
        <c:axId val="807612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7216384"/>
        <c:crosses val="autoZero"/>
        <c:crossBetween val="between"/>
      </c:valAx>
    </c:plotArea>
    <c:plotVisOnly val="1"/>
    <c:dispBlanksAs val="gap"/>
    <c:showDLblsOverMax val="0"/>
  </c:chart>
  <c:spPr>
    <a:ln w="38100">
      <a:solidFill>
        <a:schemeClr val="tx1"/>
      </a:solidFill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explosion val="5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198-BE4D-98CE-7384E07FD6E5}"/>
              </c:ext>
            </c:extLst>
          </c:dPt>
          <c:dPt>
            <c:idx val="1"/>
            <c:bubble3D val="0"/>
            <c:explosion val="15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198-BE4D-98CE-7384E07FD6E5}"/>
              </c:ext>
            </c:extLst>
          </c:dPt>
          <c:dPt>
            <c:idx val="2"/>
            <c:bubble3D val="0"/>
            <c:explosion val="4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198-BE4D-98CE-7384E07FD6E5}"/>
              </c:ext>
            </c:extLst>
          </c:dPt>
          <c:dPt>
            <c:idx val="3"/>
            <c:bubble3D val="0"/>
            <c:explosion val="4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198-BE4D-98CE-7384E07FD6E5}"/>
              </c:ext>
            </c:extLst>
          </c:dPt>
          <c:dPt>
            <c:idx val="4"/>
            <c:bubble3D val="0"/>
            <c:explosion val="5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198-BE4D-98CE-7384E07FD6E5}"/>
              </c:ext>
            </c:extLst>
          </c:dPt>
          <c:dPt>
            <c:idx val="5"/>
            <c:bubble3D val="0"/>
            <c:explosion val="4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198-BE4D-98CE-7384E07FD6E5}"/>
              </c:ext>
            </c:extLst>
          </c:dPt>
          <c:dPt>
            <c:idx val="6"/>
            <c:bubble3D val="0"/>
            <c:explosion val="6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198-BE4D-98CE-7384E07FD6E5}"/>
              </c:ext>
            </c:extLst>
          </c:dPt>
          <c:dPt>
            <c:idx val="7"/>
            <c:bubble3D val="0"/>
            <c:explosion val="5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E198-BE4D-98CE-7384E07FD6E5}"/>
              </c:ext>
            </c:extLst>
          </c:dPt>
          <c:cat>
            <c:strRef>
              <c:f>Sheet1!$A$21:$A$28</c:f>
              <c:strCache>
                <c:ptCount val="8"/>
                <c:pt idx="0">
                  <c:v>almond</c:v>
                </c:pt>
                <c:pt idx="1">
                  <c:v>mushrooms</c:v>
                </c:pt>
                <c:pt idx="2">
                  <c:v>banana</c:v>
                </c:pt>
                <c:pt idx="3">
                  <c:v>melons</c:v>
                </c:pt>
                <c:pt idx="4">
                  <c:v>lettuce</c:v>
                </c:pt>
                <c:pt idx="5">
                  <c:v>oranges</c:v>
                </c:pt>
                <c:pt idx="6">
                  <c:v>apple</c:v>
                </c:pt>
                <c:pt idx="7">
                  <c:v>strawberry</c:v>
                </c:pt>
              </c:strCache>
            </c:strRef>
          </c:cat>
          <c:val>
            <c:numRef>
              <c:f>Sheet1!$B$21:$B$28</c:f>
              <c:numCache>
                <c:formatCode>General</c:formatCode>
                <c:ptCount val="8"/>
                <c:pt idx="0">
                  <c:v>15</c:v>
                </c:pt>
                <c:pt idx="1">
                  <c:v>45</c:v>
                </c:pt>
                <c:pt idx="2">
                  <c:v>41</c:v>
                </c:pt>
                <c:pt idx="3">
                  <c:v>11</c:v>
                </c:pt>
                <c:pt idx="4">
                  <c:v>20</c:v>
                </c:pt>
                <c:pt idx="5">
                  <c:v>34</c:v>
                </c:pt>
                <c:pt idx="6">
                  <c:v>77</c:v>
                </c:pt>
                <c:pt idx="7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E198-BE4D-98CE-7384E07FD6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explosion val="7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1CE-4EAA-826A-95F93858D5E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1CE-4EAA-826A-95F93858D5E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1CE-4EAA-826A-95F93858D5E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1CE-4EAA-826A-95F93858D5E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1CE-4EAA-826A-95F93858D5E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1CE-4EAA-826A-95F93858D5E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1CE-4EAA-826A-95F93858D5ED}"/>
              </c:ext>
            </c:extLst>
          </c:dPt>
          <c:cat>
            <c:strRef>
              <c:f>Sheet1!$A$1:$A$7</c:f>
              <c:strCache>
                <c:ptCount val="7"/>
                <c:pt idx="0">
                  <c:v>Mushrooms $1.2 B</c:v>
                </c:pt>
                <c:pt idx="1">
                  <c:v>Sweet corn $800 M</c:v>
                </c:pt>
                <c:pt idx="2">
                  <c:v>Broccoli $800 M</c:v>
                </c:pt>
                <c:pt idx="3">
                  <c:v>Romaine lettuce $1.4 B</c:v>
                </c:pt>
                <c:pt idx="4">
                  <c:v>Carrot $1.1 B</c:v>
                </c:pt>
                <c:pt idx="5">
                  <c:v>Head lettuce $1.3 B</c:v>
                </c:pt>
                <c:pt idx="6">
                  <c:v>Tomatoe $2.5 B</c:v>
                </c:pt>
              </c:strCache>
            </c:strRef>
          </c:cat>
          <c:val>
            <c:numRef>
              <c:f>Sheet1!$B$1:$B$7</c:f>
              <c:numCache>
                <c:formatCode>General</c:formatCode>
                <c:ptCount val="7"/>
                <c:pt idx="0">
                  <c:v>1.2</c:v>
                </c:pt>
                <c:pt idx="1">
                  <c:v>0.8</c:v>
                </c:pt>
                <c:pt idx="2">
                  <c:v>0.8</c:v>
                </c:pt>
                <c:pt idx="3">
                  <c:v>1.4</c:v>
                </c:pt>
                <c:pt idx="4">
                  <c:v>1.1000000000000001</c:v>
                </c:pt>
                <c:pt idx="5">
                  <c:v>1.3</c:v>
                </c:pt>
                <c:pt idx="6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1CE-4EAA-826A-95F93858D5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593C8-27AB-974E-9F3A-0EC44EAB2E46}" type="datetimeFigureOut">
              <a:rPr lang="en-US" smtClean="0"/>
              <a:t>6/8/25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BDF23-C345-2A42-B690-B2E3152E3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40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BDF23-C345-2A42-B690-B2E3152E376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33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4B70D-C731-274A-B6CA-FF3EC6EC311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9696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4B70D-C731-274A-B6CA-FF3EC6EC311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52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5EB27-64D8-7787-CFDB-7CF97831B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2D79A8-DCA1-02CC-8B14-58FDB94F86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A2C909-9C09-DB78-CF8A-EF7DE2DEF0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59ACF-7B04-0A92-93D2-A7DD674DDC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4B70D-C731-274A-B6CA-FF3EC6EC311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859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2" name="Shape 3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rel. humidity in Tucson between 7% (lowest) and 82% (high)</a:t>
            </a:r>
          </a:p>
        </p:txBody>
      </p:sp>
    </p:spTree>
    <p:extLst>
      <p:ext uri="{BB962C8B-B14F-4D97-AF65-F5344CB8AC3E}">
        <p14:creationId xmlns:p14="http://schemas.microsoft.com/office/powerpoint/2010/main" val="4002209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BDF23-C345-2A42-B690-B2E3152E3768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759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FF271-B863-FEEA-1BC7-DCAFDC2FC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A04DAB-DC50-4C1C-81A4-43A558932D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41D83E-6A67-4D3E-4487-6FABB89F56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CDCB34-6EA0-BD38-F4D3-B11B408748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BDF23-C345-2A42-B690-B2E3152E3768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159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Industry standard method to determine substrate</a:t>
            </a:r>
            <a:r>
              <a:rPr lang="en-US" baseline="0" dirty="0"/>
              <a:t> or process quality.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3B035-40C1-4596-91C3-AE86FC05E958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4424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BDF23-C345-2A42-B690-B2E3152E3768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017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BDF23-C345-2A42-B690-B2E3152E3768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917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BDF23-C345-2A42-B690-B2E3152E376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88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BDF23-C345-2A42-B690-B2E3152E376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014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68B42-D184-BB26-F5B0-BF84ABC1A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FF189F-5D0F-C6A2-75FC-F45121F47D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4A326E-3997-6CA5-9CCC-A12AD8AECB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88269-AB62-59CA-4BFE-9F672D4A54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BDF23-C345-2A42-B690-B2E3152E376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40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3A5C0-7E25-240A-78F2-096E8AFF1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89480C-63F8-6887-7085-BB1D555D0F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6B8B06-16E2-C805-4698-EF1173ADB9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DB7B69-8877-0F80-2069-6274F3E9F6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BDF23-C345-2A42-B690-B2E3152E376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40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BDF23-C345-2A42-B690-B2E3152E376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35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4B70D-C731-274A-B6CA-FF3EC6EC311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297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4B70D-C731-274A-B6CA-FF3EC6EC311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592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4B70D-C731-274A-B6CA-FF3EC6EC311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477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1190625" y="1946672"/>
            <a:ext cx="9810750" cy="4018359"/>
          </a:xfrm>
          <a:prstGeom prst="rect">
            <a:avLst/>
          </a:prstGeom>
        </p:spPr>
        <p:txBody>
          <a:bodyPr/>
          <a:lstStyle>
            <a:lvl1pPr>
              <a:spcBef>
                <a:spcPts val="1687"/>
              </a:spcBef>
              <a:defRPr b="0" i="0"/>
            </a:lvl1pPr>
            <a:lvl2pPr>
              <a:spcBef>
                <a:spcPts val="1687"/>
              </a:spcBef>
              <a:defRPr b="0" i="0"/>
            </a:lvl2pPr>
            <a:lvl3pPr>
              <a:spcBef>
                <a:spcPts val="1687"/>
              </a:spcBef>
              <a:defRPr b="0" i="0"/>
            </a:lvl3pPr>
            <a:lvl4pPr>
              <a:spcBef>
                <a:spcPts val="1687"/>
              </a:spcBef>
              <a:defRPr b="0" i="0"/>
            </a:lvl4pPr>
            <a:lvl5pPr>
              <a:spcBef>
                <a:spcPts val="1687"/>
              </a:spcBef>
              <a:defRPr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15422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6/4/25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://www.google.com/url?sa=i&amp;rct=j&amp;q=&amp;esrc=s&amp;source=images&amp;cd=&amp;cad=rja&amp;uact=8&amp;ved=0ahUKEwiGzYienqfKAhUJLmMKHXGVDPQQjRwIBw&amp;url=http://www.nationalgeographic.com/foodfeatures/meat/&amp;psig=AFQjCNF1Vf4ciDFg3Cu8JZJHXfOQh5tJwQ&amp;ust=1452789884752369" TargetMode="External"/><Relationship Id="rId7" Type="http://schemas.openxmlformats.org/officeDocument/2006/relationships/image" Target="../media/image17.png"/><Relationship Id="rId2" Type="http://schemas.openxmlformats.org/officeDocument/2006/relationships/hyperlink" Target="http://www.nationalgeographic.com/foodfeatures/meat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hyperlink" Target="https://www.google.com/url?sa=i&amp;rct=j&amp;q=&amp;esrc=s&amp;source=images&amp;cd=&amp;cad=rja&amp;uact=8&amp;ved=0ahUKEwigi7SxnqfKAhUHxmMKHVzSBqUQjRwIBw&amp;url=https://www.agclimate.net/carnivores-dilemma/&amp;psig=AFQjCNF1Vf4ciDFg3Cu8JZJHXfOQh5tJwQ&amp;ust=1452789884752369" TargetMode="Externa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3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1.png"/><Relationship Id="rId4" Type="http://schemas.openxmlformats.org/officeDocument/2006/relationships/image" Target="../media/image8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1.png"/><Relationship Id="rId4" Type="http://schemas.openxmlformats.org/officeDocument/2006/relationships/image" Target="../media/image8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1.pn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png"/><Relationship Id="rId9" Type="http://schemas.openxmlformats.org/officeDocument/2006/relationships/image" Target="../media/image9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ericanmushroom.org/" TargetMode="External"/><Relationship Id="rId7" Type="http://schemas.openxmlformats.org/officeDocument/2006/relationships/image" Target="../media/image1.png"/><Relationship Id="rId2" Type="http://schemas.openxmlformats.org/officeDocument/2006/relationships/hyperlink" Target="https://arizonamushroomsociety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ushroomcompany.com/" TargetMode="External"/><Relationship Id="rId5" Type="http://schemas.openxmlformats.org/officeDocument/2006/relationships/hyperlink" Target="https://smallfarms.cornell.edu/projects/mushrooms/" TargetMode="External"/><Relationship Id="rId4" Type="http://schemas.openxmlformats.org/officeDocument/2006/relationships/hyperlink" Target="https://www.namyco.org/" TargetMode="Externa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://www.fieldforest.net/store/index.php?main_page=page&amp;id=3&amp;chapter=0" TargetMode="External"/><Relationship Id="rId7" Type="http://schemas.openxmlformats.org/officeDocument/2006/relationships/hyperlink" Target="http://www.mushroomshack.com/" TargetMode="External"/><Relationship Id="rId2" Type="http://schemas.openxmlformats.org/officeDocument/2006/relationships/hyperlink" Target="http://www.fungi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ycosupply.com/" TargetMode="External"/><Relationship Id="rId5" Type="http://schemas.openxmlformats.org/officeDocument/2006/relationships/hyperlink" Target="http://www.mushroompeople.com/" TargetMode="External"/><Relationship Id="rId4" Type="http://schemas.openxmlformats.org/officeDocument/2006/relationships/hyperlink" Target="http://mushroommountain.com/products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13" Type="http://schemas.openxmlformats.org/officeDocument/2006/relationships/image" Target="../media/image132.jpeg"/><Relationship Id="rId3" Type="http://schemas.openxmlformats.org/officeDocument/2006/relationships/image" Target="../media/image1.png"/><Relationship Id="rId7" Type="http://schemas.openxmlformats.org/officeDocument/2006/relationships/image" Target="../media/image127.jpeg"/><Relationship Id="rId12" Type="http://schemas.openxmlformats.org/officeDocument/2006/relationships/image" Target="../media/image131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11" Type="http://schemas.openxmlformats.org/officeDocument/2006/relationships/image" Target="../media/image2.png"/><Relationship Id="rId5" Type="http://schemas.openxmlformats.org/officeDocument/2006/relationships/image" Target="../media/image80.jpeg"/><Relationship Id="rId15" Type="http://schemas.openxmlformats.org/officeDocument/2006/relationships/image" Target="../media/image134.jpeg"/><Relationship Id="rId10" Type="http://schemas.openxmlformats.org/officeDocument/2006/relationships/image" Target="../media/image130.jpg"/><Relationship Id="rId4" Type="http://schemas.openxmlformats.org/officeDocument/2006/relationships/image" Target="../media/image35.jpeg"/><Relationship Id="rId9" Type="http://schemas.openxmlformats.org/officeDocument/2006/relationships/image" Target="../media/image129.jpeg"/><Relationship Id="rId14" Type="http://schemas.openxmlformats.org/officeDocument/2006/relationships/image" Target="../media/image1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130426"/>
            <a:ext cx="7772400" cy="966952"/>
          </a:xfrm>
        </p:spPr>
        <p:txBody>
          <a:bodyPr/>
          <a:lstStyle/>
          <a:p>
            <a:pPr>
              <a:defRPr>
                <a:solidFill>
                  <a:srgbClr val="CC0000"/>
                </a:solidFill>
              </a:defRPr>
            </a:pPr>
            <a:r>
              <a:rPr dirty="0"/>
              <a:t>Mushroom </a:t>
            </a:r>
            <a:r>
              <a:rPr lang="en-US" dirty="0"/>
              <a:t>Cultivation Workshop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56" y="3097378"/>
            <a:ext cx="7767144" cy="2228384"/>
          </a:xfrm>
        </p:spPr>
        <p:txBody>
          <a:bodyPr>
            <a:normAutofit lnSpcReduction="10000"/>
          </a:bodyPr>
          <a:lstStyle/>
          <a:p>
            <a:pPr marL="457200" indent="-457200" algn="l">
              <a:buFont typeface="System Font Regular"/>
              <a:buChar char="-"/>
              <a:defRPr>
                <a:solidFill>
                  <a:srgbClr val="003366"/>
                </a:solidFill>
              </a:defRPr>
            </a:pPr>
            <a:r>
              <a:rPr lang="en-US" dirty="0"/>
              <a:t>Edible Mushroom Production</a:t>
            </a:r>
          </a:p>
          <a:p>
            <a:pPr marL="457200" indent="-457200" algn="l">
              <a:buFont typeface="System Font Regular"/>
              <a:buChar char="-"/>
              <a:defRPr>
                <a:solidFill>
                  <a:srgbClr val="003366"/>
                </a:solidFill>
              </a:defRPr>
            </a:pPr>
            <a:r>
              <a:rPr lang="en-US" dirty="0"/>
              <a:t>Growing Mushrooms: a process overview </a:t>
            </a:r>
          </a:p>
          <a:p>
            <a:pPr marL="457200" indent="-457200" algn="l">
              <a:buFont typeface="System Font Regular"/>
              <a:buChar char="-"/>
              <a:defRPr>
                <a:solidFill>
                  <a:srgbClr val="003366"/>
                </a:solidFill>
              </a:defRPr>
            </a:pPr>
            <a:r>
              <a:rPr lang="en-US" dirty="0"/>
              <a:t>The Fruiting Process </a:t>
            </a:r>
          </a:p>
          <a:p>
            <a:pPr marL="457200" indent="-457200" algn="l">
              <a:buFont typeface="System Font Regular"/>
              <a:buChar char="-"/>
              <a:defRPr>
                <a:solidFill>
                  <a:srgbClr val="003366"/>
                </a:solidFill>
              </a:defRPr>
            </a:pPr>
            <a:r>
              <a:rPr lang="en-US" dirty="0"/>
              <a:t>Hands-On Activities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16000A9-E7DE-03F8-05A9-8EA232447E58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F44150A-9592-6147-5551-DB221CBB484D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9EEC9268-3C32-AD92-8232-3CAAF1325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C2BAB-64E9-B473-79C6-0B9D4FFEF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D506A5F-3B21-09CD-9A75-E317BE92D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0200" y="2320609"/>
            <a:ext cx="2921800" cy="2921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C9AF95-58F2-A3E3-203D-F3A58BCEC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66952"/>
            <a:ext cx="10972800" cy="1143000"/>
          </a:xfrm>
        </p:spPr>
        <p:txBody>
          <a:bodyPr>
            <a:normAutofit fontScale="90000"/>
          </a:bodyPr>
          <a:lstStyle/>
          <a:p>
            <a:pPr>
              <a:defRPr>
                <a:solidFill>
                  <a:srgbClr val="CC0000"/>
                </a:solidFill>
              </a:defRPr>
            </a:pPr>
            <a:br>
              <a:rPr lang="en-US" dirty="0"/>
            </a:br>
            <a:endParaRPr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EF020D5-0A8C-37B2-6A0F-D7DBD9855A2B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D0DE61-19E8-AE3B-5489-A451665A1174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1B61095F-A59B-4500-5ACF-4E539C9F7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085A1980-F152-F35B-6FCC-505D52F43985}"/>
              </a:ext>
            </a:extLst>
          </p:cNvPr>
          <p:cNvSpPr txBox="1">
            <a:spLocks/>
          </p:cNvSpPr>
          <p:nvPr/>
        </p:nvSpPr>
        <p:spPr>
          <a:xfrm>
            <a:off x="762000" y="111935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>
                <a:solidFill>
                  <a:srgbClr val="CC0000"/>
                </a:solidFill>
              </a:defRPr>
            </a:pPr>
            <a:r>
              <a:rPr lang="en-US" dirty="0">
                <a:solidFill>
                  <a:srgbClr val="CC0000"/>
                </a:solidFill>
              </a:rPr>
              <a:t>Benefits of Mushroom Cultivation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5AEAF9-C9FE-8CE9-C052-F6CDBEFC98F0}"/>
              </a:ext>
            </a:extLst>
          </p:cNvPr>
          <p:cNvSpPr txBox="1"/>
          <p:nvPr/>
        </p:nvSpPr>
        <p:spPr>
          <a:xfrm>
            <a:off x="762000" y="2262352"/>
            <a:ext cx="8360400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3366"/>
                </a:solidFill>
              </a:rPr>
              <a:t>Nutritional and Health Benefits </a:t>
            </a:r>
          </a:p>
          <a:p>
            <a:r>
              <a:rPr lang="en-US" dirty="0">
                <a:solidFill>
                  <a:srgbClr val="003366"/>
                </a:solidFill>
              </a:rPr>
              <a:t>- High in Protein 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rgbClr val="003366"/>
                </a:solidFill>
              </a:rPr>
              <a:t>Content varies by species, but ~15-35% protein content by dry weight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rgbClr val="003366"/>
                </a:solidFill>
              </a:rPr>
              <a:t>Complete protein, providing all 9 essential amino acids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3366"/>
                </a:solidFill>
              </a:rPr>
              <a:t>High in Fiber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3366"/>
                </a:solidFill>
              </a:rPr>
              <a:t>Antioxidants</a:t>
            </a:r>
          </a:p>
          <a:p>
            <a:pPr marL="742950" lvl="1" indent="-285750">
              <a:buFontTx/>
              <a:buChar char="-"/>
            </a:pPr>
            <a:r>
              <a:rPr lang="en-US" b="1" dirty="0">
                <a:solidFill>
                  <a:srgbClr val="003366"/>
                </a:solidFill>
              </a:rPr>
              <a:t>Ergothioneine</a:t>
            </a:r>
            <a:r>
              <a:rPr lang="en-US" dirty="0">
                <a:solidFill>
                  <a:srgbClr val="003366"/>
                </a:solidFill>
              </a:rPr>
              <a:t> (“longevity vitamin”), specific transporter protein in our cells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3366"/>
                </a:solidFill>
              </a:rPr>
              <a:t>Vitamins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rgbClr val="003366"/>
                </a:solidFill>
              </a:rPr>
              <a:t>High concentrations of B vitamins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rgbClr val="003366"/>
                </a:solidFill>
              </a:rPr>
              <a:t>UV for increased vitamin D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3366"/>
                </a:solidFill>
              </a:rPr>
              <a:t>Polysaccharides 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rgbClr val="003366"/>
                </a:solidFill>
              </a:rPr>
              <a:t>Beta-glucans </a:t>
            </a:r>
          </a:p>
          <a:p>
            <a:pPr marL="1200150" lvl="2" indent="-285750">
              <a:buFontTx/>
              <a:buChar char="-"/>
            </a:pPr>
            <a:r>
              <a:rPr lang="en-US" dirty="0">
                <a:solidFill>
                  <a:srgbClr val="003366"/>
                </a:solidFill>
              </a:rPr>
              <a:t>Soluble fibers that can help lower LDL (the bad cholesterol) 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003366"/>
              </a:solidFill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003366"/>
              </a:solidFill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003366"/>
              </a:solidFill>
            </a:endParaRPr>
          </a:p>
        </p:txBody>
      </p:sp>
      <p:pic>
        <p:nvPicPr>
          <p:cNvPr id="11270" name="Picture 6" descr="Cooked mushrooms in a bowl">
            <a:extLst>
              <a:ext uri="{FF2B5EF4-FFF2-40B4-BE49-F238E27FC236}">
                <a16:creationId xmlns:a16="http://schemas.microsoft.com/office/drawing/2014/main" id="{5172DD64-2DF5-0E69-065B-399A0D9B03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" r="19076"/>
          <a:stretch/>
        </p:blipFill>
        <p:spPr bwMode="auto">
          <a:xfrm>
            <a:off x="9270200" y="4955066"/>
            <a:ext cx="2921800" cy="192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279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7E375-2994-F1B7-10DE-51A9251C2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ag of white mushrooms&#10;&#10;Description automatically generated">
            <a:extLst>
              <a:ext uri="{FF2B5EF4-FFF2-40B4-BE49-F238E27FC236}">
                <a16:creationId xmlns:a16="http://schemas.microsoft.com/office/drawing/2014/main" id="{B6B79A51-E9EC-7C78-2A2B-B6E00A198D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426" t="12650" b="20557"/>
          <a:stretch/>
        </p:blipFill>
        <p:spPr>
          <a:xfrm>
            <a:off x="7754471" y="2140047"/>
            <a:ext cx="4304794" cy="2643609"/>
          </a:xfrm>
          <a:prstGeom prst="rect">
            <a:avLst/>
          </a:prstGeom>
        </p:spPr>
      </p:pic>
      <p:pic>
        <p:nvPicPr>
          <p:cNvPr id="11" name="Picture 10" descr="Bags of mushrooms in a oven&#10;&#10;Description automatically generated">
            <a:extLst>
              <a:ext uri="{FF2B5EF4-FFF2-40B4-BE49-F238E27FC236}">
                <a16:creationId xmlns:a16="http://schemas.microsoft.com/office/drawing/2014/main" id="{19EF39A3-1B6A-64C2-C7AB-29B47A6400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632" r="1306" b="19544"/>
          <a:stretch/>
        </p:blipFill>
        <p:spPr>
          <a:xfrm>
            <a:off x="7754471" y="4803439"/>
            <a:ext cx="4304794" cy="192430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97D80E7-1DC6-DA66-4741-0DF6FE7F0FD5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ED7FE8D-F9E1-7A2E-38BB-6F871F573C94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B9265801-6673-4740-81AC-E7C2E2E2C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2FE2DA67-FE65-188B-B9F9-06F571B32A84}"/>
              </a:ext>
            </a:extLst>
          </p:cNvPr>
          <p:cNvSpPr txBox="1">
            <a:spLocks/>
          </p:cNvSpPr>
          <p:nvPr/>
        </p:nvSpPr>
        <p:spPr>
          <a:xfrm>
            <a:off x="762000" y="1119352"/>
            <a:ext cx="10972800" cy="966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>
                <a:solidFill>
                  <a:srgbClr val="CC0000"/>
                </a:solidFill>
              </a:defRPr>
            </a:pPr>
            <a:r>
              <a:rPr lang="en-US" dirty="0">
                <a:solidFill>
                  <a:srgbClr val="CC0000"/>
                </a:solidFill>
              </a:rPr>
              <a:t>Benefits of Mushroom Cultivation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825A7B-871E-FF98-1A89-A93A809B1C6E}"/>
              </a:ext>
            </a:extLst>
          </p:cNvPr>
          <p:cNvSpPr txBox="1"/>
          <p:nvPr/>
        </p:nvSpPr>
        <p:spPr>
          <a:xfrm>
            <a:off x="704972" y="2086304"/>
            <a:ext cx="6875923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3366"/>
                </a:solidFill>
              </a:rPr>
              <a:t>Nutritional and Health Benefits:</a:t>
            </a:r>
            <a:endParaRPr lang="en-US" dirty="0">
              <a:solidFill>
                <a:srgbClr val="003366"/>
              </a:solidFill>
            </a:endParaRPr>
          </a:p>
          <a:p>
            <a:r>
              <a:rPr lang="en-US" sz="2000" i="1" dirty="0">
                <a:solidFill>
                  <a:srgbClr val="003366"/>
                </a:solidFill>
              </a:rPr>
              <a:t>Hericium </a:t>
            </a:r>
            <a:r>
              <a:rPr lang="en-US" sz="2000" i="1" dirty="0" err="1">
                <a:solidFill>
                  <a:srgbClr val="003366"/>
                </a:solidFill>
              </a:rPr>
              <a:t>erinaceus</a:t>
            </a:r>
            <a:r>
              <a:rPr lang="en-US" sz="2000" i="1" dirty="0">
                <a:solidFill>
                  <a:srgbClr val="003366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3366"/>
                </a:solidFill>
              </a:rPr>
              <a:t>Cognitive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66"/>
                </a:solidFill>
              </a:rPr>
              <a:t>Nerve Health – Hericenones and diterpenoid derivatives found to promote </a:t>
            </a:r>
            <a:r>
              <a:rPr lang="en-US" u="sng" dirty="0">
                <a:solidFill>
                  <a:srgbClr val="003366"/>
                </a:solidFill>
              </a:rPr>
              <a:t>Nerve Growth Factor (NGF)</a:t>
            </a:r>
            <a:r>
              <a:rPr lang="en-US" dirty="0">
                <a:solidFill>
                  <a:srgbClr val="003366"/>
                </a:solidFill>
              </a:rPr>
              <a:t>, Neuroprotective properties, Alzheimer’s &amp; Parkinson’s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66"/>
                </a:solidFill>
              </a:rPr>
              <a:t>Immune System Boost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66"/>
                </a:solidFill>
              </a:rPr>
              <a:t>Digestive Health </a:t>
            </a:r>
          </a:p>
          <a:p>
            <a:endParaRPr lang="en-US" dirty="0">
              <a:solidFill>
                <a:srgbClr val="003366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3366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Bioactive compounds:</a:t>
            </a:r>
          </a:p>
          <a:p>
            <a:pPr marL="342900" indent="-342900">
              <a:buFont typeface="Aptos" panose="020B0004020202020204" pitchFamily="34" charset="0"/>
              <a:buChar char="-"/>
            </a:pPr>
            <a:r>
              <a:rPr lang="en-US" b="1" dirty="0">
                <a:solidFill>
                  <a:srgbClr val="003366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Erinacines</a:t>
            </a:r>
            <a:r>
              <a:rPr lang="en-US" dirty="0">
                <a:solidFill>
                  <a:srgbClr val="003366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– mainly found in mycelia </a:t>
            </a:r>
          </a:p>
          <a:p>
            <a:pPr marL="342900" indent="-342900">
              <a:buFont typeface="Aptos" panose="020B0004020202020204" pitchFamily="34" charset="0"/>
              <a:buChar char="-"/>
            </a:pPr>
            <a:r>
              <a:rPr lang="en-US" b="1" dirty="0" err="1">
                <a:solidFill>
                  <a:srgbClr val="003366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Hericerins</a:t>
            </a:r>
            <a:r>
              <a:rPr lang="en-US" dirty="0">
                <a:solidFill>
                  <a:srgbClr val="003366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– only found in fruiting bodies </a:t>
            </a:r>
          </a:p>
          <a:p>
            <a:pPr marL="342900" indent="-342900">
              <a:buFont typeface="Aptos" panose="020B0004020202020204" pitchFamily="34" charset="0"/>
              <a:buChar char="-"/>
            </a:pPr>
            <a:r>
              <a:rPr lang="en-US" dirty="0">
                <a:solidFill>
                  <a:srgbClr val="003366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Steroids</a:t>
            </a:r>
          </a:p>
          <a:p>
            <a:pPr marL="342900" indent="-342900">
              <a:buFont typeface="Aptos" panose="020B0004020202020204" pitchFamily="34" charset="0"/>
              <a:buChar char="-"/>
            </a:pPr>
            <a:r>
              <a:rPr lang="en-US" dirty="0">
                <a:solidFill>
                  <a:srgbClr val="003366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Alkaloids</a:t>
            </a:r>
          </a:p>
          <a:p>
            <a:pPr marL="342900" indent="-342900">
              <a:buFont typeface="Aptos" panose="020B0004020202020204" pitchFamily="34" charset="0"/>
              <a:buChar char="-"/>
            </a:pPr>
            <a:r>
              <a:rPr lang="en-US" dirty="0">
                <a:solidFill>
                  <a:srgbClr val="003366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Lactones</a:t>
            </a:r>
          </a:p>
          <a:p>
            <a:pPr marL="342900" indent="-342900">
              <a:buFont typeface="Aptos" panose="020B0004020202020204" pitchFamily="34" charset="0"/>
              <a:buChar char="-"/>
            </a:pPr>
            <a:r>
              <a:rPr lang="en-US" dirty="0">
                <a:solidFill>
                  <a:srgbClr val="003366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More than 35 polysaccharides isolated </a:t>
            </a:r>
          </a:p>
          <a:p>
            <a:endParaRPr lang="en-US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619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97BA4-E650-446E-7382-32FF7DB7B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542A1-13C0-5E81-A4B1-C0F2D665B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66952"/>
            <a:ext cx="10972800" cy="1143000"/>
          </a:xfrm>
        </p:spPr>
        <p:txBody>
          <a:bodyPr>
            <a:normAutofit fontScale="90000"/>
          </a:bodyPr>
          <a:lstStyle/>
          <a:p>
            <a:pPr>
              <a:defRPr>
                <a:solidFill>
                  <a:srgbClr val="CC0000"/>
                </a:solidFill>
              </a:defRPr>
            </a:pPr>
            <a:br>
              <a:rPr lang="en-US" dirty="0"/>
            </a:br>
            <a:endParaRPr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CB47740-748E-EA2D-AC8C-E5E2A8E80EA9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019CCA3-491D-22E9-72E8-78B05D30FC96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3A4F5C28-7B41-7927-B2ED-893B4D857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DF2679AA-3D59-6959-03F5-1553B797602C}"/>
              </a:ext>
            </a:extLst>
          </p:cNvPr>
          <p:cNvSpPr txBox="1">
            <a:spLocks/>
          </p:cNvSpPr>
          <p:nvPr/>
        </p:nvSpPr>
        <p:spPr>
          <a:xfrm>
            <a:off x="762000" y="111935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>
                <a:solidFill>
                  <a:srgbClr val="CC0000"/>
                </a:solidFill>
              </a:defRPr>
            </a:pPr>
            <a:r>
              <a:rPr lang="en-US">
                <a:solidFill>
                  <a:srgbClr val="CC0000"/>
                </a:solidFill>
              </a:rPr>
              <a:t>Benefits of Mushroom Cultivation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3140C7-943E-15EA-FD86-8676EEBEEC97}"/>
              </a:ext>
            </a:extLst>
          </p:cNvPr>
          <p:cNvSpPr txBox="1"/>
          <p:nvPr/>
        </p:nvSpPr>
        <p:spPr>
          <a:xfrm>
            <a:off x="832107" y="2286107"/>
            <a:ext cx="693326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3366"/>
                </a:solidFill>
              </a:rPr>
              <a:t>Environmental Benefits:</a:t>
            </a:r>
          </a:p>
          <a:p>
            <a:endParaRPr lang="en-US" sz="2400" dirty="0">
              <a:solidFill>
                <a:srgbClr val="003366"/>
              </a:solidFill>
            </a:endParaRPr>
          </a:p>
          <a:p>
            <a:r>
              <a:rPr lang="en-US" sz="2400" dirty="0">
                <a:solidFill>
                  <a:srgbClr val="003366"/>
                </a:solidFill>
              </a:rPr>
              <a:t>Highly sustainable protein source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solidFill>
                  <a:srgbClr val="003366"/>
                </a:solidFill>
              </a:rPr>
              <a:t>Low Land Use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3366"/>
                </a:solidFill>
              </a:rPr>
              <a:t>Low Water Usage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3366"/>
                </a:solidFill>
              </a:rPr>
              <a:t>Grown on non-edible biomass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003366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35BD709-9692-EB62-D6E9-1363D02AA1D0}"/>
              </a:ext>
            </a:extLst>
          </p:cNvPr>
          <p:cNvGrpSpPr/>
          <p:nvPr/>
        </p:nvGrpSpPr>
        <p:grpSpPr>
          <a:xfrm>
            <a:off x="871538" y="4649260"/>
            <a:ext cx="3427200" cy="1808911"/>
            <a:chOff x="8359200" y="4668401"/>
            <a:chExt cx="3427200" cy="18089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9C059D3-22C5-B1B4-8F9D-560E79B29922}"/>
                </a:ext>
              </a:extLst>
            </p:cNvPr>
            <p:cNvSpPr txBox="1"/>
            <p:nvPr/>
          </p:nvSpPr>
          <p:spPr>
            <a:xfrm>
              <a:off x="8359200" y="4999984"/>
              <a:ext cx="342720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/>
                <a:t>Beef 				5-15%</a:t>
              </a:r>
            </a:p>
            <a:p>
              <a:r>
                <a:rPr lang="en-US" sz="1800" dirty="0"/>
                <a:t>Chicken 				30-50%</a:t>
              </a:r>
            </a:p>
            <a:p>
              <a:r>
                <a:rPr lang="en-US" sz="1800" dirty="0"/>
                <a:t>Fish					60-80%</a:t>
              </a:r>
            </a:p>
            <a:p>
              <a:r>
                <a:rPr lang="en-US" sz="1800" dirty="0"/>
                <a:t>Crickets				70-90%</a:t>
              </a:r>
            </a:p>
            <a:p>
              <a:r>
                <a:rPr lang="en-US" sz="1800" dirty="0"/>
                <a:t>Mushrooms			80-150%</a:t>
              </a:r>
              <a:endParaRPr lang="en-US" dirty="0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D0F0464-BF18-9848-6851-959A5897C519}"/>
                </a:ext>
              </a:extLst>
            </p:cNvPr>
            <p:cNvCxnSpPr>
              <a:cxnSpLocks/>
            </p:cNvCxnSpPr>
            <p:nvPr/>
          </p:nvCxnSpPr>
          <p:spPr>
            <a:xfrm>
              <a:off x="9663600" y="5514522"/>
              <a:ext cx="68344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057B4A7-85DA-2656-F504-04A7FCA9950A}"/>
                </a:ext>
              </a:extLst>
            </p:cNvPr>
            <p:cNvCxnSpPr>
              <a:cxnSpLocks/>
            </p:cNvCxnSpPr>
            <p:nvPr/>
          </p:nvCxnSpPr>
          <p:spPr>
            <a:xfrm>
              <a:off x="9663600" y="5789322"/>
              <a:ext cx="68344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56EB0CA-C18B-1C77-B10D-039E3A91C082}"/>
                </a:ext>
              </a:extLst>
            </p:cNvPr>
            <p:cNvCxnSpPr>
              <a:cxnSpLocks/>
            </p:cNvCxnSpPr>
            <p:nvPr/>
          </p:nvCxnSpPr>
          <p:spPr>
            <a:xfrm>
              <a:off x="9663600" y="6020922"/>
              <a:ext cx="68344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638188E-2EA4-7568-3069-4CC2BB9ACB44}"/>
                </a:ext>
              </a:extLst>
            </p:cNvPr>
            <p:cNvCxnSpPr>
              <a:cxnSpLocks/>
            </p:cNvCxnSpPr>
            <p:nvPr/>
          </p:nvCxnSpPr>
          <p:spPr>
            <a:xfrm>
              <a:off x="9663600" y="6288522"/>
              <a:ext cx="68344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2D4C984-0B15-B17D-E65D-F8C40B4EBAEA}"/>
                </a:ext>
              </a:extLst>
            </p:cNvPr>
            <p:cNvCxnSpPr>
              <a:cxnSpLocks/>
            </p:cNvCxnSpPr>
            <p:nvPr/>
          </p:nvCxnSpPr>
          <p:spPr>
            <a:xfrm>
              <a:off x="9663600" y="5226522"/>
              <a:ext cx="68344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63397E1-9197-3E98-D378-23E57BCC59C3}"/>
                </a:ext>
              </a:extLst>
            </p:cNvPr>
            <p:cNvSpPr txBox="1"/>
            <p:nvPr/>
          </p:nvSpPr>
          <p:spPr>
            <a:xfrm>
              <a:off x="8359200" y="4668401"/>
              <a:ext cx="3072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/>
                <a:t>Comparison of </a:t>
              </a:r>
              <a:r>
                <a:rPr lang="en-US" sz="1800" dirty="0" err="1"/>
                <a:t>bioefficiencies</a:t>
              </a:r>
              <a:endParaRPr lang="en-US" sz="1800" dirty="0"/>
            </a:p>
          </p:txBody>
        </p:sp>
      </p:grpSp>
      <p:pic>
        <p:nvPicPr>
          <p:cNvPr id="19" name="Picture 18" descr="A shelf with mushrooms on it&#10;&#10;Description automatically generated">
            <a:extLst>
              <a:ext uri="{FF2B5EF4-FFF2-40B4-BE49-F238E27FC236}">
                <a16:creationId xmlns:a16="http://schemas.microsoft.com/office/drawing/2014/main" id="{3BD6CBA0-52A1-3377-C1E8-EA30BB6D2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4722" y="2351611"/>
            <a:ext cx="2968552" cy="3958069"/>
          </a:xfrm>
          <a:prstGeom prst="rect">
            <a:avLst/>
          </a:prstGeom>
        </p:spPr>
      </p:pic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AAA2AB85-CC58-14E2-E60F-0A1FFB8BA5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3898348"/>
              </p:ext>
            </p:extLst>
          </p:nvPr>
        </p:nvGraphicFramePr>
        <p:xfrm>
          <a:off x="5655368" y="2043712"/>
          <a:ext cx="3181800" cy="2275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ED209A74-E22A-3BC1-FEA9-A7C7829B20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5441636"/>
              </p:ext>
            </p:extLst>
          </p:nvPr>
        </p:nvGraphicFramePr>
        <p:xfrm>
          <a:off x="5655368" y="4330646"/>
          <a:ext cx="3181800" cy="2275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AADD9AC5-D6A9-E312-7BE9-55593A42CE90}"/>
              </a:ext>
            </a:extLst>
          </p:cNvPr>
          <p:cNvSpPr txBox="1"/>
          <p:nvPr/>
        </p:nvSpPr>
        <p:spPr>
          <a:xfrm>
            <a:off x="5541400" y="6606566"/>
            <a:ext cx="34001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NGM Staff. Sources: </a:t>
            </a:r>
            <a:r>
              <a:rPr lang="en-US" sz="600" dirty="0" err="1"/>
              <a:t>Gidon</a:t>
            </a:r>
            <a:r>
              <a:rPr lang="en-US" sz="600" dirty="0"/>
              <a:t> </a:t>
            </a:r>
            <a:r>
              <a:rPr lang="en-US" sz="600" dirty="0" err="1"/>
              <a:t>Eshel</a:t>
            </a:r>
            <a:r>
              <a:rPr lang="en-US" sz="600" dirty="0"/>
              <a:t>, Bard College; </a:t>
            </a:r>
            <a:r>
              <a:rPr lang="en-US" sz="600" dirty="0" err="1"/>
              <a:t>Alon</a:t>
            </a:r>
            <a:r>
              <a:rPr lang="en-US" sz="600" dirty="0"/>
              <a:t> </a:t>
            </a:r>
            <a:r>
              <a:rPr lang="en-US" sz="600" dirty="0" err="1"/>
              <a:t>Shepon</a:t>
            </a:r>
            <a:r>
              <a:rPr lang="en-US" sz="600" dirty="0"/>
              <a:t> AND RON MILO, Weizmann Institute of Science; Tamar </a:t>
            </a:r>
            <a:r>
              <a:rPr lang="en-US" sz="600" dirty="0" err="1"/>
              <a:t>Makov</a:t>
            </a:r>
            <a:r>
              <a:rPr lang="en-US" sz="600" dirty="0"/>
              <a:t>, Yale School of Forestry and Environmental Studies, </a:t>
            </a:r>
            <a:r>
              <a:rPr lang="en-US" sz="600" i="1" dirty="0"/>
              <a:t>PNAS,</a:t>
            </a:r>
            <a:r>
              <a:rPr lang="en-US" sz="600" dirty="0"/>
              <a:t> July 21, 2014</a:t>
            </a:r>
          </a:p>
        </p:txBody>
      </p:sp>
    </p:spTree>
    <p:extLst>
      <p:ext uri="{BB962C8B-B14F-4D97-AF65-F5344CB8AC3E}">
        <p14:creationId xmlns:p14="http://schemas.microsoft.com/office/powerpoint/2010/main" val="1206447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1042" y="6447004"/>
            <a:ext cx="3657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u="sng" dirty="0">
                <a:hlinkClick r:id="rId2"/>
              </a:rPr>
              <a:t>http://www.nationalgeographic.com/foodfeatures/meat/</a:t>
            </a:r>
            <a:r>
              <a:rPr lang="en-US" sz="1100" dirty="0"/>
              <a:t>.  </a:t>
            </a:r>
          </a:p>
        </p:txBody>
      </p:sp>
      <p:pic>
        <p:nvPicPr>
          <p:cNvPr id="1026" name="Picture 2" descr="http://www.nationalgeographic.com/foodfeatures/meat/images/misc/opener2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745" y="4280654"/>
            <a:ext cx="2006525" cy="200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agclimate.net/wp-content/uploads/2014/10/70932-thumb.gif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67" y="3508913"/>
            <a:ext cx="2112211" cy="277826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3913" y="2394981"/>
            <a:ext cx="76413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3366"/>
                </a:solidFill>
              </a:rPr>
              <a:t>Sustainable food productions systems, on Earth and beyond…</a:t>
            </a:r>
          </a:p>
        </p:txBody>
      </p:sp>
      <p:pic>
        <p:nvPicPr>
          <p:cNvPr id="7" name="Picture 6" descr="Graphic of land use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414752"/>
            <a:ext cx="3105738" cy="43306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A8387D2-2602-EA7D-3649-C3FF4D179394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3B32C44-8DAA-336F-3353-6D47BCDB2A1C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43B9498A-6DD0-3280-BF1D-8BECF45F7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5C4DEE5B-1CBD-5E02-0159-D0BE5461A007}"/>
              </a:ext>
            </a:extLst>
          </p:cNvPr>
          <p:cNvSpPr txBox="1">
            <a:spLocks/>
          </p:cNvSpPr>
          <p:nvPr/>
        </p:nvSpPr>
        <p:spPr>
          <a:xfrm>
            <a:off x="762000" y="111935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>
                <a:solidFill>
                  <a:srgbClr val="CC0000"/>
                </a:solidFill>
              </a:defRPr>
            </a:pPr>
            <a:r>
              <a:rPr lang="en-US">
                <a:solidFill>
                  <a:srgbClr val="CC0000"/>
                </a:solidFill>
              </a:rPr>
              <a:t>Benefits of Mushroom Cultivation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71A49D-F4D4-EADC-E2D6-ED3A6F8F7BF4}"/>
              </a:ext>
            </a:extLst>
          </p:cNvPr>
          <p:cNvSpPr txBox="1"/>
          <p:nvPr/>
        </p:nvSpPr>
        <p:spPr>
          <a:xfrm>
            <a:off x="5529515" y="3374551"/>
            <a:ext cx="31057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3366"/>
                </a:solidFill>
              </a:rPr>
              <a:t>….Key for closed modular energy and resource-efficient ag. Systems… </a:t>
            </a:r>
          </a:p>
        </p:txBody>
      </p:sp>
    </p:spTree>
    <p:extLst>
      <p:ext uri="{BB962C8B-B14F-4D97-AF65-F5344CB8AC3E}">
        <p14:creationId xmlns:p14="http://schemas.microsoft.com/office/powerpoint/2010/main" val="310681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23693-7B1B-5965-9982-1343CEE27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E2823-9152-393D-CB5A-D65B4D9A8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66952"/>
            <a:ext cx="10972800" cy="1143000"/>
          </a:xfrm>
        </p:spPr>
        <p:txBody>
          <a:bodyPr/>
          <a:lstStyle/>
          <a:p>
            <a:pPr>
              <a:defRPr>
                <a:solidFill>
                  <a:srgbClr val="CC0000"/>
                </a:solidFill>
              </a:defRPr>
            </a:pPr>
            <a:r>
              <a:rPr lang="en-US" dirty="0"/>
              <a:t>Benefits of Mushroom Cultivation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D82C2-94B5-368C-F441-D29A96A08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190656"/>
            <a:ext cx="6296514" cy="40162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003366"/>
                </a:solidFill>
              </a:rPr>
              <a:t>Circularity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3366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use of lignocellulosic biomass for substrate is an exciting part of mushroom production in that it enables us to re-incorporate many agricultural or landscaping waste products to produce a highly nutritious mushroom crop. </a:t>
            </a:r>
          </a:p>
          <a:p>
            <a:pPr marL="0" indent="0" algn="ctr">
              <a:buNone/>
            </a:pPr>
            <a:endParaRPr lang="en-US" sz="2400" dirty="0">
              <a:solidFill>
                <a:srgbClr val="003366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3366"/>
                </a:solidFill>
              </a:rPr>
              <a:t>~100 million tons of crop residues are created each year in the U. S. alone </a:t>
            </a:r>
          </a:p>
          <a:p>
            <a:pPr marL="0" indent="0">
              <a:buNone/>
            </a:pPr>
            <a:endParaRPr lang="en-US" sz="2000" dirty="0">
              <a:solidFill>
                <a:srgbClr val="003366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3366"/>
                </a:solidFill>
              </a:rPr>
              <a:t>Major commodity crops produce large quantities of residues: rice, wheat, cotton, corn</a:t>
            </a:r>
          </a:p>
          <a:p>
            <a:pPr marL="0" indent="0">
              <a:buNone/>
            </a:pPr>
            <a:endParaRPr lang="en-US" sz="2000" dirty="0">
              <a:solidFill>
                <a:srgbClr val="003366"/>
              </a:solidFill>
            </a:endParaRPr>
          </a:p>
          <a:p>
            <a:pPr marL="0" indent="0" algn="ctr">
              <a:buNone/>
            </a:pPr>
            <a:endParaRPr lang="en-US" sz="2400" dirty="0">
              <a:solidFill>
                <a:srgbClr val="003366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49178B-94AB-9DF0-5981-F35516A1DF57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3A5FE97-CB69-1C5B-1D66-49964D390EDD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8C9E64B9-535A-86A9-EBFB-C4BFE956F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5222839-B0A8-A65C-32C0-876D7BBE184B}"/>
              </a:ext>
            </a:extLst>
          </p:cNvPr>
          <p:cNvSpPr txBox="1"/>
          <p:nvPr/>
        </p:nvSpPr>
        <p:spPr>
          <a:xfrm>
            <a:off x="7671664" y="5380672"/>
            <a:ext cx="25610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Uses for these residues: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Fodder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Compost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/>
              <a:t>Mushrooms!</a:t>
            </a:r>
          </a:p>
        </p:txBody>
      </p:sp>
      <p:pic>
        <p:nvPicPr>
          <p:cNvPr id="16" name="Picture 15" descr="A child feeding a goat&#10;&#10;AI-generated content may be incorrect.">
            <a:extLst>
              <a:ext uri="{FF2B5EF4-FFF2-40B4-BE49-F238E27FC236}">
                <a16:creationId xmlns:a16="http://schemas.microsoft.com/office/drawing/2014/main" id="{312E2F1C-528C-20DA-F19D-4B1543CB7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1664" y="1990420"/>
            <a:ext cx="4520336" cy="339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03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FA08C-3CA0-6A95-EF1F-05D3A0779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FABDD-F5B5-5B7A-3A2B-056A79D07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66952"/>
            <a:ext cx="10972800" cy="1143000"/>
          </a:xfrm>
        </p:spPr>
        <p:txBody>
          <a:bodyPr>
            <a:normAutofit fontScale="90000"/>
          </a:bodyPr>
          <a:lstStyle/>
          <a:p>
            <a:pPr>
              <a:defRPr>
                <a:solidFill>
                  <a:srgbClr val="CC0000"/>
                </a:solidFill>
              </a:defRPr>
            </a:pPr>
            <a:br>
              <a:rPr lang="en-US" dirty="0"/>
            </a:br>
            <a:endParaRPr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536B012-1439-6747-541F-0112FA5B73DE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F0837B0-7BFF-BC32-B62F-C79F4EE9DEC9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1547C0A6-39B9-686F-385F-B3B78E2B3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E04FEF46-C24B-ED83-BF78-7ADDA3A7AFA5}"/>
              </a:ext>
            </a:extLst>
          </p:cNvPr>
          <p:cNvSpPr txBox="1">
            <a:spLocks/>
          </p:cNvSpPr>
          <p:nvPr/>
        </p:nvSpPr>
        <p:spPr>
          <a:xfrm>
            <a:off x="762000" y="111935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>
                <a:solidFill>
                  <a:srgbClr val="CC0000"/>
                </a:solidFill>
              </a:defRPr>
            </a:pPr>
            <a:r>
              <a:rPr lang="en-US">
                <a:solidFill>
                  <a:srgbClr val="CC0000"/>
                </a:solidFill>
              </a:rPr>
              <a:t>Benefits of Mushroom Cultivation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EFAD4C-F416-8964-B7AD-32E3B8A38691}"/>
              </a:ext>
            </a:extLst>
          </p:cNvPr>
          <p:cNvSpPr txBox="1"/>
          <p:nvPr/>
        </p:nvSpPr>
        <p:spPr>
          <a:xfrm>
            <a:off x="609600" y="3229053"/>
            <a:ext cx="4390983" cy="31499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342900" indent="-342900" defTabSz="410751" hangingPunct="0">
              <a:buFontTx/>
              <a:buChar char="-"/>
            </a:pPr>
            <a:r>
              <a:rPr lang="en-US" sz="2000" dirty="0">
                <a:solidFill>
                  <a:srgbClr val="003366"/>
                </a:solidFill>
                <a:sym typeface="Futura"/>
              </a:rPr>
              <a:t>Corn, Corncobs, Cornstalks</a:t>
            </a:r>
          </a:p>
          <a:p>
            <a:pPr marL="342900" indent="-342900" defTabSz="410751" hangingPunct="0">
              <a:buFontTx/>
              <a:buChar char="-"/>
            </a:pPr>
            <a:r>
              <a:rPr lang="en-US" sz="2000" dirty="0">
                <a:solidFill>
                  <a:srgbClr val="003366"/>
                </a:solidFill>
              </a:rPr>
              <a:t>Cotton and Cotton Waste</a:t>
            </a:r>
          </a:p>
          <a:p>
            <a:pPr marL="342900" indent="-342900" defTabSz="410751" hangingPunct="0">
              <a:buFontTx/>
              <a:buChar char="-"/>
            </a:pPr>
            <a:r>
              <a:rPr lang="en-US" sz="2000" dirty="0">
                <a:solidFill>
                  <a:srgbClr val="003366"/>
                </a:solidFill>
                <a:sym typeface="Futura"/>
              </a:rPr>
              <a:t>Textiles</a:t>
            </a:r>
          </a:p>
          <a:p>
            <a:pPr marL="342900" indent="-342900" defTabSz="410751" hangingPunct="0">
              <a:buFontTx/>
              <a:buChar char="-"/>
            </a:pPr>
            <a:r>
              <a:rPr lang="en-US" sz="2000" dirty="0">
                <a:solidFill>
                  <a:srgbClr val="003366"/>
                </a:solidFill>
              </a:rPr>
              <a:t>Garden and Yard Waste</a:t>
            </a:r>
            <a:endParaRPr lang="en-US" sz="2000" dirty="0">
              <a:solidFill>
                <a:srgbClr val="003366"/>
              </a:solidFill>
              <a:sym typeface="Futura"/>
            </a:endParaRPr>
          </a:p>
          <a:p>
            <a:pPr marL="342900" indent="-342900" defTabSz="410751" hangingPunct="0">
              <a:buFontTx/>
              <a:buChar char="-"/>
            </a:pPr>
            <a:r>
              <a:rPr lang="en-US" sz="2000" dirty="0">
                <a:solidFill>
                  <a:srgbClr val="003366"/>
                </a:solidFill>
                <a:sym typeface="Futura"/>
              </a:rPr>
              <a:t>Hemp </a:t>
            </a:r>
          </a:p>
          <a:p>
            <a:pPr marL="342900" indent="-342900" defTabSz="410751" hangingPunct="0">
              <a:buFontTx/>
              <a:buChar char="-"/>
            </a:pPr>
            <a:r>
              <a:rPr lang="en-US" sz="2000" dirty="0">
                <a:solidFill>
                  <a:srgbClr val="003366"/>
                </a:solidFill>
              </a:rPr>
              <a:t>Nut casing</a:t>
            </a:r>
          </a:p>
          <a:p>
            <a:pPr marL="342900" indent="-342900" defTabSz="410751" hangingPunct="0">
              <a:buFontTx/>
              <a:buChar char="-"/>
            </a:pPr>
            <a:r>
              <a:rPr lang="en-US" sz="2000" dirty="0">
                <a:solidFill>
                  <a:srgbClr val="003366"/>
                </a:solidFill>
              </a:rPr>
              <a:t>Seed Hulls</a:t>
            </a:r>
          </a:p>
          <a:p>
            <a:pPr marL="342900" indent="-342900" defTabSz="410751" hangingPunct="0">
              <a:buFontTx/>
              <a:buChar char="-"/>
            </a:pPr>
            <a:r>
              <a:rPr lang="en-US" sz="2000" dirty="0">
                <a:solidFill>
                  <a:srgbClr val="003366"/>
                </a:solidFill>
              </a:rPr>
              <a:t>Paper Products </a:t>
            </a:r>
          </a:p>
          <a:p>
            <a:pPr marL="342900" indent="-342900" defTabSz="410751" hangingPunct="0">
              <a:buFontTx/>
              <a:buChar char="-"/>
            </a:pPr>
            <a:r>
              <a:rPr lang="en-US" sz="2000" dirty="0">
                <a:solidFill>
                  <a:srgbClr val="003366"/>
                </a:solidFill>
              </a:rPr>
              <a:t>Soybean Roughage</a:t>
            </a:r>
          </a:p>
          <a:p>
            <a:pPr marL="342900" indent="-342900" defTabSz="410751" hangingPunct="0">
              <a:buFontTx/>
              <a:buChar char="-"/>
            </a:pPr>
            <a:r>
              <a:rPr lang="en-US" sz="2000" dirty="0">
                <a:solidFill>
                  <a:srgbClr val="003366"/>
                </a:solidFill>
              </a:rPr>
              <a:t>Brewery Waste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007DCD-AEAE-158B-9CDB-5AB6002AE057}"/>
              </a:ext>
            </a:extLst>
          </p:cNvPr>
          <p:cNvSpPr txBox="1"/>
          <p:nvPr/>
        </p:nvSpPr>
        <p:spPr>
          <a:xfrm>
            <a:off x="4129250" y="3229054"/>
            <a:ext cx="3933500" cy="31499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342900" indent="-342900" defTabSz="410751" hangingPunct="0">
              <a:buFontTx/>
              <a:buChar char="-"/>
            </a:pPr>
            <a:r>
              <a:rPr lang="en-US" sz="2000" dirty="0">
                <a:solidFill>
                  <a:srgbClr val="003366"/>
                </a:solidFill>
                <a:sym typeface="Futura"/>
              </a:rPr>
              <a:t>Cacao Shells</a:t>
            </a:r>
          </a:p>
          <a:p>
            <a:pPr marL="342900" indent="-342900" defTabSz="410751" hangingPunct="0">
              <a:buFontTx/>
              <a:buChar char="-"/>
            </a:pPr>
            <a:r>
              <a:rPr lang="en-US" sz="2000" dirty="0">
                <a:solidFill>
                  <a:srgbClr val="003366"/>
                </a:solidFill>
                <a:sym typeface="Futura"/>
              </a:rPr>
              <a:t>Coconut and Coir</a:t>
            </a:r>
          </a:p>
          <a:p>
            <a:pPr marL="342900" indent="-342900" defTabSz="410751" hangingPunct="0">
              <a:buFontTx/>
              <a:buChar char="-"/>
            </a:pPr>
            <a:r>
              <a:rPr lang="en-US" sz="2000" dirty="0">
                <a:solidFill>
                  <a:srgbClr val="003366"/>
                </a:solidFill>
              </a:rPr>
              <a:t>Used Coffee Grounds</a:t>
            </a:r>
          </a:p>
          <a:p>
            <a:pPr marL="342900" indent="-342900" defTabSz="410751" hangingPunct="0">
              <a:buFontTx/>
              <a:buChar char="-"/>
            </a:pPr>
            <a:r>
              <a:rPr lang="en-US" sz="2000" dirty="0">
                <a:solidFill>
                  <a:srgbClr val="003366"/>
                </a:solidFill>
                <a:sym typeface="Futura"/>
              </a:rPr>
              <a:t>Agave</a:t>
            </a:r>
          </a:p>
          <a:p>
            <a:pPr marL="342900" indent="-342900" defTabSz="410751" hangingPunct="0">
              <a:buFontTx/>
              <a:buChar char="-"/>
            </a:pPr>
            <a:r>
              <a:rPr lang="en-US" sz="2000" dirty="0">
                <a:solidFill>
                  <a:srgbClr val="003366"/>
                </a:solidFill>
                <a:sym typeface="Futura"/>
              </a:rPr>
              <a:t>Straws, wheat, rye, etc. </a:t>
            </a:r>
          </a:p>
          <a:p>
            <a:pPr marL="342900" indent="-342900" defTabSz="410751" hangingPunct="0">
              <a:buFontTx/>
              <a:buChar char="-"/>
            </a:pPr>
            <a:r>
              <a:rPr lang="en-US" sz="2000" dirty="0">
                <a:solidFill>
                  <a:srgbClr val="003366"/>
                </a:solidFill>
                <a:sym typeface="Futura"/>
              </a:rPr>
              <a:t>Sugarcane </a:t>
            </a:r>
          </a:p>
          <a:p>
            <a:pPr marL="342900" indent="-342900" defTabSz="410751" hangingPunct="0">
              <a:buFontTx/>
              <a:buChar char="-"/>
            </a:pPr>
            <a:r>
              <a:rPr lang="en-US" sz="2000" dirty="0">
                <a:solidFill>
                  <a:srgbClr val="003366"/>
                </a:solidFill>
                <a:sym typeface="Futura"/>
              </a:rPr>
              <a:t>Tea waste, leaves and trimmings</a:t>
            </a:r>
          </a:p>
          <a:p>
            <a:pPr marL="342900" indent="-342900" defTabSz="410751" hangingPunct="0">
              <a:buFontTx/>
              <a:buChar char="-"/>
            </a:pPr>
            <a:r>
              <a:rPr lang="en-US" sz="2000" dirty="0">
                <a:solidFill>
                  <a:srgbClr val="003366"/>
                </a:solidFill>
                <a:sym typeface="Futura"/>
              </a:rPr>
              <a:t>Water hyacinth</a:t>
            </a:r>
          </a:p>
          <a:p>
            <a:pPr marL="342900" indent="-342900" defTabSz="410751" hangingPunct="0">
              <a:buFontTx/>
              <a:buChar char="-"/>
            </a:pPr>
            <a:r>
              <a:rPr lang="en-US" sz="2000" dirty="0">
                <a:solidFill>
                  <a:srgbClr val="003366"/>
                </a:solidFill>
                <a:sym typeface="Futura"/>
              </a:rPr>
              <a:t>Wood Construction Waste</a:t>
            </a:r>
          </a:p>
          <a:p>
            <a:pPr marL="342900" indent="-342900" defTabSz="410751" hangingPunct="0">
              <a:buFontTx/>
              <a:buChar char="-"/>
            </a:pPr>
            <a:r>
              <a:rPr lang="en-US" sz="2000" dirty="0">
                <a:solidFill>
                  <a:srgbClr val="003366"/>
                </a:solidFill>
                <a:sym typeface="Futura"/>
              </a:rPr>
              <a:t>Tomato vines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8D4B11-D30A-0F3B-7BD5-2845B687F824}"/>
              </a:ext>
            </a:extLst>
          </p:cNvPr>
          <p:cNvSpPr txBox="1"/>
          <p:nvPr/>
        </p:nvSpPr>
        <p:spPr>
          <a:xfrm>
            <a:off x="609600" y="2456902"/>
            <a:ext cx="6692629" cy="5030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defTabSz="410751" hangingPunct="0"/>
            <a:r>
              <a:rPr lang="en-US" sz="2800" dirty="0">
                <a:solidFill>
                  <a:srgbClr val="003366"/>
                </a:solidFill>
              </a:rPr>
              <a:t>Our mushrooms will grow on nearly anything!</a:t>
            </a:r>
            <a:endParaRPr lang="en-US" sz="2800" dirty="0">
              <a:solidFill>
                <a:srgbClr val="003366"/>
              </a:solidFill>
              <a:sym typeface="Futura"/>
            </a:endParaRPr>
          </a:p>
        </p:txBody>
      </p:sp>
      <p:pic>
        <p:nvPicPr>
          <p:cNvPr id="17" name="Picture 16" descr="A group of containers with different types of seeds&#10;&#10;Description automatically generated">
            <a:extLst>
              <a:ext uri="{FF2B5EF4-FFF2-40B4-BE49-F238E27FC236}">
                <a16:creationId xmlns:a16="http://schemas.microsoft.com/office/drawing/2014/main" id="{12047680-A398-9E11-16BC-FEEEFE94D2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171"/>
          <a:stretch/>
        </p:blipFill>
        <p:spPr>
          <a:xfrm>
            <a:off x="8593976" y="2260731"/>
            <a:ext cx="3598024" cy="459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62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9A95B-F204-2589-C0BF-6C5088252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BC4E1-5F4F-7B07-BDEA-F9127A25D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66952"/>
            <a:ext cx="10972800" cy="1143000"/>
          </a:xfrm>
        </p:spPr>
        <p:txBody>
          <a:bodyPr>
            <a:normAutofit fontScale="90000"/>
          </a:bodyPr>
          <a:lstStyle/>
          <a:p>
            <a:pPr>
              <a:defRPr>
                <a:solidFill>
                  <a:srgbClr val="CC0000"/>
                </a:solidFill>
              </a:defRPr>
            </a:pPr>
            <a:br>
              <a:rPr lang="en-US" dirty="0"/>
            </a:br>
            <a:endParaRPr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0459739-2D8C-60BA-2EA6-E5F652957EE5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5EC2B36-669E-9735-DA4A-7EE37CDAA44A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941CF756-718B-60DF-6DB7-0F64E8DD4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A7BB9DCD-E182-1E64-215B-0D07893C89A7}"/>
              </a:ext>
            </a:extLst>
          </p:cNvPr>
          <p:cNvSpPr txBox="1">
            <a:spLocks/>
          </p:cNvSpPr>
          <p:nvPr/>
        </p:nvSpPr>
        <p:spPr>
          <a:xfrm>
            <a:off x="762000" y="111935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>
                <a:solidFill>
                  <a:srgbClr val="CC0000"/>
                </a:solidFill>
              </a:defRPr>
            </a:pPr>
            <a:r>
              <a:rPr lang="en-US">
                <a:solidFill>
                  <a:srgbClr val="CC0000"/>
                </a:solidFill>
              </a:rPr>
              <a:t>Benefits of Mushroom Cultivation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8D4AC5-0FA9-1E27-CC79-D0AED051E403}"/>
              </a:ext>
            </a:extLst>
          </p:cNvPr>
          <p:cNvSpPr txBox="1"/>
          <p:nvPr/>
        </p:nvSpPr>
        <p:spPr>
          <a:xfrm>
            <a:off x="514779" y="2305729"/>
            <a:ext cx="3190187" cy="9339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defTabSz="410751" hangingPunct="0"/>
            <a:r>
              <a:rPr lang="en-US" sz="2800" dirty="0">
                <a:solidFill>
                  <a:srgbClr val="003366"/>
                </a:solidFill>
                <a:cs typeface="Times New Roman" panose="02020603050405020304" pitchFamily="18" charset="0"/>
                <a:sym typeface="Futura"/>
              </a:rPr>
              <a:t>Yes, so many things can be substrate:</a:t>
            </a:r>
            <a:endParaRPr lang="en-US" sz="2800" dirty="0">
              <a:solidFill>
                <a:srgbClr val="003366"/>
              </a:solidFill>
              <a:sym typeface="Futura"/>
            </a:endParaRPr>
          </a:p>
        </p:txBody>
      </p:sp>
      <p:pic>
        <p:nvPicPr>
          <p:cNvPr id="4" name="Picture 3" descr="A plastic container with mushrooms in it&#10;&#10;AI-generated content may be incorrect.">
            <a:extLst>
              <a:ext uri="{FF2B5EF4-FFF2-40B4-BE49-F238E27FC236}">
                <a16:creationId xmlns:a16="http://schemas.microsoft.com/office/drawing/2014/main" id="{530CC297-872A-F813-B637-55BF97CC2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4965" y="2350973"/>
            <a:ext cx="5220511" cy="39153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F78924-5483-5AAF-5112-8C593CB8E557}"/>
              </a:ext>
            </a:extLst>
          </p:cNvPr>
          <p:cNvSpPr txBox="1"/>
          <p:nvPr/>
        </p:nvSpPr>
        <p:spPr>
          <a:xfrm>
            <a:off x="3603872" y="6354977"/>
            <a:ext cx="5774987" cy="5030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defTabSz="410751" hangingPunct="0"/>
            <a:r>
              <a:rPr lang="en-US" sz="2800" dirty="0">
                <a:solidFill>
                  <a:srgbClr val="00336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2800" dirty="0">
                <a:solidFill>
                  <a:srgbClr val="003366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ignocellulosic biomass for mushrooms</a:t>
            </a:r>
          </a:p>
        </p:txBody>
      </p:sp>
    </p:spTree>
    <p:extLst>
      <p:ext uri="{BB962C8B-B14F-4D97-AF65-F5344CB8AC3E}">
        <p14:creationId xmlns:p14="http://schemas.microsoft.com/office/powerpoint/2010/main" val="1651072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0C5D0-A624-F432-8926-DAF971389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F12F7-A7BA-404B-49ED-CC4C945F4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66952"/>
            <a:ext cx="10972800" cy="1143000"/>
          </a:xfrm>
        </p:spPr>
        <p:txBody>
          <a:bodyPr/>
          <a:lstStyle/>
          <a:p>
            <a:pPr>
              <a:defRPr>
                <a:solidFill>
                  <a:srgbClr val="CC0000"/>
                </a:solidFill>
              </a:defRPr>
            </a:pPr>
            <a:r>
              <a:rPr lang="en-US" dirty="0"/>
              <a:t>Benefits of Mushroom Cultivation</a:t>
            </a:r>
            <a:endParaRPr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4AAB01-9124-BD2A-710E-73A8D9AFB90E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6CA13F-EBD0-99A1-7E23-173433AB8F81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05D9CBC4-D112-B0BA-CBB3-D2C26FD06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pic>
        <p:nvPicPr>
          <p:cNvPr id="4" name="Picture 3" descr="A black container with brown shredded wood in it&#10;&#10;Description automatically generated">
            <a:extLst>
              <a:ext uri="{FF2B5EF4-FFF2-40B4-BE49-F238E27FC236}">
                <a16:creationId xmlns:a16="http://schemas.microsoft.com/office/drawing/2014/main" id="{F94E22EA-F0AB-06FD-DF45-75833FA77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501897" y="2601389"/>
            <a:ext cx="4772466" cy="35793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1D05FD-0B56-25C1-2649-3F257CEF2B30}"/>
              </a:ext>
            </a:extLst>
          </p:cNvPr>
          <p:cNvSpPr txBox="1"/>
          <p:nvPr/>
        </p:nvSpPr>
        <p:spPr>
          <a:xfrm>
            <a:off x="289497" y="6414733"/>
            <a:ext cx="297190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Roasted agave post syrup extraction</a:t>
            </a:r>
          </a:p>
        </p:txBody>
      </p:sp>
      <p:pic>
        <p:nvPicPr>
          <p:cNvPr id="12" name="Picture 11" descr="A group of mushrooms on a shelf&#10;&#10;AI-generated content may be incorrect.">
            <a:extLst>
              <a:ext uri="{FF2B5EF4-FFF2-40B4-BE49-F238E27FC236}">
                <a16:creationId xmlns:a16="http://schemas.microsoft.com/office/drawing/2014/main" id="{12681268-690D-BDF4-3FB8-674927F5C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2389" y="1933904"/>
            <a:ext cx="5354950" cy="40162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20195AD-7E91-F0D2-F8BE-33299F34061D}"/>
              </a:ext>
            </a:extLst>
          </p:cNvPr>
          <p:cNvSpPr txBox="1"/>
          <p:nvPr/>
        </p:nvSpPr>
        <p:spPr>
          <a:xfrm>
            <a:off x="4327200" y="2877347"/>
            <a:ext cx="198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 average: ~2000g Roasted agave post syrup extraction to 700g oyster mushrooms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FADE83A-A0A4-0C18-8C1D-6810D3461AE3}"/>
              </a:ext>
            </a:extLst>
          </p:cNvPr>
          <p:cNvCxnSpPr/>
          <p:nvPr/>
        </p:nvCxnSpPr>
        <p:spPr>
          <a:xfrm>
            <a:off x="4356783" y="4391063"/>
            <a:ext cx="19800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6037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B9BF0-41AF-0245-6B19-631103751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A7EE4-3A1B-080A-BE01-31C40AF3D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66952"/>
            <a:ext cx="10972800" cy="1143000"/>
          </a:xfrm>
        </p:spPr>
        <p:txBody>
          <a:bodyPr>
            <a:normAutofit fontScale="90000"/>
          </a:bodyPr>
          <a:lstStyle/>
          <a:p>
            <a:pPr>
              <a:defRPr>
                <a:solidFill>
                  <a:srgbClr val="CC0000"/>
                </a:solidFill>
              </a:defRPr>
            </a:pPr>
            <a:br>
              <a:rPr lang="en-US" dirty="0"/>
            </a:br>
            <a:endParaRPr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5B71A04-A38B-26D9-C3BF-AD6E476F2547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F242232-7F8C-2DFF-836D-A6EDA0688B34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334A8E34-11C7-71A6-C95A-D6D95DE88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00E2B685-6771-0BF7-2676-A74CFD1C5D99}"/>
              </a:ext>
            </a:extLst>
          </p:cNvPr>
          <p:cNvSpPr txBox="1">
            <a:spLocks/>
          </p:cNvSpPr>
          <p:nvPr/>
        </p:nvSpPr>
        <p:spPr>
          <a:xfrm>
            <a:off x="762000" y="111935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>
                <a:solidFill>
                  <a:srgbClr val="CC0000"/>
                </a:solidFill>
              </a:defRPr>
            </a:pPr>
            <a:r>
              <a:rPr lang="en-US">
                <a:solidFill>
                  <a:srgbClr val="CC0000"/>
                </a:solidFill>
              </a:rPr>
              <a:t>Benefits of Mushroom Cultivation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48E951-AC94-12F3-62C2-B64BE99DD526}"/>
              </a:ext>
            </a:extLst>
          </p:cNvPr>
          <p:cNvSpPr txBox="1"/>
          <p:nvPr/>
        </p:nvSpPr>
        <p:spPr>
          <a:xfrm>
            <a:off x="904279" y="2533102"/>
            <a:ext cx="2800688" cy="5030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defTabSz="410751" hangingPunct="0"/>
            <a:r>
              <a:rPr lang="en-US" sz="2800" dirty="0">
                <a:solidFill>
                  <a:srgbClr val="003366"/>
                </a:solidFill>
              </a:rPr>
              <a:t>Growing industry:</a:t>
            </a:r>
            <a:endParaRPr lang="en-US" sz="2800" dirty="0">
              <a:solidFill>
                <a:srgbClr val="003366"/>
              </a:solidFill>
              <a:sym typeface="Futur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38FB1F-24A4-E93A-2AA3-7DA963671EA5}"/>
              </a:ext>
            </a:extLst>
          </p:cNvPr>
          <p:cNvSpPr txBox="1"/>
          <p:nvPr/>
        </p:nvSpPr>
        <p:spPr>
          <a:xfrm>
            <a:off x="904278" y="3306875"/>
            <a:ext cx="850476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3366"/>
                </a:solidFill>
              </a:rPr>
              <a:t>U.S. market</a:t>
            </a:r>
            <a:r>
              <a:rPr lang="en-US" dirty="0">
                <a:solidFill>
                  <a:srgbClr val="003366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66"/>
                </a:solidFill>
              </a:rPr>
              <a:t> ~$1–1.5 billion in cultivation/value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66"/>
                </a:solidFill>
              </a:rPr>
              <a:t> Volume ~1 Mt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3366"/>
                </a:solidFill>
                <a:effectLst/>
              </a:rPr>
              <a:t>25.4 million pounds, just in specialty mushrooms</a:t>
            </a:r>
            <a:endParaRPr lang="en-US" dirty="0">
              <a:solidFill>
                <a:srgbClr val="0033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66"/>
                </a:solidFill>
              </a:rPr>
              <a:t>~7–8% share of global cultivated volume.</a:t>
            </a:r>
          </a:p>
          <a:p>
            <a:r>
              <a:rPr lang="en-US" b="1" dirty="0">
                <a:solidFill>
                  <a:srgbClr val="003366"/>
                </a:solidFill>
              </a:rPr>
              <a:t>Global market</a:t>
            </a:r>
            <a:r>
              <a:rPr lang="en-US" dirty="0">
                <a:solidFill>
                  <a:srgbClr val="003366"/>
                </a:solidFill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66"/>
                </a:solidFill>
              </a:rPr>
              <a:t>$65–70 billion in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66"/>
                </a:solidFill>
              </a:rPr>
              <a:t>Forecast to reach $125–145 billion by early 2030s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66"/>
                </a:solidFill>
              </a:rPr>
              <a:t>Volume ~17 Mt cultivated annually.</a:t>
            </a:r>
          </a:p>
          <a:p>
            <a:endParaRPr lang="en-US" dirty="0">
              <a:solidFill>
                <a:srgbClr val="003366"/>
              </a:solidFill>
            </a:endParaRPr>
          </a:p>
          <a:p>
            <a:endParaRPr lang="en-US" dirty="0">
              <a:solidFill>
                <a:srgbClr val="003366"/>
              </a:solidFill>
            </a:endParaRPr>
          </a:p>
          <a:p>
            <a:r>
              <a:rPr lang="en-US" dirty="0">
                <a:solidFill>
                  <a:srgbClr val="003366"/>
                </a:solidFill>
              </a:rPr>
              <a:t>Growth comes from tech, niche varieties, and health trends aligning with global drivers.</a:t>
            </a:r>
          </a:p>
        </p:txBody>
      </p:sp>
      <p:pic>
        <p:nvPicPr>
          <p:cNvPr id="12" name="Picture 11" descr="A white container full of white mushrooms&#10;&#10;AI-generated content may be incorrect.">
            <a:extLst>
              <a:ext uri="{FF2B5EF4-FFF2-40B4-BE49-F238E27FC236}">
                <a16:creationId xmlns:a16="http://schemas.microsoft.com/office/drawing/2014/main" id="{D57C1D9D-A6B5-ABCC-973B-A820229399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817" b="5883"/>
          <a:stretch/>
        </p:blipFill>
        <p:spPr>
          <a:xfrm>
            <a:off x="6008493" y="2262352"/>
            <a:ext cx="5878708" cy="362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37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F4B126AE-1995-ADA7-F97F-D1AEB6001A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7909109"/>
              </p:ext>
            </p:extLst>
          </p:nvPr>
        </p:nvGraphicFramePr>
        <p:xfrm>
          <a:off x="6331677" y="2741163"/>
          <a:ext cx="4595337" cy="3455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D4831E4-9AC6-A17C-7129-64833AAACC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9462609"/>
              </p:ext>
            </p:extLst>
          </p:nvPr>
        </p:nvGraphicFramePr>
        <p:xfrm>
          <a:off x="59269" y="2431941"/>
          <a:ext cx="5463309" cy="3756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200" name="AutoShape 7"/>
          <p:cNvSpPr>
            <a:spLocks/>
          </p:cNvSpPr>
          <p:nvPr/>
        </p:nvSpPr>
        <p:spPr bwMode="auto">
          <a:xfrm>
            <a:off x="3302418" y="2664038"/>
            <a:ext cx="1517279" cy="260283"/>
          </a:xfrm>
          <a:custGeom>
            <a:avLst/>
            <a:gdLst>
              <a:gd name="T0" fmla="*/ 75283601 w 21600"/>
              <a:gd name="T1" fmla="*/ 3913301 h 21600"/>
              <a:gd name="T2" fmla="*/ 75283601 w 21600"/>
              <a:gd name="T3" fmla="*/ 3913301 h 21600"/>
              <a:gd name="T4" fmla="*/ 75283601 w 21600"/>
              <a:gd name="T5" fmla="*/ 3913301 h 21600"/>
              <a:gd name="T6" fmla="*/ 75283601 w 21600"/>
              <a:gd name="T7" fmla="*/ 3913301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26788" tIns="26788" rIns="26788" bIns="26788"/>
          <a:lstStyle>
            <a:lvl1pPr algn="ctr"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 marL="742950" indent="-285750" algn="ctr"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marL="1143000" indent="-228600" algn="ctr"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marL="1600200" indent="-228600" algn="ctr"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marL="2057400" indent="-228600" algn="ctr"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algn="l" defTabSz="642915">
              <a:buClr>
                <a:srgbClr val="000000"/>
              </a:buClr>
            </a:pPr>
            <a:r>
              <a:rPr lang="en-US" altLang="en-US" sz="1400" b="1" dirty="0">
                <a:solidFill>
                  <a:srgbClr val="003366"/>
                </a:solidFill>
                <a:latin typeface="+mn-lt"/>
                <a:ea typeface="Futura" charset="0"/>
                <a:cs typeface="Futura" charset="0"/>
                <a:sym typeface="Futura" charset="0"/>
              </a:rPr>
              <a:t>Mushrooms $1.2 B</a:t>
            </a:r>
            <a:endParaRPr lang="en-US" altLang="en-US" sz="1400" b="1" dirty="0">
              <a:solidFill>
                <a:srgbClr val="003366"/>
              </a:solidFill>
              <a:latin typeface="+mn-lt"/>
            </a:endParaRPr>
          </a:p>
        </p:txBody>
      </p:sp>
      <p:sp>
        <p:nvSpPr>
          <p:cNvPr id="8195" name="AutoShape 2"/>
          <p:cNvSpPr>
            <a:spLocks/>
          </p:cNvSpPr>
          <p:nvPr/>
        </p:nvSpPr>
        <p:spPr bwMode="auto">
          <a:xfrm>
            <a:off x="3563421" y="5245666"/>
            <a:ext cx="1959157" cy="387731"/>
          </a:xfrm>
          <a:custGeom>
            <a:avLst/>
            <a:gdLst>
              <a:gd name="T0" fmla="*/ 15592844 w 21600"/>
              <a:gd name="T1" fmla="*/ 3913301 h 21600"/>
              <a:gd name="T2" fmla="*/ 15592844 w 21600"/>
              <a:gd name="T3" fmla="*/ 3913301 h 21600"/>
              <a:gd name="T4" fmla="*/ 15592844 w 21600"/>
              <a:gd name="T5" fmla="*/ 3913301 h 21600"/>
              <a:gd name="T6" fmla="*/ 15592844 w 21600"/>
              <a:gd name="T7" fmla="*/ 3913301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26788" tIns="26788" rIns="26788" bIns="26788"/>
          <a:lstStyle>
            <a:lvl1pPr algn="ctr"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 marL="742950" indent="-285750" algn="ctr"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marL="1143000" indent="-228600" algn="ctr"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marL="1600200" indent="-228600" algn="ctr"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marL="2057400" indent="-228600" algn="ctr"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algn="l" defTabSz="642915">
              <a:buClr>
                <a:srgbClr val="000000"/>
              </a:buClr>
            </a:pPr>
            <a:r>
              <a:rPr lang="en-US" altLang="en-US" sz="1400" dirty="0">
                <a:latin typeface="+mn-lt"/>
                <a:ea typeface="Futura" charset="0"/>
                <a:cs typeface="Futura" charset="0"/>
                <a:sym typeface="Futura" charset="0"/>
              </a:rPr>
              <a:t>Romaine Lettuce $1.4 B</a:t>
            </a:r>
            <a:endParaRPr lang="en-US" altLang="en-US" sz="1400" dirty="0">
              <a:latin typeface="+mn-lt"/>
            </a:endParaRPr>
          </a:p>
        </p:txBody>
      </p:sp>
      <p:sp>
        <p:nvSpPr>
          <p:cNvPr id="8196" name="AutoShape 3"/>
          <p:cNvSpPr>
            <a:spLocks/>
          </p:cNvSpPr>
          <p:nvPr/>
        </p:nvSpPr>
        <p:spPr bwMode="auto">
          <a:xfrm>
            <a:off x="170354" y="5117229"/>
            <a:ext cx="1538587" cy="364910"/>
          </a:xfrm>
          <a:custGeom>
            <a:avLst/>
            <a:gdLst>
              <a:gd name="T0" fmla="*/ 24951671 w 21600"/>
              <a:gd name="T1" fmla="*/ 4218127 h 21600"/>
              <a:gd name="T2" fmla="*/ 24951671 w 21600"/>
              <a:gd name="T3" fmla="*/ 4218127 h 21600"/>
              <a:gd name="T4" fmla="*/ 24951671 w 21600"/>
              <a:gd name="T5" fmla="*/ 4218127 h 21600"/>
              <a:gd name="T6" fmla="*/ 24951671 w 21600"/>
              <a:gd name="T7" fmla="*/ 421812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26788" tIns="26788" rIns="26788" bIns="26788"/>
          <a:lstStyle>
            <a:lvl1pPr algn="ctr"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 marL="742950" indent="-285750" algn="ctr"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marL="1143000" indent="-228600" algn="ctr"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marL="1600200" indent="-228600" algn="ctr"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marL="2057400" indent="-228600" algn="ctr"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algn="l" defTabSz="642915">
              <a:buClr>
                <a:srgbClr val="000000"/>
              </a:buClr>
            </a:pPr>
            <a:r>
              <a:rPr lang="en-US" altLang="en-US" sz="1400" dirty="0">
                <a:latin typeface="+mn-lt"/>
                <a:ea typeface="Futura" charset="0"/>
                <a:cs typeface="Futura" charset="0"/>
                <a:sym typeface="Futura" charset="0"/>
              </a:rPr>
              <a:t>Head Lettuce $1.3 B</a:t>
            </a:r>
            <a:endParaRPr lang="en-US" altLang="en-US" sz="1400" dirty="0">
              <a:latin typeface="+mn-lt"/>
            </a:endParaRPr>
          </a:p>
        </p:txBody>
      </p:sp>
      <p:sp>
        <p:nvSpPr>
          <p:cNvPr id="8197" name="AutoShape 4"/>
          <p:cNvSpPr>
            <a:spLocks/>
          </p:cNvSpPr>
          <p:nvPr/>
        </p:nvSpPr>
        <p:spPr bwMode="auto">
          <a:xfrm>
            <a:off x="3968269" y="4270924"/>
            <a:ext cx="1615486" cy="290794"/>
          </a:xfrm>
          <a:custGeom>
            <a:avLst/>
            <a:gdLst>
              <a:gd name="T0" fmla="*/ 43548300 w 21600"/>
              <a:gd name="T1" fmla="*/ 3913291 h 21600"/>
              <a:gd name="T2" fmla="*/ 43548300 w 21600"/>
              <a:gd name="T3" fmla="*/ 3913291 h 21600"/>
              <a:gd name="T4" fmla="*/ 43548300 w 21600"/>
              <a:gd name="T5" fmla="*/ 3913291 h 21600"/>
              <a:gd name="T6" fmla="*/ 43548300 w 21600"/>
              <a:gd name="T7" fmla="*/ 3913291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26788" tIns="26788" rIns="26788" bIns="26788"/>
          <a:lstStyle>
            <a:lvl1pPr algn="ctr"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 marL="742950" indent="-285750" algn="ctr"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marL="1143000" indent="-228600" algn="ctr"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marL="1600200" indent="-228600" algn="ctr"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marL="2057400" indent="-228600" algn="ctr"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algn="l" defTabSz="642915">
              <a:buClr>
                <a:srgbClr val="000000"/>
              </a:buClr>
            </a:pPr>
            <a:r>
              <a:rPr lang="en-US" altLang="en-US" sz="1400" dirty="0">
                <a:latin typeface="+mn-lt"/>
                <a:ea typeface="Futura" charset="0"/>
                <a:cs typeface="Futura" charset="0"/>
                <a:sym typeface="Futura" charset="0"/>
              </a:rPr>
              <a:t>Sweet Corn  $800 M  </a:t>
            </a:r>
            <a:endParaRPr lang="en-US" altLang="en-US" sz="1400" dirty="0">
              <a:latin typeface="+mn-lt"/>
            </a:endParaRPr>
          </a:p>
        </p:txBody>
      </p:sp>
      <p:sp>
        <p:nvSpPr>
          <p:cNvPr id="8198" name="AutoShape 5"/>
          <p:cNvSpPr>
            <a:spLocks/>
          </p:cNvSpPr>
          <p:nvPr/>
        </p:nvSpPr>
        <p:spPr bwMode="auto">
          <a:xfrm>
            <a:off x="2024372" y="5802628"/>
            <a:ext cx="1038037" cy="310186"/>
          </a:xfrm>
          <a:custGeom>
            <a:avLst/>
            <a:gdLst>
              <a:gd name="T0" fmla="*/ 20307114 w 21600"/>
              <a:gd name="T1" fmla="*/ 3913301 h 21600"/>
              <a:gd name="T2" fmla="*/ 20307114 w 21600"/>
              <a:gd name="T3" fmla="*/ 3913301 h 21600"/>
              <a:gd name="T4" fmla="*/ 20307114 w 21600"/>
              <a:gd name="T5" fmla="*/ 3913301 h 21600"/>
              <a:gd name="T6" fmla="*/ 20307114 w 21600"/>
              <a:gd name="T7" fmla="*/ 3913301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26788" tIns="26788" rIns="26788" bIns="26788"/>
          <a:lstStyle>
            <a:lvl1pPr algn="ctr"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 marL="742950" indent="-285750" algn="ctr"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marL="1143000" indent="-228600" algn="ctr"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marL="1600200" indent="-228600" algn="ctr"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marL="2057400" indent="-228600" algn="ctr"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algn="l" defTabSz="642915">
              <a:buClr>
                <a:srgbClr val="000000"/>
              </a:buClr>
            </a:pPr>
            <a:r>
              <a:rPr lang="en-US" altLang="en-US" sz="1400" dirty="0">
                <a:latin typeface="+mn-lt"/>
                <a:ea typeface="Futura" charset="0"/>
                <a:cs typeface="Futura" charset="0"/>
                <a:sym typeface="Futura" charset="0"/>
              </a:rPr>
              <a:t>Carrot $1.1 B</a:t>
            </a:r>
            <a:endParaRPr lang="en-US" altLang="en-US" sz="1400" dirty="0">
              <a:latin typeface="+mn-lt"/>
            </a:endParaRPr>
          </a:p>
        </p:txBody>
      </p:sp>
      <p:sp>
        <p:nvSpPr>
          <p:cNvPr id="8199" name="AutoShape 6"/>
          <p:cNvSpPr>
            <a:spLocks/>
          </p:cNvSpPr>
          <p:nvPr/>
        </p:nvSpPr>
        <p:spPr bwMode="auto">
          <a:xfrm>
            <a:off x="4154989" y="3415714"/>
            <a:ext cx="1428766" cy="364910"/>
          </a:xfrm>
          <a:custGeom>
            <a:avLst/>
            <a:gdLst>
              <a:gd name="T0" fmla="*/ 23374998 w 21600"/>
              <a:gd name="T1" fmla="*/ 3913301 h 21600"/>
              <a:gd name="T2" fmla="*/ 23374998 w 21600"/>
              <a:gd name="T3" fmla="*/ 3913301 h 21600"/>
              <a:gd name="T4" fmla="*/ 23374998 w 21600"/>
              <a:gd name="T5" fmla="*/ 3913301 h 21600"/>
              <a:gd name="T6" fmla="*/ 23374998 w 21600"/>
              <a:gd name="T7" fmla="*/ 3913301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26788" tIns="26788" rIns="26788" bIns="26788"/>
          <a:lstStyle>
            <a:lvl1pPr algn="ctr"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 marL="742950" indent="-285750" algn="ctr"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marL="1143000" indent="-228600" algn="ctr"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marL="1600200" indent="-228600" algn="ctr"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marL="2057400" indent="-228600" algn="ctr"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algn="l" defTabSz="642915">
              <a:buClr>
                <a:srgbClr val="000000"/>
              </a:buClr>
            </a:pPr>
            <a:r>
              <a:rPr lang="en-US" altLang="en-US" sz="1400" dirty="0">
                <a:latin typeface="+mn-lt"/>
                <a:ea typeface="Futura" charset="0"/>
                <a:cs typeface="Futura" charset="0"/>
                <a:sym typeface="Futura" charset="0"/>
              </a:rPr>
              <a:t>Broccoli $800 M</a:t>
            </a:r>
            <a:endParaRPr lang="en-US" altLang="en-US" sz="1400" dirty="0">
              <a:latin typeface="+mn-lt"/>
            </a:endParaRPr>
          </a:p>
        </p:txBody>
      </p:sp>
      <p:sp>
        <p:nvSpPr>
          <p:cNvPr id="8201" name="AutoShape 8"/>
          <p:cNvSpPr>
            <a:spLocks/>
          </p:cNvSpPr>
          <p:nvPr/>
        </p:nvSpPr>
        <p:spPr bwMode="auto">
          <a:xfrm>
            <a:off x="338319" y="3211477"/>
            <a:ext cx="1216388" cy="364910"/>
          </a:xfrm>
          <a:custGeom>
            <a:avLst/>
            <a:gdLst>
              <a:gd name="T0" fmla="*/ 19964384 w 21600"/>
              <a:gd name="T1" fmla="*/ 3913301 h 21600"/>
              <a:gd name="T2" fmla="*/ 19964384 w 21600"/>
              <a:gd name="T3" fmla="*/ 3913301 h 21600"/>
              <a:gd name="T4" fmla="*/ 19964384 w 21600"/>
              <a:gd name="T5" fmla="*/ 3913301 h 21600"/>
              <a:gd name="T6" fmla="*/ 19964384 w 21600"/>
              <a:gd name="T7" fmla="*/ 3913301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26788" tIns="26788" rIns="26788" bIns="26788"/>
          <a:lstStyle>
            <a:lvl1pPr algn="ctr"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 marL="742950" indent="-285750" algn="ctr"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marL="1143000" indent="-228600" algn="ctr"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marL="1600200" indent="-228600" algn="ctr"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marL="2057400" indent="-228600" algn="ctr"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algn="l" defTabSz="642915">
              <a:buClr>
                <a:srgbClr val="000000"/>
              </a:buClr>
            </a:pPr>
            <a:r>
              <a:rPr lang="en-US" altLang="en-US" sz="1400" dirty="0">
                <a:latin typeface="+mn-lt"/>
                <a:ea typeface="Futura" charset="0"/>
                <a:cs typeface="Futura" charset="0"/>
                <a:sym typeface="Futura" charset="0"/>
              </a:rPr>
              <a:t>Tomato  $2.5 B</a:t>
            </a:r>
            <a:endParaRPr lang="en-US" altLang="en-US" sz="1400" dirty="0">
              <a:latin typeface="+mn-lt"/>
            </a:endParaRPr>
          </a:p>
        </p:txBody>
      </p:sp>
      <p:sp>
        <p:nvSpPr>
          <p:cNvPr id="8204" name="AutoShape 11"/>
          <p:cNvSpPr>
            <a:spLocks/>
          </p:cNvSpPr>
          <p:nvPr/>
        </p:nvSpPr>
        <p:spPr bwMode="auto">
          <a:xfrm>
            <a:off x="15788" y="6081586"/>
            <a:ext cx="2284826" cy="776413"/>
          </a:xfrm>
          <a:custGeom>
            <a:avLst/>
            <a:gdLst>
              <a:gd name="T0" fmla="*/ 331555490 w 21600"/>
              <a:gd name="T1" fmla="*/ 37616250 h 21600"/>
              <a:gd name="T2" fmla="*/ 331555490 w 21600"/>
              <a:gd name="T3" fmla="*/ 37616250 h 21600"/>
              <a:gd name="T4" fmla="*/ 331555490 w 21600"/>
              <a:gd name="T5" fmla="*/ 37616250 h 21600"/>
              <a:gd name="T6" fmla="*/ 331555490 w 21600"/>
              <a:gd name="T7" fmla="*/ 376162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miter lim="0"/>
            <a:headEnd/>
            <a:tailEnd/>
          </a:ln>
          <a:effectLst/>
        </p:spPr>
        <p:txBody>
          <a:bodyPr lIns="35717" tIns="35717" rIns="35717" bIns="35717" anchor="ctr"/>
          <a:lstStyle>
            <a:lvl1pPr algn="ctr"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 marL="742950" indent="-285750" algn="ctr"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marL="1143000" indent="-228600" algn="ctr"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marL="1600200" indent="-228600" algn="ctr"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marL="2057400" indent="-228600" algn="ctr"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eaLnBrk="1"/>
            <a:r>
              <a:rPr lang="en-US" altLang="en-US" sz="1700" dirty="0">
                <a:latin typeface="+mn-lt"/>
                <a:ea typeface="Futura Condensed" charset="0"/>
                <a:cs typeface="Futura Condensed" charset="0"/>
                <a:sym typeface="Futura Condensed" charset="0"/>
              </a:rPr>
              <a:t>2022 US Crop Values</a:t>
            </a:r>
          </a:p>
          <a:p>
            <a:pPr eaLnBrk="1"/>
            <a:r>
              <a:rPr lang="en-US" altLang="en-US" sz="1700" dirty="0">
                <a:latin typeface="+mn-lt"/>
                <a:ea typeface="Futura Condensed" charset="0"/>
                <a:cs typeface="Futura Condensed" charset="0"/>
                <a:sym typeface="Futura Condensed" charset="0"/>
              </a:rPr>
              <a:t>Fresh and Processed</a:t>
            </a:r>
          </a:p>
          <a:p>
            <a:pPr eaLnBrk="1"/>
            <a:r>
              <a:rPr lang="en-US" altLang="en-US" sz="1700" dirty="0">
                <a:latin typeface="+mn-lt"/>
                <a:ea typeface="Futura Condensed" charset="0"/>
                <a:cs typeface="Futura Condensed" charset="0"/>
                <a:sym typeface="Futura Condensed" charset="0"/>
              </a:rPr>
              <a:t>ers.usda.gov</a:t>
            </a:r>
            <a:endParaRPr lang="en-US" altLang="en-US" sz="3000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85976A-2DF1-4F22-8E4D-4603CF2E096E}"/>
              </a:ext>
            </a:extLst>
          </p:cNvPr>
          <p:cNvSpPr txBox="1"/>
          <p:nvPr/>
        </p:nvSpPr>
        <p:spPr>
          <a:xfrm>
            <a:off x="1953045" y="190036"/>
            <a:ext cx="19489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400" b="1" dirty="0">
                <a:solidFill>
                  <a:srgbClr val="FF0000"/>
                </a:solidFill>
                <a:latin typeface="Futura Condensed" charset="0"/>
                <a:ea typeface="Futura Condensed" charset="0"/>
                <a:cs typeface="Futura Condensed" charset="0"/>
                <a:sym typeface="Futura Condensed" charset="0"/>
              </a:rPr>
              <a:t>Why Mushrooms!</a:t>
            </a:r>
          </a:p>
          <a:p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F98C4C-0327-2E1D-47C7-C500DE744D89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96E308-61D8-00A8-70B8-3633CB11F0F4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488807EA-FA31-1CB3-D170-49FC27A47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7C09AFD5-B463-C64A-DEBE-1F693C2292CC}"/>
              </a:ext>
            </a:extLst>
          </p:cNvPr>
          <p:cNvSpPr txBox="1">
            <a:spLocks/>
          </p:cNvSpPr>
          <p:nvPr/>
        </p:nvSpPr>
        <p:spPr>
          <a:xfrm>
            <a:off x="677056" y="776413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>
                <a:solidFill>
                  <a:srgbClr val="CC0000"/>
                </a:solidFill>
              </a:defRPr>
            </a:pPr>
            <a:r>
              <a:rPr lang="en-US" dirty="0">
                <a:solidFill>
                  <a:srgbClr val="CC0000"/>
                </a:solidFill>
              </a:rPr>
              <a:t>Benefits of Mushroom Cultivation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631C8B-BD74-D051-01E1-7B012334AAFD}"/>
              </a:ext>
            </a:extLst>
          </p:cNvPr>
          <p:cNvSpPr txBox="1"/>
          <p:nvPr/>
        </p:nvSpPr>
        <p:spPr>
          <a:xfrm>
            <a:off x="446595" y="1831046"/>
            <a:ext cx="6692629" cy="5030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defTabSz="410751" hangingPunct="0"/>
            <a:r>
              <a:rPr lang="en-US" sz="2800" dirty="0">
                <a:solidFill>
                  <a:srgbClr val="003366"/>
                </a:solidFill>
              </a:rPr>
              <a:t>Growing industry:</a:t>
            </a:r>
            <a:endParaRPr lang="en-US" sz="2800" dirty="0">
              <a:solidFill>
                <a:srgbClr val="003366"/>
              </a:solidFill>
              <a:sym typeface="Futur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C44BB5-D2CC-4634-A210-79F83C6B2B4C}"/>
              </a:ext>
            </a:extLst>
          </p:cNvPr>
          <p:cNvSpPr txBox="1"/>
          <p:nvPr/>
        </p:nvSpPr>
        <p:spPr>
          <a:xfrm>
            <a:off x="10201761" y="6279052"/>
            <a:ext cx="1974451" cy="58477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003366"/>
                </a:solidFill>
              </a:rPr>
              <a:t>World Market Values</a:t>
            </a:r>
          </a:p>
          <a:p>
            <a:pPr algn="ctr"/>
            <a:r>
              <a:rPr lang="en-US" sz="1600" dirty="0">
                <a:solidFill>
                  <a:srgbClr val="003366"/>
                </a:solidFill>
              </a:rPr>
              <a:t>FAOSTAT 2020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638087-D2BA-E688-649E-161715B017F8}"/>
              </a:ext>
            </a:extLst>
          </p:cNvPr>
          <p:cNvSpPr txBox="1"/>
          <p:nvPr/>
        </p:nvSpPr>
        <p:spPr>
          <a:xfrm>
            <a:off x="6444963" y="4247044"/>
            <a:ext cx="138852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3366"/>
                </a:solidFill>
              </a:rPr>
              <a:t>Apples – $76B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4D00F3-7B76-D1AE-D8C5-4E3D3F0E3520}"/>
              </a:ext>
            </a:extLst>
          </p:cNvPr>
          <p:cNvSpPr txBox="1"/>
          <p:nvPr/>
        </p:nvSpPr>
        <p:spPr>
          <a:xfrm>
            <a:off x="9614818" y="3267124"/>
            <a:ext cx="187814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3366"/>
                </a:solidFill>
              </a:rPr>
              <a:t>Mushrooms – $45 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003C27-6050-D55E-55E5-4228FE7A23A6}"/>
              </a:ext>
            </a:extLst>
          </p:cNvPr>
          <p:cNvSpPr txBox="1"/>
          <p:nvPr/>
        </p:nvSpPr>
        <p:spPr>
          <a:xfrm>
            <a:off x="9916889" y="4784112"/>
            <a:ext cx="157607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3366"/>
                </a:solidFill>
              </a:rPr>
              <a:t>Bananas – $41 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98B244-1116-D5DC-B909-E6DCA5EB1265}"/>
              </a:ext>
            </a:extLst>
          </p:cNvPr>
          <p:cNvSpPr txBox="1"/>
          <p:nvPr/>
        </p:nvSpPr>
        <p:spPr>
          <a:xfrm>
            <a:off x="9510984" y="5677776"/>
            <a:ext cx="148951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3366"/>
                </a:solidFill>
              </a:rPr>
              <a:t>Melons – $11 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9DA03E-724B-6AA4-D8A0-79C978FF4753}"/>
              </a:ext>
            </a:extLst>
          </p:cNvPr>
          <p:cNvSpPr txBox="1"/>
          <p:nvPr/>
        </p:nvSpPr>
        <p:spPr>
          <a:xfrm>
            <a:off x="6692311" y="5661290"/>
            <a:ext cx="150849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3366"/>
                </a:solidFill>
              </a:rPr>
              <a:t>Oranges – $34B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552A97-D9BC-83B3-E53C-157C06515101}"/>
              </a:ext>
            </a:extLst>
          </p:cNvPr>
          <p:cNvSpPr txBox="1"/>
          <p:nvPr/>
        </p:nvSpPr>
        <p:spPr>
          <a:xfrm>
            <a:off x="6577007" y="2684442"/>
            <a:ext cx="189218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3366"/>
                </a:solidFill>
              </a:rPr>
              <a:t>Strawberries – $22B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4BB888-1BD0-DCF0-A9F2-3810AB827AEB}"/>
              </a:ext>
            </a:extLst>
          </p:cNvPr>
          <p:cNvSpPr txBox="1"/>
          <p:nvPr/>
        </p:nvSpPr>
        <p:spPr>
          <a:xfrm>
            <a:off x="8833194" y="2515165"/>
            <a:ext cx="156324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3366"/>
                </a:solidFill>
              </a:rPr>
              <a:t>Almonds – $15B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0C827C-DD12-225E-063A-4602FDEA6787}"/>
              </a:ext>
            </a:extLst>
          </p:cNvPr>
          <p:cNvSpPr txBox="1"/>
          <p:nvPr/>
        </p:nvSpPr>
        <p:spPr>
          <a:xfrm>
            <a:off x="8725987" y="5999401"/>
            <a:ext cx="148085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3366"/>
                </a:solidFill>
              </a:rPr>
              <a:t>Lettuce – $20 B</a:t>
            </a:r>
          </a:p>
        </p:txBody>
      </p:sp>
    </p:spTree>
    <p:extLst>
      <p:ext uri="{BB962C8B-B14F-4D97-AF65-F5344CB8AC3E}">
        <p14:creationId xmlns:p14="http://schemas.microsoft.com/office/powerpoint/2010/main" val="129680853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B60A8-B05C-6E7A-154E-AB95A4023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663ADE6-8BE4-70FD-0A3E-400C92D84A77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68FD9-2612-7554-2158-95EA41CEF7CB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C3E517DA-9700-66EF-7986-6855E6FC7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0F9CFC2-7BCD-E27E-0068-FA0BB9B4BA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0" y="1393157"/>
            <a:ext cx="3302000" cy="4953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92CFC1-3CEA-1FEA-BB0C-856A294C5E8F}"/>
              </a:ext>
            </a:extLst>
          </p:cNvPr>
          <p:cNvSpPr txBox="1"/>
          <p:nvPr/>
        </p:nvSpPr>
        <p:spPr>
          <a:xfrm>
            <a:off x="8838965" y="6316808"/>
            <a:ext cx="3404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Dr. Pryor on Fungal foray with students</a:t>
            </a:r>
          </a:p>
          <a:p>
            <a:r>
              <a:rPr lang="en-US" sz="1600" dirty="0"/>
              <a:t>-Mt Lemmon, 2015-</a:t>
            </a:r>
          </a:p>
        </p:txBody>
      </p:sp>
      <p:pic>
        <p:nvPicPr>
          <p:cNvPr id="14" name="Picture 13" descr="A person holding a bowl of food&#10;&#10;AI-generated content may be incorrect.">
            <a:extLst>
              <a:ext uri="{FF2B5EF4-FFF2-40B4-BE49-F238E27FC236}">
                <a16:creationId xmlns:a16="http://schemas.microsoft.com/office/drawing/2014/main" id="{E8312655-DD41-2EC3-8245-C14CF20AE56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1111"/>
          <a:stretch/>
        </p:blipFill>
        <p:spPr>
          <a:xfrm>
            <a:off x="5536965" y="1393157"/>
            <a:ext cx="3302000" cy="4953000"/>
          </a:xfrm>
          <a:prstGeom prst="rect">
            <a:avLst/>
          </a:prstGeom>
        </p:spPr>
      </p:pic>
      <p:pic>
        <p:nvPicPr>
          <p:cNvPr id="16" name="Picture 15" descr="A lego person holding a trophy&#10;&#10;AI-generated content may be incorrect.">
            <a:extLst>
              <a:ext uri="{FF2B5EF4-FFF2-40B4-BE49-F238E27FC236}">
                <a16:creationId xmlns:a16="http://schemas.microsoft.com/office/drawing/2014/main" id="{C8338C08-5C96-B1E5-62DC-C19C0DF09E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0147" y="4618830"/>
            <a:ext cx="1697978" cy="16979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F117F8-F709-D862-FB4F-763C785ECC4F}"/>
              </a:ext>
            </a:extLst>
          </p:cNvPr>
          <p:cNvSpPr txBox="1"/>
          <p:nvPr/>
        </p:nvSpPr>
        <p:spPr>
          <a:xfrm>
            <a:off x="5536965" y="6346157"/>
            <a:ext cx="3404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Ag. Discovery, 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8051DB-4365-C53C-57C4-85740B1BDFBC}"/>
              </a:ext>
            </a:extLst>
          </p:cNvPr>
          <p:cNvSpPr txBox="1"/>
          <p:nvPr/>
        </p:nvSpPr>
        <p:spPr>
          <a:xfrm>
            <a:off x="415114" y="1408088"/>
            <a:ext cx="4725085" cy="2578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 marR="0" indent="-6350">
              <a:lnSpc>
                <a:spcPct val="107000"/>
              </a:lnSpc>
              <a:spcAft>
                <a:spcPts val="160"/>
              </a:spcAft>
              <a:buNone/>
            </a:pPr>
            <a:r>
              <a:rPr lang="en-US" sz="1800" dirty="0">
                <a:solidFill>
                  <a:srgbClr val="003366"/>
                </a:solidFill>
                <a:effectLst/>
                <a:ea typeface="Arial" panose="020B0604020202020204" pitchFamily="34" charset="0"/>
              </a:rPr>
              <a:t>Bree Gomez</a:t>
            </a:r>
          </a:p>
          <a:p>
            <a:pPr marL="6350" marR="0" indent="-6350">
              <a:lnSpc>
                <a:spcPct val="107000"/>
              </a:lnSpc>
              <a:spcAft>
                <a:spcPts val="160"/>
              </a:spcAft>
              <a:buNone/>
            </a:pPr>
            <a:r>
              <a:rPr lang="en-US" sz="1800" dirty="0">
                <a:solidFill>
                  <a:srgbClr val="003366"/>
                </a:solidFill>
                <a:effectLst/>
                <a:ea typeface="Arial" panose="020B0604020202020204" pitchFamily="34" charset="0"/>
              </a:rPr>
              <a:t>Educational Background</a:t>
            </a:r>
          </a:p>
          <a:p>
            <a:pPr marL="6350" marR="0" indent="-6350">
              <a:lnSpc>
                <a:spcPct val="107000"/>
              </a:lnSpc>
              <a:spcAft>
                <a:spcPts val="160"/>
              </a:spcAft>
              <a:buNone/>
            </a:pPr>
            <a:r>
              <a:rPr lang="en-US" sz="1800" dirty="0">
                <a:solidFill>
                  <a:srgbClr val="003366"/>
                </a:solidFill>
                <a:effectLst/>
                <a:ea typeface="Arial" panose="020B0604020202020204" pitchFamily="34" charset="0"/>
              </a:rPr>
              <a:t>University of Arizona, Tucson, AZ </a:t>
            </a:r>
          </a:p>
          <a:p>
            <a:pPr marL="6350" marR="0" indent="-6350">
              <a:lnSpc>
                <a:spcPct val="107000"/>
              </a:lnSpc>
              <a:spcAft>
                <a:spcPts val="160"/>
              </a:spcAft>
              <a:buNone/>
            </a:pPr>
            <a:r>
              <a:rPr lang="en-US" sz="1800" dirty="0">
                <a:solidFill>
                  <a:srgbClr val="003366"/>
                </a:solidFill>
                <a:effectLst/>
                <a:ea typeface="Arial" panose="020B0604020202020204" pitchFamily="34" charset="0"/>
              </a:rPr>
              <a:t>Master of Science in Geographic Information Systems Technology </a:t>
            </a:r>
          </a:p>
          <a:p>
            <a:pPr marL="6350" marR="0" indent="-6350">
              <a:lnSpc>
                <a:spcPct val="107000"/>
              </a:lnSpc>
              <a:spcAft>
                <a:spcPts val="160"/>
              </a:spcAft>
              <a:buNone/>
            </a:pPr>
            <a:r>
              <a:rPr lang="en-US" sz="1800" dirty="0">
                <a:solidFill>
                  <a:srgbClr val="003366"/>
                </a:solidFill>
                <a:effectLst/>
                <a:ea typeface="Arial" panose="020B0604020202020204" pitchFamily="34" charset="0"/>
              </a:rPr>
              <a:t>(GIST), December 2019</a:t>
            </a:r>
          </a:p>
          <a:p>
            <a:pPr marL="6350" marR="0" indent="-6350">
              <a:lnSpc>
                <a:spcPct val="107000"/>
              </a:lnSpc>
              <a:spcAft>
                <a:spcPts val="1060"/>
              </a:spcAft>
            </a:pPr>
            <a:r>
              <a:rPr lang="en-US" sz="1800" dirty="0">
                <a:solidFill>
                  <a:srgbClr val="003366"/>
                </a:solidFill>
                <a:effectLst/>
                <a:ea typeface="Arial" panose="020B0604020202020204" pitchFamily="34" charset="0"/>
              </a:rPr>
              <a:t>Bachelor of Science in Environmental Sciences, Microbiology Emphasis, December 2013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6D4CB7-A192-3D43-69FD-4589B12C0A81}"/>
              </a:ext>
            </a:extLst>
          </p:cNvPr>
          <p:cNvSpPr txBox="1"/>
          <p:nvPr/>
        </p:nvSpPr>
        <p:spPr>
          <a:xfrm>
            <a:off x="1143983" y="4280276"/>
            <a:ext cx="4725085" cy="1019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 marR="0" indent="-6350">
              <a:lnSpc>
                <a:spcPct val="107000"/>
              </a:lnSpc>
              <a:spcAft>
                <a:spcPts val="160"/>
              </a:spcAft>
              <a:buNone/>
            </a:pPr>
            <a:r>
              <a:rPr lang="en-US" dirty="0">
                <a:solidFill>
                  <a:srgbClr val="003366"/>
                </a:solidFill>
                <a:ea typeface="Arial" panose="020B0604020202020204" pitchFamily="34" charset="0"/>
              </a:rPr>
              <a:t>Mushroom Cultivation</a:t>
            </a:r>
            <a:r>
              <a:rPr lang="en-US" sz="1800" dirty="0">
                <a:solidFill>
                  <a:srgbClr val="003366"/>
                </a:solidFill>
                <a:effectLst/>
                <a:ea typeface="Arial" panose="020B0604020202020204" pitchFamily="34" charset="0"/>
              </a:rPr>
              <a:t> Background</a:t>
            </a:r>
          </a:p>
          <a:p>
            <a:pPr marL="6350" marR="0" indent="-6350">
              <a:lnSpc>
                <a:spcPct val="107000"/>
              </a:lnSpc>
              <a:spcAft>
                <a:spcPts val="160"/>
              </a:spcAft>
              <a:buNone/>
            </a:pPr>
            <a:r>
              <a:rPr lang="en-US" sz="1800" dirty="0">
                <a:solidFill>
                  <a:srgbClr val="003366"/>
                </a:solidFill>
                <a:effectLst/>
                <a:ea typeface="Arial" panose="020B0604020202020204" pitchFamily="34" charset="0"/>
              </a:rPr>
              <a:t>Pryor lab, </a:t>
            </a:r>
          </a:p>
          <a:p>
            <a:pPr marL="6350" marR="0" indent="-6350">
              <a:lnSpc>
                <a:spcPct val="107000"/>
              </a:lnSpc>
              <a:spcAft>
                <a:spcPts val="160"/>
              </a:spcAft>
              <a:buNone/>
            </a:pPr>
            <a:r>
              <a:rPr lang="en-US" dirty="0">
                <a:solidFill>
                  <a:srgbClr val="003366"/>
                </a:solidFill>
                <a:ea typeface="Arial" panose="020B0604020202020204" pitchFamily="34" charset="0"/>
              </a:rPr>
              <a:t>10 years this January!</a:t>
            </a:r>
            <a:endParaRPr lang="en-US" sz="1800" dirty="0">
              <a:solidFill>
                <a:srgbClr val="003366"/>
              </a:solidFill>
              <a:effectLst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6659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9EC6E-96DF-45D5-E1BE-166066976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1AB9F9E-6538-3E17-767E-14EEA0A569C4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9AE7D78-4EC5-2139-7265-6D236426AE8D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93DA4231-3300-7B6F-1CFF-564D5C1E0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EC2E8DC-5781-0A68-803C-0D6428CB17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9335810"/>
              </p:ext>
            </p:extLst>
          </p:nvPr>
        </p:nvGraphicFramePr>
        <p:xfrm>
          <a:off x="462838" y="3070175"/>
          <a:ext cx="6719841" cy="2651760"/>
        </p:xfrm>
        <a:graphic>
          <a:graphicData uri="http://schemas.openxmlformats.org/drawingml/2006/table">
            <a:tbl>
              <a:tblPr/>
              <a:tblGrid>
                <a:gridCol w="1498909">
                  <a:extLst>
                    <a:ext uri="{9D8B030D-6E8A-4147-A177-3AD203B41FA5}">
                      <a16:colId xmlns:a16="http://schemas.microsoft.com/office/drawing/2014/main" val="1460057847"/>
                    </a:ext>
                  </a:extLst>
                </a:gridCol>
                <a:gridCol w="1439765">
                  <a:extLst>
                    <a:ext uri="{9D8B030D-6E8A-4147-A177-3AD203B41FA5}">
                      <a16:colId xmlns:a16="http://schemas.microsoft.com/office/drawing/2014/main" val="497661582"/>
                    </a:ext>
                  </a:extLst>
                </a:gridCol>
                <a:gridCol w="1322173">
                  <a:extLst>
                    <a:ext uri="{9D8B030D-6E8A-4147-A177-3AD203B41FA5}">
                      <a16:colId xmlns:a16="http://schemas.microsoft.com/office/drawing/2014/main" val="2751275867"/>
                    </a:ext>
                  </a:extLst>
                </a:gridCol>
                <a:gridCol w="2458994">
                  <a:extLst>
                    <a:ext uri="{9D8B030D-6E8A-4147-A177-3AD203B41FA5}">
                      <a16:colId xmlns:a16="http://schemas.microsoft.com/office/drawing/2014/main" val="40776469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/>
                        <a:t>Mushroom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Yield (per m²/month)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Selling Price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Profit Potential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53435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Oyster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10–25 </a:t>
                      </a:r>
                      <a:r>
                        <a:rPr lang="en-US" dirty="0" err="1"/>
                        <a:t>lbs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$5–$10/lb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High if sold direct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453006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Shiitake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5–15 </a:t>
                      </a:r>
                      <a:r>
                        <a:rPr lang="en-US" dirty="0" err="1"/>
                        <a:t>lbs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$8–$15/lb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Moderate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92927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Lion’s Mane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5–12 lbs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$10–$20/</a:t>
                      </a:r>
                      <a:r>
                        <a:rPr lang="en-US" dirty="0" err="1"/>
                        <a:t>lb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Higher margin, but more complex to grow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508536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Reishi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Lower yield (dried)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$30–$80/lb dried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Niche, value-added products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8774143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3DFBC8AD-D1E0-1ABD-929D-BB85E0933C04}"/>
              </a:ext>
            </a:extLst>
          </p:cNvPr>
          <p:cNvSpPr txBox="1">
            <a:spLocks/>
          </p:cNvSpPr>
          <p:nvPr/>
        </p:nvSpPr>
        <p:spPr>
          <a:xfrm>
            <a:off x="762000" y="111935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>
                <a:solidFill>
                  <a:srgbClr val="CC0000"/>
                </a:solidFill>
              </a:defRPr>
            </a:pPr>
            <a:r>
              <a:rPr lang="en-US" dirty="0">
                <a:solidFill>
                  <a:srgbClr val="CC0000"/>
                </a:solidFill>
              </a:rPr>
              <a:t>Benefits of Mushroom Cultivation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DB2056-1083-3DCF-2FE8-BCBAB4A93FAE}"/>
              </a:ext>
            </a:extLst>
          </p:cNvPr>
          <p:cNvSpPr txBox="1"/>
          <p:nvPr/>
        </p:nvSpPr>
        <p:spPr>
          <a:xfrm>
            <a:off x="595360" y="2414752"/>
            <a:ext cx="2800688" cy="5030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defTabSz="410751" hangingPunct="0"/>
            <a:r>
              <a:rPr lang="en-US" sz="2800" dirty="0">
                <a:solidFill>
                  <a:srgbClr val="003366"/>
                </a:solidFill>
              </a:rPr>
              <a:t>Typical prices:</a:t>
            </a:r>
            <a:endParaRPr lang="en-US" sz="2800" dirty="0">
              <a:solidFill>
                <a:srgbClr val="003366"/>
              </a:solidFill>
              <a:sym typeface="Futura"/>
            </a:endParaRPr>
          </a:p>
        </p:txBody>
      </p:sp>
      <p:pic>
        <p:nvPicPr>
          <p:cNvPr id="16" name="Picture 15" descr="A shelf with mushrooms in plastic containers&#10;&#10;AI-generated content may be incorrect.">
            <a:extLst>
              <a:ext uri="{FF2B5EF4-FFF2-40B4-BE49-F238E27FC236}">
                <a16:creationId xmlns:a16="http://schemas.microsoft.com/office/drawing/2014/main" id="{D032D71D-A558-9B40-274F-F9DF8BA2A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2679" y="2567255"/>
            <a:ext cx="487679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961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6D592-E869-49AD-0996-A6E857BB3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3484C-C156-9564-0D2E-418D244EB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66952"/>
            <a:ext cx="10972800" cy="1143000"/>
          </a:xfrm>
        </p:spPr>
        <p:txBody>
          <a:bodyPr/>
          <a:lstStyle/>
          <a:p>
            <a:pPr>
              <a:defRPr>
                <a:solidFill>
                  <a:srgbClr val="CC0000"/>
                </a:solidFill>
              </a:defRPr>
            </a:pPr>
            <a:r>
              <a:rPr lang="en-US" dirty="0"/>
              <a:t>Growing Industry of Fungal Products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FF62C-0EDA-9D3D-1C05-A0F3B6493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109952"/>
            <a:ext cx="10972800" cy="4016212"/>
          </a:xfrm>
        </p:spPr>
        <p:txBody>
          <a:bodyPr>
            <a:normAutofit/>
          </a:bodyPr>
          <a:lstStyle/>
          <a:p>
            <a:pPr marL="0" indent="0">
              <a:buNone/>
              <a:defRPr>
                <a:solidFill>
                  <a:srgbClr val="003366"/>
                </a:solidFill>
              </a:defRPr>
            </a:pPr>
            <a:endParaRPr lang="en-US" dirty="0">
              <a:solidFill>
                <a:srgbClr val="003366"/>
              </a:solidFill>
            </a:endParaRPr>
          </a:p>
          <a:p>
            <a:pPr marL="0" indent="0">
              <a:buNone/>
              <a:defRPr>
                <a:solidFill>
                  <a:srgbClr val="003366"/>
                </a:solidFill>
              </a:defRPr>
            </a:pPr>
            <a:r>
              <a:rPr lang="en-US" dirty="0">
                <a:solidFill>
                  <a:srgbClr val="003366"/>
                </a:solidFill>
              </a:rPr>
              <a:t>Mycoprotein products - no mushrooms involved</a:t>
            </a:r>
          </a:p>
          <a:p>
            <a:pPr marL="0" indent="0">
              <a:buNone/>
              <a:defRPr>
                <a:solidFill>
                  <a:srgbClr val="003366"/>
                </a:solidFill>
              </a:defRPr>
            </a:pPr>
            <a:endParaRPr lang="en-US" dirty="0">
              <a:solidFill>
                <a:srgbClr val="003366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9463420-A6E4-47A1-5F75-74028AAC044C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C5758D-F847-E220-9382-AEE1C6483712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4F4C04AC-EB0E-A5A9-2DA0-29838C624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pic>
        <p:nvPicPr>
          <p:cNvPr id="13314" name="Picture 2" descr="Quorn Vp Nuggets - 32 OZ - carrsqc">
            <a:extLst>
              <a:ext uri="{FF2B5EF4-FFF2-40B4-BE49-F238E27FC236}">
                <a16:creationId xmlns:a16="http://schemas.microsoft.com/office/drawing/2014/main" id="{630E6CD3-4DAD-812E-ADA2-E6BFE4FC3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6" b="6866"/>
          <a:stretch/>
        </p:blipFill>
        <p:spPr bwMode="auto">
          <a:xfrm>
            <a:off x="418147" y="4407931"/>
            <a:ext cx="1847665" cy="156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There's a New Source for Meat Substitutes: Fungi - WSJ">
            <a:extLst>
              <a:ext uri="{FF2B5EF4-FFF2-40B4-BE49-F238E27FC236}">
                <a16:creationId xmlns:a16="http://schemas.microsoft.com/office/drawing/2014/main" id="{60D8AA78-A7BA-AA26-8BA8-D10481452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742" y="4118058"/>
            <a:ext cx="1859436" cy="185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Fig. 1">
            <a:extLst>
              <a:ext uri="{FF2B5EF4-FFF2-40B4-BE49-F238E27FC236}">
                <a16:creationId xmlns:a16="http://schemas.microsoft.com/office/drawing/2014/main" id="{E489F646-01F6-7209-547F-F2864A9EF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940" y="3441037"/>
            <a:ext cx="6195060" cy="341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0013A3-BD35-E24B-60B8-E17AD7E74A23}"/>
              </a:ext>
            </a:extLst>
          </p:cNvPr>
          <p:cNvSpPr txBox="1"/>
          <p:nvPr/>
        </p:nvSpPr>
        <p:spPr>
          <a:xfrm>
            <a:off x="8955464" y="6606784"/>
            <a:ext cx="3396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  <a:buNone/>
            </a:pPr>
            <a:r>
              <a:rPr lang="en-US" sz="600" b="0" i="0" dirty="0" err="1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Contato</a:t>
            </a:r>
            <a:r>
              <a:rPr lang="en-US" sz="600" b="0" i="0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, A.G., Conte-Junior, C.A. Mushrooms as meat substitute in plant-based diets. </a:t>
            </a:r>
            <a:r>
              <a:rPr lang="en-US" sz="600" b="0" i="1" dirty="0" err="1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Eur</a:t>
            </a:r>
            <a:r>
              <a:rPr lang="en-US" sz="600" b="0" i="1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 Food Res Technol</a:t>
            </a:r>
            <a:r>
              <a:rPr lang="en-US" sz="600" b="0" i="0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 (2025). https://</a:t>
            </a:r>
            <a:r>
              <a:rPr lang="en-US" sz="600" b="0" i="0" dirty="0" err="1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doi.org</a:t>
            </a:r>
            <a:r>
              <a:rPr lang="en-US" sz="600" b="0" i="0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/10.1007/s00217-025-04722-0</a:t>
            </a:r>
            <a:br>
              <a:rPr lang="en-US" sz="600" dirty="0"/>
            </a:b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7874150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801F6-73B4-6D5F-7D6D-A1A090C3C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DE4F6-CA52-0D85-EFE6-C2443A2D9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66952"/>
            <a:ext cx="10972800" cy="1143000"/>
          </a:xfrm>
        </p:spPr>
        <p:txBody>
          <a:bodyPr/>
          <a:lstStyle/>
          <a:p>
            <a:pPr>
              <a:defRPr>
                <a:solidFill>
                  <a:srgbClr val="CC0000"/>
                </a:solidFill>
              </a:defRPr>
            </a:pPr>
            <a:r>
              <a:rPr lang="en-US" dirty="0"/>
              <a:t>Growing Industry of Fungal Products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2C022-6EA1-1E7D-A5E3-F94F2A08F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394960"/>
            <a:ext cx="6384966" cy="4016212"/>
          </a:xfrm>
        </p:spPr>
        <p:txBody>
          <a:bodyPr>
            <a:normAutofit/>
          </a:bodyPr>
          <a:lstStyle/>
          <a:p>
            <a:pPr>
              <a:defRPr>
                <a:solidFill>
                  <a:srgbClr val="003366"/>
                </a:solidFill>
              </a:defRPr>
            </a:pPr>
            <a:r>
              <a:rPr lang="en-US" sz="2800" dirty="0">
                <a:solidFill>
                  <a:srgbClr val="003366"/>
                </a:solidFill>
              </a:rPr>
              <a:t>Bioremediation</a:t>
            </a:r>
          </a:p>
          <a:p>
            <a:pPr>
              <a:defRPr>
                <a:solidFill>
                  <a:srgbClr val="003366"/>
                </a:solidFill>
              </a:defRPr>
            </a:pPr>
            <a:r>
              <a:rPr lang="en-US" sz="2800" dirty="0">
                <a:solidFill>
                  <a:srgbClr val="003366"/>
                </a:solidFill>
              </a:rPr>
              <a:t>Fungal compost starters</a:t>
            </a:r>
          </a:p>
          <a:p>
            <a:pPr>
              <a:defRPr>
                <a:solidFill>
                  <a:srgbClr val="003366"/>
                </a:solidFill>
              </a:defRPr>
            </a:pPr>
            <a:r>
              <a:rPr lang="en-US" sz="2800" dirty="0">
                <a:solidFill>
                  <a:srgbClr val="003366"/>
                </a:solidFill>
              </a:rPr>
              <a:t>Ag. Inoculants and bio-control products</a:t>
            </a:r>
          </a:p>
          <a:p>
            <a:pPr>
              <a:defRPr>
                <a:solidFill>
                  <a:srgbClr val="003366"/>
                </a:solidFill>
              </a:defRPr>
            </a:pPr>
            <a:r>
              <a:rPr lang="en-US" sz="2800" dirty="0">
                <a:solidFill>
                  <a:srgbClr val="003366"/>
                </a:solidFill>
              </a:rPr>
              <a:t>Composites for: </a:t>
            </a:r>
          </a:p>
          <a:p>
            <a:pPr marL="0" indent="0">
              <a:buNone/>
              <a:defRPr>
                <a:solidFill>
                  <a:srgbClr val="003366"/>
                </a:solidFill>
              </a:defRPr>
            </a:pPr>
            <a:r>
              <a:rPr lang="en-US" dirty="0">
                <a:solidFill>
                  <a:srgbClr val="003366"/>
                </a:solidFill>
              </a:rPr>
              <a:t>	</a:t>
            </a:r>
            <a:r>
              <a:rPr lang="en-US" sz="2400" dirty="0">
                <a:solidFill>
                  <a:srgbClr val="003366"/>
                </a:solidFill>
              </a:rPr>
              <a:t>- Packaging</a:t>
            </a:r>
          </a:p>
          <a:p>
            <a:pPr marL="0" indent="0">
              <a:buNone/>
              <a:defRPr>
                <a:solidFill>
                  <a:srgbClr val="003366"/>
                </a:solidFill>
              </a:defRPr>
            </a:pPr>
            <a:r>
              <a:rPr lang="en-US" sz="2400" dirty="0">
                <a:solidFill>
                  <a:srgbClr val="003366"/>
                </a:solidFill>
              </a:rPr>
              <a:t>	- Insulation</a:t>
            </a:r>
          </a:p>
          <a:p>
            <a:pPr marL="0" indent="0">
              <a:buNone/>
              <a:defRPr>
                <a:solidFill>
                  <a:srgbClr val="003366"/>
                </a:solidFill>
              </a:defRPr>
            </a:pPr>
            <a:r>
              <a:rPr lang="en-US" sz="2400" dirty="0">
                <a:solidFill>
                  <a:srgbClr val="003366"/>
                </a:solidFill>
              </a:rPr>
              <a:t>	- Binding of particle board </a:t>
            </a:r>
          </a:p>
          <a:p>
            <a:pPr marL="0" indent="0">
              <a:buNone/>
              <a:defRPr>
                <a:solidFill>
                  <a:srgbClr val="003366"/>
                </a:solidFill>
              </a:defRPr>
            </a:pPr>
            <a:endParaRPr lang="en-US" dirty="0">
              <a:solidFill>
                <a:srgbClr val="003366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F1D43B5-E711-2815-C90E-6EE659F142A1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AF8E9F0-4BF2-0D73-335D-85D7C336E23B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CED43904-B1E7-798C-7F18-ABBB263BC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pic>
        <p:nvPicPr>
          <p:cNvPr id="14338" name="Picture 2" descr="Innovative Mycelium Packaging for All Kinds of Products">
            <a:extLst>
              <a:ext uri="{FF2B5EF4-FFF2-40B4-BE49-F238E27FC236}">
                <a16:creationId xmlns:a16="http://schemas.microsoft.com/office/drawing/2014/main" id="{0F357B34-DD68-AAE5-641E-9CE35B782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13" y="2394960"/>
            <a:ext cx="4833987" cy="322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9FCC72-84C2-CC21-3FCC-6FE9635CD50A}"/>
              </a:ext>
            </a:extLst>
          </p:cNvPr>
          <p:cNvSpPr txBox="1"/>
          <p:nvPr/>
        </p:nvSpPr>
        <p:spPr>
          <a:xfrm>
            <a:off x="7358012" y="5619111"/>
            <a:ext cx="4833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 from company selling mycelium-based packaging solutions</a:t>
            </a:r>
          </a:p>
          <a:p>
            <a:r>
              <a:rPr lang="en-US" dirty="0"/>
              <a:t>https://</a:t>
            </a:r>
            <a:r>
              <a:rPr lang="en-US" dirty="0" err="1"/>
              <a:t>www.grown.bio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824886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51BE7-F7CF-BF5D-4ADF-BEF6C2207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8474D-EF22-8196-F698-C7EA5B0C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66952"/>
            <a:ext cx="10972800" cy="1143000"/>
          </a:xfrm>
        </p:spPr>
        <p:txBody>
          <a:bodyPr/>
          <a:lstStyle/>
          <a:p>
            <a:pPr>
              <a:defRPr>
                <a:solidFill>
                  <a:srgbClr val="CC0000"/>
                </a:solidFill>
              </a:defRPr>
            </a:pPr>
            <a:r>
              <a:rPr lang="en-US" dirty="0"/>
              <a:t>Mushrooms Currently in Cultivation</a:t>
            </a:r>
            <a:endParaRPr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EAD045-BDE7-207A-020D-DBDF4582B418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3739811-0798-FE90-124B-C0EFBEA6C95D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BA4FF2F5-45F6-B6FC-C22C-C4B940729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77FF0F-6E80-6074-ACBE-6AEECCAC874C}"/>
              </a:ext>
            </a:extLst>
          </p:cNvPr>
          <p:cNvSpPr txBox="1">
            <a:spLocks/>
          </p:cNvSpPr>
          <p:nvPr/>
        </p:nvSpPr>
        <p:spPr>
          <a:xfrm>
            <a:off x="490710" y="2190656"/>
            <a:ext cx="7589733" cy="30493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Font typeface="Arial"/>
              <a:buNone/>
            </a:pPr>
            <a:r>
              <a:rPr lang="en-US" sz="2400" dirty="0">
                <a:solidFill>
                  <a:srgbClr val="003366"/>
                </a:solidFill>
              </a:rPr>
              <a:t>Current estimates put us at having identified ~10% of fungi, of which:</a:t>
            </a:r>
          </a:p>
          <a:p>
            <a:pPr marL="0" indent="0">
              <a:spcBef>
                <a:spcPts val="400"/>
              </a:spcBef>
              <a:buFont typeface="Arial"/>
              <a:buNone/>
            </a:pPr>
            <a:endParaRPr lang="en-US" sz="2400" dirty="0">
              <a:solidFill>
                <a:srgbClr val="003366"/>
              </a:solidFill>
            </a:endParaRPr>
          </a:p>
          <a:p>
            <a:pPr>
              <a:spcBef>
                <a:spcPts val="400"/>
              </a:spcBef>
            </a:pPr>
            <a:r>
              <a:rPr lang="en-US" sz="2400" dirty="0">
                <a:solidFill>
                  <a:srgbClr val="003366"/>
                </a:solidFill>
              </a:rPr>
              <a:t> About 20,000 species fruit mushrooms</a:t>
            </a:r>
          </a:p>
          <a:p>
            <a:pPr>
              <a:spcBef>
                <a:spcPts val="400"/>
              </a:spcBef>
            </a:pPr>
            <a:r>
              <a:rPr lang="en-US" sz="2400" dirty="0">
                <a:solidFill>
                  <a:srgbClr val="003366"/>
                </a:solidFill>
              </a:rPr>
              <a:t>Over 1000 mushrooms have been found to be edible</a:t>
            </a:r>
          </a:p>
          <a:p>
            <a:pPr>
              <a:spcBef>
                <a:spcPts val="400"/>
              </a:spcBef>
            </a:pPr>
            <a:r>
              <a:rPr lang="en-US" sz="2400" dirty="0">
                <a:solidFill>
                  <a:srgbClr val="003366"/>
                </a:solidFill>
              </a:rPr>
              <a:t>Of these about 200 species have been cultivated, with about 20 being cultivated at a large scale. 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A01BCFD-7CC0-9A7E-9937-AEE13EEA3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207774"/>
              </p:ext>
            </p:extLst>
          </p:nvPr>
        </p:nvGraphicFramePr>
        <p:xfrm>
          <a:off x="8800289" y="2112244"/>
          <a:ext cx="3177702" cy="4631366"/>
        </p:xfrm>
        <a:graphic>
          <a:graphicData uri="http://schemas.openxmlformats.org/drawingml/2006/table">
            <a:tbl>
              <a:tblPr/>
              <a:tblGrid>
                <a:gridCol w="1588851">
                  <a:extLst>
                    <a:ext uri="{9D8B030D-6E8A-4147-A177-3AD203B41FA5}">
                      <a16:colId xmlns:a16="http://schemas.microsoft.com/office/drawing/2014/main" val="428788712"/>
                    </a:ext>
                  </a:extLst>
                </a:gridCol>
                <a:gridCol w="1588851">
                  <a:extLst>
                    <a:ext uri="{9D8B030D-6E8A-4147-A177-3AD203B41FA5}">
                      <a16:colId xmlns:a16="http://schemas.microsoft.com/office/drawing/2014/main" val="2794225020"/>
                    </a:ext>
                  </a:extLst>
                </a:gridCol>
              </a:tblGrid>
              <a:tr h="234845">
                <a:tc>
                  <a:txBody>
                    <a:bodyPr/>
                    <a:lstStyle/>
                    <a:p>
                      <a:r>
                        <a:rPr lang="en-US" sz="1200" b="1" u="sng" dirty="0"/>
                        <a:t>Common Name</a:t>
                      </a:r>
                      <a:endParaRPr lang="en-US" sz="1200" u="sng" dirty="0"/>
                    </a:p>
                  </a:txBody>
                  <a:tcPr marL="53247" marR="53247" marT="26623" marB="266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u="sng" dirty="0"/>
                        <a:t>Scientific Name</a:t>
                      </a:r>
                      <a:endParaRPr lang="en-US" sz="1200" u="sng" dirty="0"/>
                    </a:p>
                  </a:txBody>
                  <a:tcPr marL="53247" marR="53247" marT="26623" marB="266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146707"/>
                  </a:ext>
                </a:extLst>
              </a:tr>
              <a:tr h="313534">
                <a:tc>
                  <a:txBody>
                    <a:bodyPr/>
                    <a:lstStyle/>
                    <a:p>
                      <a:r>
                        <a:rPr lang="en-US" sz="1200" b="1" dirty="0"/>
                        <a:t>White Button</a:t>
                      </a:r>
                      <a:endParaRPr lang="en-US" sz="1200" dirty="0"/>
                    </a:p>
                  </a:txBody>
                  <a:tcPr marL="53247" marR="53247" marT="26623" marB="266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i="1" dirty="0"/>
                        <a:t>Agaricus </a:t>
                      </a:r>
                      <a:r>
                        <a:rPr lang="en-US" sz="1200" i="1" dirty="0" err="1"/>
                        <a:t>bisporus</a:t>
                      </a:r>
                      <a:endParaRPr lang="en-US" sz="1200" dirty="0"/>
                    </a:p>
                  </a:txBody>
                  <a:tcPr marL="53247" marR="53247" marT="26623" marB="266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2584753"/>
                  </a:ext>
                </a:extLst>
              </a:tr>
              <a:tr h="408884">
                <a:tc>
                  <a:txBody>
                    <a:bodyPr/>
                    <a:lstStyle/>
                    <a:p>
                      <a:r>
                        <a:rPr lang="en-US" sz="1200" b="1" dirty="0" err="1"/>
                        <a:t>Crimini</a:t>
                      </a:r>
                      <a:r>
                        <a:rPr lang="en-US" sz="1200" b="1" dirty="0"/>
                        <a:t> / Baby Bella</a:t>
                      </a:r>
                      <a:endParaRPr lang="en-US" sz="1200" dirty="0"/>
                    </a:p>
                  </a:txBody>
                  <a:tcPr marL="53247" marR="53247" marT="26623" marB="266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i="1" dirty="0"/>
                        <a:t>Agaricus </a:t>
                      </a:r>
                      <a:r>
                        <a:rPr lang="en-US" sz="1200" i="1" dirty="0" err="1"/>
                        <a:t>bisporus</a:t>
                      </a:r>
                      <a:r>
                        <a:rPr lang="en-US" sz="1200" dirty="0"/>
                        <a:t> (brown strain)</a:t>
                      </a:r>
                    </a:p>
                  </a:txBody>
                  <a:tcPr marL="53247" marR="53247" marT="26623" marB="266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0577924"/>
                  </a:ext>
                </a:extLst>
              </a:tr>
              <a:tr h="234845">
                <a:tc>
                  <a:txBody>
                    <a:bodyPr/>
                    <a:lstStyle/>
                    <a:p>
                      <a:r>
                        <a:rPr lang="en-US" sz="1200" b="1" dirty="0"/>
                        <a:t>Portobello</a:t>
                      </a:r>
                      <a:endParaRPr lang="en-US" sz="1200" dirty="0"/>
                    </a:p>
                  </a:txBody>
                  <a:tcPr marL="53247" marR="53247" marT="26623" marB="266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i="1"/>
                        <a:t>Agaricus bisporus</a:t>
                      </a:r>
                      <a:r>
                        <a:rPr lang="en-US" sz="1200"/>
                        <a:t> (mature)</a:t>
                      </a:r>
                    </a:p>
                  </a:txBody>
                  <a:tcPr marL="53247" marR="53247" marT="26623" marB="266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9810604"/>
                  </a:ext>
                </a:extLst>
              </a:tr>
              <a:tr h="313534">
                <a:tc>
                  <a:txBody>
                    <a:bodyPr/>
                    <a:lstStyle/>
                    <a:p>
                      <a:r>
                        <a:rPr lang="en-US" sz="1200" b="1"/>
                        <a:t>Oyster</a:t>
                      </a:r>
                      <a:endParaRPr lang="en-US" sz="1200"/>
                    </a:p>
                  </a:txBody>
                  <a:tcPr marL="53247" marR="53247" marT="26623" marB="266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i="1"/>
                        <a:t>Pleurotus ostreatus</a:t>
                      </a:r>
                      <a:r>
                        <a:rPr lang="en-US" sz="1200"/>
                        <a:t> + others</a:t>
                      </a:r>
                    </a:p>
                  </a:txBody>
                  <a:tcPr marL="53247" marR="53247" marT="26623" marB="266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546268"/>
                  </a:ext>
                </a:extLst>
              </a:tr>
              <a:tr h="313534">
                <a:tc>
                  <a:txBody>
                    <a:bodyPr/>
                    <a:lstStyle/>
                    <a:p>
                      <a:r>
                        <a:rPr lang="en-US" sz="1200" b="1"/>
                        <a:t>King Oyster</a:t>
                      </a:r>
                      <a:endParaRPr lang="en-US" sz="1200"/>
                    </a:p>
                  </a:txBody>
                  <a:tcPr marL="53247" marR="53247" marT="26623" marB="266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i="1"/>
                        <a:t>Pleurotus eryngii</a:t>
                      </a:r>
                      <a:endParaRPr lang="en-US" sz="1200"/>
                    </a:p>
                  </a:txBody>
                  <a:tcPr marL="53247" marR="53247" marT="26623" marB="266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4534307"/>
                  </a:ext>
                </a:extLst>
              </a:tr>
              <a:tr h="313534">
                <a:tc>
                  <a:txBody>
                    <a:bodyPr/>
                    <a:lstStyle/>
                    <a:p>
                      <a:r>
                        <a:rPr lang="en-US" sz="1200" b="1" dirty="0"/>
                        <a:t>Shiitake</a:t>
                      </a:r>
                      <a:endParaRPr lang="en-US" sz="1200" dirty="0"/>
                    </a:p>
                  </a:txBody>
                  <a:tcPr marL="53247" marR="53247" marT="26623" marB="266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i="1"/>
                        <a:t>Lentinula edodes</a:t>
                      </a:r>
                      <a:endParaRPr lang="en-US" sz="1200"/>
                    </a:p>
                  </a:txBody>
                  <a:tcPr marL="53247" marR="53247" marT="26623" marB="266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7710651"/>
                  </a:ext>
                </a:extLst>
              </a:tr>
              <a:tr h="313534">
                <a:tc>
                  <a:txBody>
                    <a:bodyPr/>
                    <a:lstStyle/>
                    <a:p>
                      <a:r>
                        <a:rPr lang="en-US" sz="1200" b="1" dirty="0"/>
                        <a:t>Enoki</a:t>
                      </a:r>
                      <a:endParaRPr lang="en-US" sz="1200" dirty="0"/>
                    </a:p>
                  </a:txBody>
                  <a:tcPr marL="53247" marR="53247" marT="26623" marB="266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i="1"/>
                        <a:t>Flammulina velutipes</a:t>
                      </a:r>
                      <a:endParaRPr lang="en-US" sz="1200"/>
                    </a:p>
                  </a:txBody>
                  <a:tcPr marL="53247" marR="53247" marT="26623" marB="266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3715513"/>
                  </a:ext>
                </a:extLst>
              </a:tr>
              <a:tr h="313534">
                <a:tc>
                  <a:txBody>
                    <a:bodyPr/>
                    <a:lstStyle/>
                    <a:p>
                      <a:r>
                        <a:rPr lang="en-US" sz="1200" b="1"/>
                        <a:t>Beech Mushroom</a:t>
                      </a:r>
                      <a:endParaRPr lang="en-US" sz="1200"/>
                    </a:p>
                  </a:txBody>
                  <a:tcPr marL="53247" marR="53247" marT="26623" marB="266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i="1"/>
                        <a:t>Hypsizygus tessellatus</a:t>
                      </a:r>
                      <a:endParaRPr lang="en-US" sz="1200"/>
                    </a:p>
                  </a:txBody>
                  <a:tcPr marL="53247" marR="53247" marT="26623" marB="266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5580581"/>
                  </a:ext>
                </a:extLst>
              </a:tr>
              <a:tr h="313534">
                <a:tc>
                  <a:txBody>
                    <a:bodyPr/>
                    <a:lstStyle/>
                    <a:p>
                      <a:r>
                        <a:rPr lang="en-US" sz="1200" b="1"/>
                        <a:t>Straw Mushroom</a:t>
                      </a:r>
                      <a:endParaRPr lang="en-US" sz="1200"/>
                    </a:p>
                  </a:txBody>
                  <a:tcPr marL="53247" marR="53247" marT="26623" marB="266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i="1"/>
                        <a:t>Volvariella volvacea</a:t>
                      </a:r>
                      <a:endParaRPr lang="en-US" sz="1200"/>
                    </a:p>
                  </a:txBody>
                  <a:tcPr marL="53247" marR="53247" marT="26623" marB="266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9162460"/>
                  </a:ext>
                </a:extLst>
              </a:tr>
              <a:tr h="313534">
                <a:tc>
                  <a:txBody>
                    <a:bodyPr/>
                    <a:lstStyle/>
                    <a:p>
                      <a:r>
                        <a:rPr lang="en-US" sz="1200" b="1"/>
                        <a:t>Wood Ear / Black Fungus</a:t>
                      </a:r>
                      <a:endParaRPr lang="en-US" sz="1200"/>
                    </a:p>
                  </a:txBody>
                  <a:tcPr marL="53247" marR="53247" marT="26623" marB="266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i="1"/>
                        <a:t>Auricularia auricula-judae</a:t>
                      </a:r>
                      <a:endParaRPr lang="en-US" sz="1200"/>
                    </a:p>
                  </a:txBody>
                  <a:tcPr marL="53247" marR="53247" marT="26623" marB="266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4769838"/>
                  </a:ext>
                </a:extLst>
              </a:tr>
              <a:tr h="408884">
                <a:tc>
                  <a:txBody>
                    <a:bodyPr/>
                    <a:lstStyle/>
                    <a:p>
                      <a:r>
                        <a:rPr lang="en-US" sz="1200" b="1"/>
                        <a:t>Maitake / Hen of the Woods</a:t>
                      </a:r>
                      <a:endParaRPr lang="en-US" sz="1200"/>
                    </a:p>
                  </a:txBody>
                  <a:tcPr marL="53247" marR="53247" marT="26623" marB="266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i="1"/>
                        <a:t>Grifola frondosa</a:t>
                      </a:r>
                      <a:endParaRPr lang="en-US" sz="1200"/>
                    </a:p>
                  </a:txBody>
                  <a:tcPr marL="53247" marR="53247" marT="26623" marB="266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7072685"/>
                  </a:ext>
                </a:extLst>
              </a:tr>
              <a:tr h="313534">
                <a:tc>
                  <a:txBody>
                    <a:bodyPr/>
                    <a:lstStyle/>
                    <a:p>
                      <a:r>
                        <a:rPr lang="en-US" sz="1200" b="1" dirty="0"/>
                        <a:t>Paddy Straw Mushroom</a:t>
                      </a:r>
                      <a:endParaRPr lang="en-US" sz="1200" dirty="0"/>
                    </a:p>
                  </a:txBody>
                  <a:tcPr marL="53247" marR="53247" marT="26623" marB="266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i="1" dirty="0"/>
                        <a:t>Volvariella </a:t>
                      </a:r>
                      <a:r>
                        <a:rPr lang="en-US" sz="1200" i="1" dirty="0" err="1"/>
                        <a:t>volvacea</a:t>
                      </a:r>
                      <a:endParaRPr lang="en-US" sz="1200" dirty="0"/>
                    </a:p>
                  </a:txBody>
                  <a:tcPr marL="53247" marR="53247" marT="26623" marB="266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6345907"/>
                  </a:ext>
                </a:extLst>
              </a:tr>
            </a:tbl>
          </a:graphicData>
        </a:graphic>
      </p:graphicFrame>
      <p:pic>
        <p:nvPicPr>
          <p:cNvPr id="12" name="Picture 11" descr="A shelf with different types of mushrooms&#10;&#10;Description automatically generated">
            <a:extLst>
              <a:ext uri="{FF2B5EF4-FFF2-40B4-BE49-F238E27FC236}">
                <a16:creationId xmlns:a16="http://schemas.microsoft.com/office/drawing/2014/main" id="{506B0005-2D4F-97AC-FAA4-0B3D529711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408" b="15615"/>
          <a:stretch/>
        </p:blipFill>
        <p:spPr>
          <a:xfrm>
            <a:off x="0" y="5371871"/>
            <a:ext cx="3197157" cy="1486129"/>
          </a:xfrm>
          <a:prstGeom prst="rect">
            <a:avLst/>
          </a:prstGeom>
        </p:spPr>
      </p:pic>
      <p:pic>
        <p:nvPicPr>
          <p:cNvPr id="14" name="Picture 13" descr="A group of white mushrooms&#10;&#10;AI-generated content may be incorrect.">
            <a:extLst>
              <a:ext uri="{FF2B5EF4-FFF2-40B4-BE49-F238E27FC236}">
                <a16:creationId xmlns:a16="http://schemas.microsoft.com/office/drawing/2014/main" id="{098DB616-0DF6-1CDD-4943-35B8B59388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43" r="4587"/>
          <a:stretch/>
        </p:blipFill>
        <p:spPr>
          <a:xfrm>
            <a:off x="3197157" y="5371870"/>
            <a:ext cx="1824368" cy="1486129"/>
          </a:xfrm>
          <a:prstGeom prst="rect">
            <a:avLst/>
          </a:prstGeom>
        </p:spPr>
      </p:pic>
      <p:pic>
        <p:nvPicPr>
          <p:cNvPr id="16" name="Picture 15" descr="A bag of red flowers&#10;&#10;AI-generated content may be incorrect.">
            <a:extLst>
              <a:ext uri="{FF2B5EF4-FFF2-40B4-BE49-F238E27FC236}">
                <a16:creationId xmlns:a16="http://schemas.microsoft.com/office/drawing/2014/main" id="{4B09210A-642E-5DDE-93A1-8826FBED9DA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509" b="7931"/>
          <a:stretch/>
        </p:blipFill>
        <p:spPr>
          <a:xfrm rot="5400000">
            <a:off x="5070882" y="5287058"/>
            <a:ext cx="1486132" cy="1655756"/>
          </a:xfrm>
          <a:prstGeom prst="rect">
            <a:avLst/>
          </a:prstGeom>
        </p:spPr>
      </p:pic>
      <p:pic>
        <p:nvPicPr>
          <p:cNvPr id="18" name="Picture 17" descr="A bag of mushrooms&#10;&#10;AI-generated content may be incorrect.">
            <a:extLst>
              <a:ext uri="{FF2B5EF4-FFF2-40B4-BE49-F238E27FC236}">
                <a16:creationId xmlns:a16="http://schemas.microsoft.com/office/drawing/2014/main" id="{07D23971-C551-A2DB-42BE-745DB0832E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8554" y="5371867"/>
            <a:ext cx="1981509" cy="148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4987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177CA-CCAF-F424-4C77-5E6E01C4D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5B2ED-B660-E0DD-1AE6-2A4C3EB96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66952"/>
            <a:ext cx="10972800" cy="1143000"/>
          </a:xfrm>
        </p:spPr>
        <p:txBody>
          <a:bodyPr/>
          <a:lstStyle/>
          <a:p>
            <a:pPr>
              <a:defRPr>
                <a:solidFill>
                  <a:srgbClr val="CC0000"/>
                </a:solidFill>
              </a:defRPr>
            </a:pPr>
            <a:r>
              <a:rPr lang="en-US" dirty="0"/>
              <a:t>Mushrooms Currently in Cultivation</a:t>
            </a:r>
            <a:endParaRPr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4A197BD-CEF5-A277-94A8-0C971E179D54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9C160E0-C9E7-A5F3-C7CC-BE40B5FD43D3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FBFB413F-CB67-28B8-F90D-7D756EADD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E5A8507-5E55-ECE5-0446-1DE8E3341C6F}"/>
              </a:ext>
            </a:extLst>
          </p:cNvPr>
          <p:cNvSpPr txBox="1">
            <a:spLocks/>
          </p:cNvSpPr>
          <p:nvPr/>
        </p:nvSpPr>
        <p:spPr>
          <a:xfrm>
            <a:off x="479166" y="2285720"/>
            <a:ext cx="4903472" cy="1722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Font typeface="Arial"/>
              <a:buNone/>
            </a:pPr>
            <a:r>
              <a:rPr lang="en-US" sz="2400" dirty="0">
                <a:solidFill>
                  <a:srgbClr val="003366"/>
                </a:solidFill>
              </a:rPr>
              <a:t>Note: </a:t>
            </a:r>
          </a:p>
          <a:p>
            <a:pPr marL="0" indent="0">
              <a:spcBef>
                <a:spcPts val="400"/>
              </a:spcBef>
              <a:buFont typeface="Arial"/>
              <a:buNone/>
            </a:pPr>
            <a:r>
              <a:rPr lang="en-US" sz="2400" dirty="0">
                <a:solidFill>
                  <a:srgbClr val="003366"/>
                </a:solidFill>
              </a:rPr>
              <a:t>Many of the edible mushrooms we love to eat are mycorrhizal and these we will just need to keep foraging for.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012DF72-8699-AE6C-1702-AB87801C90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077721"/>
              </p:ext>
            </p:extLst>
          </p:nvPr>
        </p:nvGraphicFramePr>
        <p:xfrm>
          <a:off x="6499760" y="2285720"/>
          <a:ext cx="4356269" cy="1709061"/>
        </p:xfrm>
        <a:graphic>
          <a:graphicData uri="http://schemas.openxmlformats.org/drawingml/2006/table">
            <a:tbl>
              <a:tblPr/>
              <a:tblGrid>
                <a:gridCol w="1467357">
                  <a:extLst>
                    <a:ext uri="{9D8B030D-6E8A-4147-A177-3AD203B41FA5}">
                      <a16:colId xmlns:a16="http://schemas.microsoft.com/office/drawing/2014/main" val="3536886388"/>
                    </a:ext>
                  </a:extLst>
                </a:gridCol>
                <a:gridCol w="1444456">
                  <a:extLst>
                    <a:ext uri="{9D8B030D-6E8A-4147-A177-3AD203B41FA5}">
                      <a16:colId xmlns:a16="http://schemas.microsoft.com/office/drawing/2014/main" val="1009414820"/>
                    </a:ext>
                  </a:extLst>
                </a:gridCol>
                <a:gridCol w="1444456">
                  <a:extLst>
                    <a:ext uri="{9D8B030D-6E8A-4147-A177-3AD203B41FA5}">
                      <a16:colId xmlns:a16="http://schemas.microsoft.com/office/drawing/2014/main" val="3010329505"/>
                    </a:ext>
                  </a:extLst>
                </a:gridCol>
              </a:tblGrid>
              <a:tr h="192594">
                <a:tc>
                  <a:txBody>
                    <a:bodyPr/>
                    <a:lstStyle/>
                    <a:p>
                      <a:r>
                        <a:rPr lang="en-US" sz="1000" b="1" u="sng"/>
                        <a:t>Common Name</a:t>
                      </a:r>
                      <a:endParaRPr lang="en-US" sz="1000" u="sng"/>
                    </a:p>
                  </a:txBody>
                  <a:tcPr marL="48149" marR="48149" marT="24074" marB="240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u="sng"/>
                        <a:t>Scientific Name</a:t>
                      </a:r>
                      <a:endParaRPr lang="en-US" sz="1000" u="sng"/>
                    </a:p>
                  </a:txBody>
                  <a:tcPr marL="48149" marR="48149" marT="24074" marB="240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u="sng"/>
                        <a:t>Primary Tree Partners</a:t>
                      </a:r>
                      <a:endParaRPr lang="en-US" sz="1000" u="sng"/>
                    </a:p>
                  </a:txBody>
                  <a:tcPr marL="48149" marR="48149" marT="24074" marB="240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0978989"/>
                  </a:ext>
                </a:extLst>
              </a:tr>
              <a:tr h="337040">
                <a:tc>
                  <a:txBody>
                    <a:bodyPr/>
                    <a:lstStyle/>
                    <a:p>
                      <a:r>
                        <a:rPr lang="en-US" sz="1000" b="1"/>
                        <a:t>Truffle (Black/White)</a:t>
                      </a:r>
                      <a:endParaRPr lang="en-US" sz="1000"/>
                    </a:p>
                  </a:txBody>
                  <a:tcPr marL="48149" marR="48149" marT="24074" marB="240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i="1"/>
                        <a:t>Tuber spp.</a:t>
                      </a:r>
                      <a:endParaRPr lang="en-US" sz="1000"/>
                    </a:p>
                  </a:txBody>
                  <a:tcPr marL="48149" marR="48149" marT="24074" marB="240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Oak, hazel, beech, pine</a:t>
                      </a:r>
                    </a:p>
                  </a:txBody>
                  <a:tcPr marL="48149" marR="48149" marT="24074" marB="240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6508571"/>
                  </a:ext>
                </a:extLst>
              </a:tr>
              <a:tr h="337040">
                <a:tc>
                  <a:txBody>
                    <a:bodyPr/>
                    <a:lstStyle/>
                    <a:p>
                      <a:r>
                        <a:rPr lang="en-US" sz="1000" b="1"/>
                        <a:t>Chanterelle</a:t>
                      </a:r>
                      <a:endParaRPr lang="en-US" sz="1000"/>
                    </a:p>
                  </a:txBody>
                  <a:tcPr marL="48149" marR="48149" marT="24074" marB="240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i="1"/>
                        <a:t>Cantharellus cibarius</a:t>
                      </a:r>
                      <a:r>
                        <a:rPr lang="en-US" sz="1000"/>
                        <a:t>, </a:t>
                      </a:r>
                      <a:r>
                        <a:rPr lang="en-US" sz="1000" i="1"/>
                        <a:t>C. formosus</a:t>
                      </a:r>
                      <a:endParaRPr lang="en-US" sz="1000"/>
                    </a:p>
                  </a:txBody>
                  <a:tcPr marL="48149" marR="48149" marT="24074" marB="240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Birch, beech, oak, conifer</a:t>
                      </a:r>
                    </a:p>
                  </a:txBody>
                  <a:tcPr marL="48149" marR="48149" marT="24074" marB="240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2419383"/>
                  </a:ext>
                </a:extLst>
              </a:tr>
              <a:tr h="337040">
                <a:tc>
                  <a:txBody>
                    <a:bodyPr/>
                    <a:lstStyle/>
                    <a:p>
                      <a:r>
                        <a:rPr lang="en-US" sz="1000" b="1"/>
                        <a:t>King Bolete / Porcini</a:t>
                      </a:r>
                      <a:endParaRPr lang="en-US" sz="1000"/>
                    </a:p>
                  </a:txBody>
                  <a:tcPr marL="48149" marR="48149" marT="24074" marB="240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i="1"/>
                        <a:t>Boletus edulis</a:t>
                      </a:r>
                      <a:endParaRPr lang="en-US" sz="1000"/>
                    </a:p>
                  </a:txBody>
                  <a:tcPr marL="48149" marR="48149" marT="24074" marB="240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Spruce, pine, fir, chestnut</a:t>
                      </a:r>
                    </a:p>
                  </a:txBody>
                  <a:tcPr marL="48149" marR="48149" marT="24074" marB="240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8497559"/>
                  </a:ext>
                </a:extLst>
              </a:tr>
              <a:tr h="481485">
                <a:tc>
                  <a:txBody>
                    <a:bodyPr/>
                    <a:lstStyle/>
                    <a:p>
                      <a:r>
                        <a:rPr lang="en-US" sz="1000" b="1"/>
                        <a:t>Matsutake</a:t>
                      </a:r>
                      <a:endParaRPr lang="en-US" sz="1000"/>
                    </a:p>
                  </a:txBody>
                  <a:tcPr marL="48149" marR="48149" marT="24074" marB="240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i="1" dirty="0" err="1"/>
                        <a:t>Tricholoma</a:t>
                      </a:r>
                      <a:r>
                        <a:rPr lang="en-US" sz="1000" i="1" dirty="0"/>
                        <a:t> matsutake</a:t>
                      </a:r>
                      <a:endParaRPr lang="en-US" sz="1000" dirty="0"/>
                    </a:p>
                  </a:txBody>
                  <a:tcPr marL="48149" marR="48149" marT="24074" marB="240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Pine, fir, hemlock</a:t>
                      </a:r>
                    </a:p>
                  </a:txBody>
                  <a:tcPr marL="48149" marR="48149" marT="24074" marB="240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882896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785266E-4F6E-0E5D-9F2A-09F3293A60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9669389"/>
              </p:ext>
            </p:extLst>
          </p:nvPr>
        </p:nvGraphicFramePr>
        <p:xfrm>
          <a:off x="5757638" y="4748049"/>
          <a:ext cx="5431155" cy="1597900"/>
        </p:xfrm>
        <a:graphic>
          <a:graphicData uri="http://schemas.openxmlformats.org/drawingml/2006/table">
            <a:tbl>
              <a:tblPr/>
              <a:tblGrid>
                <a:gridCol w="1810385">
                  <a:extLst>
                    <a:ext uri="{9D8B030D-6E8A-4147-A177-3AD203B41FA5}">
                      <a16:colId xmlns:a16="http://schemas.microsoft.com/office/drawing/2014/main" val="576936906"/>
                    </a:ext>
                  </a:extLst>
                </a:gridCol>
                <a:gridCol w="1810385">
                  <a:extLst>
                    <a:ext uri="{9D8B030D-6E8A-4147-A177-3AD203B41FA5}">
                      <a16:colId xmlns:a16="http://schemas.microsoft.com/office/drawing/2014/main" val="3487070056"/>
                    </a:ext>
                  </a:extLst>
                </a:gridCol>
                <a:gridCol w="1810385">
                  <a:extLst>
                    <a:ext uri="{9D8B030D-6E8A-4147-A177-3AD203B41FA5}">
                      <a16:colId xmlns:a16="http://schemas.microsoft.com/office/drawing/2014/main" val="1161855185"/>
                    </a:ext>
                  </a:extLst>
                </a:gridCol>
              </a:tblGrid>
              <a:tr h="181039">
                <a:tc>
                  <a:txBody>
                    <a:bodyPr/>
                    <a:lstStyle/>
                    <a:p>
                      <a:r>
                        <a:rPr lang="en-US" sz="900" b="1" u="sng" dirty="0"/>
                        <a:t>Common Name</a:t>
                      </a:r>
                      <a:endParaRPr lang="en-US" sz="900" u="sng" dirty="0"/>
                    </a:p>
                  </a:txBody>
                  <a:tcPr marL="45260" marR="45260" marT="22630" marB="22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u="sng"/>
                        <a:t>Scientific Name</a:t>
                      </a:r>
                      <a:endParaRPr lang="en-US" sz="900" u="sng"/>
                    </a:p>
                  </a:txBody>
                  <a:tcPr marL="45260" marR="45260" marT="22630" marB="22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u="sng" dirty="0"/>
                        <a:t>Why It’s Difficult</a:t>
                      </a:r>
                      <a:endParaRPr lang="en-US" sz="900" u="sng" dirty="0"/>
                    </a:p>
                  </a:txBody>
                  <a:tcPr marL="45260" marR="45260" marT="22630" marB="22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4705917"/>
                  </a:ext>
                </a:extLst>
              </a:tr>
              <a:tr h="316817">
                <a:tc>
                  <a:txBody>
                    <a:bodyPr/>
                    <a:lstStyle/>
                    <a:p>
                      <a:r>
                        <a:rPr lang="en-US" sz="900" b="1" dirty="0"/>
                        <a:t>Morel</a:t>
                      </a:r>
                      <a:endParaRPr lang="en-US" sz="900" dirty="0"/>
                    </a:p>
                  </a:txBody>
                  <a:tcPr marL="45260" marR="45260" marT="22630" marB="22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i="1"/>
                        <a:t>Morchella spp.</a:t>
                      </a:r>
                      <a:endParaRPr lang="en-US" sz="900"/>
                    </a:p>
                  </a:txBody>
                  <a:tcPr marL="45260" marR="45260" marT="22630" marB="22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Complex life cycle, needs sclerotia formation, sensitive to environment</a:t>
                      </a:r>
                    </a:p>
                  </a:txBody>
                  <a:tcPr marL="45260" marR="45260" marT="22630" marB="22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1033686"/>
                  </a:ext>
                </a:extLst>
              </a:tr>
              <a:tr h="316817">
                <a:tc>
                  <a:txBody>
                    <a:bodyPr/>
                    <a:lstStyle/>
                    <a:p>
                      <a:r>
                        <a:rPr lang="en-US" sz="900" b="1"/>
                        <a:t>Cauliflower Mushroom</a:t>
                      </a:r>
                      <a:endParaRPr lang="en-US" sz="900"/>
                    </a:p>
                  </a:txBody>
                  <a:tcPr marL="45260" marR="45260" marT="22630" marB="22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i="1"/>
                        <a:t>Sparassis crispa</a:t>
                      </a:r>
                      <a:endParaRPr lang="en-US" sz="900"/>
                    </a:p>
                  </a:txBody>
                  <a:tcPr marL="45260" marR="45260" marT="22630" marB="22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Cultivable but slow and contamination-prone</a:t>
                      </a:r>
                    </a:p>
                  </a:txBody>
                  <a:tcPr marL="45260" marR="45260" marT="22630" marB="22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3612206"/>
                  </a:ext>
                </a:extLst>
              </a:tr>
              <a:tr h="316817">
                <a:tc>
                  <a:txBody>
                    <a:bodyPr/>
                    <a:lstStyle/>
                    <a:p>
                      <a:r>
                        <a:rPr lang="en-US" sz="900" b="1"/>
                        <a:t>Hedgehog Mushroom</a:t>
                      </a:r>
                      <a:endParaRPr lang="en-US" sz="900"/>
                    </a:p>
                  </a:txBody>
                  <a:tcPr marL="45260" marR="45260" marT="22630" marB="22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i="1"/>
                        <a:t>Hydnum repandum</a:t>
                      </a:r>
                      <a:endParaRPr lang="en-US" sz="900"/>
                    </a:p>
                  </a:txBody>
                  <a:tcPr marL="45260" marR="45260" marT="22630" marB="22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Mycorrhizal; lab cultivation not yet scalable</a:t>
                      </a:r>
                    </a:p>
                  </a:txBody>
                  <a:tcPr marL="45260" marR="45260" marT="22630" marB="22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8219373"/>
                  </a:ext>
                </a:extLst>
              </a:tr>
              <a:tr h="452596">
                <a:tc>
                  <a:txBody>
                    <a:bodyPr/>
                    <a:lstStyle/>
                    <a:p>
                      <a:r>
                        <a:rPr lang="en-US" sz="900" b="1"/>
                        <a:t>Lobster Mushroom</a:t>
                      </a:r>
                      <a:endParaRPr lang="en-US" sz="900"/>
                    </a:p>
                  </a:txBody>
                  <a:tcPr marL="45260" marR="45260" marT="22630" marB="22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i="1"/>
                        <a:t>Hypomyces lactifluorum</a:t>
                      </a:r>
                      <a:endParaRPr lang="en-US" sz="900"/>
                    </a:p>
                  </a:txBody>
                  <a:tcPr marL="45260" marR="45260" marT="22630" marB="22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Actually a parasite of other mushrooms (usually </a:t>
                      </a:r>
                      <a:r>
                        <a:rPr lang="en-US" sz="900" i="1" dirty="0" err="1"/>
                        <a:t>Russula</a:t>
                      </a:r>
                      <a:r>
                        <a:rPr lang="en-US" sz="900" dirty="0"/>
                        <a:t>), so must grow host</a:t>
                      </a:r>
                    </a:p>
                  </a:txBody>
                  <a:tcPr marL="45260" marR="45260" marT="22630" marB="22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7669375"/>
                  </a:ext>
                </a:extLst>
              </a:tr>
            </a:tbl>
          </a:graphicData>
        </a:graphic>
      </p:graphicFrame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D1C1C59-5931-82E7-246B-ED2CCE1136FC}"/>
              </a:ext>
            </a:extLst>
          </p:cNvPr>
          <p:cNvSpPr txBox="1">
            <a:spLocks/>
          </p:cNvSpPr>
          <p:nvPr/>
        </p:nvSpPr>
        <p:spPr>
          <a:xfrm>
            <a:off x="479166" y="4234495"/>
            <a:ext cx="4903472" cy="22765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Font typeface="Arial"/>
              <a:buNone/>
            </a:pPr>
            <a:r>
              <a:rPr lang="en-US" sz="2400" dirty="0">
                <a:solidFill>
                  <a:srgbClr val="003366"/>
                </a:solidFill>
              </a:rPr>
              <a:t>And others are just tricky due to:</a:t>
            </a:r>
          </a:p>
          <a:p>
            <a:pPr>
              <a:spcBef>
                <a:spcPts val="400"/>
              </a:spcBef>
              <a:buFontTx/>
              <a:buChar char="-"/>
            </a:pPr>
            <a:r>
              <a:rPr lang="en-US" sz="2400" dirty="0">
                <a:solidFill>
                  <a:srgbClr val="003366"/>
                </a:solidFill>
              </a:rPr>
              <a:t>Slow growth rates</a:t>
            </a:r>
          </a:p>
          <a:p>
            <a:pPr>
              <a:spcBef>
                <a:spcPts val="400"/>
              </a:spcBef>
              <a:buFontTx/>
              <a:buChar char="-"/>
            </a:pPr>
            <a:r>
              <a:rPr lang="en-US" sz="2400" dirty="0">
                <a:solidFill>
                  <a:srgbClr val="003366"/>
                </a:solidFill>
              </a:rPr>
              <a:t>Environmental triggers</a:t>
            </a:r>
          </a:p>
          <a:p>
            <a:pPr>
              <a:spcBef>
                <a:spcPts val="400"/>
              </a:spcBef>
              <a:buFontTx/>
              <a:buChar char="-"/>
            </a:pPr>
            <a:r>
              <a:rPr lang="en-US" sz="2400" dirty="0">
                <a:solidFill>
                  <a:srgbClr val="003366"/>
                </a:solidFill>
              </a:rPr>
              <a:t>High contamination </a:t>
            </a:r>
          </a:p>
          <a:p>
            <a:pPr>
              <a:spcBef>
                <a:spcPts val="400"/>
              </a:spcBef>
              <a:buFontTx/>
              <a:buChar char="-"/>
            </a:pPr>
            <a:r>
              <a:rPr lang="en-US" sz="2400" dirty="0">
                <a:solidFill>
                  <a:srgbClr val="003366"/>
                </a:solidFill>
              </a:rPr>
              <a:t>Low yields</a:t>
            </a:r>
          </a:p>
        </p:txBody>
      </p:sp>
    </p:spTree>
    <p:extLst>
      <p:ext uri="{BB962C8B-B14F-4D97-AF65-F5344CB8AC3E}">
        <p14:creationId xmlns:p14="http://schemas.microsoft.com/office/powerpoint/2010/main" val="42691125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89D27-4BE4-8832-BF63-F73542F8F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CFF5D-7CEA-D7C3-81BC-F5C4C5D41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66952"/>
            <a:ext cx="10972800" cy="1143000"/>
          </a:xfrm>
        </p:spPr>
        <p:txBody>
          <a:bodyPr/>
          <a:lstStyle/>
          <a:p>
            <a:pPr>
              <a:defRPr>
                <a:solidFill>
                  <a:srgbClr val="CC0000"/>
                </a:solidFill>
              </a:defRPr>
            </a:pPr>
            <a:r>
              <a:rPr lang="en-US" dirty="0"/>
              <a:t>Mushrooms Currently in Cultivation</a:t>
            </a:r>
            <a:endParaRPr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09AC260-5088-5032-6AD5-82D20F7EA519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BBFD1A1-A694-7026-7801-C08DC80A367A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24E5A63E-50EB-EFB2-4CAD-873142A19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52F1CC0-93CA-2B90-C6E0-AD6898737E30}"/>
              </a:ext>
            </a:extLst>
          </p:cNvPr>
          <p:cNvSpPr txBox="1">
            <a:spLocks/>
          </p:cNvSpPr>
          <p:nvPr/>
        </p:nvSpPr>
        <p:spPr>
          <a:xfrm>
            <a:off x="479166" y="2285720"/>
            <a:ext cx="4903472" cy="1722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Font typeface="Arial"/>
              <a:buNone/>
            </a:pPr>
            <a:r>
              <a:rPr lang="en-US" sz="2400" dirty="0">
                <a:solidFill>
                  <a:srgbClr val="003366"/>
                </a:solidFill>
              </a:rPr>
              <a:t>Note: </a:t>
            </a:r>
          </a:p>
          <a:p>
            <a:pPr marL="0" indent="0">
              <a:spcBef>
                <a:spcPts val="400"/>
              </a:spcBef>
              <a:buFont typeface="Arial"/>
              <a:buNone/>
            </a:pPr>
            <a:r>
              <a:rPr lang="en-US" sz="2400" dirty="0">
                <a:solidFill>
                  <a:srgbClr val="003366"/>
                </a:solidFill>
              </a:rPr>
              <a:t>Many of the edible mushrooms we love to eat are mycorrhizal and these we will just need to keep foraging for.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587FB31-1D62-E958-4401-A606DE248F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6672380"/>
              </p:ext>
            </p:extLst>
          </p:nvPr>
        </p:nvGraphicFramePr>
        <p:xfrm>
          <a:off x="6096000" y="2222373"/>
          <a:ext cx="5431155" cy="1693153"/>
        </p:xfrm>
        <a:graphic>
          <a:graphicData uri="http://schemas.openxmlformats.org/drawingml/2006/table">
            <a:tbl>
              <a:tblPr/>
              <a:tblGrid>
                <a:gridCol w="1550504">
                  <a:extLst>
                    <a:ext uri="{9D8B030D-6E8A-4147-A177-3AD203B41FA5}">
                      <a16:colId xmlns:a16="http://schemas.microsoft.com/office/drawing/2014/main" val="3536886388"/>
                    </a:ext>
                  </a:extLst>
                </a:gridCol>
                <a:gridCol w="2079783">
                  <a:extLst>
                    <a:ext uri="{9D8B030D-6E8A-4147-A177-3AD203B41FA5}">
                      <a16:colId xmlns:a16="http://schemas.microsoft.com/office/drawing/2014/main" val="1009414820"/>
                    </a:ext>
                  </a:extLst>
                </a:gridCol>
                <a:gridCol w="1800868">
                  <a:extLst>
                    <a:ext uri="{9D8B030D-6E8A-4147-A177-3AD203B41FA5}">
                      <a16:colId xmlns:a16="http://schemas.microsoft.com/office/drawing/2014/main" val="3010329505"/>
                    </a:ext>
                  </a:extLst>
                </a:gridCol>
              </a:tblGrid>
              <a:tr h="192594">
                <a:tc>
                  <a:txBody>
                    <a:bodyPr/>
                    <a:lstStyle/>
                    <a:p>
                      <a:r>
                        <a:rPr lang="en-US" sz="1000" b="1" u="sng"/>
                        <a:t>Common Name</a:t>
                      </a:r>
                      <a:endParaRPr lang="en-US" sz="1000" u="sng"/>
                    </a:p>
                  </a:txBody>
                  <a:tcPr marL="48149" marR="48149" marT="24074" marB="240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u="sng"/>
                        <a:t>Scientific Name</a:t>
                      </a:r>
                      <a:endParaRPr lang="en-US" sz="1000" u="sng"/>
                    </a:p>
                  </a:txBody>
                  <a:tcPr marL="48149" marR="48149" marT="24074" marB="240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u="sng"/>
                        <a:t>Primary Tree Partners</a:t>
                      </a:r>
                      <a:endParaRPr lang="en-US" sz="1000" u="sng"/>
                    </a:p>
                  </a:txBody>
                  <a:tcPr marL="48149" marR="48149" marT="24074" marB="240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0978989"/>
                  </a:ext>
                </a:extLst>
              </a:tr>
              <a:tr h="337040">
                <a:tc>
                  <a:txBody>
                    <a:bodyPr/>
                    <a:lstStyle/>
                    <a:p>
                      <a:r>
                        <a:rPr lang="en-US" sz="1000" b="1" dirty="0"/>
                        <a:t>Truffle (Black/White)</a:t>
                      </a:r>
                      <a:endParaRPr lang="en-US" sz="1000" dirty="0"/>
                    </a:p>
                  </a:txBody>
                  <a:tcPr marL="48149" marR="48149" marT="24074" marB="240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i="1"/>
                        <a:t>Tuber spp.</a:t>
                      </a:r>
                      <a:endParaRPr lang="en-US" sz="1000"/>
                    </a:p>
                  </a:txBody>
                  <a:tcPr marL="48149" marR="48149" marT="24074" marB="240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Oak, hazel, beech, pine</a:t>
                      </a:r>
                    </a:p>
                  </a:txBody>
                  <a:tcPr marL="48149" marR="48149" marT="24074" marB="240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6508571"/>
                  </a:ext>
                </a:extLst>
              </a:tr>
              <a:tr h="337040">
                <a:tc>
                  <a:txBody>
                    <a:bodyPr/>
                    <a:lstStyle/>
                    <a:p>
                      <a:r>
                        <a:rPr lang="en-US" sz="1000" b="1" dirty="0"/>
                        <a:t>Chanterelle</a:t>
                      </a:r>
                      <a:endParaRPr lang="en-US" sz="1000" dirty="0"/>
                    </a:p>
                  </a:txBody>
                  <a:tcPr marL="48149" marR="48149" marT="24074" marB="240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i="1"/>
                        <a:t>Cantharellus cibarius</a:t>
                      </a:r>
                      <a:r>
                        <a:rPr lang="en-US" sz="1000"/>
                        <a:t>, </a:t>
                      </a:r>
                      <a:r>
                        <a:rPr lang="en-US" sz="1000" i="1"/>
                        <a:t>C. formosus</a:t>
                      </a:r>
                      <a:endParaRPr lang="en-US" sz="1000"/>
                    </a:p>
                  </a:txBody>
                  <a:tcPr marL="48149" marR="48149" marT="24074" marB="240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Birch, beech, oak, conifer</a:t>
                      </a:r>
                    </a:p>
                  </a:txBody>
                  <a:tcPr marL="48149" marR="48149" marT="24074" marB="240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2419383"/>
                  </a:ext>
                </a:extLst>
              </a:tr>
              <a:tr h="337040">
                <a:tc>
                  <a:txBody>
                    <a:bodyPr/>
                    <a:lstStyle/>
                    <a:p>
                      <a:r>
                        <a:rPr lang="en-US" sz="1000" b="1"/>
                        <a:t>King Bolete / Porcini</a:t>
                      </a:r>
                      <a:endParaRPr lang="en-US" sz="1000"/>
                    </a:p>
                  </a:txBody>
                  <a:tcPr marL="48149" marR="48149" marT="24074" marB="240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i="1"/>
                        <a:t>Boletus edulis</a:t>
                      </a:r>
                      <a:endParaRPr lang="en-US" sz="1000"/>
                    </a:p>
                  </a:txBody>
                  <a:tcPr marL="48149" marR="48149" marT="24074" marB="240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Spruce, pine, fir, chestnut</a:t>
                      </a:r>
                    </a:p>
                  </a:txBody>
                  <a:tcPr marL="48149" marR="48149" marT="24074" marB="240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8497559"/>
                  </a:ext>
                </a:extLst>
              </a:tr>
              <a:tr h="481485">
                <a:tc>
                  <a:txBody>
                    <a:bodyPr/>
                    <a:lstStyle/>
                    <a:p>
                      <a:r>
                        <a:rPr lang="en-US" sz="1000" b="1" dirty="0"/>
                        <a:t>Matsutake</a:t>
                      </a:r>
                      <a:endParaRPr lang="en-US" sz="1000" dirty="0"/>
                    </a:p>
                  </a:txBody>
                  <a:tcPr marL="48149" marR="48149" marT="24074" marB="240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i="1"/>
                        <a:t>Tricholoma matsutake</a:t>
                      </a:r>
                      <a:endParaRPr lang="en-US" sz="1000"/>
                    </a:p>
                  </a:txBody>
                  <a:tcPr marL="48149" marR="48149" marT="24074" marB="240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Pine, fir, hemlock</a:t>
                      </a:r>
                    </a:p>
                  </a:txBody>
                  <a:tcPr marL="48149" marR="48149" marT="24074" marB="240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882896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75B6637-81CD-59B3-056B-0E8F72A39C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8509757"/>
              </p:ext>
            </p:extLst>
          </p:nvPr>
        </p:nvGraphicFramePr>
        <p:xfrm>
          <a:off x="5699443" y="4345707"/>
          <a:ext cx="5827713" cy="1588230"/>
        </p:xfrm>
        <a:graphic>
          <a:graphicData uri="http://schemas.openxmlformats.org/drawingml/2006/table">
            <a:tbl>
              <a:tblPr/>
              <a:tblGrid>
                <a:gridCol w="1942571">
                  <a:extLst>
                    <a:ext uri="{9D8B030D-6E8A-4147-A177-3AD203B41FA5}">
                      <a16:colId xmlns:a16="http://schemas.microsoft.com/office/drawing/2014/main" val="576936906"/>
                    </a:ext>
                  </a:extLst>
                </a:gridCol>
                <a:gridCol w="1568247">
                  <a:extLst>
                    <a:ext uri="{9D8B030D-6E8A-4147-A177-3AD203B41FA5}">
                      <a16:colId xmlns:a16="http://schemas.microsoft.com/office/drawing/2014/main" val="3487070056"/>
                    </a:ext>
                  </a:extLst>
                </a:gridCol>
                <a:gridCol w="2316895">
                  <a:extLst>
                    <a:ext uri="{9D8B030D-6E8A-4147-A177-3AD203B41FA5}">
                      <a16:colId xmlns:a16="http://schemas.microsoft.com/office/drawing/2014/main" val="1161855185"/>
                    </a:ext>
                  </a:extLst>
                </a:gridCol>
              </a:tblGrid>
              <a:tr h="181039">
                <a:tc>
                  <a:txBody>
                    <a:bodyPr/>
                    <a:lstStyle/>
                    <a:p>
                      <a:r>
                        <a:rPr lang="en-US" sz="900" b="1" u="sng" dirty="0"/>
                        <a:t>Common Name</a:t>
                      </a:r>
                      <a:endParaRPr lang="en-US" sz="900" u="sng" dirty="0"/>
                    </a:p>
                  </a:txBody>
                  <a:tcPr marL="45260" marR="45260" marT="22630" marB="22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u="sng"/>
                        <a:t>Scientific Name</a:t>
                      </a:r>
                      <a:endParaRPr lang="en-US" sz="900" u="sng"/>
                    </a:p>
                  </a:txBody>
                  <a:tcPr marL="45260" marR="45260" marT="22630" marB="22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u="sng" dirty="0"/>
                        <a:t>Why It’s Difficult</a:t>
                      </a:r>
                      <a:endParaRPr lang="en-US" sz="900" u="sng" dirty="0"/>
                    </a:p>
                  </a:txBody>
                  <a:tcPr marL="45260" marR="45260" marT="22630" marB="22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4705917"/>
                  </a:ext>
                </a:extLst>
              </a:tr>
              <a:tr h="316817">
                <a:tc>
                  <a:txBody>
                    <a:bodyPr/>
                    <a:lstStyle/>
                    <a:p>
                      <a:r>
                        <a:rPr lang="en-US" sz="900" b="1" dirty="0"/>
                        <a:t>Morel</a:t>
                      </a:r>
                      <a:endParaRPr lang="en-US" sz="900" dirty="0"/>
                    </a:p>
                  </a:txBody>
                  <a:tcPr marL="45260" marR="45260" marT="22630" marB="22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i="1"/>
                        <a:t>Morchella spp.</a:t>
                      </a:r>
                      <a:endParaRPr lang="en-US" sz="900"/>
                    </a:p>
                  </a:txBody>
                  <a:tcPr marL="45260" marR="45260" marT="22630" marB="22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Complex life cycle, needs sclerotia formation, sensitive to environment</a:t>
                      </a:r>
                    </a:p>
                  </a:txBody>
                  <a:tcPr marL="45260" marR="45260" marT="22630" marB="22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1033686"/>
                  </a:ext>
                </a:extLst>
              </a:tr>
              <a:tr h="316817">
                <a:tc>
                  <a:txBody>
                    <a:bodyPr/>
                    <a:lstStyle/>
                    <a:p>
                      <a:r>
                        <a:rPr lang="en-US" sz="900" b="1"/>
                        <a:t>Cauliflower Mushroom</a:t>
                      </a:r>
                      <a:endParaRPr lang="en-US" sz="900"/>
                    </a:p>
                  </a:txBody>
                  <a:tcPr marL="45260" marR="45260" marT="22630" marB="22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i="1" dirty="0" err="1"/>
                        <a:t>Sparassis</a:t>
                      </a:r>
                      <a:r>
                        <a:rPr lang="en-US" sz="900" i="1" dirty="0"/>
                        <a:t> </a:t>
                      </a:r>
                      <a:r>
                        <a:rPr lang="en-US" sz="900" i="1" dirty="0" err="1"/>
                        <a:t>crispa</a:t>
                      </a:r>
                      <a:endParaRPr lang="en-US" sz="900" dirty="0"/>
                    </a:p>
                  </a:txBody>
                  <a:tcPr marL="45260" marR="45260" marT="22630" marB="22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Cultivable but slow and contamination-prone</a:t>
                      </a:r>
                    </a:p>
                  </a:txBody>
                  <a:tcPr marL="45260" marR="45260" marT="22630" marB="22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3612206"/>
                  </a:ext>
                </a:extLst>
              </a:tr>
              <a:tr h="316817">
                <a:tc>
                  <a:txBody>
                    <a:bodyPr/>
                    <a:lstStyle/>
                    <a:p>
                      <a:r>
                        <a:rPr lang="en-US" sz="900" b="1" dirty="0"/>
                        <a:t>Hedgehog Mushroom</a:t>
                      </a:r>
                      <a:endParaRPr lang="en-US" sz="900" dirty="0"/>
                    </a:p>
                  </a:txBody>
                  <a:tcPr marL="45260" marR="45260" marT="22630" marB="22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i="1"/>
                        <a:t>Hydnum repandum</a:t>
                      </a:r>
                      <a:endParaRPr lang="en-US" sz="900"/>
                    </a:p>
                  </a:txBody>
                  <a:tcPr marL="45260" marR="45260" marT="22630" marB="22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Mycorrhizal; lab cultivation not yet scalable</a:t>
                      </a:r>
                    </a:p>
                  </a:txBody>
                  <a:tcPr marL="45260" marR="45260" marT="22630" marB="22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8219373"/>
                  </a:ext>
                </a:extLst>
              </a:tr>
              <a:tr h="452596">
                <a:tc>
                  <a:txBody>
                    <a:bodyPr/>
                    <a:lstStyle/>
                    <a:p>
                      <a:r>
                        <a:rPr lang="en-US" sz="900" b="1" dirty="0"/>
                        <a:t>Lobster Mushroom</a:t>
                      </a:r>
                      <a:endParaRPr lang="en-US" sz="900" dirty="0"/>
                    </a:p>
                  </a:txBody>
                  <a:tcPr marL="45260" marR="45260" marT="22630" marB="22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i="1" dirty="0" err="1"/>
                        <a:t>Hypomyces</a:t>
                      </a:r>
                      <a:r>
                        <a:rPr lang="en-US" sz="900" i="1" dirty="0"/>
                        <a:t> </a:t>
                      </a:r>
                      <a:r>
                        <a:rPr lang="en-US" sz="900" i="1" dirty="0" err="1"/>
                        <a:t>lactifluorum</a:t>
                      </a:r>
                      <a:endParaRPr lang="en-US" sz="900" dirty="0"/>
                    </a:p>
                  </a:txBody>
                  <a:tcPr marL="45260" marR="45260" marT="22630" marB="22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Actually a parasite of other mushrooms (usually </a:t>
                      </a:r>
                      <a:r>
                        <a:rPr lang="en-US" sz="900" i="1" dirty="0" err="1"/>
                        <a:t>Russula</a:t>
                      </a:r>
                      <a:r>
                        <a:rPr lang="en-US" sz="900" dirty="0"/>
                        <a:t>), so must first grow a host</a:t>
                      </a:r>
                    </a:p>
                  </a:txBody>
                  <a:tcPr marL="45260" marR="45260" marT="22630" marB="22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7669375"/>
                  </a:ext>
                </a:extLst>
              </a:tr>
            </a:tbl>
          </a:graphicData>
        </a:graphic>
      </p:graphicFrame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F526DF-7C88-6F28-725F-DDC4867A8C57}"/>
              </a:ext>
            </a:extLst>
          </p:cNvPr>
          <p:cNvSpPr txBox="1">
            <a:spLocks/>
          </p:cNvSpPr>
          <p:nvPr/>
        </p:nvSpPr>
        <p:spPr>
          <a:xfrm>
            <a:off x="479166" y="4234495"/>
            <a:ext cx="4903472" cy="22765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Font typeface="Arial"/>
              <a:buNone/>
            </a:pPr>
            <a:r>
              <a:rPr lang="en-US" sz="2400" dirty="0">
                <a:solidFill>
                  <a:srgbClr val="003366"/>
                </a:solidFill>
              </a:rPr>
              <a:t>And others are just tricky due to:</a:t>
            </a:r>
          </a:p>
          <a:p>
            <a:pPr>
              <a:spcBef>
                <a:spcPts val="400"/>
              </a:spcBef>
              <a:buFontTx/>
              <a:buChar char="-"/>
            </a:pPr>
            <a:r>
              <a:rPr lang="en-US" sz="2400" dirty="0">
                <a:solidFill>
                  <a:srgbClr val="003366"/>
                </a:solidFill>
              </a:rPr>
              <a:t>Slow growth rates</a:t>
            </a:r>
          </a:p>
          <a:p>
            <a:pPr>
              <a:spcBef>
                <a:spcPts val="400"/>
              </a:spcBef>
              <a:buFontTx/>
              <a:buChar char="-"/>
            </a:pPr>
            <a:r>
              <a:rPr lang="en-US" sz="2400" dirty="0">
                <a:solidFill>
                  <a:srgbClr val="003366"/>
                </a:solidFill>
              </a:rPr>
              <a:t>Environmental triggers</a:t>
            </a:r>
          </a:p>
          <a:p>
            <a:pPr>
              <a:spcBef>
                <a:spcPts val="400"/>
              </a:spcBef>
              <a:buFontTx/>
              <a:buChar char="-"/>
            </a:pPr>
            <a:r>
              <a:rPr lang="en-US" sz="2400" dirty="0">
                <a:solidFill>
                  <a:srgbClr val="003366"/>
                </a:solidFill>
              </a:rPr>
              <a:t>High contamination </a:t>
            </a:r>
          </a:p>
          <a:p>
            <a:pPr>
              <a:spcBef>
                <a:spcPts val="400"/>
              </a:spcBef>
              <a:buFontTx/>
              <a:buChar char="-"/>
            </a:pPr>
            <a:r>
              <a:rPr lang="en-US" sz="2400" dirty="0">
                <a:solidFill>
                  <a:srgbClr val="003366"/>
                </a:solidFill>
              </a:rPr>
              <a:t>Low yields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02C056F-E696-1F5C-ACC4-C3851A82BC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512304"/>
              </p:ext>
            </p:extLst>
          </p:nvPr>
        </p:nvGraphicFramePr>
        <p:xfrm>
          <a:off x="5699442" y="5923681"/>
          <a:ext cx="6013392" cy="452596"/>
        </p:xfrm>
        <a:graphic>
          <a:graphicData uri="http://schemas.openxmlformats.org/drawingml/2006/table">
            <a:tbl>
              <a:tblPr/>
              <a:tblGrid>
                <a:gridCol w="2004464">
                  <a:extLst>
                    <a:ext uri="{9D8B030D-6E8A-4147-A177-3AD203B41FA5}">
                      <a16:colId xmlns:a16="http://schemas.microsoft.com/office/drawing/2014/main" val="3003371942"/>
                    </a:ext>
                  </a:extLst>
                </a:gridCol>
                <a:gridCol w="1572616">
                  <a:extLst>
                    <a:ext uri="{9D8B030D-6E8A-4147-A177-3AD203B41FA5}">
                      <a16:colId xmlns:a16="http://schemas.microsoft.com/office/drawing/2014/main" val="3064485608"/>
                    </a:ext>
                  </a:extLst>
                </a:gridCol>
                <a:gridCol w="2436312">
                  <a:extLst>
                    <a:ext uri="{9D8B030D-6E8A-4147-A177-3AD203B41FA5}">
                      <a16:colId xmlns:a16="http://schemas.microsoft.com/office/drawing/2014/main" val="3519883337"/>
                    </a:ext>
                  </a:extLst>
                </a:gridCol>
              </a:tblGrid>
              <a:tr h="452596">
                <a:tc>
                  <a:txBody>
                    <a:bodyPr/>
                    <a:lstStyle/>
                    <a:p>
                      <a:r>
                        <a:rPr lang="en-US" sz="900" b="1" dirty="0"/>
                        <a:t>Huitlacoche</a:t>
                      </a:r>
                      <a:endParaRPr lang="en-US" sz="900" dirty="0"/>
                    </a:p>
                  </a:txBody>
                  <a:tcPr marL="45260" marR="45260" marT="22630" marB="22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39FE">
                        <a:alpha val="1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i="1" dirty="0" err="1"/>
                        <a:t>Ustilago</a:t>
                      </a:r>
                      <a:r>
                        <a:rPr lang="en-US" sz="900" i="1" dirty="0"/>
                        <a:t> maydis</a:t>
                      </a:r>
                      <a:endParaRPr lang="en-US" sz="900" dirty="0"/>
                    </a:p>
                  </a:txBody>
                  <a:tcPr marL="45260" marR="45260" marT="22630" marB="22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39FE">
                        <a:alpha val="1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Plant pathogen that infects living corn plants and distorts kernels into galls. </a:t>
                      </a:r>
                    </a:p>
                  </a:txBody>
                  <a:tcPr marL="45260" marR="45260" marT="22630" marB="22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39FE">
                        <a:alpha val="1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617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87747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51A3C-601F-F641-C6BE-FECCEBD47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4BF97-32CD-31FD-5E23-919F55A67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66952"/>
            <a:ext cx="10972800" cy="1143000"/>
          </a:xfrm>
        </p:spPr>
        <p:txBody>
          <a:bodyPr/>
          <a:lstStyle/>
          <a:p>
            <a:pPr>
              <a:defRPr>
                <a:solidFill>
                  <a:srgbClr val="CC0000"/>
                </a:solidFill>
              </a:defRPr>
            </a:pPr>
            <a:r>
              <a:rPr lang="en-US" dirty="0"/>
              <a:t>Mushrooms Currently in Cultivation</a:t>
            </a:r>
            <a:endParaRPr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DBC40D9-68B0-1CB8-F0FB-578563CB92F6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C0B41CE-085D-0652-F37B-624B4A49F8D8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C55082FB-D50E-0886-F218-77E79FE4E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FF68B7D-E2A7-2199-7B09-EF3BB1A3C51E}"/>
              </a:ext>
            </a:extLst>
          </p:cNvPr>
          <p:cNvSpPr txBox="1">
            <a:spLocks/>
          </p:cNvSpPr>
          <p:nvPr/>
        </p:nvSpPr>
        <p:spPr>
          <a:xfrm>
            <a:off x="609600" y="2567962"/>
            <a:ext cx="4903472" cy="1722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Font typeface="Arial"/>
              <a:buNone/>
            </a:pPr>
            <a:r>
              <a:rPr lang="en-US" sz="2400" dirty="0">
                <a:solidFill>
                  <a:srgbClr val="003366"/>
                </a:solidFill>
              </a:rPr>
              <a:t>Note on Morels: </a:t>
            </a:r>
          </a:p>
        </p:txBody>
      </p:sp>
      <p:pic>
        <p:nvPicPr>
          <p:cNvPr id="12" name="Picture 11" descr="A group of mushrooms growing in a field&#10;&#10;AI-generated content may be incorrect.">
            <a:extLst>
              <a:ext uri="{FF2B5EF4-FFF2-40B4-BE49-F238E27FC236}">
                <a16:creationId xmlns:a16="http://schemas.microsoft.com/office/drawing/2014/main" id="{374FDA9A-DE21-F9B9-3AD7-116CA7A03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8528" y="3145950"/>
            <a:ext cx="4903472" cy="3712050"/>
          </a:xfrm>
          <a:prstGeom prst="rect">
            <a:avLst/>
          </a:prstGeom>
        </p:spPr>
      </p:pic>
      <p:pic>
        <p:nvPicPr>
          <p:cNvPr id="14" name="Picture 13" descr="A close-up of a white background&#10;&#10;AI-generated content may be incorrect.">
            <a:extLst>
              <a:ext uri="{FF2B5EF4-FFF2-40B4-BE49-F238E27FC236}">
                <a16:creationId xmlns:a16="http://schemas.microsoft.com/office/drawing/2014/main" id="{29C880A5-27B7-ADA3-1EDB-7E3C20C004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3509626"/>
            <a:ext cx="5836793" cy="200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277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364" y="2416115"/>
            <a:ext cx="5905500" cy="2221200"/>
          </a:xfrm>
        </p:spPr>
        <p:txBody>
          <a:bodyPr>
            <a:normAutofit/>
          </a:bodyPr>
          <a:lstStyle/>
          <a:p>
            <a:pPr>
              <a:defRPr>
                <a:solidFill>
                  <a:srgbClr val="CC0000"/>
                </a:solidFill>
              </a:defRPr>
            </a:pPr>
            <a:r>
              <a:rPr lang="en-US" dirty="0"/>
              <a:t>Questions</a:t>
            </a:r>
            <a:br>
              <a:rPr lang="en-US" dirty="0"/>
            </a:br>
            <a:r>
              <a:rPr lang="en-US" dirty="0"/>
              <a:t>&amp; </a:t>
            </a:r>
            <a:br>
              <a:rPr lang="en-US" dirty="0"/>
            </a:br>
            <a:r>
              <a:rPr lang="en-US" dirty="0"/>
              <a:t>Break </a:t>
            </a:r>
            <a:endParaRPr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A5EEA9E-C596-72BF-DC13-56806C34266F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41DAB59-D427-1B6A-02C8-FEBD62390323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0223E250-286F-452A-34CE-0D54CF974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pic>
        <p:nvPicPr>
          <p:cNvPr id="13" name="Picture 12" descr="A group of mushrooms in a circle&#10;&#10;AI-generated content may be incorrect.">
            <a:extLst>
              <a:ext uri="{FF2B5EF4-FFF2-40B4-BE49-F238E27FC236}">
                <a16:creationId xmlns:a16="http://schemas.microsoft.com/office/drawing/2014/main" id="{DAB9843A-62D9-3AB0-5D17-DFBA41AFC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714" y="966952"/>
            <a:ext cx="4418286" cy="589104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10742"/>
            <a:ext cx="10972800" cy="1143000"/>
          </a:xfrm>
        </p:spPr>
        <p:txBody>
          <a:bodyPr>
            <a:normAutofit/>
          </a:bodyPr>
          <a:lstStyle/>
          <a:p>
            <a:pPr>
              <a:defRPr>
                <a:solidFill>
                  <a:srgbClr val="CC0000"/>
                </a:solidFill>
              </a:defRPr>
            </a:pPr>
            <a:r>
              <a:rPr lang="en-US" dirty="0"/>
              <a:t>Growing mushrooms: a process overview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78236"/>
            <a:ext cx="10972800" cy="4525963"/>
          </a:xfrm>
        </p:spPr>
        <p:txBody>
          <a:bodyPr>
            <a:normAutofit/>
          </a:bodyPr>
          <a:lstStyle/>
          <a:p>
            <a:endParaRPr dirty="0"/>
          </a:p>
          <a:p>
            <a:pPr>
              <a:defRPr>
                <a:solidFill>
                  <a:srgbClr val="003366"/>
                </a:solidFill>
              </a:defRPr>
            </a:pPr>
            <a:r>
              <a:rPr lang="en-US" dirty="0"/>
              <a:t>Maintaining mushroom cultures</a:t>
            </a:r>
          </a:p>
          <a:p>
            <a:pPr>
              <a:defRPr>
                <a:solidFill>
                  <a:srgbClr val="003366"/>
                </a:solidFill>
              </a:defRPr>
            </a:pPr>
            <a:r>
              <a:rPr dirty="0"/>
              <a:t>Spawn Production </a:t>
            </a:r>
          </a:p>
          <a:p>
            <a:pPr>
              <a:defRPr>
                <a:solidFill>
                  <a:srgbClr val="003366"/>
                </a:solidFill>
              </a:defRPr>
            </a:pPr>
            <a:r>
              <a:rPr lang="en-US" dirty="0"/>
              <a:t>Substrates (Composition, Moisture, Sources)</a:t>
            </a:r>
            <a:endParaRPr dirty="0"/>
          </a:p>
          <a:p>
            <a:pPr>
              <a:defRPr>
                <a:solidFill>
                  <a:srgbClr val="003366"/>
                </a:solidFill>
              </a:defRPr>
            </a:pPr>
            <a:r>
              <a:rPr dirty="0"/>
              <a:t>Sterilization </a:t>
            </a:r>
            <a:r>
              <a:rPr lang="en-US" dirty="0"/>
              <a:t>vs. Pasteurization</a:t>
            </a:r>
            <a:endParaRPr dirty="0"/>
          </a:p>
          <a:p>
            <a:pPr>
              <a:defRPr>
                <a:solidFill>
                  <a:srgbClr val="003366"/>
                </a:solidFill>
              </a:defRPr>
            </a:pPr>
            <a:r>
              <a:rPr lang="en-US" dirty="0"/>
              <a:t>Equipment</a:t>
            </a:r>
            <a:endParaRPr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19C5572-889F-3E14-AF85-5DD3DF3B4F8A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3300E40-1B8D-AFA9-AA9C-33095B641154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A94011C0-560E-0ACB-1169-3FB25421E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E314C-EF36-786A-7721-278DF18B0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53DA6-901E-DB22-0F79-74CD87F7D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0742"/>
            <a:ext cx="10972800" cy="1143000"/>
          </a:xfrm>
        </p:spPr>
        <p:txBody>
          <a:bodyPr>
            <a:normAutofit/>
          </a:bodyPr>
          <a:lstStyle/>
          <a:p>
            <a:pPr>
              <a:defRPr>
                <a:solidFill>
                  <a:srgbClr val="CC0000"/>
                </a:solidFill>
              </a:defRPr>
            </a:pPr>
            <a:r>
              <a:rPr lang="en-US" dirty="0"/>
              <a:t>Growing mushrooms: a process overview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E4D84-8054-4758-94AC-E4857EA05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078236"/>
            <a:ext cx="6349161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  <a:defRPr>
                <a:solidFill>
                  <a:srgbClr val="003366"/>
                </a:solidFill>
              </a:defRPr>
            </a:pPr>
            <a:r>
              <a:rPr lang="en-US" dirty="0">
                <a:solidFill>
                  <a:srgbClr val="003366"/>
                </a:solidFill>
              </a:rPr>
              <a:t>Maintaining mushroom cultures:</a:t>
            </a:r>
          </a:p>
          <a:p>
            <a:pPr marL="0" indent="0" algn="ctr">
              <a:lnSpc>
                <a:spcPct val="110000"/>
              </a:lnSpc>
              <a:buFont typeface="Arial"/>
              <a:buNone/>
            </a:pPr>
            <a:r>
              <a:rPr lang="en-US" dirty="0">
                <a:solidFill>
                  <a:srgbClr val="003366"/>
                </a:solidFill>
              </a:rPr>
              <a:t>Hyphal fragment propagation. </a:t>
            </a:r>
          </a:p>
          <a:p>
            <a:endParaRPr lang="en-US" dirty="0">
              <a:solidFill>
                <a:srgbClr val="003366"/>
              </a:solidFill>
            </a:endParaRPr>
          </a:p>
          <a:p>
            <a:pPr marL="0" indent="0">
              <a:buFont typeface="Arial"/>
              <a:buNone/>
            </a:pPr>
            <a:r>
              <a:rPr lang="en-US" sz="3000" dirty="0">
                <a:solidFill>
                  <a:srgbClr val="003366"/>
                </a:solidFill>
              </a:rPr>
              <a:t>Materials: </a:t>
            </a:r>
          </a:p>
          <a:p>
            <a:r>
              <a:rPr lang="en-US" sz="2600" dirty="0">
                <a:solidFill>
                  <a:srgbClr val="003366"/>
                </a:solidFill>
              </a:rPr>
              <a:t>Fungal colony </a:t>
            </a:r>
          </a:p>
          <a:p>
            <a:r>
              <a:rPr lang="en-US" sz="2600" dirty="0">
                <a:solidFill>
                  <a:srgbClr val="003366"/>
                </a:solidFill>
              </a:rPr>
              <a:t>PDA media (Potato Dextrose Agar) </a:t>
            </a:r>
          </a:p>
          <a:p>
            <a:r>
              <a:rPr lang="en-US" sz="2600" dirty="0">
                <a:solidFill>
                  <a:srgbClr val="003366"/>
                </a:solidFill>
              </a:rPr>
              <a:t>Scalpel</a:t>
            </a:r>
          </a:p>
          <a:p>
            <a:r>
              <a:rPr lang="en-US" sz="2600" dirty="0">
                <a:solidFill>
                  <a:srgbClr val="003366"/>
                </a:solidFill>
              </a:rPr>
              <a:t>An alcohol lamp </a:t>
            </a:r>
          </a:p>
          <a:p>
            <a:pPr>
              <a:buFontTx/>
              <a:buChar char="-"/>
              <a:defRPr>
                <a:solidFill>
                  <a:srgbClr val="003366"/>
                </a:solidFill>
              </a:defRPr>
            </a:pP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812C398-AB7C-B42E-6684-9584698A1D83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D017966-8360-0657-1F3F-62B45D8B4C6F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698BF65D-3C52-572C-3BE2-8393E5E92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EE1AC4-1596-88E7-A504-00A3093F1132}"/>
              </a:ext>
            </a:extLst>
          </p:cNvPr>
          <p:cNvSpPr txBox="1">
            <a:spLocks/>
          </p:cNvSpPr>
          <p:nvPr/>
        </p:nvSpPr>
        <p:spPr>
          <a:xfrm>
            <a:off x="3411600" y="2628590"/>
            <a:ext cx="643010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dirty="0"/>
          </a:p>
        </p:txBody>
      </p:sp>
      <p:pic>
        <p:nvPicPr>
          <p:cNvPr id="10" name="alcohol burner.jpg">
            <a:extLst>
              <a:ext uri="{FF2B5EF4-FFF2-40B4-BE49-F238E27FC236}">
                <a16:creationId xmlns:a16="http://schemas.microsoft.com/office/drawing/2014/main" id="{CC5BB1E6-7F55-759B-6443-EC601C6CD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761" y="3907355"/>
            <a:ext cx="2006439" cy="2950645"/>
          </a:xfrm>
          <a:prstGeom prst="rect">
            <a:avLst/>
          </a:prstGeom>
        </p:spPr>
      </p:pic>
      <p:pic>
        <p:nvPicPr>
          <p:cNvPr id="11" name="Picture 10" descr="A plastic container with white liquid inside&#10;&#10;Description automatically generated with medium confidence">
            <a:extLst>
              <a:ext uri="{FF2B5EF4-FFF2-40B4-BE49-F238E27FC236}">
                <a16:creationId xmlns:a16="http://schemas.microsoft.com/office/drawing/2014/main" id="{52D3A812-FD02-AB08-DB29-881CA12C40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480" b="22481"/>
          <a:stretch/>
        </p:blipFill>
        <p:spPr>
          <a:xfrm>
            <a:off x="8965200" y="5350493"/>
            <a:ext cx="3226800" cy="1507507"/>
          </a:xfrm>
          <a:prstGeom prst="rect">
            <a:avLst/>
          </a:prstGeom>
        </p:spPr>
      </p:pic>
      <p:pic>
        <p:nvPicPr>
          <p:cNvPr id="6" name="Photo Dec 15, 3 55 51 PM.jpg">
            <a:extLst>
              <a:ext uri="{FF2B5EF4-FFF2-40B4-BE49-F238E27FC236}">
                <a16:creationId xmlns:a16="http://schemas.microsoft.com/office/drawing/2014/main" id="{DEDCCB80-321F-2DEC-2EC6-FC3533AA8F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5200" y="3337997"/>
            <a:ext cx="2006439" cy="2006439"/>
          </a:xfrm>
          <a:prstGeom prst="rect">
            <a:avLst/>
          </a:prstGeom>
        </p:spPr>
      </p:pic>
      <p:pic>
        <p:nvPicPr>
          <p:cNvPr id="12" name="scalpel.jpg">
            <a:extLst>
              <a:ext uri="{FF2B5EF4-FFF2-40B4-BE49-F238E27FC236}">
                <a16:creationId xmlns:a16="http://schemas.microsoft.com/office/drawing/2014/main" id="{7A5D8D05-F879-7857-3A54-F68BE77BFD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2645" y="2356815"/>
            <a:ext cx="2532555" cy="147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805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3D2AD-76D3-B211-1F38-1BC7CB674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43B8D-2113-F977-A244-3643F07ED9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1374426"/>
            <a:ext cx="7772400" cy="966952"/>
          </a:xfrm>
        </p:spPr>
        <p:txBody>
          <a:bodyPr>
            <a:normAutofit/>
          </a:bodyPr>
          <a:lstStyle/>
          <a:p>
            <a:pPr>
              <a:defRPr>
                <a:solidFill>
                  <a:srgbClr val="CC0000"/>
                </a:solidFill>
              </a:defRPr>
            </a:pPr>
            <a:r>
              <a:rPr lang="en-US" dirty="0"/>
              <a:t>Edible Mushroom Production</a:t>
            </a:r>
            <a:endParaRPr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7236108-95AC-354E-78EF-0148E5ABFBCE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DA008A3-C00E-21F1-0291-DA81563B5DDE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EDBB9677-AFB5-F1DB-40E9-56E84DDAF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B43882E-C7F9-1D98-A3DE-8BA012BE7891}"/>
              </a:ext>
            </a:extLst>
          </p:cNvPr>
          <p:cNvSpPr txBox="1"/>
          <p:nvPr/>
        </p:nvSpPr>
        <p:spPr>
          <a:xfrm>
            <a:off x="1058400" y="2920636"/>
            <a:ext cx="7308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Char char="-"/>
              <a:defRPr>
                <a:solidFill>
                  <a:srgbClr val="003366"/>
                </a:solidFill>
              </a:defRPr>
            </a:pPr>
            <a:r>
              <a:rPr lang="en-US" sz="2800" dirty="0">
                <a:solidFill>
                  <a:srgbClr val="003366"/>
                </a:solidFill>
              </a:rPr>
              <a:t> Introduction to Fungi</a:t>
            </a:r>
          </a:p>
          <a:p>
            <a:pPr>
              <a:buFontTx/>
              <a:buChar char="-"/>
              <a:defRPr>
                <a:solidFill>
                  <a:srgbClr val="003366"/>
                </a:solidFill>
              </a:defRPr>
            </a:pPr>
            <a:r>
              <a:rPr lang="en-US" sz="2800" dirty="0">
                <a:solidFill>
                  <a:srgbClr val="003366"/>
                </a:solidFill>
              </a:rPr>
              <a:t> The benefits of mushroom cultivation</a:t>
            </a:r>
          </a:p>
          <a:p>
            <a:pPr>
              <a:buFontTx/>
              <a:buChar char="-"/>
              <a:defRPr>
                <a:solidFill>
                  <a:srgbClr val="003366"/>
                </a:solidFill>
              </a:defRPr>
            </a:pPr>
            <a:r>
              <a:rPr lang="en-US" sz="2800" dirty="0">
                <a:solidFill>
                  <a:srgbClr val="003366"/>
                </a:solidFill>
              </a:rPr>
              <a:t> The growing industry of fungal products</a:t>
            </a:r>
          </a:p>
          <a:p>
            <a:pPr>
              <a:buFontTx/>
              <a:buChar char="-"/>
              <a:defRPr>
                <a:solidFill>
                  <a:srgbClr val="003366"/>
                </a:solidFill>
              </a:defRPr>
            </a:pPr>
            <a:r>
              <a:rPr lang="en-US" sz="2800" dirty="0">
                <a:solidFill>
                  <a:srgbClr val="003366"/>
                </a:solidFill>
              </a:rPr>
              <a:t> Mushrooms currently in cultivation</a:t>
            </a:r>
          </a:p>
        </p:txBody>
      </p:sp>
    </p:spTree>
    <p:extLst>
      <p:ext uri="{BB962C8B-B14F-4D97-AF65-F5344CB8AC3E}">
        <p14:creationId xmlns:p14="http://schemas.microsoft.com/office/powerpoint/2010/main" val="20338496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contaminated petri.jpg"/>
          <p:cNvPicPr>
            <a:picLocks noChangeAspect="1"/>
          </p:cNvPicPr>
          <p:nvPr/>
        </p:nvPicPr>
        <p:blipFill>
          <a:blip r:embed="rId2"/>
          <a:srcRect l="9084" t="4600" r="10902" b="3764"/>
          <a:stretch/>
        </p:blipFill>
        <p:spPr>
          <a:xfrm>
            <a:off x="8860409" y="1877694"/>
            <a:ext cx="2800222" cy="242926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0407A56-CAEC-B82C-AB91-DEF8DEB31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0742"/>
            <a:ext cx="10972800" cy="1143000"/>
          </a:xfrm>
        </p:spPr>
        <p:txBody>
          <a:bodyPr>
            <a:normAutofit/>
          </a:bodyPr>
          <a:lstStyle/>
          <a:p>
            <a:pPr>
              <a:defRPr>
                <a:solidFill>
                  <a:srgbClr val="CC0000"/>
                </a:solidFill>
              </a:defRPr>
            </a:pPr>
            <a:r>
              <a:rPr lang="en-US" dirty="0"/>
              <a:t>Growing mushrooms: a process overview</a:t>
            </a: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D6043E9-91F6-75A7-12C8-F7618B82B921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96D6392-252D-46B2-3283-7314EFB3A598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D182798B-F793-0FFC-0DA2-753BF8918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6C835D9-54D2-8447-7913-047D050E95F2}"/>
              </a:ext>
            </a:extLst>
          </p:cNvPr>
          <p:cNvSpPr txBox="1"/>
          <p:nvPr/>
        </p:nvSpPr>
        <p:spPr>
          <a:xfrm>
            <a:off x="1073425" y="2556432"/>
            <a:ext cx="5022575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3366"/>
                </a:solidFill>
              </a:rPr>
              <a:t>Maintaining mushroom cultures:</a:t>
            </a:r>
          </a:p>
          <a:p>
            <a:endParaRPr lang="en-US" sz="2400" dirty="0">
              <a:solidFill>
                <a:srgbClr val="003366"/>
              </a:solidFill>
            </a:endParaRPr>
          </a:p>
          <a:p>
            <a:r>
              <a:rPr lang="en-US" sz="2400" dirty="0">
                <a:solidFill>
                  <a:srgbClr val="003366"/>
                </a:solidFill>
              </a:rPr>
              <a:t>Note on Cleanliness and Sterility </a:t>
            </a:r>
          </a:p>
          <a:p>
            <a:r>
              <a:rPr lang="en-US" sz="2400" dirty="0">
                <a:solidFill>
                  <a:srgbClr val="003366"/>
                </a:solidFill>
              </a:rPr>
              <a:t>Interior spaces: Molds</a:t>
            </a:r>
          </a:p>
          <a:p>
            <a:endParaRPr lang="en-US" sz="2400" dirty="0">
              <a:solidFill>
                <a:srgbClr val="003366"/>
              </a:solidFill>
            </a:endParaRPr>
          </a:p>
          <a:p>
            <a:r>
              <a:rPr lang="en-US" sz="2400" dirty="0">
                <a:solidFill>
                  <a:srgbClr val="003366"/>
                </a:solidFill>
              </a:rPr>
              <a:t>Keep competition down. </a:t>
            </a:r>
            <a:endParaRPr lang="en-US" sz="2400" dirty="0"/>
          </a:p>
        </p:txBody>
      </p:sp>
      <p:pic>
        <p:nvPicPr>
          <p:cNvPr id="168" name="Photo Dec 15, 3 55 51 PM.jpg"/>
          <p:cNvPicPr>
            <a:picLocks noChangeAspect="1"/>
          </p:cNvPicPr>
          <p:nvPr/>
        </p:nvPicPr>
        <p:blipFill>
          <a:blip r:embed="rId4"/>
          <a:srcRect t="8928"/>
          <a:stretch/>
        </p:blipFill>
        <p:spPr>
          <a:xfrm>
            <a:off x="8863339" y="4306957"/>
            <a:ext cx="2801123" cy="255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396681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hoto Dec 15, 4 00 52 PM.jpg"/>
          <p:cNvPicPr>
            <a:picLocks noChangeAspect="1"/>
          </p:cNvPicPr>
          <p:nvPr/>
        </p:nvPicPr>
        <p:blipFill rotWithShape="1">
          <a:blip r:embed="rId2"/>
          <a:srcRect t="14227" r="1" b="1"/>
          <a:stretch/>
        </p:blipFill>
        <p:spPr>
          <a:xfrm>
            <a:off x="-2" y="10"/>
            <a:ext cx="7995504" cy="6857990"/>
          </a:xfrm>
          <a:prstGeom prst="rect">
            <a:avLst/>
          </a:prstGeom>
        </p:spPr>
      </p:pic>
      <p:pic>
        <p:nvPicPr>
          <p:cNvPr id="173" name="Photo Dec 15, 4 00 15 PM.jpg"/>
          <p:cNvPicPr>
            <a:picLocks noChangeAspect="1"/>
          </p:cNvPicPr>
          <p:nvPr/>
        </p:nvPicPr>
        <p:blipFill rotWithShape="1">
          <a:blip r:embed="rId3"/>
          <a:srcRect t="8334" r="1" b="17448"/>
          <a:stretch/>
        </p:blipFill>
        <p:spPr>
          <a:xfrm>
            <a:off x="8188032" y="10"/>
            <a:ext cx="4003968" cy="2228747"/>
          </a:xfrm>
          <a:prstGeom prst="rect">
            <a:avLst/>
          </a:prstGeom>
        </p:spPr>
      </p:pic>
      <p:pic>
        <p:nvPicPr>
          <p:cNvPr id="178" name="gloved hand.jpg"/>
          <p:cNvPicPr>
            <a:picLocks noChangeAspect="1"/>
          </p:cNvPicPr>
          <p:nvPr/>
        </p:nvPicPr>
        <p:blipFill rotWithShape="1">
          <a:blip r:embed="rId4"/>
          <a:srcRect t="15247" r="3" b="4481"/>
          <a:stretch/>
        </p:blipFill>
        <p:spPr>
          <a:xfrm>
            <a:off x="8188032" y="4800944"/>
            <a:ext cx="4003969" cy="2057046"/>
          </a:xfrm>
          <a:prstGeom prst="rect">
            <a:avLst/>
          </a:prstGeom>
        </p:spPr>
      </p:pic>
      <p:pic>
        <p:nvPicPr>
          <p:cNvPr id="172" name="Photo Dec 15, 3 59 53 PM.jpg"/>
          <p:cNvPicPr>
            <a:picLocks noChangeAspect="1"/>
          </p:cNvPicPr>
          <p:nvPr/>
        </p:nvPicPr>
        <p:blipFill rotWithShape="1">
          <a:blip r:embed="rId5"/>
          <a:srcRect t="15056" r="1" b="10726"/>
          <a:stretch/>
        </p:blipFill>
        <p:spPr>
          <a:xfrm>
            <a:off x="8188032" y="2314614"/>
            <a:ext cx="4003969" cy="2228771"/>
          </a:xfrm>
          <a:prstGeom prst="rect">
            <a:avLst/>
          </a:prstGeom>
        </p:spPr>
      </p:pic>
      <p:sp>
        <p:nvSpPr>
          <p:cNvPr id="175" name="Shape 175"/>
          <p:cNvSpPr/>
          <p:nvPr/>
        </p:nvSpPr>
        <p:spPr>
          <a:xfrm>
            <a:off x="8236107" y="1769990"/>
            <a:ext cx="2525753" cy="39671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>
            <a:lvl1pPr>
              <a:defRPr sz="3000"/>
            </a:lvl1pPr>
          </a:lstStyle>
          <a:p>
            <a:pPr>
              <a:spcAft>
                <a:spcPts val="600"/>
              </a:spcAft>
            </a:pPr>
            <a:r>
              <a:rPr sz="2109" dirty="0">
                <a:latin typeface="Arial" panose="020B0604020202020204" pitchFamily="34" charset="0"/>
                <a:cs typeface="Arial" panose="020B0604020202020204" pitchFamily="34" charset="0"/>
              </a:rPr>
              <a:t>Laminar Flow Hood</a:t>
            </a:r>
          </a:p>
        </p:txBody>
      </p:sp>
      <p:sp>
        <p:nvSpPr>
          <p:cNvPr id="176" name="Shape 176"/>
          <p:cNvSpPr/>
          <p:nvPr/>
        </p:nvSpPr>
        <p:spPr>
          <a:xfrm>
            <a:off x="8250265" y="4084618"/>
            <a:ext cx="2322527" cy="39671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>
            <a:lvl1pPr>
              <a:defRPr sz="3000"/>
            </a:lvl1pPr>
          </a:lstStyle>
          <a:p>
            <a:pPr>
              <a:spcAft>
                <a:spcPts val="600"/>
              </a:spcAft>
            </a:pPr>
            <a:r>
              <a:rPr lang="en-US" sz="2109" dirty="0">
                <a:latin typeface="Arial" panose="020B0604020202020204" pitchFamily="34" charset="0"/>
                <a:cs typeface="Arial" panose="020B0604020202020204" pitchFamily="34" charset="0"/>
              </a:rPr>
              <a:t>Bio-safety cabinet</a:t>
            </a:r>
            <a:endParaRPr sz="210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Shape 177"/>
          <p:cNvSpPr/>
          <p:nvPr/>
        </p:nvSpPr>
        <p:spPr>
          <a:xfrm>
            <a:off x="2832051" y="3282918"/>
            <a:ext cx="2331397" cy="1045862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>
            <a:lvl1pPr>
              <a:defRPr sz="3000"/>
            </a:lvl1pPr>
          </a:lstStyle>
          <a:p>
            <a:pPr>
              <a:spcAft>
                <a:spcPts val="600"/>
              </a:spcAft>
            </a:pPr>
            <a:r>
              <a:rPr sz="2109" dirty="0">
                <a:latin typeface="Arial" panose="020B0604020202020204" pitchFamily="34" charset="0"/>
                <a:cs typeface="Arial" panose="020B0604020202020204" pitchFamily="34" charset="0"/>
              </a:rPr>
              <a:t>70% Alcohol</a:t>
            </a:r>
            <a:r>
              <a:rPr lang="en-US" sz="2109" dirty="0">
                <a:latin typeface="Arial" panose="020B0604020202020204" pitchFamily="34" charset="0"/>
                <a:cs typeface="Arial" panose="020B0604020202020204" pitchFamily="34" charset="0"/>
              </a:rPr>
              <a:t>, such as rubbing alcohol goes a long way</a:t>
            </a:r>
            <a:endParaRPr sz="210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962086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D7516-95D3-0B06-C698-4DF97EFDF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B72AC-6957-F2C8-6CC4-CB9A96F7A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58149"/>
            <a:ext cx="10972800" cy="1143000"/>
          </a:xfrm>
        </p:spPr>
        <p:txBody>
          <a:bodyPr>
            <a:normAutofit/>
          </a:bodyPr>
          <a:lstStyle/>
          <a:p>
            <a:pPr>
              <a:defRPr>
                <a:solidFill>
                  <a:srgbClr val="CC0000"/>
                </a:solidFill>
              </a:defRPr>
            </a:pPr>
            <a:r>
              <a:rPr lang="en-US" dirty="0"/>
              <a:t>Growing mushrooms: a process overview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8E13B-3212-7CAA-55EA-3111A8380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465" y="2450963"/>
            <a:ext cx="6546574" cy="3194464"/>
          </a:xfrm>
        </p:spPr>
        <p:txBody>
          <a:bodyPr>
            <a:normAutofit/>
          </a:bodyPr>
          <a:lstStyle/>
          <a:p>
            <a:pPr marL="0" indent="0">
              <a:buNone/>
              <a:defRPr>
                <a:solidFill>
                  <a:srgbClr val="003366"/>
                </a:solidFill>
              </a:defRPr>
            </a:pPr>
            <a:r>
              <a:rPr lang="en-US" dirty="0"/>
              <a:t>Maintaining mushroom cultures</a:t>
            </a:r>
          </a:p>
          <a:p>
            <a:pPr>
              <a:defRPr>
                <a:solidFill>
                  <a:srgbClr val="003366"/>
                </a:solidFill>
              </a:defRPr>
            </a:pPr>
            <a:r>
              <a:rPr lang="en-US" dirty="0"/>
              <a:t>Spore prints</a:t>
            </a:r>
          </a:p>
          <a:p>
            <a:pPr>
              <a:defRPr>
                <a:solidFill>
                  <a:srgbClr val="003366"/>
                </a:solidFill>
              </a:defRPr>
            </a:pPr>
            <a:r>
              <a:rPr lang="en-US" dirty="0"/>
              <a:t>Silica gel storage</a:t>
            </a:r>
          </a:p>
          <a:p>
            <a:pPr>
              <a:defRPr>
                <a:solidFill>
                  <a:srgbClr val="003366"/>
                </a:solidFill>
              </a:defRPr>
            </a:pPr>
            <a:r>
              <a:rPr lang="en-US" dirty="0"/>
              <a:t>Water Vouchers</a:t>
            </a:r>
          </a:p>
          <a:p>
            <a:pPr>
              <a:defRPr>
                <a:solidFill>
                  <a:srgbClr val="003366"/>
                </a:solidFill>
              </a:defRPr>
            </a:pPr>
            <a:r>
              <a:rPr lang="en-US" dirty="0"/>
              <a:t>Slants</a:t>
            </a:r>
          </a:p>
          <a:p>
            <a:pPr marL="0" indent="0">
              <a:buNone/>
              <a:defRPr>
                <a:solidFill>
                  <a:srgbClr val="003366"/>
                </a:solidFill>
              </a:defRPr>
            </a:pPr>
            <a:endParaRPr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EE6B05A-3C3E-CBED-038F-D2D7EEE363E5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852DC8C-0A74-156F-2D78-E54C8D5DEC86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B187D55A-C36A-B556-D078-A6AC38AFA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pic>
        <p:nvPicPr>
          <p:cNvPr id="5" name="Picture 4" descr="A shelf with containers and bottles on it&#10;&#10;AI-generated content may be incorrect.">
            <a:extLst>
              <a:ext uri="{FF2B5EF4-FFF2-40B4-BE49-F238E27FC236}">
                <a16:creationId xmlns:a16="http://schemas.microsoft.com/office/drawing/2014/main" id="{6952535B-B302-81BC-DE10-F89639F4E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6039" y="2078236"/>
            <a:ext cx="3584823" cy="4779764"/>
          </a:xfrm>
          <a:prstGeom prst="rect">
            <a:avLst/>
          </a:prstGeom>
        </p:spPr>
      </p:pic>
      <p:pic>
        <p:nvPicPr>
          <p:cNvPr id="10" name="Picture 9" descr="A pink container with white caps and black numbers on it&#10;&#10;AI-generated content may be incorrect.">
            <a:extLst>
              <a:ext uri="{FF2B5EF4-FFF2-40B4-BE49-F238E27FC236}">
                <a16:creationId xmlns:a16="http://schemas.microsoft.com/office/drawing/2014/main" id="{7CCCF519-E0A7-448C-A559-13065D1E35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403" b="6596"/>
          <a:stretch/>
        </p:blipFill>
        <p:spPr>
          <a:xfrm>
            <a:off x="5056909" y="4592481"/>
            <a:ext cx="2078182" cy="210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236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/>
        </p:nvSpPr>
        <p:spPr>
          <a:xfrm>
            <a:off x="806085" y="1047656"/>
            <a:ext cx="4059830" cy="112404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>
              <a:defRPr sz="5000" b="1"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General Process</a:t>
            </a:r>
          </a:p>
        </p:txBody>
      </p:sp>
      <p:sp>
        <p:nvSpPr>
          <p:cNvPr id="133" name="Shape 133"/>
          <p:cNvSpPr/>
          <p:nvPr/>
        </p:nvSpPr>
        <p:spPr>
          <a:xfrm>
            <a:off x="1152476" y="2008847"/>
            <a:ext cx="4863001" cy="484915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91440" tIns="45720" rIns="91440" bIns="45720" rtlCol="0">
            <a:no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3000">
                <a:uFill>
                  <a:solidFill>
                    <a:srgbClr val="000000"/>
                  </a:solidFill>
                </a:uFill>
                <a:latin typeface="Futura"/>
                <a:ea typeface="Futura"/>
                <a:cs typeface="Futura"/>
                <a:sym typeface="Futura"/>
              </a:defRPr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Prepare cultures      </a:t>
            </a:r>
          </a:p>
          <a:p>
            <a:pPr marL="571500" lvl="1">
              <a:lnSpc>
                <a:spcPct val="90000"/>
              </a:lnSpc>
              <a:spcAft>
                <a:spcPts val="600"/>
              </a:spcAft>
              <a:buSzPct val="100000"/>
              <a:defRPr sz="3000">
                <a:uFill>
                  <a:solidFill>
                    <a:srgbClr val="000000"/>
                  </a:solidFill>
                </a:uFill>
                <a:latin typeface="Futura"/>
                <a:ea typeface="Futura"/>
                <a:cs typeface="Futura"/>
                <a:sym typeface="Futura"/>
              </a:defRPr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(7-10 d)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3000">
                <a:uFill>
                  <a:solidFill>
                    <a:srgbClr val="000000"/>
                  </a:solidFill>
                </a:uFill>
                <a:latin typeface="Futura"/>
                <a:ea typeface="Futura"/>
                <a:cs typeface="Futura"/>
                <a:sym typeface="Futura"/>
              </a:defRPr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Spawn production </a:t>
            </a:r>
          </a:p>
          <a:p>
            <a:pPr marL="571500" lvl="1">
              <a:lnSpc>
                <a:spcPct val="90000"/>
              </a:lnSpc>
              <a:spcAft>
                <a:spcPts val="600"/>
              </a:spcAft>
              <a:buSzPct val="100000"/>
              <a:defRPr sz="3000">
                <a:uFill>
                  <a:solidFill>
                    <a:srgbClr val="000000"/>
                  </a:solidFill>
                </a:uFill>
                <a:latin typeface="Futura"/>
                <a:ea typeface="Futura"/>
                <a:cs typeface="Futura"/>
                <a:sym typeface="Futura"/>
              </a:defRPr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(10-14 d)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3000">
                <a:uFill>
                  <a:solidFill>
                    <a:srgbClr val="000000"/>
                  </a:solidFill>
                </a:uFill>
                <a:latin typeface="Futura"/>
                <a:ea typeface="Futura"/>
                <a:cs typeface="Futura"/>
                <a:sym typeface="Futura"/>
              </a:defRPr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Substrate preparation     </a:t>
            </a:r>
          </a:p>
          <a:p>
            <a:pPr marL="571500" lvl="1">
              <a:lnSpc>
                <a:spcPct val="90000"/>
              </a:lnSpc>
              <a:spcAft>
                <a:spcPts val="600"/>
              </a:spcAft>
              <a:buSzPct val="100000"/>
              <a:defRPr sz="3000">
                <a:uFill>
                  <a:solidFill>
                    <a:srgbClr val="000000"/>
                  </a:solidFill>
                </a:uFill>
                <a:latin typeface="Futura"/>
                <a:ea typeface="Futura"/>
                <a:cs typeface="Futura"/>
                <a:sym typeface="Futura"/>
              </a:defRPr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(2-4 d)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3000">
                <a:uFill>
                  <a:solidFill>
                    <a:srgbClr val="000000"/>
                  </a:solidFill>
                </a:uFill>
                <a:latin typeface="Futura"/>
                <a:ea typeface="Futura"/>
                <a:cs typeface="Futura"/>
                <a:sym typeface="Futura"/>
              </a:defRPr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Spawn run            </a:t>
            </a:r>
          </a:p>
          <a:p>
            <a:pPr marL="571500" lvl="1">
              <a:lnSpc>
                <a:spcPct val="90000"/>
              </a:lnSpc>
              <a:spcAft>
                <a:spcPts val="600"/>
              </a:spcAft>
              <a:buSzPct val="100000"/>
              <a:defRPr sz="3000">
                <a:uFill>
                  <a:solidFill>
                    <a:srgbClr val="000000"/>
                  </a:solidFill>
                </a:uFill>
                <a:latin typeface="Futura"/>
                <a:ea typeface="Futura"/>
                <a:cs typeface="Futura"/>
                <a:sym typeface="Futura"/>
              </a:defRPr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(14-21 d)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3000">
                <a:uFill>
                  <a:solidFill>
                    <a:srgbClr val="000000"/>
                  </a:solidFill>
                </a:uFill>
                <a:latin typeface="Futura"/>
                <a:ea typeface="Futura"/>
                <a:cs typeface="Futura"/>
                <a:sym typeface="Futura"/>
              </a:defRPr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Production flush     </a:t>
            </a:r>
          </a:p>
          <a:p>
            <a:pPr marL="571500" lvl="1">
              <a:lnSpc>
                <a:spcPct val="90000"/>
              </a:lnSpc>
              <a:spcAft>
                <a:spcPts val="600"/>
              </a:spcAft>
              <a:buSzPct val="100000"/>
              <a:defRPr sz="3000">
                <a:uFill>
                  <a:solidFill>
                    <a:srgbClr val="000000"/>
                  </a:solidFill>
                </a:uFill>
                <a:latin typeface="Futura"/>
                <a:ea typeface="Futura"/>
                <a:cs typeface="Futura"/>
                <a:sym typeface="Futura"/>
              </a:defRPr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(7-42 d)</a:t>
            </a:r>
          </a:p>
          <a:p>
            <a:pPr marL="114300">
              <a:lnSpc>
                <a:spcPct val="90000"/>
              </a:lnSpc>
              <a:spcAft>
                <a:spcPts val="600"/>
              </a:spcAft>
              <a:buSzPct val="100000"/>
              <a:defRPr sz="3000">
                <a:uFill>
                  <a:solidFill>
                    <a:srgbClr val="000000"/>
                  </a:solidFill>
                </a:uFill>
                <a:latin typeface="Futura"/>
                <a:ea typeface="Futura"/>
                <a:cs typeface="Futura"/>
                <a:sym typeface="Futura"/>
              </a:defRPr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Total time = 40-90 days to finish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E2122C-4110-29E8-DBC0-719D842B8CA7}"/>
              </a:ext>
            </a:extLst>
          </p:cNvPr>
          <p:cNvSpPr/>
          <p:nvPr/>
        </p:nvSpPr>
        <p:spPr>
          <a:xfrm>
            <a:off x="0" y="0"/>
            <a:ext cx="12192000" cy="9669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F22E0CF6-5D36-B3F2-1099-76F177D0C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62" y="80704"/>
            <a:ext cx="3610304" cy="805544"/>
          </a:xfrm>
          <a:prstGeom prst="rect">
            <a:avLst/>
          </a:prstGeom>
        </p:spPr>
      </p:pic>
      <p:pic>
        <p:nvPicPr>
          <p:cNvPr id="3" name="Picture 2" descr="A diagram of a plant&#10;&#10;Description automatically generated">
            <a:extLst>
              <a:ext uri="{FF2B5EF4-FFF2-40B4-BE49-F238E27FC236}">
                <a16:creationId xmlns:a16="http://schemas.microsoft.com/office/drawing/2014/main" id="{D6024262-D10F-34FF-76C2-417F46761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4158" y="966952"/>
            <a:ext cx="4611757" cy="58505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726669-699D-37E0-185D-B0C407258CA6}"/>
              </a:ext>
            </a:extLst>
          </p:cNvPr>
          <p:cNvSpPr txBox="1"/>
          <p:nvPr/>
        </p:nvSpPr>
        <p:spPr>
          <a:xfrm>
            <a:off x="9993546" y="6488668"/>
            <a:ext cx="1392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Paul Stamets</a:t>
            </a:r>
          </a:p>
        </p:txBody>
      </p:sp>
    </p:spTree>
    <p:extLst>
      <p:ext uri="{BB962C8B-B14F-4D97-AF65-F5344CB8AC3E}">
        <p14:creationId xmlns:p14="http://schemas.microsoft.com/office/powerpoint/2010/main" val="661749968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gs of pink mushrooms on a shelf&#10;&#10;Description automatically generated">
            <a:extLst>
              <a:ext uri="{FF2B5EF4-FFF2-40B4-BE49-F238E27FC236}">
                <a16:creationId xmlns:a16="http://schemas.microsoft.com/office/drawing/2014/main" id="{4E68A2E5-8095-AF8A-602E-5142AD740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924" y="3890942"/>
            <a:ext cx="3956076" cy="29670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82C698-47BA-3ED2-3A06-1CA5AD002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601" y="3452191"/>
            <a:ext cx="5260730" cy="10479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rgbClr val="003366"/>
                </a:solidFill>
              </a:rPr>
              <a:t>The Cultivation Process is very different for 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AC33046-E99C-5A76-9296-F5F63EFC7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958" y="910742"/>
            <a:ext cx="3961042" cy="297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F454BC5-AA28-C6ED-1482-DF82B8D67063}"/>
              </a:ext>
            </a:extLst>
          </p:cNvPr>
          <p:cNvSpPr txBox="1">
            <a:spLocks/>
          </p:cNvSpPr>
          <p:nvPr/>
        </p:nvSpPr>
        <p:spPr>
          <a:xfrm>
            <a:off x="8235924" y="6358447"/>
            <a:ext cx="2956772" cy="38942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3366"/>
                </a:solidFill>
              </a:rPr>
              <a:t> Forest mushrooms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F997F6D-485C-FF65-7A52-5DA790DA574D}"/>
              </a:ext>
            </a:extLst>
          </p:cNvPr>
          <p:cNvSpPr txBox="1">
            <a:spLocks/>
          </p:cNvSpPr>
          <p:nvPr/>
        </p:nvSpPr>
        <p:spPr>
          <a:xfrm>
            <a:off x="8230958" y="3372241"/>
            <a:ext cx="2759498" cy="4085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3366"/>
                </a:solidFill>
              </a:rPr>
              <a:t>Field mushrooms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120ECB3-75C6-53DD-84B4-3C1086EF1A29}"/>
              </a:ext>
            </a:extLst>
          </p:cNvPr>
          <p:cNvSpPr txBox="1">
            <a:spLocks/>
          </p:cNvSpPr>
          <p:nvPr/>
        </p:nvSpPr>
        <p:spPr>
          <a:xfrm>
            <a:off x="942418" y="1825665"/>
            <a:ext cx="49279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>
                <a:solidFill>
                  <a:srgbClr val="CC0000"/>
                </a:solidFill>
              </a:defRPr>
            </a:pPr>
            <a:r>
              <a:rPr lang="en-US" dirty="0">
                <a:solidFill>
                  <a:srgbClr val="CC0000"/>
                </a:solidFill>
              </a:rPr>
              <a:t>Growing mushrooms: a process overview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DE47A1E-80B9-ED15-FA3B-3DC08880C562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8110DD2-86BD-0CDC-CD85-BDD5817E4FA8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7FB4A915-3F31-714C-E3BF-D7E808E73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47115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Content Placeholder 3" descr="Enoki Flamulina.jpg">
            <a:extLst>
              <a:ext uri="{FF2B5EF4-FFF2-40B4-BE49-F238E27FC236}">
                <a16:creationId xmlns:a16="http://schemas.microsoft.com/office/drawing/2014/main" id="{885BD6E7-95CF-4D93-A218-C8B919DEBF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034" y="4110730"/>
            <a:ext cx="2734835" cy="2046497"/>
          </a:xfrm>
          <a:ln w="63500">
            <a:noFill/>
            <a:miter lim="800000"/>
            <a:headEnd/>
            <a:tailEnd/>
          </a:ln>
        </p:spPr>
      </p:pic>
      <p:sp>
        <p:nvSpPr>
          <p:cNvPr id="12293" name="TextBox 7">
            <a:extLst>
              <a:ext uri="{FF2B5EF4-FFF2-40B4-BE49-F238E27FC236}">
                <a16:creationId xmlns:a16="http://schemas.microsoft.com/office/drawing/2014/main" id="{1AB8FED3-5275-457E-A366-F962EF8EC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38629" y="6116103"/>
            <a:ext cx="3733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i="1" dirty="0" err="1">
                <a:solidFill>
                  <a:srgbClr val="000066"/>
                </a:solidFill>
                <a:latin typeface="Arial" panose="020B0604020202020204" pitchFamily="34" charset="0"/>
              </a:rPr>
              <a:t>Flammulina</a:t>
            </a:r>
            <a:r>
              <a:rPr lang="en-US" altLang="en-US" sz="1600" b="1" i="1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600" b="1" i="1" dirty="0" err="1">
                <a:solidFill>
                  <a:srgbClr val="000066"/>
                </a:solidFill>
                <a:latin typeface="Arial" panose="020B0604020202020204" pitchFamily="34" charset="0"/>
              </a:rPr>
              <a:t>velutipes</a:t>
            </a:r>
            <a:endParaRPr lang="en-US" altLang="en-US" sz="1600" b="1" i="1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A50021"/>
                </a:solidFill>
                <a:latin typeface="Arial" panose="020B0604020202020204" pitchFamily="34" charset="0"/>
              </a:rPr>
              <a:t>(Enoki)</a:t>
            </a:r>
          </a:p>
        </p:txBody>
      </p:sp>
      <p:sp>
        <p:nvSpPr>
          <p:cNvPr id="12294" name="TextBox 10">
            <a:extLst>
              <a:ext uri="{FF2B5EF4-FFF2-40B4-BE49-F238E27FC236}">
                <a16:creationId xmlns:a16="http://schemas.microsoft.com/office/drawing/2014/main" id="{8C1DD690-C68C-4C35-AEF5-0EC160184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82" y="3078412"/>
            <a:ext cx="1043817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Commercial production of wood decay fungi historically performed on inoculated natural logs.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Today, most commercial production occurs on “artificial logs” composed of sterilized or pasteurized substrates packed in bags.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5F084D87-F003-430F-9DB9-EBA110EC4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3961" y="6157227"/>
            <a:ext cx="21175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i="1" dirty="0" err="1">
                <a:solidFill>
                  <a:srgbClr val="000066"/>
                </a:solidFill>
                <a:latin typeface="Arial" panose="020B0604020202020204" pitchFamily="34" charset="0"/>
              </a:rPr>
              <a:t>Pleurotus</a:t>
            </a:r>
            <a:r>
              <a:rPr lang="en-US" altLang="en-US" sz="1600" b="1" i="1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600" b="1" i="1" dirty="0" err="1">
                <a:solidFill>
                  <a:srgbClr val="000066"/>
                </a:solidFill>
                <a:latin typeface="Arial" panose="020B0604020202020204" pitchFamily="34" charset="0"/>
              </a:rPr>
              <a:t>ostreatus</a:t>
            </a:r>
            <a:r>
              <a:rPr lang="en-US" altLang="en-US" sz="1600" b="1" i="1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A50021"/>
                </a:solidFill>
                <a:latin typeface="Arial" panose="020B0604020202020204" pitchFamily="34" charset="0"/>
              </a:rPr>
              <a:t>(pearl oyster)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4699B0-369C-43B7-8E25-5F887EB81851}"/>
              </a:ext>
            </a:extLst>
          </p:cNvPr>
          <p:cNvSpPr/>
          <p:nvPr/>
        </p:nvSpPr>
        <p:spPr>
          <a:xfrm>
            <a:off x="273055" y="1763523"/>
            <a:ext cx="99721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Forest mushrooms, or wood decay fungi:</a:t>
            </a:r>
          </a:p>
        </p:txBody>
      </p:sp>
      <p:pic>
        <p:nvPicPr>
          <p:cNvPr id="3074" name="Picture 2" descr="Log Burying Techniques – Fungaia Farm">
            <a:extLst>
              <a:ext uri="{FF2B5EF4-FFF2-40B4-BE49-F238E27FC236}">
                <a16:creationId xmlns:a16="http://schemas.microsoft.com/office/drawing/2014/main" id="{B8575ED3-83A0-42C5-9550-C12CBD021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910" y="4110730"/>
            <a:ext cx="2734835" cy="205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2D01601F-EF0A-42D6-9E4A-5EC80716F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999" y="4119225"/>
            <a:ext cx="3310112" cy="204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31E3D467-8146-49AA-B621-6C6F7F4F1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6597" y="6116102"/>
            <a:ext cx="20817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i="1" dirty="0" err="1">
                <a:solidFill>
                  <a:srgbClr val="000066"/>
                </a:solidFill>
                <a:latin typeface="Arial" panose="020B0604020202020204" pitchFamily="34" charset="0"/>
              </a:rPr>
              <a:t>Auricularia</a:t>
            </a:r>
            <a:r>
              <a:rPr lang="en-US" altLang="en-US" sz="1600" b="1" i="1" dirty="0">
                <a:solidFill>
                  <a:srgbClr val="000066"/>
                </a:solidFill>
                <a:latin typeface="Arial" panose="020B0604020202020204" pitchFamily="34" charset="0"/>
              </a:rPr>
              <a:t> auricula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A50021"/>
                </a:solidFill>
                <a:latin typeface="Arial" panose="020B0604020202020204" pitchFamily="34" charset="0"/>
              </a:rPr>
              <a:t>(wood ear)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B4D08F-DD9D-D449-FBC2-6A271856EA8D}"/>
              </a:ext>
            </a:extLst>
          </p:cNvPr>
          <p:cNvSpPr/>
          <p:nvPr/>
        </p:nvSpPr>
        <p:spPr>
          <a:xfrm>
            <a:off x="370033" y="2538944"/>
            <a:ext cx="89339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Are those that grow on living or dead trees and </a:t>
            </a:r>
            <a:r>
              <a:rPr lang="en-US" sz="2400" u="sng" dirty="0"/>
              <a:t>decompose wood</a:t>
            </a:r>
            <a:r>
              <a:rPr lang="en-US" sz="2400" dirty="0"/>
              <a:t>.</a:t>
            </a:r>
          </a:p>
        </p:txBody>
      </p:sp>
      <p:pic>
        <p:nvPicPr>
          <p:cNvPr id="3" name="Picture 2" descr="Lion's Mane Capsules">
            <a:extLst>
              <a:ext uri="{FF2B5EF4-FFF2-40B4-BE49-F238E27FC236}">
                <a16:creationId xmlns:a16="http://schemas.microsoft.com/office/drawing/2014/main" id="{6D87F02F-F29D-C741-29E8-700F13081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544" y="4110730"/>
            <a:ext cx="2041422" cy="204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63A7EE51-694E-259A-8B8B-4A4311C30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0708" y="6160647"/>
            <a:ext cx="21175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i="1" dirty="0">
                <a:solidFill>
                  <a:srgbClr val="000066"/>
                </a:solidFill>
                <a:latin typeface="Arial" panose="020B0604020202020204" pitchFamily="34" charset="0"/>
              </a:rPr>
              <a:t>Hericium </a:t>
            </a:r>
            <a:r>
              <a:rPr lang="en-US" altLang="en-US" sz="1600" b="1" i="1" dirty="0" err="1">
                <a:solidFill>
                  <a:srgbClr val="000066"/>
                </a:solidFill>
                <a:latin typeface="Arial" panose="020B0604020202020204" pitchFamily="34" charset="0"/>
              </a:rPr>
              <a:t>erinaceus</a:t>
            </a:r>
            <a:r>
              <a:rPr lang="en-US" altLang="en-US" sz="1600" b="1" i="1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A50021"/>
                </a:solidFill>
                <a:latin typeface="Arial" panose="020B0604020202020204" pitchFamily="34" charset="0"/>
              </a:rPr>
              <a:t>(Lion’s mane)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0917DBF-B1FE-7F69-D396-B465019EA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0742"/>
            <a:ext cx="10972800" cy="1143000"/>
          </a:xfrm>
        </p:spPr>
        <p:txBody>
          <a:bodyPr>
            <a:normAutofit/>
          </a:bodyPr>
          <a:lstStyle/>
          <a:p>
            <a:pPr>
              <a:defRPr>
                <a:solidFill>
                  <a:srgbClr val="CC0000"/>
                </a:solidFill>
              </a:defRPr>
            </a:pPr>
            <a:r>
              <a:rPr lang="en-US" dirty="0"/>
              <a:t>Growing mushrooms: a process overview</a:t>
            </a:r>
            <a:endParaRPr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1E11B92-8E49-F1A1-4ADA-3F5ED3F0AFD5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A45FC65-40B1-71F6-3253-2D3C187C9C37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49A26CCD-9935-20ED-3A0A-D4F170824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6DFED-1F5D-AA30-6BCB-515F6D40A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2569" y="1045277"/>
            <a:ext cx="5346862" cy="89065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3366"/>
                </a:solidFill>
              </a:rPr>
              <a:t>White rot vs. Brown rot </a:t>
            </a:r>
          </a:p>
        </p:txBody>
      </p:sp>
      <p:pic>
        <p:nvPicPr>
          <p:cNvPr id="5" name="Content Placeholder 4" descr="A tree trunk with a yellow leaf on it&#10;&#10;Description automatically generated">
            <a:extLst>
              <a:ext uri="{FF2B5EF4-FFF2-40B4-BE49-F238E27FC236}">
                <a16:creationId xmlns:a16="http://schemas.microsoft.com/office/drawing/2014/main" id="{AEB3963E-6478-2E43-4FE7-CD6415EF18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32438" y="2696525"/>
            <a:ext cx="5354408" cy="4015806"/>
          </a:xfrm>
        </p:spPr>
      </p:pic>
      <p:pic>
        <p:nvPicPr>
          <p:cNvPr id="7" name="Picture 6" descr="A close up of a piece of wood&#10;&#10;Description automatically generated">
            <a:extLst>
              <a:ext uri="{FF2B5EF4-FFF2-40B4-BE49-F238E27FC236}">
                <a16:creationId xmlns:a16="http://schemas.microsoft.com/office/drawing/2014/main" id="{1512EF43-9DC3-489F-7DA3-9CF6561D6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53" y="2014253"/>
            <a:ext cx="5801784" cy="43513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EE3883-7B4F-F206-174E-B56CC99BE8B5}"/>
              </a:ext>
            </a:extLst>
          </p:cNvPr>
          <p:cNvSpPr txBox="1"/>
          <p:nvPr/>
        </p:nvSpPr>
        <p:spPr>
          <a:xfrm>
            <a:off x="737092" y="5847158"/>
            <a:ext cx="4737907" cy="8651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33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White rot fungi, capable of breaking down Lignin (aromatic polymers)</a:t>
            </a:r>
            <a:endParaRPr lang="en-US" sz="2400" dirty="0">
              <a:solidFill>
                <a:srgbClr val="00336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6D071E-29ED-56FA-2B05-17F9AD3D6EA9}"/>
              </a:ext>
            </a:extLst>
          </p:cNvPr>
          <p:cNvSpPr txBox="1"/>
          <p:nvPr/>
        </p:nvSpPr>
        <p:spPr>
          <a:xfrm>
            <a:off x="6956747" y="1890867"/>
            <a:ext cx="4751179" cy="12603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rgbClr val="0033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Brown rot fungi, capable of breaking down cellulose and hemicellulose (carbohydrate polymers) </a:t>
            </a:r>
            <a:endParaRPr lang="en-US" sz="2400" dirty="0">
              <a:solidFill>
                <a:srgbClr val="00336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5EC8AED-3946-E218-4AEC-8FFDEEA66CE8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00C58D4-819B-7778-1739-310F37295B0A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2E46323F-3CB8-98AF-4188-66A2385D6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7552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4D63F4-4F1F-5C91-6B72-0BAB35F599C2}"/>
              </a:ext>
            </a:extLst>
          </p:cNvPr>
          <p:cNvSpPr txBox="1"/>
          <p:nvPr/>
        </p:nvSpPr>
        <p:spPr>
          <a:xfrm>
            <a:off x="375588" y="2226800"/>
            <a:ext cx="525318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Slew of enzymes making them unequal for breaking down a diverse array of substrates – LIGNIN </a:t>
            </a:r>
          </a:p>
          <a:p>
            <a:endParaRPr lang="en-US" sz="2800" dirty="0"/>
          </a:p>
          <a:p>
            <a:r>
              <a:rPr lang="en-US" sz="2800" dirty="0"/>
              <a:t>High protein food item that can be produced in isolation making them desirable for production in harsh or remote environments 	                     		             </a:t>
            </a:r>
            <a:r>
              <a:rPr lang="en-US" sz="2000" dirty="0"/>
              <a:t>(i.e.: the south pole, or ISS)</a:t>
            </a:r>
          </a:p>
        </p:txBody>
      </p:sp>
      <p:pic>
        <p:nvPicPr>
          <p:cNvPr id="3" name="Picture 2" descr="A group of mushrooms in a room&#10;&#10;Description automatically generated">
            <a:extLst>
              <a:ext uri="{FF2B5EF4-FFF2-40B4-BE49-F238E27FC236}">
                <a16:creationId xmlns:a16="http://schemas.microsoft.com/office/drawing/2014/main" id="{9783011C-391B-E5DB-AC7C-67B0F6CF62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91" r="6902"/>
          <a:stretch/>
        </p:blipFill>
        <p:spPr>
          <a:xfrm>
            <a:off x="5660924" y="4018856"/>
            <a:ext cx="3034146" cy="2670643"/>
          </a:xfrm>
          <a:prstGeom prst="rect">
            <a:avLst/>
          </a:prstGeom>
        </p:spPr>
      </p:pic>
      <p:pic>
        <p:nvPicPr>
          <p:cNvPr id="6" name="Picture 5" descr="A group of white mushrooms&#10;&#10;Description automatically generated">
            <a:extLst>
              <a:ext uri="{FF2B5EF4-FFF2-40B4-BE49-F238E27FC236}">
                <a16:creationId xmlns:a16="http://schemas.microsoft.com/office/drawing/2014/main" id="{B2B36EAB-4ED9-7A71-FA67-79CA444048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867" r="8954"/>
          <a:stretch/>
        </p:blipFill>
        <p:spPr>
          <a:xfrm rot="16200000">
            <a:off x="9393943" y="4032932"/>
            <a:ext cx="2124017" cy="3286234"/>
          </a:xfrm>
          <a:prstGeom prst="rect">
            <a:avLst/>
          </a:prstGeom>
        </p:spPr>
      </p:pic>
      <p:pic>
        <p:nvPicPr>
          <p:cNvPr id="9" name="Picture 8" descr="A white fungus on a brown surface&#10;&#10;Description automatically generated">
            <a:extLst>
              <a:ext uri="{FF2B5EF4-FFF2-40B4-BE49-F238E27FC236}">
                <a16:creationId xmlns:a16="http://schemas.microsoft.com/office/drawing/2014/main" id="{4E174A6D-3AF0-4D48-4140-B352369C40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3326" y="1565306"/>
            <a:ext cx="3034146" cy="227561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03530E2-3030-8337-1F5F-92CB146C489B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72BC038-A7B0-455C-1B58-F5A9EA6A527C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5DA63A31-499B-FE0F-87AA-355845E94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E7CAF-A360-A2AD-BF24-7C9E60642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16" y="1144892"/>
            <a:ext cx="5857306" cy="90396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Forest/wood decay fungi</a:t>
            </a:r>
          </a:p>
        </p:txBody>
      </p:sp>
      <p:pic>
        <p:nvPicPr>
          <p:cNvPr id="8" name="Picture 7" descr="A group of mushrooms in a basket&#10;&#10;Description automatically generated">
            <a:extLst>
              <a:ext uri="{FF2B5EF4-FFF2-40B4-BE49-F238E27FC236}">
                <a16:creationId xmlns:a16="http://schemas.microsoft.com/office/drawing/2014/main" id="{D28F91A4-9C99-BFDA-59BB-554FB0CEF8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 flipH="1">
            <a:off x="8272482" y="666597"/>
            <a:ext cx="4373241" cy="327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294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799A272E-51AE-4EE8-B7C6-D06340E37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38517"/>
            <a:ext cx="8686800" cy="8382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000" dirty="0">
                <a:solidFill>
                  <a:srgbClr val="003366"/>
                </a:solidFill>
                <a:cs typeface="Arial" panose="020B0604020202020204" pitchFamily="34" charset="0"/>
              </a:rPr>
              <a:t>From the beginning, commercial mushroom production was a CEA industry</a:t>
            </a:r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728BFD24-C986-446D-BA00-7BE4B6BB5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908" y="2115719"/>
            <a:ext cx="8686800" cy="2266950"/>
          </a:xfrm>
        </p:spPr>
        <p:txBody>
          <a:bodyPr>
            <a:noAutofit/>
          </a:bodyPr>
          <a:lstStyle/>
          <a:p>
            <a:pPr marL="0" indent="0" eaLnBrk="1" hangingPunct="1">
              <a:buClr>
                <a:srgbClr val="A50021"/>
              </a:buClr>
              <a:buNone/>
            </a:pPr>
            <a:r>
              <a:rPr lang="en-US" altLang="en-US" sz="2000" dirty="0">
                <a:solidFill>
                  <a:srgbClr val="003366"/>
                </a:solidFill>
                <a:latin typeface="+mj-lt"/>
                <a:cs typeface="Arial" panose="020B0604020202020204" pitchFamily="34" charset="0"/>
              </a:rPr>
              <a:t>1707 France</a:t>
            </a:r>
          </a:p>
          <a:p>
            <a:pPr marL="457200" lvl="1" indent="0" eaLnBrk="1" hangingPunct="1">
              <a:buClr>
                <a:srgbClr val="A50021"/>
              </a:buClr>
              <a:buNone/>
            </a:pPr>
            <a:r>
              <a:rPr lang="en-US" altLang="en-US" sz="2000" dirty="0">
                <a:solidFill>
                  <a:srgbClr val="003366"/>
                </a:solidFill>
                <a:latin typeface="+mj-lt"/>
                <a:cs typeface="Arial" panose="020B0604020202020204" pitchFamily="34" charset="0"/>
              </a:rPr>
              <a:t>- </a:t>
            </a:r>
            <a:r>
              <a:rPr lang="en-US" altLang="en-US" sz="2000" dirty="0" err="1">
                <a:solidFill>
                  <a:srgbClr val="003366"/>
                </a:solidFill>
                <a:latin typeface="+mj-lt"/>
                <a:cs typeface="Arial" panose="020B0604020202020204" pitchFamily="34" charset="0"/>
              </a:rPr>
              <a:t>Tourefort</a:t>
            </a:r>
            <a:r>
              <a:rPr lang="en-US" altLang="en-US" sz="2000" dirty="0">
                <a:solidFill>
                  <a:srgbClr val="003366"/>
                </a:solidFill>
                <a:latin typeface="+mj-lt"/>
                <a:cs typeface="Arial" panose="020B0604020202020204" pitchFamily="34" charset="0"/>
              </a:rPr>
              <a:t> describes cultivation of </a:t>
            </a:r>
            <a:r>
              <a:rPr lang="en-US" altLang="en-US" sz="2000" i="1" dirty="0">
                <a:solidFill>
                  <a:srgbClr val="003366"/>
                </a:solidFill>
                <a:latin typeface="+mj-lt"/>
                <a:cs typeface="Arial" panose="020B0604020202020204" pitchFamily="34" charset="0"/>
              </a:rPr>
              <a:t>Agaricus campestris</a:t>
            </a:r>
            <a:r>
              <a:rPr lang="en-US" altLang="en-US" sz="2000" dirty="0">
                <a:solidFill>
                  <a:srgbClr val="003366"/>
                </a:solidFill>
                <a:latin typeface="+mj-lt"/>
                <a:cs typeface="Arial" panose="020B0604020202020204" pitchFamily="34" charset="0"/>
              </a:rPr>
              <a:t>, the common field mushroom, and modern mushroom cultivation began. </a:t>
            </a:r>
          </a:p>
          <a:p>
            <a:pPr lvl="2" eaLnBrk="1" hangingPunct="1">
              <a:buClr>
                <a:srgbClr val="A50021"/>
              </a:buClr>
            </a:pPr>
            <a:r>
              <a:rPr lang="en-US" altLang="en-US" sz="2000" dirty="0">
                <a:solidFill>
                  <a:srgbClr val="003366"/>
                </a:solidFill>
                <a:latin typeface="+mj-lt"/>
                <a:cs typeface="Arial" panose="020B0604020202020204" pitchFamily="34" charset="0"/>
              </a:rPr>
              <a:t>Using straw and horse manure and as a substrate</a:t>
            </a:r>
          </a:p>
          <a:p>
            <a:pPr lvl="2" eaLnBrk="1" hangingPunct="1">
              <a:buClr>
                <a:srgbClr val="A50021"/>
              </a:buClr>
            </a:pPr>
            <a:r>
              <a:rPr lang="en-US" altLang="en-US" sz="2000" dirty="0">
                <a:solidFill>
                  <a:srgbClr val="003366"/>
                </a:solidFill>
                <a:latin typeface="+mj-lt"/>
                <a:cs typeface="Arial" panose="020B0604020202020204" pitchFamily="34" charset="0"/>
              </a:rPr>
              <a:t>Using limestone mines as the production facility</a:t>
            </a:r>
          </a:p>
          <a:p>
            <a:pPr lvl="2" eaLnBrk="1" hangingPunct="1">
              <a:buClr>
                <a:srgbClr val="A50021"/>
              </a:buClr>
            </a:pPr>
            <a:endParaRPr lang="en-US" altLang="en-US" sz="2000" dirty="0">
              <a:solidFill>
                <a:srgbClr val="003366"/>
              </a:solidFill>
              <a:latin typeface="+mj-lt"/>
              <a:cs typeface="Arial" panose="020B0604020202020204" pitchFamily="34" charset="0"/>
            </a:endParaRPr>
          </a:p>
          <a:p>
            <a:pPr marL="0" indent="0">
              <a:buClr>
                <a:srgbClr val="A50021"/>
              </a:buClr>
              <a:buNone/>
            </a:pPr>
            <a:endParaRPr lang="en-US" altLang="en-US" sz="2000" dirty="0">
              <a:solidFill>
                <a:srgbClr val="003366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244" name="Picture 5">
            <a:extLst>
              <a:ext uri="{FF2B5EF4-FFF2-40B4-BE49-F238E27FC236}">
                <a16:creationId xmlns:a16="http://schemas.microsoft.com/office/drawing/2014/main" id="{57C1D849-BBDA-4032-99D9-B0B387B8E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146" y="1094858"/>
            <a:ext cx="2164003" cy="1623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D:\Misc odds &amp; ends &amp; graphics\Millions2.jpg">
            <a:extLst>
              <a:ext uri="{FF2B5EF4-FFF2-40B4-BE49-F238E27FC236}">
                <a16:creationId xmlns:a16="http://schemas.microsoft.com/office/drawing/2014/main" id="{FA4DA95D-C5A9-539F-A605-8AAB6317C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967" y="2845766"/>
            <a:ext cx="2057400" cy="3461294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17E435C-8CCB-25AC-8802-B0927EF68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" y="4112168"/>
            <a:ext cx="3962402" cy="271284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A0A7C3-2C1F-6182-BA4E-4C29DC37200A}"/>
              </a:ext>
            </a:extLst>
          </p:cNvPr>
          <p:cNvSpPr txBox="1"/>
          <p:nvPr/>
        </p:nvSpPr>
        <p:spPr>
          <a:xfrm>
            <a:off x="4608694" y="4895956"/>
            <a:ext cx="46414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3366"/>
                </a:solidFill>
              </a:rPr>
              <a:t>Mushroom production in limestone caves: Temperature control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0C79BA-B68D-07D4-91C9-3AB094F45A16}"/>
              </a:ext>
            </a:extLst>
          </p:cNvPr>
          <p:cNvSpPr txBox="1"/>
          <p:nvPr/>
        </p:nvSpPr>
        <p:spPr>
          <a:xfrm>
            <a:off x="9977967" y="2599545"/>
            <a:ext cx="145865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Agaricus campestris</a:t>
            </a:r>
            <a:endParaRPr lang="en-US" sz="1000" dirty="0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2F1C7218-562C-483C-9B00-BF5229E2A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2146" y="6463919"/>
            <a:ext cx="1225015" cy="27699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/>
              <a:t>(Published 1883)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BA4DC56-F87D-8839-13C8-C16E733BD54F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78908C1-2090-1DFE-0DAE-818114E4B74C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C6978B28-95A8-6290-A552-5486BBABD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>
            <a:extLst>
              <a:ext uri="{FF2B5EF4-FFF2-40B4-BE49-F238E27FC236}">
                <a16:creationId xmlns:a16="http://schemas.microsoft.com/office/drawing/2014/main" id="{88D55053-F650-44E8-A1B0-597694B4A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067" y="2254610"/>
            <a:ext cx="70181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3366"/>
                </a:solidFill>
                <a:latin typeface="Aptos Display" panose="020B00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Four principles of mushroom cultivation:</a:t>
            </a:r>
            <a:endParaRPr lang="en-US" altLang="en-US" i="1" dirty="0">
              <a:solidFill>
                <a:srgbClr val="003366"/>
              </a:solidFill>
              <a:latin typeface="Aptos Display" panose="020B00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1507" name="Text Box 3">
            <a:extLst>
              <a:ext uri="{FF2B5EF4-FFF2-40B4-BE49-F238E27FC236}">
                <a16:creationId xmlns:a16="http://schemas.microsoft.com/office/drawing/2014/main" id="{84BC5F1E-1F3B-4F49-A3C2-30A53D5B4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753" y="2959185"/>
            <a:ext cx="839163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14350" indent="-514350" eaLnBrk="1" hangingPunct="1">
              <a:spcBef>
                <a:spcPct val="0"/>
              </a:spcBef>
              <a:buFont typeface="+mj-lt"/>
              <a:buAutoNum type="arabicPeriod"/>
            </a:pPr>
            <a:r>
              <a:rPr lang="en-US" altLang="en-US" sz="2400" dirty="0">
                <a:solidFill>
                  <a:srgbClr val="00336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Create a nutrient source (the </a:t>
            </a:r>
            <a:r>
              <a:rPr lang="en-US" altLang="en-US" sz="2400" b="1" dirty="0">
                <a:solidFill>
                  <a:srgbClr val="00336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substrate</a:t>
            </a:r>
            <a:r>
              <a:rPr lang="en-US" altLang="en-US" sz="2400" dirty="0">
                <a:solidFill>
                  <a:srgbClr val="00336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 that is optimal for your fungus.</a:t>
            </a:r>
          </a:p>
          <a:p>
            <a:pPr marL="514350" indent="-514350" eaLnBrk="1" hangingPunct="1">
              <a:spcBef>
                <a:spcPct val="0"/>
              </a:spcBef>
              <a:buFont typeface="+mj-lt"/>
              <a:buAutoNum type="arabicPeriod"/>
            </a:pPr>
            <a:r>
              <a:rPr lang="en-US" altLang="en-US" sz="2400" dirty="0">
                <a:solidFill>
                  <a:srgbClr val="00336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Inoculate the substrate with your </a:t>
            </a:r>
            <a:r>
              <a:rPr lang="en-US" altLang="en-US" sz="2400" u="sng" dirty="0">
                <a:solidFill>
                  <a:srgbClr val="00336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clean</a:t>
            </a:r>
            <a:r>
              <a:rPr lang="en-US" altLang="en-US" sz="2400" dirty="0">
                <a:solidFill>
                  <a:srgbClr val="00336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fungus inoculum (the </a:t>
            </a:r>
            <a:r>
              <a:rPr lang="en-US" altLang="en-US" sz="2400" b="1" dirty="0">
                <a:solidFill>
                  <a:srgbClr val="00336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spawn</a:t>
            </a:r>
            <a:r>
              <a:rPr lang="en-US" altLang="en-US" sz="2400" dirty="0">
                <a:solidFill>
                  <a:srgbClr val="00336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 so it will dominate the substrate.</a:t>
            </a:r>
          </a:p>
          <a:p>
            <a:pPr marL="514350" indent="-514350" eaLnBrk="1" hangingPunct="1">
              <a:spcBef>
                <a:spcPct val="0"/>
              </a:spcBef>
              <a:buFont typeface="+mj-lt"/>
              <a:buAutoNum type="arabicPeriod"/>
            </a:pPr>
            <a:r>
              <a:rPr lang="en-US" altLang="en-US" sz="2400" dirty="0">
                <a:solidFill>
                  <a:srgbClr val="00336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Manage an environment to favor initial growth and nutrient utilization of substrate (the </a:t>
            </a:r>
            <a:r>
              <a:rPr lang="en-US" altLang="en-US" sz="2400" b="1" dirty="0">
                <a:solidFill>
                  <a:srgbClr val="00336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spawn run</a:t>
            </a:r>
            <a:r>
              <a:rPr lang="en-US" altLang="en-US" sz="2400" dirty="0">
                <a:solidFill>
                  <a:srgbClr val="00336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).</a:t>
            </a:r>
          </a:p>
          <a:p>
            <a:pPr marL="514350" indent="-514350">
              <a:spcBef>
                <a:spcPct val="0"/>
              </a:spcBef>
              <a:buFont typeface="+mj-lt"/>
              <a:buAutoNum type="arabicPeriod"/>
            </a:pPr>
            <a:r>
              <a:rPr lang="en-US" altLang="en-US" sz="2400" u="sng" dirty="0">
                <a:solidFill>
                  <a:srgbClr val="00336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Closely manage </a:t>
            </a:r>
            <a:r>
              <a:rPr lang="en-US" altLang="en-US" sz="2400" dirty="0">
                <a:solidFill>
                  <a:srgbClr val="00336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an environment (which may be different from #3) to favor periodic mushroom initiation and development (the </a:t>
            </a:r>
            <a:r>
              <a:rPr lang="en-US" altLang="en-US" sz="2400" b="1" dirty="0">
                <a:solidFill>
                  <a:srgbClr val="00336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production run</a:t>
            </a:r>
            <a:r>
              <a:rPr lang="en-US" altLang="en-US" sz="2400" dirty="0">
                <a:solidFill>
                  <a:srgbClr val="00336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21508" name="Rectangle 4">
            <a:extLst>
              <a:ext uri="{FF2B5EF4-FFF2-40B4-BE49-F238E27FC236}">
                <a16:creationId xmlns:a16="http://schemas.microsoft.com/office/drawing/2014/main" id="{8326D6FF-8CF7-4A52-8085-362BE47BF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2590801"/>
            <a:ext cx="11080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3" name="Picture 2" descr="A pile of straw&#10;&#10;Description automatically generated">
            <a:extLst>
              <a:ext uri="{FF2B5EF4-FFF2-40B4-BE49-F238E27FC236}">
                <a16:creationId xmlns:a16="http://schemas.microsoft.com/office/drawing/2014/main" id="{F53ABFE7-D825-F851-1033-5CC1A8375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672283" y="1313224"/>
            <a:ext cx="2012798" cy="2683731"/>
          </a:xfrm>
          <a:prstGeom prst="rect">
            <a:avLst/>
          </a:prstGeom>
        </p:spPr>
      </p:pic>
      <p:pic>
        <p:nvPicPr>
          <p:cNvPr id="5" name="Picture 4" descr="A stack of bags of food&#10;&#10;Description automatically generated">
            <a:extLst>
              <a:ext uri="{FF2B5EF4-FFF2-40B4-BE49-F238E27FC236}">
                <a16:creationId xmlns:a16="http://schemas.microsoft.com/office/drawing/2014/main" id="{EA3A17F1-0099-2D43-7689-217F21D0FC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9969"/>
          <a:stretch/>
        </p:blipFill>
        <p:spPr>
          <a:xfrm>
            <a:off x="9339693" y="3748435"/>
            <a:ext cx="2680855" cy="2860674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B2D35408-755A-31AA-279F-06CF7D72156A}"/>
              </a:ext>
            </a:extLst>
          </p:cNvPr>
          <p:cNvSpPr/>
          <p:nvPr/>
        </p:nvSpPr>
        <p:spPr>
          <a:xfrm rot="5400000">
            <a:off x="10331669" y="358665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69C970-8CD8-8AE1-F713-56557ACB38DE}"/>
              </a:ext>
            </a:extLst>
          </p:cNvPr>
          <p:cNvSpPr txBox="1">
            <a:spLocks/>
          </p:cNvSpPr>
          <p:nvPr/>
        </p:nvSpPr>
        <p:spPr>
          <a:xfrm>
            <a:off x="506325" y="1047656"/>
            <a:ext cx="10556863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>
                <a:solidFill>
                  <a:srgbClr val="CC0000"/>
                </a:solidFill>
              </a:defRPr>
            </a:pPr>
            <a:r>
              <a:rPr lang="en-US" dirty="0">
                <a:solidFill>
                  <a:srgbClr val="CC0000"/>
                </a:solidFill>
              </a:rPr>
              <a:t>Growing mushrooms: a process overview for our wood decay fungi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DDC5CAE-C83C-B8B3-1235-05FDA3887DFC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19C2684-B888-D48D-207B-C52D4AC97E1A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41A2B7F1-3E59-A275-6B6E-F3B5BB697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66952"/>
            <a:ext cx="10972800" cy="1143000"/>
          </a:xfrm>
        </p:spPr>
        <p:txBody>
          <a:bodyPr/>
          <a:lstStyle/>
          <a:p>
            <a:pPr>
              <a:defRPr>
                <a:solidFill>
                  <a:srgbClr val="CC0000"/>
                </a:solidFill>
              </a:defRPr>
            </a:pPr>
            <a:r>
              <a:rPr dirty="0"/>
              <a:t>In</a:t>
            </a:r>
            <a:r>
              <a:rPr dirty="0">
                <a:solidFill>
                  <a:srgbClr val="CC0000"/>
                </a:solidFill>
              </a:rPr>
              <a:t>trod</a:t>
            </a:r>
            <a:r>
              <a:rPr dirty="0"/>
              <a:t>uction</a:t>
            </a:r>
            <a:r>
              <a:rPr lang="en-US" dirty="0"/>
              <a:t> to Fungi</a:t>
            </a:r>
            <a:endParaRPr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47E4592-0304-BBCC-FAFE-A9840407EBAC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38A63AC-74DB-92EE-59F8-D544B5255449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FE9589A7-82CD-A297-6FC7-A09321E17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0DA6701-440E-10B7-B497-EEBBDC216C10}"/>
              </a:ext>
            </a:extLst>
          </p:cNvPr>
          <p:cNvGrpSpPr/>
          <p:nvPr/>
        </p:nvGrpSpPr>
        <p:grpSpPr>
          <a:xfrm>
            <a:off x="420313" y="2739913"/>
            <a:ext cx="11048387" cy="3700392"/>
            <a:chOff x="1255556" y="1618058"/>
            <a:chExt cx="10571297" cy="474238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3A048E1-722F-1979-B844-090FED963A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63593" y="1618058"/>
              <a:ext cx="12924" cy="474238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CA2A19A-B13E-F5D2-A161-CC1EA1E548FA}"/>
                </a:ext>
              </a:extLst>
            </p:cNvPr>
            <p:cNvCxnSpPr/>
            <p:nvPr/>
          </p:nvCxnSpPr>
          <p:spPr>
            <a:xfrm>
              <a:off x="1455800" y="2484634"/>
              <a:ext cx="58928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5697170-9288-9D8D-6AB6-EDE54501BE79}"/>
                </a:ext>
              </a:extLst>
            </p:cNvPr>
            <p:cNvSpPr txBox="1"/>
            <p:nvPr/>
          </p:nvSpPr>
          <p:spPr>
            <a:xfrm>
              <a:off x="1723642" y="1886300"/>
              <a:ext cx="719651" cy="512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Fungi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EEE1A7F-B818-782F-BE76-ADED6C2689F4}"/>
                </a:ext>
              </a:extLst>
            </p:cNvPr>
            <p:cNvSpPr txBox="1"/>
            <p:nvPr/>
          </p:nvSpPr>
          <p:spPr>
            <a:xfrm>
              <a:off x="1521215" y="2569900"/>
              <a:ext cx="938982" cy="512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Hyphae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7531D04-7857-57C0-F39C-33BB69B7EDC0}"/>
                </a:ext>
              </a:extLst>
            </p:cNvPr>
            <p:cNvSpPr txBox="1"/>
            <p:nvPr/>
          </p:nvSpPr>
          <p:spPr>
            <a:xfrm>
              <a:off x="1351664" y="3277020"/>
              <a:ext cx="1159785" cy="512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Mycelium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EF87C5-E0CD-E4C7-A99D-7AA4D6821548}"/>
                </a:ext>
              </a:extLst>
            </p:cNvPr>
            <p:cNvSpPr txBox="1"/>
            <p:nvPr/>
          </p:nvSpPr>
          <p:spPr>
            <a:xfrm>
              <a:off x="1645575" y="4067818"/>
              <a:ext cx="849838" cy="512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Spores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3B8D515-D94A-CC8F-5CF1-093D2BC59155}"/>
                </a:ext>
              </a:extLst>
            </p:cNvPr>
            <p:cNvSpPr txBox="1"/>
            <p:nvPr/>
          </p:nvSpPr>
          <p:spPr>
            <a:xfrm>
              <a:off x="1255556" y="4887021"/>
              <a:ext cx="1277088" cy="512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Mushroom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3DD658-CA6A-B4A1-880B-58AE20C5427E}"/>
                </a:ext>
              </a:extLst>
            </p:cNvPr>
            <p:cNvSpPr txBox="1"/>
            <p:nvPr/>
          </p:nvSpPr>
          <p:spPr>
            <a:xfrm>
              <a:off x="1441795" y="5649719"/>
              <a:ext cx="1042420" cy="512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Sclerotia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CBAE0C7-9D41-1207-5A62-884990AD3041}"/>
                </a:ext>
              </a:extLst>
            </p:cNvPr>
            <p:cNvCxnSpPr/>
            <p:nvPr/>
          </p:nvCxnSpPr>
          <p:spPr>
            <a:xfrm>
              <a:off x="1477395" y="4783389"/>
              <a:ext cx="58928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D7A97D1-04D1-0343-B557-ED0E48815641}"/>
                </a:ext>
              </a:extLst>
            </p:cNvPr>
            <p:cNvCxnSpPr/>
            <p:nvPr/>
          </p:nvCxnSpPr>
          <p:spPr>
            <a:xfrm>
              <a:off x="1436861" y="3877786"/>
              <a:ext cx="58928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D101C62-2123-1510-F488-965CC2E35609}"/>
                </a:ext>
              </a:extLst>
            </p:cNvPr>
            <p:cNvCxnSpPr/>
            <p:nvPr/>
          </p:nvCxnSpPr>
          <p:spPr>
            <a:xfrm>
              <a:off x="1455800" y="3205106"/>
              <a:ext cx="58928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25414D4-741C-DE8D-6B54-341862EDD642}"/>
                </a:ext>
              </a:extLst>
            </p:cNvPr>
            <p:cNvCxnSpPr/>
            <p:nvPr/>
          </p:nvCxnSpPr>
          <p:spPr>
            <a:xfrm>
              <a:off x="1351664" y="5562134"/>
              <a:ext cx="58928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ABB9E7C-E150-81C2-71F6-7AB5C2E1E1A2}"/>
                </a:ext>
              </a:extLst>
            </p:cNvPr>
            <p:cNvSpPr txBox="1"/>
            <p:nvPr/>
          </p:nvSpPr>
          <p:spPr>
            <a:xfrm>
              <a:off x="2768267" y="1886300"/>
              <a:ext cx="9058586" cy="512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Kingdom of organisms including what we often refer to as mushrooms, yeasts and molds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EAD5355-0754-0903-2761-612FCA1855AD}"/>
                </a:ext>
              </a:extLst>
            </p:cNvPr>
            <p:cNvSpPr txBox="1"/>
            <p:nvPr/>
          </p:nvSpPr>
          <p:spPr>
            <a:xfrm>
              <a:off x="2752737" y="2569900"/>
              <a:ext cx="6678701" cy="512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Filamentous fungi grow by one-cell thick filaments called hyphae.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A82B6EB-A951-2FE0-15C1-FF9973612EE6}"/>
                </a:ext>
              </a:extLst>
            </p:cNvPr>
            <p:cNvSpPr txBox="1"/>
            <p:nvPr/>
          </p:nvSpPr>
          <p:spPr>
            <a:xfrm>
              <a:off x="2735832" y="3272403"/>
              <a:ext cx="5979910" cy="512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Collectively, a colony of hyphae is referred to as mycelium.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6DEF2CB-0E9B-1047-8A72-C8EE0BE69C40}"/>
                </a:ext>
              </a:extLst>
            </p:cNvPr>
            <p:cNvSpPr txBox="1"/>
            <p:nvPr/>
          </p:nvSpPr>
          <p:spPr>
            <a:xfrm>
              <a:off x="2807465" y="3877786"/>
              <a:ext cx="8873997" cy="907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How fungi get around. Most forcibly discharged, and wind blown.</a:t>
              </a:r>
            </a:p>
            <a:p>
              <a:r>
                <a:rPr lang="en-US" sz="2000" dirty="0"/>
                <a:t>Small, generally 5-50um in diameter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C7C20CA-2F34-D63C-9B48-7C8455941EA4}"/>
                </a:ext>
              </a:extLst>
            </p:cNvPr>
            <p:cNvSpPr txBox="1"/>
            <p:nvPr/>
          </p:nvSpPr>
          <p:spPr>
            <a:xfrm>
              <a:off x="2802966" y="4878534"/>
              <a:ext cx="1497279" cy="512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Fruiting body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F5FEAD7-0570-06DF-5FFA-DB6F6B157798}"/>
                </a:ext>
              </a:extLst>
            </p:cNvPr>
            <p:cNvSpPr txBox="1"/>
            <p:nvPr/>
          </p:nvSpPr>
          <p:spPr>
            <a:xfrm>
              <a:off x="2778713" y="5649719"/>
              <a:ext cx="3892248" cy="512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Hardened, compact mass of mycelia. </a:t>
              </a:r>
            </a:p>
          </p:txBody>
        </p:sp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744E59AF-79C8-1E0A-CF43-1353A8436B5F}"/>
              </a:ext>
            </a:extLst>
          </p:cNvPr>
          <p:cNvSpPr txBox="1">
            <a:spLocks/>
          </p:cNvSpPr>
          <p:nvPr/>
        </p:nvSpPr>
        <p:spPr>
          <a:xfrm>
            <a:off x="420313" y="1929608"/>
            <a:ext cx="3266002" cy="810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/>
              <a:t>Mycological terms </a:t>
            </a:r>
          </a:p>
        </p:txBody>
      </p:sp>
      <p:pic>
        <p:nvPicPr>
          <p:cNvPr id="31" name="Picture 30" descr="size pin.jpg">
            <a:extLst>
              <a:ext uri="{FF2B5EF4-FFF2-40B4-BE49-F238E27FC236}">
                <a16:creationId xmlns:a16="http://schemas.microsoft.com/office/drawing/2014/main" id="{2D8F81EE-CC16-A3B4-3469-E1099A48B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219" y="4745607"/>
            <a:ext cx="2672781" cy="183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EA4D837-A6E9-360F-8C33-54DDFE93F8BE}"/>
              </a:ext>
            </a:extLst>
          </p:cNvPr>
          <p:cNvSpPr txBox="1"/>
          <p:nvPr/>
        </p:nvSpPr>
        <p:spPr>
          <a:xfrm>
            <a:off x="9464482" y="6576326"/>
            <a:ext cx="26214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400" dirty="0">
                <a:latin typeface="Arial" panose="020B0604020202020204" pitchFamily="34" charset="0"/>
              </a:rPr>
              <a:t>A salt crystal is about 300 um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49F80-9326-B9B5-ADEF-FDB6DBD2B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0EE52-956D-CA3E-967D-563EFDB88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0742"/>
            <a:ext cx="10972800" cy="1143000"/>
          </a:xfrm>
        </p:spPr>
        <p:txBody>
          <a:bodyPr>
            <a:normAutofit/>
          </a:bodyPr>
          <a:lstStyle/>
          <a:p>
            <a:pPr>
              <a:defRPr>
                <a:solidFill>
                  <a:srgbClr val="CC0000"/>
                </a:solidFill>
              </a:defRPr>
            </a:pPr>
            <a:r>
              <a:rPr lang="en-US" dirty="0"/>
              <a:t>Growing mushrooms: a process overview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72B6E-B2C8-D20E-539B-62751488C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400" y="2053742"/>
            <a:ext cx="62088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>
                <a:solidFill>
                  <a:srgbClr val="003366"/>
                </a:solidFill>
              </a:defRPr>
            </a:pPr>
            <a:r>
              <a:rPr dirty="0"/>
              <a:t>Spawn Production </a:t>
            </a:r>
            <a:endParaRPr lang="en-US" dirty="0"/>
          </a:p>
          <a:p>
            <a:pPr marL="0" indent="0">
              <a:buNone/>
              <a:defRPr>
                <a:solidFill>
                  <a:srgbClr val="003366"/>
                </a:solidFill>
              </a:defRPr>
            </a:pPr>
            <a:endParaRPr dirty="0"/>
          </a:p>
          <a:p>
            <a:r>
              <a:rPr lang="en-US" sz="2600" dirty="0">
                <a:solidFill>
                  <a:srgbClr val="003366"/>
                </a:solidFill>
              </a:rPr>
              <a:t>Allows for the bulk amounts of mycelia needed for substrate inoculation.</a:t>
            </a:r>
          </a:p>
          <a:p>
            <a:r>
              <a:rPr lang="en-US" sz="2600" dirty="0">
                <a:solidFill>
                  <a:srgbClr val="003366"/>
                </a:solidFill>
              </a:rPr>
              <a:t>Examples of grains typically used: </a:t>
            </a:r>
          </a:p>
          <a:p>
            <a:pPr lvl="2"/>
            <a:r>
              <a:rPr lang="en-US" sz="1800" dirty="0">
                <a:solidFill>
                  <a:srgbClr val="003366"/>
                </a:solidFill>
              </a:rPr>
              <a:t>Cracked corn, millet, rye, barley, rice…</a:t>
            </a:r>
          </a:p>
          <a:p>
            <a:pPr marL="457200" lvl="1" indent="0">
              <a:buNone/>
            </a:pPr>
            <a:endParaRPr lang="en-US" sz="2600" dirty="0">
              <a:solidFill>
                <a:srgbClr val="003366"/>
              </a:solidFill>
            </a:endParaRPr>
          </a:p>
          <a:p>
            <a:pPr marL="514350" indent="-457200"/>
            <a:r>
              <a:rPr lang="en-US" sz="3000" dirty="0">
                <a:solidFill>
                  <a:srgbClr val="003366"/>
                </a:solidFill>
              </a:rPr>
              <a:t>Main Steps: </a:t>
            </a:r>
          </a:p>
          <a:p>
            <a:pPr lvl="1"/>
            <a:r>
              <a:rPr lang="en-US" sz="2600" dirty="0">
                <a:solidFill>
                  <a:srgbClr val="003366"/>
                </a:solidFill>
              </a:rPr>
              <a:t>Soak grain to increase moisture content</a:t>
            </a:r>
          </a:p>
          <a:p>
            <a:pPr lvl="1"/>
            <a:r>
              <a:rPr lang="en-US" sz="2600" dirty="0">
                <a:solidFill>
                  <a:srgbClr val="003366"/>
                </a:solidFill>
              </a:rPr>
              <a:t>Sterilize</a:t>
            </a:r>
          </a:p>
          <a:p>
            <a:pPr lvl="1"/>
            <a:r>
              <a:rPr lang="en-US" sz="2600" dirty="0">
                <a:solidFill>
                  <a:srgbClr val="003366"/>
                </a:solidFill>
              </a:rPr>
              <a:t>Inoculate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455343F-5E90-9F0A-60BB-2334334BE60F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30B1AEB-D939-F3D3-0357-70030B157C58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C56F0240-A55D-AA3A-9D76-C70472C12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pic>
        <p:nvPicPr>
          <p:cNvPr id="4" name="Photo Dec 15, 3 55 51 PM.jpg">
            <a:extLst>
              <a:ext uri="{FF2B5EF4-FFF2-40B4-BE49-F238E27FC236}">
                <a16:creationId xmlns:a16="http://schemas.microsoft.com/office/drawing/2014/main" id="{8FA1346B-B298-F1BA-198D-881D33D7EB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1" t="6816" r="7411" b="-6"/>
          <a:stretch/>
        </p:blipFill>
        <p:spPr>
          <a:xfrm>
            <a:off x="6818400" y="1816068"/>
            <a:ext cx="2397600" cy="2484539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</p:spPr>
      </p:pic>
      <p:pic>
        <p:nvPicPr>
          <p:cNvPr id="5" name="Photo Dec 15, 4 04 12 PM.jpg">
            <a:extLst>
              <a:ext uri="{FF2B5EF4-FFF2-40B4-BE49-F238E27FC236}">
                <a16:creationId xmlns:a16="http://schemas.microsoft.com/office/drawing/2014/main" id="{49F6FE38-B70F-82E6-535D-DAC14DE870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635" r="7685" b="-4"/>
          <a:stretch/>
        </p:blipFill>
        <p:spPr>
          <a:xfrm>
            <a:off x="9367200" y="1816068"/>
            <a:ext cx="2498400" cy="2499894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</p:spPr>
      </p:pic>
      <p:pic>
        <p:nvPicPr>
          <p:cNvPr id="6" name="Picture 5" descr="A bag of food in a hand&#10;&#10;Description automatically generated">
            <a:extLst>
              <a:ext uri="{FF2B5EF4-FFF2-40B4-BE49-F238E27FC236}">
                <a16:creationId xmlns:a16="http://schemas.microsoft.com/office/drawing/2014/main" id="{FD1B5B57-5F63-1F1A-2461-DD668D5846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90" b="33572"/>
          <a:stretch/>
        </p:blipFill>
        <p:spPr>
          <a:xfrm>
            <a:off x="8146988" y="4373461"/>
            <a:ext cx="2581012" cy="248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739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27BEF-AF4C-A339-D800-CAA161179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B60FA-F9BA-9CEF-2121-F6504C665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0742"/>
            <a:ext cx="10972800" cy="1143000"/>
          </a:xfrm>
        </p:spPr>
        <p:txBody>
          <a:bodyPr>
            <a:normAutofit/>
          </a:bodyPr>
          <a:lstStyle/>
          <a:p>
            <a:pPr>
              <a:defRPr>
                <a:solidFill>
                  <a:srgbClr val="CC0000"/>
                </a:solidFill>
              </a:defRPr>
            </a:pPr>
            <a:r>
              <a:rPr lang="en-US" dirty="0"/>
              <a:t>Growing mushrooms: a process overview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E8279-9A9F-2E94-C345-3D0BDD3B6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427" y="2053742"/>
            <a:ext cx="10972800" cy="4525963"/>
          </a:xfrm>
        </p:spPr>
        <p:txBody>
          <a:bodyPr>
            <a:normAutofit/>
          </a:bodyPr>
          <a:lstStyle/>
          <a:p>
            <a:pPr marL="0" indent="0">
              <a:buNone/>
              <a:defRPr>
                <a:solidFill>
                  <a:srgbClr val="003366"/>
                </a:solidFill>
              </a:defRPr>
            </a:pPr>
            <a:r>
              <a:rPr lang="en-US" dirty="0"/>
              <a:t>Substrate - Composition</a:t>
            </a:r>
            <a:endParaRPr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925B1B0-9505-EF22-50CF-159679E254B6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E5E9163-608A-89F9-A6D0-FC70AFE84E66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61FDA782-6AB0-10B8-BDBB-0B95655B0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DC16D2F-453C-D547-B666-09775BE25B42}"/>
              </a:ext>
            </a:extLst>
          </p:cNvPr>
          <p:cNvSpPr txBox="1"/>
          <p:nvPr/>
        </p:nvSpPr>
        <p:spPr>
          <a:xfrm>
            <a:off x="409427" y="3136612"/>
            <a:ext cx="9276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3366"/>
                </a:solidFill>
              </a:rPr>
              <a:t>Carbon source  +  Nitrogen source + moisture. </a:t>
            </a:r>
            <a:endParaRPr lang="en-US" sz="2800" dirty="0">
              <a:solidFill>
                <a:srgbClr val="003366"/>
              </a:solidFill>
            </a:endParaRPr>
          </a:p>
        </p:txBody>
      </p:sp>
      <p:pic>
        <p:nvPicPr>
          <p:cNvPr id="5" name="Picture 4" descr="A machine in a barn&#10;&#10;Description automatically generated">
            <a:extLst>
              <a:ext uri="{FF2B5EF4-FFF2-40B4-BE49-F238E27FC236}">
                <a16:creationId xmlns:a16="http://schemas.microsoft.com/office/drawing/2014/main" id="{54AD4E4B-3B5F-08E2-49ED-07809DF8C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6978" y="2420477"/>
            <a:ext cx="3274828" cy="4366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F02213-A5BD-1138-4A82-6118F970AA47}"/>
              </a:ext>
            </a:extLst>
          </p:cNvPr>
          <p:cNvSpPr txBox="1"/>
          <p:nvPr/>
        </p:nvSpPr>
        <p:spPr>
          <a:xfrm>
            <a:off x="409426" y="4017901"/>
            <a:ext cx="58721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3366"/>
                </a:solidFill>
              </a:rPr>
              <a:t>Main Steps: </a:t>
            </a:r>
          </a:p>
          <a:p>
            <a:r>
              <a:rPr lang="en-US" sz="2800" dirty="0">
                <a:solidFill>
                  <a:srgbClr val="003366"/>
                </a:solidFill>
              </a:rPr>
              <a:t>Soak, sterilize and inoculate.</a:t>
            </a:r>
          </a:p>
          <a:p>
            <a:endParaRPr lang="en-US" sz="2800" dirty="0">
              <a:solidFill>
                <a:srgbClr val="003366"/>
              </a:solidFill>
            </a:endParaRPr>
          </a:p>
          <a:p>
            <a:r>
              <a:rPr lang="en-US" sz="2800" dirty="0">
                <a:solidFill>
                  <a:srgbClr val="003366"/>
                </a:solidFill>
              </a:rPr>
              <a:t>Note: shredding the material creates more surface area for the mycelia </a:t>
            </a:r>
          </a:p>
        </p:txBody>
      </p:sp>
    </p:spTree>
    <p:extLst>
      <p:ext uri="{BB962C8B-B14F-4D97-AF65-F5344CB8AC3E}">
        <p14:creationId xmlns:p14="http://schemas.microsoft.com/office/powerpoint/2010/main" val="36935977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684BA-CDEF-72BD-D1DC-292AD4019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56C48-D32F-1FBF-0B53-71AC6605B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0742"/>
            <a:ext cx="10972800" cy="1143000"/>
          </a:xfrm>
        </p:spPr>
        <p:txBody>
          <a:bodyPr>
            <a:normAutofit/>
          </a:bodyPr>
          <a:lstStyle/>
          <a:p>
            <a:pPr>
              <a:defRPr>
                <a:solidFill>
                  <a:srgbClr val="CC0000"/>
                </a:solidFill>
              </a:defRPr>
            </a:pPr>
            <a:r>
              <a:rPr lang="en-US" dirty="0"/>
              <a:t>Growing mushrooms: a process overview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D8818-A962-FDB8-AF52-F74CB43A3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78236"/>
            <a:ext cx="10972800" cy="4525963"/>
          </a:xfrm>
        </p:spPr>
        <p:txBody>
          <a:bodyPr>
            <a:normAutofit/>
          </a:bodyPr>
          <a:lstStyle/>
          <a:p>
            <a:pPr marL="0" indent="0">
              <a:buNone/>
              <a:defRPr>
                <a:solidFill>
                  <a:srgbClr val="003366"/>
                </a:solidFill>
              </a:defRPr>
            </a:pPr>
            <a:r>
              <a:rPr lang="en-US" dirty="0"/>
              <a:t>Substrate - Composition</a:t>
            </a:r>
            <a:endParaRPr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124F2D6-9117-B193-E1EF-EAA5387CCB10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9A5CDCC-E014-DFA1-9175-29B1F45ED917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1829EAA4-E8C0-EA60-6AC0-DCFE6633A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pic>
        <p:nvPicPr>
          <p:cNvPr id="5" name="Picture 4" descr="A machine in a barn&#10;&#10;Description automatically generated">
            <a:extLst>
              <a:ext uri="{FF2B5EF4-FFF2-40B4-BE49-F238E27FC236}">
                <a16:creationId xmlns:a16="http://schemas.microsoft.com/office/drawing/2014/main" id="{8E58F312-8613-B6C6-A09E-2B0F5ADAC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6978" y="2420477"/>
            <a:ext cx="3274828" cy="4366438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70BB8A0-41F0-70BE-24CD-B9F0143EF8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8628"/>
              </p:ext>
            </p:extLst>
          </p:nvPr>
        </p:nvGraphicFramePr>
        <p:xfrm>
          <a:off x="675889" y="3179264"/>
          <a:ext cx="8044800" cy="2560320"/>
        </p:xfrm>
        <a:graphic>
          <a:graphicData uri="http://schemas.openxmlformats.org/drawingml/2006/table">
            <a:tbl>
              <a:tblPr/>
              <a:tblGrid>
                <a:gridCol w="2522400">
                  <a:extLst>
                    <a:ext uri="{9D8B030D-6E8A-4147-A177-3AD203B41FA5}">
                      <a16:colId xmlns:a16="http://schemas.microsoft.com/office/drawing/2014/main" val="3624840484"/>
                    </a:ext>
                  </a:extLst>
                </a:gridCol>
                <a:gridCol w="1500000">
                  <a:extLst>
                    <a:ext uri="{9D8B030D-6E8A-4147-A177-3AD203B41FA5}">
                      <a16:colId xmlns:a16="http://schemas.microsoft.com/office/drawing/2014/main" val="227058487"/>
                    </a:ext>
                  </a:extLst>
                </a:gridCol>
                <a:gridCol w="2011200">
                  <a:extLst>
                    <a:ext uri="{9D8B030D-6E8A-4147-A177-3AD203B41FA5}">
                      <a16:colId xmlns:a16="http://schemas.microsoft.com/office/drawing/2014/main" val="2248450408"/>
                    </a:ext>
                  </a:extLst>
                </a:gridCol>
                <a:gridCol w="2011200">
                  <a:extLst>
                    <a:ext uri="{9D8B030D-6E8A-4147-A177-3AD203B41FA5}">
                      <a16:colId xmlns:a16="http://schemas.microsoft.com/office/drawing/2014/main" val="513181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u="sng" dirty="0"/>
                        <a:t>Plant Material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u="sng"/>
                        <a:t>Cellulose (%)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u="sng" dirty="0"/>
                        <a:t>Hemicellulose (%)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u="sng" dirty="0"/>
                        <a:t>Lignin (%)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229967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Wheat straw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33–40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20–25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15–20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61205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Corn stover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35–40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20–25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15–18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85846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Switchgrass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30–35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25–30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12–20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092635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Softwood (e.g., pine)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40–45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25–30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25–35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84375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Hardwood (e.g., poplar)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40–50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20–25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20–25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79902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Alfalfa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25–30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20–25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10–15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0701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2684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8C7A9-1876-BCFA-B11D-503B9A196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0EA65-9C89-AA24-E80A-E65113331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519" y="2889271"/>
            <a:ext cx="6285614" cy="966952"/>
          </a:xfrm>
        </p:spPr>
        <p:txBody>
          <a:bodyPr/>
          <a:lstStyle/>
          <a:p>
            <a:r>
              <a:rPr lang="en-US" dirty="0">
                <a:solidFill>
                  <a:srgbClr val="003366"/>
                </a:solidFill>
                <a:latin typeface="+mn-lt"/>
              </a:rPr>
              <a:t>Substrate Optimization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8D4C381-07BB-895E-EEEA-A52909E46679}"/>
              </a:ext>
            </a:extLst>
          </p:cNvPr>
          <p:cNvSpPr txBox="1">
            <a:spLocks/>
          </p:cNvSpPr>
          <p:nvPr/>
        </p:nvSpPr>
        <p:spPr>
          <a:xfrm>
            <a:off x="1179698" y="4126445"/>
            <a:ext cx="5050536" cy="1746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3366"/>
                </a:solidFill>
              </a:rPr>
              <a:t>Water holding capacity</a:t>
            </a:r>
          </a:p>
          <a:p>
            <a:r>
              <a:rPr lang="en-US" dirty="0">
                <a:solidFill>
                  <a:srgbClr val="003366"/>
                </a:solidFill>
              </a:rPr>
              <a:t>Particle size </a:t>
            </a:r>
          </a:p>
          <a:p>
            <a:r>
              <a:rPr lang="en-US" dirty="0">
                <a:solidFill>
                  <a:srgbClr val="003366"/>
                </a:solidFill>
              </a:rPr>
              <a:t>Carbon to Nitrogen ratios</a:t>
            </a:r>
          </a:p>
        </p:txBody>
      </p:sp>
      <p:pic>
        <p:nvPicPr>
          <p:cNvPr id="6" name="Picture 5" descr="A container of dried fruit&#10;&#10;Description automatically generated">
            <a:extLst>
              <a:ext uri="{FF2B5EF4-FFF2-40B4-BE49-F238E27FC236}">
                <a16:creationId xmlns:a16="http://schemas.microsoft.com/office/drawing/2014/main" id="{5213A764-848F-B595-D893-BA7BB1511E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578" r="6427" b="54657"/>
          <a:stretch/>
        </p:blipFill>
        <p:spPr>
          <a:xfrm>
            <a:off x="8467041" y="1126435"/>
            <a:ext cx="3709844" cy="2782383"/>
          </a:xfrm>
          <a:prstGeom prst="rect">
            <a:avLst/>
          </a:prstGeom>
        </p:spPr>
      </p:pic>
      <p:pic>
        <p:nvPicPr>
          <p:cNvPr id="7" name="Picture 6" descr="A hand holding a handful of brown sand&#10;&#10;Description automatically generated">
            <a:extLst>
              <a:ext uri="{FF2B5EF4-FFF2-40B4-BE49-F238E27FC236}">
                <a16:creationId xmlns:a16="http://schemas.microsoft.com/office/drawing/2014/main" id="{F1A578C3-EADE-C67F-3DB8-928F6263A6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001"/>
          <a:stretch/>
        </p:blipFill>
        <p:spPr>
          <a:xfrm rot="5400000">
            <a:off x="8854376" y="3535289"/>
            <a:ext cx="2949182" cy="3696240"/>
          </a:xfrm>
          <a:prstGeom prst="rect">
            <a:avLst/>
          </a:prstGeom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B5CA6CD7-12C8-329B-B73F-CF6B9389FA7A}"/>
              </a:ext>
            </a:extLst>
          </p:cNvPr>
          <p:cNvSpPr/>
          <p:nvPr/>
        </p:nvSpPr>
        <p:spPr>
          <a:xfrm>
            <a:off x="10201861" y="2889271"/>
            <a:ext cx="340241" cy="174663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E81804E-388A-8DB8-FBD6-3D22DC76C749}"/>
              </a:ext>
            </a:extLst>
          </p:cNvPr>
          <p:cNvSpPr txBox="1">
            <a:spLocks/>
          </p:cNvSpPr>
          <p:nvPr/>
        </p:nvSpPr>
        <p:spPr>
          <a:xfrm>
            <a:off x="750519" y="1432683"/>
            <a:ext cx="492980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>
                <a:solidFill>
                  <a:srgbClr val="CC0000"/>
                </a:solidFill>
              </a:defRPr>
            </a:pPr>
            <a:r>
              <a:rPr lang="en-US" dirty="0">
                <a:solidFill>
                  <a:srgbClr val="CC0000"/>
                </a:solidFill>
              </a:rPr>
              <a:t>Growing mushrooms: a process overview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641D62D-64FD-96C1-4835-8BDF39B54D88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7ED9F3-290A-DDD4-D7E7-570C03127358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A649CEC0-D35C-0C13-475B-A1D2CE920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07355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1BAE35A-9C97-1137-1A64-ECC693F71179}"/>
              </a:ext>
            </a:extLst>
          </p:cNvPr>
          <p:cNvSpPr txBox="1"/>
          <p:nvPr/>
        </p:nvSpPr>
        <p:spPr>
          <a:xfrm>
            <a:off x="397270" y="3369786"/>
            <a:ext cx="2887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Currently working with: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2CDBF9-67E3-1D43-6587-B53549B4A428}"/>
              </a:ext>
            </a:extLst>
          </p:cNvPr>
          <p:cNvSpPr txBox="1"/>
          <p:nvPr/>
        </p:nvSpPr>
        <p:spPr>
          <a:xfrm>
            <a:off x="542189" y="2073366"/>
            <a:ext cx="52857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Items to keep in mind: </a:t>
            </a:r>
          </a:p>
          <a:p>
            <a:pPr marL="285750" indent="-285750">
              <a:buFontTx/>
              <a:buChar char="-"/>
            </a:pPr>
            <a:r>
              <a:rPr lang="en-US" dirty="0"/>
              <a:t>Moisture content</a:t>
            </a:r>
          </a:p>
          <a:p>
            <a:pPr marL="285750" indent="-285750">
              <a:buFontTx/>
              <a:buChar char="-"/>
            </a:pPr>
            <a:r>
              <a:rPr lang="en-US" dirty="0"/>
              <a:t>Particle size of substrate material</a:t>
            </a:r>
          </a:p>
          <a:p>
            <a:pPr marL="285750" indent="-285750">
              <a:buFontTx/>
              <a:buChar char="-"/>
            </a:pPr>
            <a:r>
              <a:rPr lang="en-US" dirty="0"/>
              <a:t>Environmental conditions of fruiting chambers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2D79AD-EB23-0861-517F-4AC20B9D4B97}"/>
              </a:ext>
            </a:extLst>
          </p:cNvPr>
          <p:cNvSpPr txBox="1"/>
          <p:nvPr/>
        </p:nvSpPr>
        <p:spPr>
          <a:xfrm>
            <a:off x="3795088" y="3929955"/>
            <a:ext cx="203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Nitrogen Sources: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163F04-28C3-16F2-AD86-171C2CFDA4B8}"/>
              </a:ext>
            </a:extLst>
          </p:cNvPr>
          <p:cNvSpPr txBox="1"/>
          <p:nvPr/>
        </p:nvSpPr>
        <p:spPr>
          <a:xfrm>
            <a:off x="542189" y="4177809"/>
            <a:ext cx="2577281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Milled Mesquite Wood</a:t>
            </a:r>
          </a:p>
          <a:p>
            <a:r>
              <a:rPr lang="en-US" dirty="0"/>
              <a:t>Milled Palo Verde Wood</a:t>
            </a:r>
          </a:p>
          <a:p>
            <a:r>
              <a:rPr lang="en-US" dirty="0"/>
              <a:t>Mesquite Pellets</a:t>
            </a:r>
          </a:p>
          <a:p>
            <a:r>
              <a:rPr lang="en-US" dirty="0"/>
              <a:t>Oak Pellets </a:t>
            </a:r>
          </a:p>
          <a:p>
            <a:r>
              <a:rPr lang="en-US" dirty="0"/>
              <a:t>Straw Pellets</a:t>
            </a:r>
          </a:p>
          <a:p>
            <a:r>
              <a:rPr lang="en-US" dirty="0"/>
              <a:t>Almond Hulls</a:t>
            </a:r>
          </a:p>
          <a:p>
            <a:r>
              <a:rPr lang="en-US" dirty="0"/>
              <a:t>Rice Hulls</a:t>
            </a:r>
          </a:p>
          <a:p>
            <a:r>
              <a:rPr lang="en-US" dirty="0"/>
              <a:t>Pecan Shells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2F7B2C-34D0-CE75-37DA-64F4B9790010}"/>
              </a:ext>
            </a:extLst>
          </p:cNvPr>
          <p:cNvSpPr txBox="1"/>
          <p:nvPr/>
        </p:nvSpPr>
        <p:spPr>
          <a:xfrm>
            <a:off x="3284515" y="4628784"/>
            <a:ext cx="510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1:1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DFC5BD3-0179-14D0-8BCA-B8C64E0B48E1}"/>
              </a:ext>
            </a:extLst>
          </p:cNvPr>
          <p:cNvCxnSpPr>
            <a:cxnSpLocks/>
          </p:cNvCxnSpPr>
          <p:nvPr/>
        </p:nvCxnSpPr>
        <p:spPr>
          <a:xfrm>
            <a:off x="3284515" y="4995542"/>
            <a:ext cx="51057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E702E12-939C-30B4-58D4-2AA46747D206}"/>
              </a:ext>
            </a:extLst>
          </p:cNvPr>
          <p:cNvSpPr txBox="1"/>
          <p:nvPr/>
        </p:nvSpPr>
        <p:spPr>
          <a:xfrm>
            <a:off x="3812460" y="4533877"/>
            <a:ext cx="2032819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Soy Hull Pellets </a:t>
            </a:r>
          </a:p>
          <a:p>
            <a:r>
              <a:rPr lang="en-US" dirty="0"/>
              <a:t>Cotton Seed</a:t>
            </a:r>
          </a:p>
          <a:p>
            <a:r>
              <a:rPr lang="en-US" dirty="0"/>
              <a:t>Mesquite Pods</a:t>
            </a:r>
          </a:p>
          <a:p>
            <a:r>
              <a:rPr lang="en-US" dirty="0"/>
              <a:t>Tomato vines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2CD2DC-F1E9-0418-49AC-3D035CA264CB}"/>
              </a:ext>
            </a:extLst>
          </p:cNvPr>
          <p:cNvSpPr txBox="1"/>
          <p:nvPr/>
        </p:nvSpPr>
        <p:spPr>
          <a:xfrm>
            <a:off x="446322" y="3791456"/>
            <a:ext cx="2032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Carbon Sources:</a:t>
            </a:r>
          </a:p>
          <a:p>
            <a:endParaRPr lang="en-US" dirty="0"/>
          </a:p>
        </p:txBody>
      </p:sp>
      <p:pic>
        <p:nvPicPr>
          <p:cNvPr id="17" name="Picture 16" descr="A group of white mushrooms on a black shelf&#10;&#10;Description automatically generated">
            <a:extLst>
              <a:ext uri="{FF2B5EF4-FFF2-40B4-BE49-F238E27FC236}">
                <a16:creationId xmlns:a16="http://schemas.microsoft.com/office/drawing/2014/main" id="{400D4DDA-A672-3654-9470-65E20D2485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2284" b="4095"/>
          <a:stretch/>
        </p:blipFill>
        <p:spPr>
          <a:xfrm>
            <a:off x="8373739" y="4804258"/>
            <a:ext cx="4304140" cy="2053741"/>
          </a:xfrm>
          <a:prstGeom prst="rect">
            <a:avLst/>
          </a:prstGeom>
        </p:spPr>
      </p:pic>
      <p:pic>
        <p:nvPicPr>
          <p:cNvPr id="19" name="Picture 18" descr="A bag of white mushrooms&#10;&#10;Description automatically generated">
            <a:extLst>
              <a:ext uri="{FF2B5EF4-FFF2-40B4-BE49-F238E27FC236}">
                <a16:creationId xmlns:a16="http://schemas.microsoft.com/office/drawing/2014/main" id="{3DBC0509-2082-8313-56A3-4373D930A4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098" t="9412" b="17466"/>
          <a:stretch/>
        </p:blipFill>
        <p:spPr>
          <a:xfrm>
            <a:off x="8388626" y="1971181"/>
            <a:ext cx="3869392" cy="283307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A243704-4051-A35F-B388-F44BC6BFCDC2}"/>
              </a:ext>
            </a:extLst>
          </p:cNvPr>
          <p:cNvSpPr txBox="1">
            <a:spLocks/>
          </p:cNvSpPr>
          <p:nvPr/>
        </p:nvSpPr>
        <p:spPr>
          <a:xfrm>
            <a:off x="267648" y="1098337"/>
            <a:ext cx="10972800" cy="870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>
                <a:solidFill>
                  <a:srgbClr val="CC0000"/>
                </a:solidFill>
              </a:defRPr>
            </a:pPr>
            <a:r>
              <a:rPr lang="en-US" dirty="0">
                <a:solidFill>
                  <a:srgbClr val="CC0000"/>
                </a:solidFill>
              </a:rPr>
              <a:t>Growing mushrooms: a process overview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0653767-17F5-C530-A795-154B261EFB92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E99869D-8F9E-B829-B206-F6F3DFBD6DBD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5A80501B-1A19-2537-97D5-5969C29CB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97EEA0C-7285-EB35-2FD3-3D4E7189E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0448" y="6486132"/>
            <a:ext cx="1174456" cy="297159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2000" dirty="0"/>
              <a:t>Hericium</a:t>
            </a:r>
          </a:p>
        </p:txBody>
      </p:sp>
    </p:spTree>
    <p:extLst>
      <p:ext uri="{BB962C8B-B14F-4D97-AF65-F5344CB8AC3E}">
        <p14:creationId xmlns:p14="http://schemas.microsoft.com/office/powerpoint/2010/main" val="259772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6B0C9-CD92-825E-C484-734F9C8F6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C7A88-ABC8-61BA-A35A-934946D40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2" y="1877694"/>
            <a:ext cx="4678017" cy="1219831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Optimization of Substrate for Hericium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822019-583E-FBD5-4E8E-454C8B9C6F61}"/>
              </a:ext>
            </a:extLst>
          </p:cNvPr>
          <p:cNvSpPr txBox="1"/>
          <p:nvPr/>
        </p:nvSpPr>
        <p:spPr>
          <a:xfrm>
            <a:off x="3218133" y="6407964"/>
            <a:ext cx="1679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flush data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8868D8-CD2D-43B4-D2BD-25EDB2C0C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316" y="2224697"/>
            <a:ext cx="3558909" cy="46462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E056F2-7607-1048-79EC-56F7374C3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3091" y="2211790"/>
            <a:ext cx="3558909" cy="464621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2A7E615-5853-9AB1-F77D-2ACA72602C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502143"/>
              </p:ext>
            </p:extLst>
          </p:nvPr>
        </p:nvGraphicFramePr>
        <p:xfrm>
          <a:off x="325150" y="3080789"/>
          <a:ext cx="4572000" cy="32911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20950">
                  <a:extLst>
                    <a:ext uri="{9D8B030D-6E8A-4147-A177-3AD203B41FA5}">
                      <a16:colId xmlns:a16="http://schemas.microsoft.com/office/drawing/2014/main" val="2350830471"/>
                    </a:ext>
                  </a:extLst>
                </a:gridCol>
                <a:gridCol w="1951050">
                  <a:extLst>
                    <a:ext uri="{9D8B030D-6E8A-4147-A177-3AD203B41FA5}">
                      <a16:colId xmlns:a16="http://schemas.microsoft.com/office/drawing/2014/main" val="227422767"/>
                    </a:ext>
                  </a:extLst>
                </a:gridCol>
              </a:tblGrid>
              <a:tr h="2824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Treatment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%</a:t>
                      </a:r>
                      <a:r>
                        <a:rPr lang="en-US" sz="1600" b="1" u="none" strike="noStrike" dirty="0" err="1">
                          <a:effectLst/>
                        </a:rPr>
                        <a:t>Bioefficiency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778242882"/>
                  </a:ext>
                </a:extLst>
              </a:tr>
              <a:tr h="51674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Oak pellets/Mesquite pods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21.89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40264421"/>
                  </a:ext>
                </a:extLst>
              </a:tr>
              <a:tr h="2821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Oak pellets/Cotton seed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22.68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858084137"/>
                  </a:ext>
                </a:extLst>
              </a:tr>
              <a:tr h="2821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Oak pellets/Soy hulls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50.77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75629928"/>
                  </a:ext>
                </a:extLst>
              </a:tr>
              <a:tr h="28218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66654407"/>
                  </a:ext>
                </a:extLst>
              </a:tr>
              <a:tr h="28218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42591709"/>
                  </a:ext>
                </a:extLst>
              </a:tr>
              <a:tr h="2821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Treatment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%</a:t>
                      </a:r>
                      <a:r>
                        <a:rPr lang="en-US" sz="1600" b="1" u="none" strike="noStrike" dirty="0" err="1">
                          <a:effectLst/>
                        </a:rPr>
                        <a:t>Bioefficiency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5445136"/>
                  </a:ext>
                </a:extLst>
              </a:tr>
              <a:tr h="51674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Mesquite pellets/Mesquite pods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21.43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213034386"/>
                  </a:ext>
                </a:extLst>
              </a:tr>
              <a:tr h="2821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Mesquite pellets/Cotton seed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33.9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56569174"/>
                  </a:ext>
                </a:extLst>
              </a:tr>
              <a:tr h="2821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Mesquite pellets/Soy hulls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47.88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78085682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26D9988E-9EA8-85EF-B40E-70AD30C2D9F6}"/>
              </a:ext>
            </a:extLst>
          </p:cNvPr>
          <p:cNvSpPr txBox="1">
            <a:spLocks/>
          </p:cNvSpPr>
          <p:nvPr/>
        </p:nvSpPr>
        <p:spPr>
          <a:xfrm>
            <a:off x="609600" y="91074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>
                <a:solidFill>
                  <a:srgbClr val="CC0000"/>
                </a:solidFill>
              </a:defRPr>
            </a:pPr>
            <a:r>
              <a:rPr lang="en-US">
                <a:solidFill>
                  <a:srgbClr val="CC0000"/>
                </a:solidFill>
              </a:rPr>
              <a:t>Growing mushrooms: a process overview</a:t>
            </a:r>
            <a:endParaRPr lang="en-US" dirty="0">
              <a:solidFill>
                <a:srgbClr val="CC0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4BA4FA4-E6E9-A948-BF87-DDA35FBE3F2D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48E0470-9E15-9DD3-542D-9E15ED3CFFD5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71F34671-3459-1175-BAEB-72AEFBE13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32643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B1375-0EEC-4233-0AD7-2C1A928F7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176E6-B8E3-DE5E-C6A5-F801CD8DB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0742"/>
            <a:ext cx="10972800" cy="1143000"/>
          </a:xfrm>
        </p:spPr>
        <p:txBody>
          <a:bodyPr>
            <a:normAutofit/>
          </a:bodyPr>
          <a:lstStyle/>
          <a:p>
            <a:pPr>
              <a:defRPr>
                <a:solidFill>
                  <a:srgbClr val="CC0000"/>
                </a:solidFill>
              </a:defRPr>
            </a:pPr>
            <a:r>
              <a:rPr lang="en-US" dirty="0"/>
              <a:t>Growing mushrooms: a process overview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28455-6A8E-BC89-6B4C-7863DC63F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953545"/>
            <a:ext cx="3641236" cy="633791"/>
          </a:xfrm>
        </p:spPr>
        <p:txBody>
          <a:bodyPr>
            <a:normAutofit/>
          </a:bodyPr>
          <a:lstStyle/>
          <a:p>
            <a:pPr marL="0" indent="0">
              <a:buNone/>
              <a:defRPr>
                <a:solidFill>
                  <a:srgbClr val="003366"/>
                </a:solidFill>
              </a:defRPr>
            </a:pPr>
            <a:r>
              <a:rPr lang="en-US" dirty="0"/>
              <a:t>Substrate – Moisture</a:t>
            </a:r>
          </a:p>
          <a:p>
            <a:pPr marL="0" indent="0">
              <a:buNone/>
              <a:defRPr>
                <a:solidFill>
                  <a:srgbClr val="003366"/>
                </a:solidFill>
              </a:defRPr>
            </a:pPr>
            <a:endParaRPr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96B06B6-F2E5-5C9D-5D81-011C5DF1E9B3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1170B0B-1A2D-A229-4834-6DAA30AB4E04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26623D2C-2A54-C64B-F5EB-297929AAD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50ECB46-8D60-F62C-4C7C-1867DAB0FFF4}"/>
              </a:ext>
            </a:extLst>
          </p:cNvPr>
          <p:cNvSpPr txBox="1">
            <a:spLocks/>
          </p:cNvSpPr>
          <p:nvPr/>
        </p:nvSpPr>
        <p:spPr>
          <a:xfrm>
            <a:off x="432000" y="2865600"/>
            <a:ext cx="11376000" cy="3477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>
                <a:solidFill>
                  <a:srgbClr val="003366"/>
                </a:solidFill>
              </a:rPr>
              <a:t>Hydration of lignocellulosic biomass: “holding and retention capacities are associated to biomass type and surface size” </a:t>
            </a:r>
          </a:p>
          <a:p>
            <a:pPr marL="0" indent="0">
              <a:buFont typeface="Arial"/>
              <a:buNone/>
            </a:pPr>
            <a:endParaRPr lang="en-US" dirty="0">
              <a:solidFill>
                <a:srgbClr val="003366"/>
              </a:solidFill>
            </a:endParaRPr>
          </a:p>
          <a:p>
            <a:r>
              <a:rPr lang="en-US" dirty="0">
                <a:solidFill>
                  <a:srgbClr val="003366"/>
                </a:solidFill>
              </a:rPr>
              <a:t>Higher cellulose content usually leads to greater water holding capacity </a:t>
            </a:r>
          </a:p>
          <a:p>
            <a:r>
              <a:rPr lang="en-US" dirty="0">
                <a:solidFill>
                  <a:srgbClr val="003366"/>
                </a:solidFill>
              </a:rPr>
              <a:t>Higher lignin content usually leads to reduced water holding capacity</a:t>
            </a:r>
          </a:p>
          <a:p>
            <a:r>
              <a:rPr lang="en-US" dirty="0">
                <a:solidFill>
                  <a:srgbClr val="003366"/>
                </a:solidFill>
              </a:rPr>
              <a:t>Smaller particles tend to have higher water holding capacity due to increased surface area. </a:t>
            </a:r>
          </a:p>
        </p:txBody>
      </p:sp>
    </p:spTree>
    <p:extLst>
      <p:ext uri="{BB962C8B-B14F-4D97-AF65-F5344CB8AC3E}">
        <p14:creationId xmlns:p14="http://schemas.microsoft.com/office/powerpoint/2010/main" val="36203386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/>
        </p:nvSpPr>
        <p:spPr>
          <a:xfrm>
            <a:off x="952500" y="3243635"/>
            <a:ext cx="5143500" cy="830997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91440" tIns="45720" rIns="91440" bIns="45720" rtlCol="0" anchor="b">
            <a:noAutofit/>
          </a:bodyPr>
          <a:lstStyle>
            <a:lvl1pPr>
              <a:defRPr sz="6100" b="1"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0" dirty="0">
                <a:solidFill>
                  <a:srgbClr val="003366"/>
                </a:solidFill>
                <a:latin typeface="+mn-lt"/>
                <a:ea typeface="+mj-ea"/>
                <a:cs typeface="+mj-cs"/>
              </a:rPr>
              <a:t>Note on </a:t>
            </a:r>
            <a:r>
              <a:rPr lang="en-US" sz="2400" b="0" u="sng" dirty="0">
                <a:solidFill>
                  <a:srgbClr val="003366"/>
                </a:solidFill>
                <a:latin typeface="+mn-lt"/>
                <a:ea typeface="+mj-ea"/>
                <a:cs typeface="+mj-cs"/>
              </a:rPr>
              <a:t>Hydrating</a:t>
            </a:r>
            <a:r>
              <a:rPr lang="en-US" sz="2400" b="0" dirty="0">
                <a:solidFill>
                  <a:srgbClr val="003366"/>
                </a:solidFill>
                <a:latin typeface="+mn-lt"/>
                <a:ea typeface="+mj-ea"/>
                <a:cs typeface="+mj-cs"/>
              </a:rPr>
              <a:t>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0" dirty="0">
                <a:solidFill>
                  <a:srgbClr val="003366"/>
                </a:solidFill>
                <a:latin typeface="+mn-lt"/>
                <a:ea typeface="+mj-ea"/>
                <a:cs typeface="+mj-cs"/>
              </a:rPr>
              <a:t>Aim for 70% moisture content. </a:t>
            </a:r>
            <a:endParaRPr lang="en-US" sz="2400" b="0" u="sng" dirty="0">
              <a:solidFill>
                <a:srgbClr val="003366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241" name="Shape 241"/>
          <p:cNvSpPr/>
          <p:nvPr/>
        </p:nvSpPr>
        <p:spPr>
          <a:xfrm>
            <a:off x="4399909" y="5218694"/>
            <a:ext cx="3235036" cy="145712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>
              <a:spcAft>
                <a:spcPts val="600"/>
              </a:spcAft>
              <a:defRPr sz="4000">
                <a:latin typeface="Futura"/>
                <a:ea typeface="Futura"/>
                <a:cs typeface="Futura"/>
                <a:sym typeface="Futura"/>
              </a:defRPr>
            </a:pPr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For example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Aft>
                <a:spcPts val="600"/>
              </a:spcAft>
              <a:defRPr sz="4000">
                <a:latin typeface="Futura"/>
                <a:ea typeface="Futura"/>
                <a:cs typeface="Futura"/>
                <a:sym typeface="Futura"/>
              </a:defRPr>
            </a:pP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Dry Weight: 2700g</a:t>
            </a:r>
          </a:p>
          <a:p>
            <a:pPr>
              <a:spcAft>
                <a:spcPts val="600"/>
              </a:spcAft>
              <a:defRPr sz="4000" i="1">
                <a:latin typeface="Futura"/>
                <a:ea typeface="Futura"/>
                <a:cs typeface="Futura"/>
                <a:sym typeface="Futura"/>
              </a:defRPr>
            </a:pP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Wet Weight: 8500g</a:t>
            </a:r>
          </a:p>
          <a:p>
            <a:pPr>
              <a:spcAft>
                <a:spcPts val="600"/>
              </a:spcAft>
              <a:defRPr sz="4000" i="1">
                <a:latin typeface="Futura"/>
                <a:ea typeface="Futura"/>
                <a:cs typeface="Futura"/>
                <a:sym typeface="Futura"/>
              </a:defRPr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8500/2700 = 0.31x 100 = 31.7</a:t>
            </a:r>
          </a:p>
          <a:p>
            <a:pPr>
              <a:spcAft>
                <a:spcPts val="600"/>
              </a:spcAft>
              <a:defRPr sz="4000" i="1">
                <a:latin typeface="Futura"/>
                <a:ea typeface="Futura"/>
                <a:cs typeface="Futura"/>
                <a:sym typeface="Futura"/>
              </a:defRPr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100% - 31.7% = 68.3%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9A6266-02F6-6724-D78B-888AB3B1A506}"/>
              </a:ext>
            </a:extLst>
          </p:cNvPr>
          <p:cNvSpPr txBox="1"/>
          <p:nvPr/>
        </p:nvSpPr>
        <p:spPr>
          <a:xfrm>
            <a:off x="952500" y="4260273"/>
            <a:ext cx="4945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366"/>
                </a:solidFill>
              </a:rPr>
              <a:t>We often soak and then calculate our moisture based on weight</a:t>
            </a:r>
          </a:p>
        </p:txBody>
      </p:sp>
      <p:pic>
        <p:nvPicPr>
          <p:cNvPr id="4" name="Picture 3" descr="A group of black buckets filled with bricks&#10;&#10;Description automatically generated">
            <a:extLst>
              <a:ext uri="{FF2B5EF4-FFF2-40B4-BE49-F238E27FC236}">
                <a16:creationId xmlns:a16="http://schemas.microsoft.com/office/drawing/2014/main" id="{D0A84743-72B2-D640-25AD-A8D9E4102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2092" y="991446"/>
            <a:ext cx="4399908" cy="586654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8CED616-716F-16F6-5FF3-CC8FAAC3A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4" y="1186431"/>
            <a:ext cx="4945186" cy="1143000"/>
          </a:xfrm>
        </p:spPr>
        <p:txBody>
          <a:bodyPr>
            <a:normAutofit fontScale="90000"/>
          </a:bodyPr>
          <a:lstStyle/>
          <a:p>
            <a:pPr algn="l">
              <a:defRPr>
                <a:solidFill>
                  <a:srgbClr val="CC0000"/>
                </a:solidFill>
              </a:defRPr>
            </a:pPr>
            <a:r>
              <a:rPr lang="en-US" dirty="0"/>
              <a:t>Growing mushrooms: a process overview</a:t>
            </a:r>
            <a:endParaRPr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2489DDA-7532-CDAF-7F55-5A6078C4DCE5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E510DE2-8DEC-30D3-8F1E-1383BC445076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D7827B2E-4B1D-B6C0-A362-2903D0F18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559468B-A0C7-97E9-368D-9A7143A2BDC4}"/>
              </a:ext>
            </a:extLst>
          </p:cNvPr>
          <p:cNvSpPr txBox="1">
            <a:spLocks/>
          </p:cNvSpPr>
          <p:nvPr/>
        </p:nvSpPr>
        <p:spPr>
          <a:xfrm>
            <a:off x="526474" y="2424203"/>
            <a:ext cx="3641236" cy="633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687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687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687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687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687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>
                <a:solidFill>
                  <a:srgbClr val="003366"/>
                </a:solidFill>
              </a:defRPr>
            </a:pPr>
            <a:r>
              <a:rPr lang="en-US" dirty="0">
                <a:solidFill>
                  <a:srgbClr val="003366"/>
                </a:solidFill>
              </a:rPr>
              <a:t>Substrate – Moisture</a:t>
            </a:r>
          </a:p>
          <a:p>
            <a:pPr marL="0" indent="0">
              <a:buFont typeface="Arial"/>
              <a:buNone/>
              <a:defRPr>
                <a:solidFill>
                  <a:srgbClr val="003366"/>
                </a:solidFill>
              </a:defRPr>
            </a:pPr>
            <a:endParaRPr lang="en-US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528887"/>
      </p:ext>
    </p:extLst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6A786-E49C-89AD-947F-1568BC9FE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1EDF9-E84B-9CC7-D7A5-40D7D98B2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0742"/>
            <a:ext cx="10972800" cy="1143000"/>
          </a:xfrm>
        </p:spPr>
        <p:txBody>
          <a:bodyPr>
            <a:normAutofit/>
          </a:bodyPr>
          <a:lstStyle/>
          <a:p>
            <a:pPr>
              <a:defRPr>
                <a:solidFill>
                  <a:srgbClr val="CC0000"/>
                </a:solidFill>
              </a:defRPr>
            </a:pPr>
            <a:r>
              <a:rPr lang="en-US" dirty="0"/>
              <a:t>Growing mushrooms: a process overview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FEF54-E5CC-4873-C7BE-91F75A5A7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455" y="2247565"/>
            <a:ext cx="3796145" cy="716919"/>
          </a:xfrm>
        </p:spPr>
        <p:txBody>
          <a:bodyPr>
            <a:normAutofit/>
          </a:bodyPr>
          <a:lstStyle/>
          <a:p>
            <a:pPr marL="0" indent="0">
              <a:buNone/>
              <a:defRPr>
                <a:solidFill>
                  <a:srgbClr val="003366"/>
                </a:solidFill>
              </a:defRPr>
            </a:pPr>
            <a:r>
              <a:rPr lang="en-US" dirty="0"/>
              <a:t>Substrate – Moisture</a:t>
            </a:r>
          </a:p>
          <a:p>
            <a:pPr marL="0" indent="0">
              <a:buNone/>
              <a:defRPr>
                <a:solidFill>
                  <a:srgbClr val="003366"/>
                </a:solidFill>
              </a:defRPr>
            </a:pPr>
            <a:endParaRPr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5EA645D-7935-9A2D-835D-A0EDE949FF46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2ABD1F4-F2D4-9185-B95F-75555BCFB96F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460AF1FD-B974-ECC2-0CDC-3FAB88049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3B665B42-C16F-CDF8-55EA-7C8EB7B45E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5683334"/>
              </p:ext>
            </p:extLst>
          </p:nvPr>
        </p:nvGraphicFramePr>
        <p:xfrm>
          <a:off x="6096000" y="2497605"/>
          <a:ext cx="5337545" cy="3687223"/>
        </p:xfrm>
        <a:graphic>
          <a:graphicData uri="http://schemas.openxmlformats.org/drawingml/2006/table">
            <a:tbl>
              <a:tblPr firstRow="1" bandRow="1"/>
              <a:tblGrid>
                <a:gridCol w="4143129">
                  <a:extLst>
                    <a:ext uri="{9D8B030D-6E8A-4147-A177-3AD203B41FA5}">
                      <a16:colId xmlns:a16="http://schemas.microsoft.com/office/drawing/2014/main" val="2374731842"/>
                    </a:ext>
                  </a:extLst>
                </a:gridCol>
                <a:gridCol w="1194416">
                  <a:extLst>
                    <a:ext uri="{9D8B030D-6E8A-4147-A177-3AD203B41FA5}">
                      <a16:colId xmlns:a16="http://schemas.microsoft.com/office/drawing/2014/main" val="3278447697"/>
                    </a:ext>
                  </a:extLst>
                </a:gridCol>
              </a:tblGrid>
              <a:tr h="27960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Substrate type </a:t>
                      </a:r>
                      <a:endParaRPr lang="en-US" sz="2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38" marR="14338" marT="14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Water</a:t>
                      </a:r>
                      <a:endParaRPr lang="en-US" sz="2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38" marR="14338" marT="14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7915787"/>
                  </a:ext>
                </a:extLst>
              </a:tr>
              <a:tr h="2839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Cotton Seed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38" marR="14338" marT="14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55%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38" marR="14338" marT="14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8326718"/>
                  </a:ext>
                </a:extLst>
              </a:tr>
              <a:tr h="2839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Mesquite Pods (chipped)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38" marR="14338" marT="14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59%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38" marR="14338" marT="14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963729"/>
                  </a:ext>
                </a:extLst>
              </a:tr>
              <a:tr h="2839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Rice hulls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38" marR="14338" marT="14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38" marR="14338" marT="14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0531241"/>
                  </a:ext>
                </a:extLst>
              </a:tr>
              <a:tr h="2839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Milled mesquite wood</a:t>
                      </a:r>
                      <a:endParaRPr lang="en-US" sz="2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38" marR="14338" marT="14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66%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38" marR="14338" marT="14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7825002"/>
                  </a:ext>
                </a:extLst>
              </a:tr>
              <a:tr h="2839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Milled Palo verde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38" marR="14338" marT="14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67%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38" marR="14338" marT="14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0110695"/>
                  </a:ext>
                </a:extLst>
              </a:tr>
              <a:tr h="2839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Milled almond Hulls</a:t>
                      </a:r>
                      <a:endParaRPr lang="en-US" sz="2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38" marR="14338" marT="14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81%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38" marR="14338" marT="14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4847791"/>
                  </a:ext>
                </a:extLst>
              </a:tr>
              <a:tr h="2839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Milled pecan shells 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38" marR="14338" marT="14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49%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38" marR="14338" marT="14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8446017"/>
                  </a:ext>
                </a:extLst>
              </a:tr>
              <a:tr h="2839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Alder shavings 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38" marR="14338" marT="14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38" marR="14338" marT="14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301209"/>
                  </a:ext>
                </a:extLst>
              </a:tr>
              <a:tr h="2839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Straw - pellets 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38" marR="14338" marT="14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38" marR="14338" marT="14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6788758"/>
                  </a:ext>
                </a:extLst>
              </a:tr>
              <a:tr h="2839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Oak - pellets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38" marR="14338" marT="14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64%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38" marR="14338" marT="14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7821872"/>
                  </a:ext>
                </a:extLst>
              </a:tr>
              <a:tr h="2839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Tomato vines (chipped)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38" marR="14338" marT="14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76%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38" marR="14338" marT="14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0216786"/>
                  </a:ext>
                </a:extLst>
              </a:tr>
              <a:tr h="2839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Corn stalks (chipped) </a:t>
                      </a:r>
                      <a:endParaRPr lang="en-US" sz="2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38" marR="14338" marT="14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79%</a:t>
                      </a:r>
                      <a:endParaRPr lang="en-US" sz="2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38" marR="14338" marT="14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579044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9B55F62-719D-18B5-B16A-EEB1CF4949CA}"/>
              </a:ext>
            </a:extLst>
          </p:cNvPr>
          <p:cNvSpPr txBox="1"/>
          <p:nvPr/>
        </p:nvSpPr>
        <p:spPr>
          <a:xfrm>
            <a:off x="772131" y="3158307"/>
            <a:ext cx="476622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3366"/>
                </a:solidFill>
              </a:rPr>
              <a:t>- Higher cellulose content usually leads to greater water holding capacity </a:t>
            </a:r>
          </a:p>
          <a:p>
            <a:endParaRPr lang="en-US" dirty="0">
              <a:solidFill>
                <a:srgbClr val="003366"/>
              </a:solidFill>
            </a:endParaRPr>
          </a:p>
          <a:p>
            <a:r>
              <a:rPr lang="en-US" dirty="0">
                <a:solidFill>
                  <a:srgbClr val="003366"/>
                </a:solidFill>
              </a:rPr>
              <a:t>- Higher lignin content usually leads to reduced water holding capacity</a:t>
            </a:r>
          </a:p>
        </p:txBody>
      </p:sp>
    </p:spTree>
    <p:extLst>
      <p:ext uri="{BB962C8B-B14F-4D97-AF65-F5344CB8AC3E}">
        <p14:creationId xmlns:p14="http://schemas.microsoft.com/office/powerpoint/2010/main" val="20498534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70EEA-86A3-3625-8AF6-AB01C5FC1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1C10F-B159-D54A-7934-087240E2C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0742"/>
            <a:ext cx="10972800" cy="1143000"/>
          </a:xfrm>
        </p:spPr>
        <p:txBody>
          <a:bodyPr>
            <a:normAutofit/>
          </a:bodyPr>
          <a:lstStyle/>
          <a:p>
            <a:pPr>
              <a:defRPr>
                <a:solidFill>
                  <a:srgbClr val="CC0000"/>
                </a:solidFill>
              </a:defRPr>
            </a:pPr>
            <a:r>
              <a:rPr lang="en-US" dirty="0"/>
              <a:t>Growing mushrooms: a process overview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5C0B4-FB3E-07C0-C9C6-4BE344275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297207"/>
            <a:ext cx="8472055" cy="197345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  <a:defRPr>
                <a:solidFill>
                  <a:srgbClr val="003366"/>
                </a:solidFill>
              </a:defRPr>
            </a:pPr>
            <a:r>
              <a:rPr lang="en-US" dirty="0"/>
              <a:t>Substrate – Sources</a:t>
            </a:r>
          </a:p>
          <a:p>
            <a:pPr marL="0" indent="0">
              <a:buNone/>
              <a:defRPr>
                <a:solidFill>
                  <a:srgbClr val="003366"/>
                </a:solidFill>
              </a:defRPr>
            </a:pPr>
            <a:endParaRPr lang="en-US" dirty="0"/>
          </a:p>
          <a:p>
            <a:pPr marL="0" indent="0">
              <a:buNone/>
              <a:defRPr>
                <a:solidFill>
                  <a:srgbClr val="003366"/>
                </a:solidFill>
              </a:defRPr>
            </a:pPr>
            <a:r>
              <a:rPr lang="en-US" dirty="0"/>
              <a:t>What non-edible biomass do you have in your area?</a:t>
            </a:r>
          </a:p>
          <a:p>
            <a:pPr marL="0" indent="0">
              <a:buNone/>
              <a:defRPr>
                <a:solidFill>
                  <a:srgbClr val="003366"/>
                </a:solidFill>
              </a:defRPr>
            </a:pPr>
            <a:endParaRPr lang="en-US" dirty="0"/>
          </a:p>
          <a:p>
            <a:pPr marL="0" indent="0">
              <a:buNone/>
              <a:defRPr>
                <a:solidFill>
                  <a:srgbClr val="003366"/>
                </a:solidFill>
              </a:defRPr>
            </a:pPr>
            <a:r>
              <a:rPr lang="en-US" dirty="0"/>
              <a:t>And, what’s currently happening to it? </a:t>
            </a:r>
            <a:endParaRPr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E97D5A8-3A98-F146-3E7F-C1F5F5D5D6F1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0958512-D164-E595-CF53-E996DB4E48B9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05CCE673-8122-E432-C838-D7E4ADC13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pic>
        <p:nvPicPr>
          <p:cNvPr id="23554" name="Picture 2" descr="Chipper Truck: Versatile Hauling for the Adaptive Crew | Comvoy">
            <a:extLst>
              <a:ext uri="{FF2B5EF4-FFF2-40B4-BE49-F238E27FC236}">
                <a16:creationId xmlns:a16="http://schemas.microsoft.com/office/drawing/2014/main" id="{1A80D894-03CA-368D-E6FA-3675D4778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836" y="3861957"/>
            <a:ext cx="4333009" cy="288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782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28F38-A0A7-3BBA-8EA9-D594A5AE3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ECCF4-9999-7A42-B6BC-527AAA34A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66952"/>
            <a:ext cx="10972800" cy="1143000"/>
          </a:xfrm>
        </p:spPr>
        <p:txBody>
          <a:bodyPr/>
          <a:lstStyle/>
          <a:p>
            <a:pPr>
              <a:defRPr>
                <a:solidFill>
                  <a:srgbClr val="CC0000"/>
                </a:solidFill>
              </a:defRPr>
            </a:pPr>
            <a:r>
              <a:rPr lang="en-US" dirty="0"/>
              <a:t>In</a:t>
            </a:r>
            <a:r>
              <a:rPr lang="en-US" dirty="0">
                <a:solidFill>
                  <a:srgbClr val="CC0000"/>
                </a:solidFill>
              </a:rPr>
              <a:t>trod</a:t>
            </a:r>
            <a:r>
              <a:rPr lang="en-US" dirty="0"/>
              <a:t>uction to Fungi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4FE4D-F519-5C12-8968-8602FC566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109952"/>
            <a:ext cx="6829697" cy="4387383"/>
          </a:xfrm>
        </p:spPr>
        <p:txBody>
          <a:bodyPr>
            <a:normAutofit fontScale="77500" lnSpcReduction="20000"/>
          </a:bodyPr>
          <a:lstStyle/>
          <a:p>
            <a:r>
              <a:rPr lang="en-US" sz="3200" b="1" dirty="0">
                <a:solidFill>
                  <a:srgbClr val="003366"/>
                </a:solidFill>
              </a:rPr>
              <a:t>Achlorophyllous</a:t>
            </a:r>
            <a:r>
              <a:rPr lang="en-US" sz="3200" dirty="0">
                <a:solidFill>
                  <a:srgbClr val="003366"/>
                </a:solidFill>
              </a:rPr>
              <a:t>, </a:t>
            </a:r>
          </a:p>
          <a:p>
            <a:pPr marL="0" indent="0">
              <a:buNone/>
            </a:pPr>
            <a:r>
              <a:rPr lang="en-US" dirty="0">
                <a:solidFill>
                  <a:srgbClr val="003366"/>
                </a:solidFill>
              </a:rPr>
              <a:t>		</a:t>
            </a:r>
            <a:r>
              <a:rPr lang="en-US" sz="2300" dirty="0">
                <a:solidFill>
                  <a:srgbClr val="003366"/>
                </a:solidFill>
              </a:rPr>
              <a:t>and therefore: heterotrophs just like us! </a:t>
            </a:r>
          </a:p>
          <a:p>
            <a:r>
              <a:rPr lang="en-US" sz="3200" dirty="0">
                <a:solidFill>
                  <a:srgbClr val="003366"/>
                </a:solidFill>
              </a:rPr>
              <a:t>Typically, </a:t>
            </a:r>
            <a:r>
              <a:rPr lang="en-US" sz="3200" b="1" dirty="0">
                <a:solidFill>
                  <a:srgbClr val="003366"/>
                </a:solidFill>
              </a:rPr>
              <a:t>filamentous</a:t>
            </a:r>
            <a:r>
              <a:rPr lang="en-US" sz="3200" dirty="0">
                <a:solidFill>
                  <a:srgbClr val="003366"/>
                </a:solidFill>
              </a:rPr>
              <a:t> </a:t>
            </a:r>
          </a:p>
          <a:p>
            <a:pPr marL="0" indent="0">
              <a:buNone/>
            </a:pPr>
            <a:r>
              <a:rPr lang="en-US" dirty="0">
                <a:solidFill>
                  <a:srgbClr val="003366"/>
                </a:solidFill>
              </a:rPr>
              <a:t>		</a:t>
            </a:r>
            <a:r>
              <a:rPr lang="en-US" sz="2300" dirty="0">
                <a:solidFill>
                  <a:srgbClr val="003366"/>
                </a:solidFill>
              </a:rPr>
              <a:t>but: yeasts are fungi too!</a:t>
            </a:r>
          </a:p>
          <a:p>
            <a:r>
              <a:rPr lang="en-US" sz="3200" dirty="0">
                <a:solidFill>
                  <a:srgbClr val="003366"/>
                </a:solidFill>
              </a:rPr>
              <a:t>Reproduce via </a:t>
            </a:r>
            <a:r>
              <a:rPr lang="en-US" sz="3200" b="1" dirty="0">
                <a:solidFill>
                  <a:srgbClr val="003366"/>
                </a:solidFill>
              </a:rPr>
              <a:t>spores</a:t>
            </a:r>
          </a:p>
          <a:p>
            <a:pPr marL="0" indent="0">
              <a:buNone/>
            </a:pPr>
            <a:r>
              <a:rPr lang="en-US" dirty="0">
                <a:solidFill>
                  <a:srgbClr val="003366"/>
                </a:solidFill>
              </a:rPr>
              <a:t>	</a:t>
            </a:r>
            <a:r>
              <a:rPr lang="en-US" sz="2300" dirty="0">
                <a:solidFill>
                  <a:srgbClr val="003366"/>
                </a:solidFill>
              </a:rPr>
              <a:t>	…there are always exceptions</a:t>
            </a:r>
          </a:p>
          <a:p>
            <a:r>
              <a:rPr lang="en-US" sz="3200" dirty="0">
                <a:solidFill>
                  <a:srgbClr val="003366"/>
                </a:solidFill>
              </a:rPr>
              <a:t>Cell walls are composed of </a:t>
            </a:r>
            <a:r>
              <a:rPr lang="en-US" sz="3200" b="1" dirty="0">
                <a:solidFill>
                  <a:srgbClr val="003366"/>
                </a:solidFill>
              </a:rPr>
              <a:t>chitin</a:t>
            </a:r>
          </a:p>
          <a:p>
            <a:pPr marL="914400" lvl="2" indent="0">
              <a:buNone/>
            </a:pPr>
            <a:r>
              <a:rPr lang="en-US" sz="2300" dirty="0">
                <a:solidFill>
                  <a:srgbClr val="003366"/>
                </a:solidFill>
              </a:rPr>
              <a:t>Which is largely indigestible, so: Cook your mushrooms</a:t>
            </a:r>
            <a:r>
              <a:rPr lang="en-US" sz="2200" dirty="0">
                <a:solidFill>
                  <a:srgbClr val="003366"/>
                </a:solidFill>
              </a:rPr>
              <a:t> </a:t>
            </a:r>
          </a:p>
          <a:p>
            <a:r>
              <a:rPr lang="en-US" b="1" dirty="0">
                <a:solidFill>
                  <a:srgbClr val="003366"/>
                </a:solidFill>
              </a:rPr>
              <a:t>H</a:t>
            </a:r>
            <a:r>
              <a:rPr lang="en-US" sz="3200" b="1" dirty="0">
                <a:solidFill>
                  <a:srgbClr val="003366"/>
                </a:solidFill>
              </a:rPr>
              <a:t>aploid</a:t>
            </a:r>
            <a:r>
              <a:rPr lang="en-US" sz="3200" dirty="0">
                <a:solidFill>
                  <a:srgbClr val="003366"/>
                </a:solidFill>
              </a:rPr>
              <a:t> most of their life cycle </a:t>
            </a:r>
          </a:p>
          <a:p>
            <a:pPr marL="914400" lvl="2" indent="0">
              <a:buNone/>
            </a:pPr>
            <a:r>
              <a:rPr lang="en-US" sz="2300" dirty="0">
                <a:solidFill>
                  <a:srgbClr val="003366"/>
                </a:solidFill>
              </a:rPr>
              <a:t>Single set of chromosomes </a:t>
            </a:r>
          </a:p>
          <a:p>
            <a:r>
              <a:rPr lang="en-US" dirty="0">
                <a:solidFill>
                  <a:srgbClr val="003366"/>
                </a:solidFill>
              </a:rPr>
              <a:t>Respire</a:t>
            </a:r>
          </a:p>
          <a:p>
            <a:pPr marL="914400" lvl="2" indent="0">
              <a:buNone/>
            </a:pPr>
            <a:r>
              <a:rPr lang="en-US" sz="2300" dirty="0">
                <a:solidFill>
                  <a:srgbClr val="003366"/>
                </a:solidFill>
              </a:rPr>
              <a:t>Producing CO</a:t>
            </a:r>
            <a:r>
              <a:rPr lang="en-US" sz="2300" baseline="-25000" dirty="0">
                <a:solidFill>
                  <a:srgbClr val="003366"/>
                </a:solidFill>
              </a:rPr>
              <a:t>2 </a:t>
            </a:r>
            <a:r>
              <a:rPr lang="en-US" sz="2300" dirty="0">
                <a:solidFill>
                  <a:srgbClr val="003366"/>
                </a:solidFill>
              </a:rPr>
              <a:t>…just like us </a:t>
            </a:r>
          </a:p>
          <a:p>
            <a:endParaRPr lang="en-US" sz="3200" dirty="0">
              <a:solidFill>
                <a:srgbClr val="003366"/>
              </a:solidFill>
            </a:endParaRPr>
          </a:p>
          <a:p>
            <a:pPr marL="0" indent="0">
              <a:buNone/>
              <a:defRPr>
                <a:solidFill>
                  <a:srgbClr val="003366"/>
                </a:solidFill>
              </a:defRPr>
            </a:pPr>
            <a:endParaRPr lang="en-US" dirty="0">
              <a:solidFill>
                <a:srgbClr val="003366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CC57E53-7E6B-2B6E-6C8F-A0536EF5C36C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7F764FA-D7C3-A69B-2C17-7F7469705301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4C7FD029-AF79-9170-355C-ED398EDAA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2B50DF34-835B-9BD9-3F12-2399C7353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093" y="4206240"/>
            <a:ext cx="4104907" cy="230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5BBE75-EC75-D246-5909-9CBADC4B58C7}"/>
              </a:ext>
            </a:extLst>
          </p:cNvPr>
          <p:cNvSpPr txBox="1"/>
          <p:nvPr/>
        </p:nvSpPr>
        <p:spPr>
          <a:xfrm>
            <a:off x="9627326" y="6564086"/>
            <a:ext cx="256467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en-US" sz="700" dirty="0">
                <a:latin typeface="Arial" panose="020B0604020202020204" pitchFamily="34" charset="0"/>
              </a:rPr>
              <a:t>Image: Thanks to Fresh Cap Mushrooms @ </a:t>
            </a:r>
            <a:r>
              <a:rPr lang="en-US" altLang="en-US" sz="700" dirty="0" err="1">
                <a:latin typeface="Arial" panose="020B0604020202020204" pitchFamily="34" charset="0"/>
              </a:rPr>
              <a:t>Freshcap.com</a:t>
            </a:r>
            <a:r>
              <a:rPr lang="en-US" altLang="en-US" sz="700" dirty="0"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47638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3C1CC-BAB0-F778-7524-CF758CCE1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8B365-68DF-B85A-E26D-8378DE480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0742"/>
            <a:ext cx="10972800" cy="1143000"/>
          </a:xfrm>
        </p:spPr>
        <p:txBody>
          <a:bodyPr>
            <a:normAutofit/>
          </a:bodyPr>
          <a:lstStyle/>
          <a:p>
            <a:pPr>
              <a:defRPr>
                <a:solidFill>
                  <a:srgbClr val="CC0000"/>
                </a:solidFill>
              </a:defRPr>
            </a:pPr>
            <a:r>
              <a:rPr lang="en-US" dirty="0"/>
              <a:t>Growing mushrooms: a process overview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1D02C-B141-C40F-0144-1A04806DA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78237"/>
            <a:ext cx="5209309" cy="633790"/>
          </a:xfrm>
        </p:spPr>
        <p:txBody>
          <a:bodyPr>
            <a:normAutofit/>
          </a:bodyPr>
          <a:lstStyle/>
          <a:p>
            <a:pPr marL="0" indent="0">
              <a:buNone/>
              <a:defRPr>
                <a:solidFill>
                  <a:srgbClr val="003366"/>
                </a:solidFill>
              </a:defRPr>
            </a:pPr>
            <a:r>
              <a:rPr dirty="0"/>
              <a:t>Sterilization </a:t>
            </a:r>
            <a:r>
              <a:rPr lang="en-US" dirty="0"/>
              <a:t>vs. Pasteurization</a:t>
            </a:r>
          </a:p>
          <a:p>
            <a:pPr marL="0" indent="0">
              <a:buNone/>
              <a:defRPr>
                <a:solidFill>
                  <a:srgbClr val="003366"/>
                </a:solidFill>
              </a:defRPr>
            </a:pPr>
            <a:endParaRPr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C0DBD4B-21B2-E026-8EA7-8EA140CED1C7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57C9F47-048D-EAD2-8B94-6ED2A8ADE240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C9911DA8-706C-2177-8C03-98F0EA023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pic>
        <p:nvPicPr>
          <p:cNvPr id="24582" name="Picture 6" descr="How Pasteurization Works | HowStuffWorks">
            <a:extLst>
              <a:ext uri="{FF2B5EF4-FFF2-40B4-BE49-F238E27FC236}">
                <a16:creationId xmlns:a16="http://schemas.microsoft.com/office/drawing/2014/main" id="{5389A91A-68C2-BC06-CF79-144580DE5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362" y="3501735"/>
            <a:ext cx="2149038" cy="205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ressure cooker.jpg">
            <a:extLst>
              <a:ext uri="{FF2B5EF4-FFF2-40B4-BE49-F238E27FC236}">
                <a16:creationId xmlns:a16="http://schemas.microsoft.com/office/drawing/2014/main" id="{B896B9BF-652B-138F-739B-790432A8DD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65" r="9459"/>
          <a:stretch/>
        </p:blipFill>
        <p:spPr>
          <a:xfrm>
            <a:off x="0" y="2964484"/>
            <a:ext cx="2545773" cy="259314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4D2C573-B5F6-2072-6A9B-BDD57A604F3B}"/>
              </a:ext>
            </a:extLst>
          </p:cNvPr>
          <p:cNvCxnSpPr/>
          <p:nvPr/>
        </p:nvCxnSpPr>
        <p:spPr>
          <a:xfrm>
            <a:off x="4457700" y="4592782"/>
            <a:ext cx="346017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7DCF39F-BF04-196E-6615-7667033E137D}"/>
              </a:ext>
            </a:extLst>
          </p:cNvPr>
          <p:cNvSpPr txBox="1">
            <a:spLocks/>
          </p:cNvSpPr>
          <p:nvPr/>
        </p:nvSpPr>
        <p:spPr>
          <a:xfrm>
            <a:off x="4061262" y="3829079"/>
            <a:ext cx="5209309" cy="633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>
                <a:solidFill>
                  <a:srgbClr val="003366"/>
                </a:solidFill>
              </a:defRPr>
            </a:pPr>
            <a:r>
              <a:rPr lang="en-US" dirty="0">
                <a:solidFill>
                  <a:srgbClr val="003366"/>
                </a:solidFill>
              </a:rPr>
              <a:t>Think of it as a spectrum</a:t>
            </a:r>
          </a:p>
          <a:p>
            <a:pPr marL="0" indent="0">
              <a:buFont typeface="Arial"/>
              <a:buNone/>
              <a:defRPr>
                <a:solidFill>
                  <a:srgbClr val="003366"/>
                </a:solidFill>
              </a:defRPr>
            </a:pPr>
            <a:endParaRPr lang="en-US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6013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Photo Dec 15, 4 07 23 PM.png"/>
          <p:cNvPicPr>
            <a:picLocks noChangeAspect="1"/>
          </p:cNvPicPr>
          <p:nvPr/>
        </p:nvPicPr>
        <p:blipFill rotWithShape="1">
          <a:blip r:embed="rId2"/>
          <a:srcRect t="5003" r="-3" b="18600"/>
          <a:stretch/>
        </p:blipFill>
        <p:spPr>
          <a:xfrm>
            <a:off x="8171391" y="2262049"/>
            <a:ext cx="3931920" cy="4005071"/>
          </a:xfrm>
          <a:prstGeom prst="rect">
            <a:avLst/>
          </a:prstGeom>
        </p:spPr>
      </p:pic>
      <p:sp>
        <p:nvSpPr>
          <p:cNvPr id="186" name="Shape 186"/>
          <p:cNvSpPr/>
          <p:nvPr/>
        </p:nvSpPr>
        <p:spPr>
          <a:xfrm>
            <a:off x="360479" y="2998609"/>
            <a:ext cx="7522757" cy="2217997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91440" tIns="45720" rIns="91440" bIns="45720" rtlCol="0" anchor="ctr">
            <a:normAutofit lnSpcReduction="10000"/>
          </a:bodyPr>
          <a:lstStyle>
            <a:lvl1pPr>
              <a:defRPr sz="30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u="sng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The Autoclave</a:t>
            </a:r>
            <a:r>
              <a:rPr lang="en-US" sz="240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: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rgbClr val="003366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Creates an environment with higher-than-normal atmospheric pressure so that water boils 20° C hotter than normal, thus creating steam hot enough to effectively kill microbes.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C970132-872B-79F3-A0F5-15D665A5B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0742"/>
            <a:ext cx="10972800" cy="1143000"/>
          </a:xfrm>
        </p:spPr>
        <p:txBody>
          <a:bodyPr>
            <a:normAutofit/>
          </a:bodyPr>
          <a:lstStyle/>
          <a:p>
            <a:pPr>
              <a:defRPr>
                <a:solidFill>
                  <a:srgbClr val="CC0000"/>
                </a:solidFill>
              </a:defRPr>
            </a:pPr>
            <a:r>
              <a:rPr lang="en-US" dirty="0"/>
              <a:t>Growing mushrooms: a process overview</a:t>
            </a:r>
            <a:endParaRPr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935FF0-01F1-B0BC-154F-AD66207CC1BA}"/>
              </a:ext>
            </a:extLst>
          </p:cNvPr>
          <p:cNvSpPr txBox="1">
            <a:spLocks/>
          </p:cNvSpPr>
          <p:nvPr/>
        </p:nvSpPr>
        <p:spPr>
          <a:xfrm>
            <a:off x="285404" y="2156512"/>
            <a:ext cx="5209309" cy="633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687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687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687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687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687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>
                <a:solidFill>
                  <a:srgbClr val="003366"/>
                </a:solidFill>
              </a:defRPr>
            </a:pPr>
            <a:r>
              <a:rPr lang="en-US" dirty="0">
                <a:solidFill>
                  <a:srgbClr val="003366"/>
                </a:solidFill>
              </a:rPr>
              <a:t>Sterilization vs. Pasteurization</a:t>
            </a:r>
          </a:p>
          <a:p>
            <a:pPr marL="0" indent="0">
              <a:buFont typeface="Arial"/>
              <a:buNone/>
              <a:defRPr>
                <a:solidFill>
                  <a:srgbClr val="003366"/>
                </a:solidFill>
              </a:defRPr>
            </a:pPr>
            <a:endParaRPr lang="en-US" dirty="0">
              <a:solidFill>
                <a:srgbClr val="003366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B2521D-5B20-7833-DCF3-3E70483FF247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404B97F-A1FE-C0C6-FAEF-8D5D2A08B52B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C3ED6698-68F1-10CF-2FB9-7991CBA8E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1223429"/>
      </p:ext>
    </p:extLst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5693301-C006-7C26-C6BD-BC15161FC5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7739519"/>
              </p:ext>
            </p:extLst>
          </p:nvPr>
        </p:nvGraphicFramePr>
        <p:xfrm>
          <a:off x="544605" y="3770436"/>
          <a:ext cx="11102791" cy="1554480"/>
        </p:xfrm>
        <a:graphic>
          <a:graphicData uri="http://schemas.openxmlformats.org/drawingml/2006/table">
            <a:tbl>
              <a:tblPr/>
              <a:tblGrid>
                <a:gridCol w="2198595">
                  <a:extLst>
                    <a:ext uri="{9D8B030D-6E8A-4147-A177-3AD203B41FA5}">
                      <a16:colId xmlns:a16="http://schemas.microsoft.com/office/drawing/2014/main" val="3064460245"/>
                    </a:ext>
                  </a:extLst>
                </a:gridCol>
                <a:gridCol w="4336677">
                  <a:extLst>
                    <a:ext uri="{9D8B030D-6E8A-4147-A177-3AD203B41FA5}">
                      <a16:colId xmlns:a16="http://schemas.microsoft.com/office/drawing/2014/main" val="3796434455"/>
                    </a:ext>
                  </a:extLst>
                </a:gridCol>
                <a:gridCol w="4567519">
                  <a:extLst>
                    <a:ext uri="{9D8B030D-6E8A-4147-A177-3AD203B41FA5}">
                      <a16:colId xmlns:a16="http://schemas.microsoft.com/office/drawing/2014/main" val="511693304"/>
                    </a:ext>
                  </a:extLst>
                </a:gridCol>
              </a:tblGrid>
              <a:tr h="625541">
                <a:tc>
                  <a:txBody>
                    <a:bodyPr/>
                    <a:lstStyle/>
                    <a:p>
                      <a:r>
                        <a:rPr lang="en-US" b="1" dirty="0"/>
                        <a:t>Goal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i="1" dirty="0"/>
                        <a:t>Sterilization</a:t>
                      </a:r>
                      <a:r>
                        <a:rPr lang="en-US" dirty="0"/>
                        <a:t> – kills all microorganisms, including spores.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i="1" dirty="0"/>
                        <a:t>Partial sanitization</a:t>
                      </a:r>
                      <a:r>
                        <a:rPr lang="en-US" dirty="0"/>
                        <a:t> – kills most competing organisms, but not all spores.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4112758"/>
                  </a:ext>
                </a:extLst>
              </a:tr>
              <a:tr h="625541">
                <a:tc>
                  <a:txBody>
                    <a:bodyPr/>
                    <a:lstStyle/>
                    <a:p>
                      <a:r>
                        <a:rPr lang="en-US" b="1" dirty="0"/>
                        <a:t>Used for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High-nutrient substrates (e.g., grain spawn, supplemented sawdust) that are highly prone to contamination.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Low-nutrient substrates (e.g., straw, </a:t>
                      </a:r>
                      <a:r>
                        <a:rPr lang="en-US" dirty="0" err="1"/>
                        <a:t>agri</a:t>
                      </a:r>
                      <a:r>
                        <a:rPr lang="en-US" dirty="0"/>
                        <a:t>-waste) where beneficial microbes can be tolerated.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621774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D8E11EF-64CB-8ADD-7A18-FCBD725E1F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978074"/>
              </p:ext>
            </p:extLst>
          </p:nvPr>
        </p:nvGraphicFramePr>
        <p:xfrm>
          <a:off x="544605" y="2353252"/>
          <a:ext cx="11102790" cy="1384450"/>
        </p:xfrm>
        <a:graphic>
          <a:graphicData uri="http://schemas.openxmlformats.org/drawingml/2006/table">
            <a:tbl>
              <a:tblPr/>
              <a:tblGrid>
                <a:gridCol w="2212450">
                  <a:extLst>
                    <a:ext uri="{9D8B030D-6E8A-4147-A177-3AD203B41FA5}">
                      <a16:colId xmlns:a16="http://schemas.microsoft.com/office/drawing/2014/main" val="1919153273"/>
                    </a:ext>
                  </a:extLst>
                </a:gridCol>
                <a:gridCol w="4219728">
                  <a:extLst>
                    <a:ext uri="{9D8B030D-6E8A-4147-A177-3AD203B41FA5}">
                      <a16:colId xmlns:a16="http://schemas.microsoft.com/office/drawing/2014/main" val="354890913"/>
                    </a:ext>
                  </a:extLst>
                </a:gridCol>
                <a:gridCol w="4670612">
                  <a:extLst>
                    <a:ext uri="{9D8B030D-6E8A-4147-A177-3AD203B41FA5}">
                      <a16:colId xmlns:a16="http://schemas.microsoft.com/office/drawing/2014/main" val="291955859"/>
                    </a:ext>
                  </a:extLst>
                </a:gridCol>
              </a:tblGrid>
              <a:tr h="29105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Autoclaving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Pasteurization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5457784"/>
                  </a:ext>
                </a:extLst>
              </a:tr>
              <a:tr h="509345">
                <a:tc>
                  <a:txBody>
                    <a:bodyPr/>
                    <a:lstStyle/>
                    <a:p>
                      <a:r>
                        <a:rPr lang="en-US" b="1" dirty="0"/>
                        <a:t>Typical temperature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121 °C (250 °F) under pressure (15 psi).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60–80 °C (140–176 °F) at atmospheric pressure.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2772323"/>
                  </a:ext>
                </a:extLst>
              </a:tr>
              <a:tr h="509345">
                <a:tc>
                  <a:txBody>
                    <a:bodyPr/>
                    <a:lstStyle/>
                    <a:p>
                      <a:r>
                        <a:rPr lang="en-US" b="1" dirty="0"/>
                        <a:t>Duration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60–120 minutes depending on load size.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1–2 hours, often with soaking or steaming.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695062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2F3D683-FE37-A5B5-70BF-9A513F0198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349015"/>
              </p:ext>
            </p:extLst>
          </p:nvPr>
        </p:nvGraphicFramePr>
        <p:xfrm>
          <a:off x="544605" y="5324916"/>
          <a:ext cx="11102791" cy="1280160"/>
        </p:xfrm>
        <a:graphic>
          <a:graphicData uri="http://schemas.openxmlformats.org/drawingml/2006/table">
            <a:tbl>
              <a:tblPr/>
              <a:tblGrid>
                <a:gridCol w="2195160">
                  <a:extLst>
                    <a:ext uri="{9D8B030D-6E8A-4147-A177-3AD203B41FA5}">
                      <a16:colId xmlns:a16="http://schemas.microsoft.com/office/drawing/2014/main" val="499468649"/>
                    </a:ext>
                  </a:extLst>
                </a:gridCol>
                <a:gridCol w="4281468">
                  <a:extLst>
                    <a:ext uri="{9D8B030D-6E8A-4147-A177-3AD203B41FA5}">
                      <a16:colId xmlns:a16="http://schemas.microsoft.com/office/drawing/2014/main" val="3726381815"/>
                    </a:ext>
                  </a:extLst>
                </a:gridCol>
                <a:gridCol w="4626163">
                  <a:extLst>
                    <a:ext uri="{9D8B030D-6E8A-4147-A177-3AD203B41FA5}">
                      <a16:colId xmlns:a16="http://schemas.microsoft.com/office/drawing/2014/main" val="2571851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 dirty="0"/>
                        <a:t>Required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Autoclave or high-pressure steam sterilizer.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Large drums, barrels, water heaters, or steam tunnels.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84505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/>
                        <a:t>Cost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 (especially for large-scale autoclaves).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 to moderate (can be done with simple equipment).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662077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8F339AF1-BE5D-4E8B-68C0-E91A7980E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0742"/>
            <a:ext cx="10972800" cy="1143000"/>
          </a:xfrm>
        </p:spPr>
        <p:txBody>
          <a:bodyPr>
            <a:normAutofit/>
          </a:bodyPr>
          <a:lstStyle/>
          <a:p>
            <a:pPr>
              <a:defRPr>
                <a:solidFill>
                  <a:srgbClr val="CC0000"/>
                </a:solidFill>
              </a:defRPr>
            </a:pPr>
            <a:r>
              <a:rPr lang="en-US" dirty="0"/>
              <a:t>Growing mushrooms: a process overview</a:t>
            </a:r>
            <a:endParaRPr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E01C15-4968-6377-6252-11681C7A87AA}"/>
              </a:ext>
            </a:extLst>
          </p:cNvPr>
          <p:cNvSpPr txBox="1">
            <a:spLocks/>
          </p:cNvSpPr>
          <p:nvPr/>
        </p:nvSpPr>
        <p:spPr>
          <a:xfrm>
            <a:off x="290945" y="1761341"/>
            <a:ext cx="5209309" cy="633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>
                <a:solidFill>
                  <a:srgbClr val="003366"/>
                </a:solidFill>
              </a:defRPr>
            </a:pPr>
            <a:r>
              <a:rPr lang="en-US" dirty="0">
                <a:solidFill>
                  <a:srgbClr val="003366"/>
                </a:solidFill>
              </a:rPr>
              <a:t>Sterilization vs. Pasteurization</a:t>
            </a:r>
          </a:p>
          <a:p>
            <a:pPr marL="0" indent="0">
              <a:buFont typeface="Arial"/>
              <a:buNone/>
              <a:defRPr>
                <a:solidFill>
                  <a:srgbClr val="003366"/>
                </a:solidFill>
              </a:defRPr>
            </a:pPr>
            <a:endParaRPr lang="en-US" dirty="0">
              <a:solidFill>
                <a:srgbClr val="003366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76C3286-15DF-1717-F0E3-284BB46EF43C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F7A833-E125-E578-4E0D-9D9967D7C5D7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97974BC2-0B09-A0E8-15F2-0759C416E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95657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445A9-7FA3-9363-5A52-CD34109CB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CBA8F9-FC38-47D3-4B81-F8EAB567D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0742"/>
            <a:ext cx="10972800" cy="1143000"/>
          </a:xfrm>
        </p:spPr>
        <p:txBody>
          <a:bodyPr>
            <a:normAutofit/>
          </a:bodyPr>
          <a:lstStyle/>
          <a:p>
            <a:pPr>
              <a:defRPr>
                <a:solidFill>
                  <a:srgbClr val="CC0000"/>
                </a:solidFill>
              </a:defRPr>
            </a:pPr>
            <a:r>
              <a:rPr lang="en-US" dirty="0"/>
              <a:t>Growing mushrooms: a process overview</a:t>
            </a:r>
            <a:endParaRPr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A8A86BD-A3B5-DC51-B87A-82CCE668339E}"/>
              </a:ext>
            </a:extLst>
          </p:cNvPr>
          <p:cNvSpPr txBox="1">
            <a:spLocks/>
          </p:cNvSpPr>
          <p:nvPr/>
        </p:nvSpPr>
        <p:spPr>
          <a:xfrm>
            <a:off x="609600" y="2053742"/>
            <a:ext cx="5209309" cy="633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687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687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687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687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687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>
                <a:solidFill>
                  <a:srgbClr val="003366"/>
                </a:solidFill>
              </a:defRPr>
            </a:pPr>
            <a:r>
              <a:rPr lang="en-US" dirty="0">
                <a:solidFill>
                  <a:srgbClr val="003366"/>
                </a:solidFill>
              </a:rPr>
              <a:t>Gen. Production Equipment</a:t>
            </a:r>
          </a:p>
          <a:p>
            <a:pPr marL="0" indent="0">
              <a:buFont typeface="Arial"/>
              <a:buNone/>
              <a:defRPr>
                <a:solidFill>
                  <a:srgbClr val="003366"/>
                </a:solidFill>
              </a:defRPr>
            </a:pPr>
            <a:endParaRPr lang="en-US" dirty="0">
              <a:solidFill>
                <a:srgbClr val="003366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FE7A491-778F-95AB-9725-38A1839F47E1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D2AB5CE-E2B7-CC1E-FFB7-CCD2533AD91E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75870FE8-C45B-CFF1-7AD3-DDA7E9965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4F1BA00-32E9-F1EC-229C-A727689EAC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2012880"/>
              </p:ext>
            </p:extLst>
          </p:nvPr>
        </p:nvGraphicFramePr>
        <p:xfrm>
          <a:off x="656966" y="2964484"/>
          <a:ext cx="10972800" cy="2834640"/>
        </p:xfrm>
        <a:graphic>
          <a:graphicData uri="http://schemas.openxmlformats.org/drawingml/2006/table">
            <a:tbl>
              <a:tblPr/>
              <a:tblGrid>
                <a:gridCol w="5486400">
                  <a:extLst>
                    <a:ext uri="{9D8B030D-6E8A-4147-A177-3AD203B41FA5}">
                      <a16:colId xmlns:a16="http://schemas.microsoft.com/office/drawing/2014/main" val="680183574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2247005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/>
                        <a:t>Equipment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Purpose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90348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Laminar flow hood or still-air box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To maintain sterile conditions while inoculating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829672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Pressure cooker or autoclave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For sterilizing grain, agar, tools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652383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Bag sealer or impulse sealer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Bag sealer or impulse sealer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12335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Chipper or shredder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 break down agricultural waste or wood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9421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Soaking tanks or barrels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For hydrating straw or sawdust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09464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Pasteurization system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Hot water bath, steam tunnel, or 55-gallon drum pasteurizer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2638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8208528"/>
      </p:ext>
    </p:extLst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168CC-562C-86A7-434E-6257667D8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AD0F6-849A-3CCC-786E-30E29BE8D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209" y="2552956"/>
            <a:ext cx="5889171" cy="2221200"/>
          </a:xfrm>
        </p:spPr>
        <p:txBody>
          <a:bodyPr>
            <a:normAutofit/>
          </a:bodyPr>
          <a:lstStyle/>
          <a:p>
            <a:pPr>
              <a:defRPr>
                <a:solidFill>
                  <a:srgbClr val="CC0000"/>
                </a:solidFill>
              </a:defRPr>
            </a:pPr>
            <a:r>
              <a:rPr lang="en-US" dirty="0"/>
              <a:t>Questions</a:t>
            </a:r>
            <a:br>
              <a:rPr lang="en-US" dirty="0"/>
            </a:br>
            <a:r>
              <a:rPr lang="en-US" dirty="0"/>
              <a:t>&amp; </a:t>
            </a:r>
            <a:br>
              <a:rPr lang="en-US" dirty="0"/>
            </a:br>
            <a:r>
              <a:rPr lang="en-US" dirty="0"/>
              <a:t>Break </a:t>
            </a:r>
            <a:endParaRPr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833D285-F5B9-7F3B-8CBC-03646B87B64E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9A9FFDF-EFF4-F620-86DC-2978FCEED1A4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3865C85F-7F3B-2058-56D3-99694A8F9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pic>
        <p:nvPicPr>
          <p:cNvPr id="4" name="Picture 3" descr="A drawing of mushrooms in a jar&#10;&#10;AI-generated content may be incorrect.">
            <a:extLst>
              <a:ext uri="{FF2B5EF4-FFF2-40B4-BE49-F238E27FC236}">
                <a16:creationId xmlns:a16="http://schemas.microsoft.com/office/drawing/2014/main" id="{42E3E941-452C-F035-EE37-A564E945B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714" y="966952"/>
            <a:ext cx="4418286" cy="5891048"/>
          </a:xfrm>
          <a:prstGeom prst="rect">
            <a:avLst/>
          </a:prstGeom>
        </p:spPr>
      </p:pic>
      <p:pic>
        <p:nvPicPr>
          <p:cNvPr id="6" name="Picture 5" descr="A drawing of a plant&#10;&#10;AI-generated content may be incorrect.">
            <a:extLst>
              <a:ext uri="{FF2B5EF4-FFF2-40B4-BE49-F238E27FC236}">
                <a16:creationId xmlns:a16="http://schemas.microsoft.com/office/drawing/2014/main" id="{D666BB8C-ED93-68B3-45D3-8CE7E601A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91048"/>
            <a:ext cx="725214" cy="9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652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47656"/>
            <a:ext cx="10972800" cy="910744"/>
          </a:xfrm>
        </p:spPr>
        <p:txBody>
          <a:bodyPr>
            <a:normAutofit/>
          </a:bodyPr>
          <a:lstStyle/>
          <a:p>
            <a:pPr>
              <a:defRPr>
                <a:solidFill>
                  <a:srgbClr val="CC0000"/>
                </a:solidFill>
              </a:defRPr>
            </a:pPr>
            <a:r>
              <a:rPr lang="en-US" dirty="0"/>
              <a:t>The Fruiting Process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41001"/>
            <a:ext cx="10972800" cy="4219495"/>
          </a:xfrm>
        </p:spPr>
        <p:txBody>
          <a:bodyPr>
            <a:normAutofit/>
          </a:bodyPr>
          <a:lstStyle/>
          <a:p>
            <a:pPr>
              <a:defRPr>
                <a:solidFill>
                  <a:srgbClr val="003366"/>
                </a:solidFill>
              </a:defRPr>
            </a:pPr>
            <a:r>
              <a:rPr lang="en-US" sz="2800" dirty="0">
                <a:solidFill>
                  <a:srgbClr val="0033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Environmental conditions for production</a:t>
            </a:r>
          </a:p>
          <a:p>
            <a:pPr marL="742950" marR="0" lvl="1" indent="-285750">
              <a:buFont typeface="Calibri" panose="020F0502020204030204" pitchFamily="34" charset="0"/>
              <a:buChar char="-"/>
            </a:pPr>
            <a:r>
              <a:rPr lang="en-US" dirty="0">
                <a:solidFill>
                  <a:srgbClr val="00336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baseline="-25000" dirty="0">
                <a:solidFill>
                  <a:srgbClr val="00336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dirty="0">
                <a:solidFill>
                  <a:srgbClr val="00336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venting requirements</a:t>
            </a:r>
          </a:p>
          <a:p>
            <a:pPr marL="742950" marR="0" lvl="1" indent="-285750">
              <a:buFont typeface="Calibri" panose="020F0502020204030204" pitchFamily="34" charset="0"/>
              <a:buChar char="-"/>
            </a:pPr>
            <a:r>
              <a:rPr lang="en-US" dirty="0">
                <a:solidFill>
                  <a:srgbClr val="00336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Humidity requirements</a:t>
            </a:r>
          </a:p>
          <a:p>
            <a:pPr marL="742950" marR="0" lvl="1" indent="-285750">
              <a:buFont typeface="Calibri" panose="020F0502020204030204" pitchFamily="34" charset="0"/>
              <a:buChar char="-"/>
            </a:pPr>
            <a:r>
              <a:rPr lang="en-US" dirty="0">
                <a:solidFill>
                  <a:srgbClr val="00336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Temperature requirements</a:t>
            </a:r>
          </a:p>
          <a:p>
            <a:pPr marL="742950" marR="0" lvl="1" indent="-285750">
              <a:buFont typeface="Calibri" panose="020F0502020204030204" pitchFamily="34" charset="0"/>
              <a:buChar char="-"/>
            </a:pPr>
            <a:r>
              <a:rPr lang="en-US" dirty="0">
                <a:solidFill>
                  <a:srgbClr val="00336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Lighting requirements</a:t>
            </a:r>
          </a:p>
          <a:p>
            <a:r>
              <a:rPr lang="en-US" sz="2800" dirty="0">
                <a:solidFill>
                  <a:srgbClr val="0033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Fruiting chamber </a:t>
            </a:r>
          </a:p>
          <a:p>
            <a:r>
              <a:rPr lang="en-US" sz="2800" dirty="0">
                <a:solidFill>
                  <a:srgbClr val="0033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Fruiting chamber upkeep</a:t>
            </a:r>
          </a:p>
          <a:p>
            <a:r>
              <a:rPr lang="en-US" sz="2800" dirty="0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Equipment</a:t>
            </a:r>
          </a:p>
          <a:p>
            <a:pPr marL="0" indent="0">
              <a:buNone/>
            </a:pPr>
            <a:endParaRPr lang="en-US" sz="1200" dirty="0">
              <a:solidFill>
                <a:srgbClr val="00336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9DDB371-05B5-9AEE-FA41-666EE72939DA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595A477-6C38-A9AB-113C-C89F777C83C1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1017611A-B1F5-FA04-7A4A-29E8F87FB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B86544-8512-FD40-8850-D1FBEF30B2D5}"/>
              </a:ext>
            </a:extLst>
          </p:cNvPr>
          <p:cNvSpPr txBox="1"/>
          <p:nvPr/>
        </p:nvSpPr>
        <p:spPr>
          <a:xfrm>
            <a:off x="370438" y="1754314"/>
            <a:ext cx="5495163" cy="2056944"/>
          </a:xfrm>
          <a:prstGeom prst="rect">
            <a:avLst/>
          </a:prstGeom>
          <a:solidFill>
            <a:schemeClr val="bg1">
              <a:alpha val="8892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u="sng" dirty="0">
                <a:solidFill>
                  <a:srgbClr val="003366"/>
                </a:solidFill>
                <a:latin typeface="+mj-lt"/>
                <a:ea typeface="+mj-ea"/>
                <a:cs typeface="+mj-cs"/>
              </a:rPr>
              <a:t>Fruiting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3366"/>
                </a:solidFill>
                <a:latin typeface="+mj-lt"/>
                <a:ea typeface="+mj-ea"/>
                <a:cs typeface="+mj-cs"/>
              </a:rPr>
              <a:t>Previously, sterility was key but for this Stage in the process Environmental Conditions become front and center</a:t>
            </a:r>
          </a:p>
        </p:txBody>
      </p:sp>
      <p:pic>
        <p:nvPicPr>
          <p:cNvPr id="5" name="Picture 4" descr="A close up of a mushroom&#10;&#10;Description automatically generated">
            <a:extLst>
              <a:ext uri="{FF2B5EF4-FFF2-40B4-BE49-F238E27FC236}">
                <a16:creationId xmlns:a16="http://schemas.microsoft.com/office/drawing/2014/main" id="{DDDDB219-895C-7FD5-5B1D-1789B75FBF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55" b="29370"/>
          <a:stretch/>
        </p:blipFill>
        <p:spPr>
          <a:xfrm>
            <a:off x="0" y="4369267"/>
            <a:ext cx="3403113" cy="2499063"/>
          </a:xfrm>
          <a:prstGeom prst="rect">
            <a:avLst/>
          </a:prstGeom>
        </p:spPr>
      </p:pic>
      <p:pic>
        <p:nvPicPr>
          <p:cNvPr id="7" name="Picture 6" descr="A shelf with mushrooms on it&#10;&#10;Description automatically generated">
            <a:extLst>
              <a:ext uri="{FF2B5EF4-FFF2-40B4-BE49-F238E27FC236}">
                <a16:creationId xmlns:a16="http://schemas.microsoft.com/office/drawing/2014/main" id="{027766AC-E580-97ED-074C-C5C40AFA7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475" y="2627882"/>
            <a:ext cx="3172588" cy="4230117"/>
          </a:xfrm>
          <a:prstGeom prst="rect">
            <a:avLst/>
          </a:prstGeom>
        </p:spPr>
      </p:pic>
      <p:pic>
        <p:nvPicPr>
          <p:cNvPr id="10" name="Picture 9" descr="A room with many bags of mushrooms&#10;&#10;Description automatically generated">
            <a:extLst>
              <a:ext uri="{FF2B5EF4-FFF2-40B4-BE49-F238E27FC236}">
                <a16:creationId xmlns:a16="http://schemas.microsoft.com/office/drawing/2014/main" id="{F940A74C-EE0B-A864-0501-33D405CBF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90" r="6820"/>
          <a:stretch/>
        </p:blipFill>
        <p:spPr>
          <a:xfrm>
            <a:off x="9356025" y="2627883"/>
            <a:ext cx="2835975" cy="4230117"/>
          </a:xfrm>
          <a:prstGeom prst="rect">
            <a:avLst/>
          </a:prstGeom>
        </p:spPr>
      </p:pic>
      <p:pic>
        <p:nvPicPr>
          <p:cNvPr id="12" name="Picture 11" descr="A hand holding a round silver object&#10;&#10;Description automatically generated">
            <a:extLst>
              <a:ext uri="{FF2B5EF4-FFF2-40B4-BE49-F238E27FC236}">
                <a16:creationId xmlns:a16="http://schemas.microsoft.com/office/drawing/2014/main" id="{6162C42D-DAB4-1A78-3634-FF838B621D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126"/>
          <a:stretch/>
        </p:blipFill>
        <p:spPr>
          <a:xfrm>
            <a:off x="3462801" y="4358936"/>
            <a:ext cx="2571985" cy="24990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A6E654-8AF9-17F9-B1B1-2A7D13DF2974}"/>
              </a:ext>
            </a:extLst>
          </p:cNvPr>
          <p:cNvSpPr txBox="1">
            <a:spLocks/>
          </p:cNvSpPr>
          <p:nvPr/>
        </p:nvSpPr>
        <p:spPr>
          <a:xfrm>
            <a:off x="609600" y="1047656"/>
            <a:ext cx="10972800" cy="91074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>
                <a:solidFill>
                  <a:srgbClr val="CC0000"/>
                </a:solidFill>
              </a:defRPr>
            </a:pPr>
            <a:r>
              <a:rPr lang="en-US">
                <a:solidFill>
                  <a:srgbClr val="CC0000"/>
                </a:solidFill>
              </a:rPr>
              <a:t>The Fruiting Process</a:t>
            </a:r>
            <a:endParaRPr lang="en-US" dirty="0">
              <a:solidFill>
                <a:srgbClr val="CC0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53BB9B5-FDC5-F92D-7BF2-C76FE268B225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5BE28FD-CDFA-9BEE-4228-136140D7A208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3917871D-008D-1ACD-AC01-B0F9890C9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49555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/>
          <p:nvPr/>
        </p:nvSpPr>
        <p:spPr>
          <a:xfrm>
            <a:off x="4263305" y="8427253"/>
            <a:ext cx="5515023" cy="450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>
            <a:spAutoFit/>
          </a:bodyPr>
          <a:lstStyle/>
          <a:p>
            <a:pPr algn="r">
              <a:spcAft>
                <a:spcPts val="600"/>
              </a:spcAft>
              <a:defRPr sz="3500">
                <a:latin typeface="Futura"/>
                <a:ea typeface="Futura"/>
                <a:cs typeface="Futura"/>
                <a:sym typeface="Futura"/>
              </a:defRPr>
            </a:pPr>
            <a:endParaRPr sz="2461">
              <a:latin typeface="Arial" panose="020B0604020202020204" pitchFamily="34" charset="0"/>
              <a:ea typeface="Futura Condensed"/>
              <a:cs typeface="Arial" panose="020B0604020202020204" pitchFamily="34" charset="0"/>
              <a:sym typeface="Futura Condense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ECFD1B-BAB0-C647-B494-F240102527DF}"/>
              </a:ext>
            </a:extLst>
          </p:cNvPr>
          <p:cNvSpPr txBox="1"/>
          <p:nvPr/>
        </p:nvSpPr>
        <p:spPr>
          <a:xfrm>
            <a:off x="413092" y="1874485"/>
            <a:ext cx="59621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3366"/>
                </a:solidFill>
              </a:rPr>
              <a:t>The Optimal Fruiting Environment:</a:t>
            </a:r>
            <a:endParaRPr lang="en-US" sz="2400" dirty="0">
              <a:solidFill>
                <a:srgbClr val="003366"/>
              </a:solidFill>
            </a:endParaRPr>
          </a:p>
          <a:p>
            <a:r>
              <a:rPr lang="en-US" sz="2400" dirty="0">
                <a:solidFill>
                  <a:srgbClr val="003366"/>
                </a:solidFill>
              </a:rPr>
              <a:t>….Depends on the fungus, but usually: </a:t>
            </a:r>
          </a:p>
        </p:txBody>
      </p:sp>
      <p:pic>
        <p:nvPicPr>
          <p:cNvPr id="6" name="Picture 5" descr="A room with a truck full of bags&#10;&#10;Description automatically generated with medium confidence">
            <a:extLst>
              <a:ext uri="{FF2B5EF4-FFF2-40B4-BE49-F238E27FC236}">
                <a16:creationId xmlns:a16="http://schemas.microsoft.com/office/drawing/2014/main" id="{76586558-F650-A80E-9C99-8001FDC18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480" y="0"/>
            <a:ext cx="5143500" cy="6858000"/>
          </a:xfrm>
          <a:prstGeom prst="rect">
            <a:avLst/>
          </a:prstGeom>
        </p:spPr>
      </p:pic>
      <p:sp>
        <p:nvSpPr>
          <p:cNvPr id="296" name="Shape 296"/>
          <p:cNvSpPr/>
          <p:nvPr/>
        </p:nvSpPr>
        <p:spPr>
          <a:xfrm>
            <a:off x="413092" y="2862334"/>
            <a:ext cx="4880289" cy="1789817"/>
          </a:xfrm>
          <a:prstGeom prst="rect">
            <a:avLst/>
          </a:prstGeom>
          <a:solidFill>
            <a:schemeClr val="bg1">
              <a:alpha val="79905"/>
            </a:schemeClr>
          </a:solidFill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>
              <a:defRPr b="1"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rgbClr val="003366"/>
                </a:solidFill>
                <a:latin typeface="+mj-lt"/>
                <a:ea typeface="+mn-ea"/>
                <a:cs typeface="+mn-cs"/>
              </a:rPr>
              <a:t>Relative Humidity: 80 - 85%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3500">
                <a:latin typeface="Futura"/>
                <a:ea typeface="Futura"/>
                <a:cs typeface="Futura"/>
                <a:sym typeface="Futura"/>
              </a:defRPr>
            </a:pPr>
            <a:r>
              <a:rPr lang="en-US" sz="2800" b="0" dirty="0">
                <a:solidFill>
                  <a:srgbClr val="003366"/>
                </a:solidFill>
                <a:latin typeface="+mj-lt"/>
                <a:ea typeface="+mn-ea"/>
                <a:cs typeface="+mn-cs"/>
              </a:rPr>
              <a:t>Temperature: less than 80°F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3500">
                <a:latin typeface="Futura"/>
                <a:ea typeface="Futura"/>
                <a:cs typeface="Futura"/>
                <a:sym typeface="Futura"/>
              </a:defRPr>
            </a:pPr>
            <a:r>
              <a:rPr lang="en-US" sz="2800" b="0" dirty="0">
                <a:solidFill>
                  <a:srgbClr val="003366"/>
                </a:solidFill>
                <a:latin typeface="+mj-lt"/>
                <a:ea typeface="+mn-ea"/>
                <a:cs typeface="+mn-cs"/>
              </a:rPr>
              <a:t>CO</a:t>
            </a:r>
            <a:r>
              <a:rPr lang="en-US" sz="2800" b="0" baseline="-5999" dirty="0">
                <a:solidFill>
                  <a:srgbClr val="003366"/>
                </a:solidFill>
                <a:latin typeface="+mj-lt"/>
                <a:ea typeface="+mn-ea"/>
                <a:cs typeface="+mn-cs"/>
              </a:rPr>
              <a:t>2</a:t>
            </a:r>
            <a:r>
              <a:rPr lang="en-US" sz="2800" b="0" dirty="0">
                <a:solidFill>
                  <a:srgbClr val="003366"/>
                </a:solidFill>
                <a:latin typeface="+mj-lt"/>
                <a:ea typeface="+mn-ea"/>
                <a:cs typeface="+mn-cs"/>
              </a:rPr>
              <a:t>: less than 600 ppm</a:t>
            </a:r>
          </a:p>
        </p:txBody>
      </p:sp>
      <p:pic>
        <p:nvPicPr>
          <p:cNvPr id="298" name="IMG_1352.jpg"/>
          <p:cNvPicPr>
            <a:picLocks noChangeAspect="1"/>
          </p:cNvPicPr>
          <p:nvPr/>
        </p:nvPicPr>
        <p:blipFill rotWithShape="1">
          <a:blip r:embed="rId4"/>
          <a:srcRect r="2" b="10088"/>
          <a:stretch/>
        </p:blipFill>
        <p:spPr>
          <a:xfrm>
            <a:off x="21667" y="4682139"/>
            <a:ext cx="3251619" cy="219273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B2C5F4A-68A2-E2AA-D121-7548FF983DEA}"/>
              </a:ext>
            </a:extLst>
          </p:cNvPr>
          <p:cNvSpPr txBox="1">
            <a:spLocks/>
          </p:cNvSpPr>
          <p:nvPr/>
        </p:nvSpPr>
        <p:spPr>
          <a:xfrm>
            <a:off x="609600" y="1047656"/>
            <a:ext cx="5035826" cy="91074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>
                <a:solidFill>
                  <a:srgbClr val="CC0000"/>
                </a:solidFill>
              </a:defRPr>
            </a:pPr>
            <a:r>
              <a:rPr lang="en-US" dirty="0">
                <a:solidFill>
                  <a:srgbClr val="CC0000"/>
                </a:solidFill>
              </a:rPr>
              <a:t>The Fruiting Process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126B8D9-D620-DA7E-F868-A0E3EAA96A91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5E2F47B-0D98-E4AC-28B3-34C20CBCFEB0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232B8041-90A8-D4FB-C2FC-1CA0C280E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pic>
        <p:nvPicPr>
          <p:cNvPr id="4" name="Picture 3" descr="Bags of mushrooms in a bag&#10;&#10;Description automatically generated">
            <a:extLst>
              <a:ext uri="{FF2B5EF4-FFF2-40B4-BE49-F238E27FC236}">
                <a16:creationId xmlns:a16="http://schemas.microsoft.com/office/drawing/2014/main" id="{00D71FAA-1D69-2F7F-0796-418ED5D52B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1442" b="19642"/>
          <a:stretch/>
        </p:blipFill>
        <p:spPr>
          <a:xfrm>
            <a:off x="3273285" y="4682139"/>
            <a:ext cx="5930821" cy="217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927346"/>
      </p:ext>
    </p:extLst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6800" y="2201493"/>
            <a:ext cx="507253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366"/>
                </a:solidFill>
              </a:rPr>
              <a:t>Most modern mushroom production occurs in dedicated  controlled environment facilities. And this is a good thing</a:t>
            </a:r>
          </a:p>
          <a:p>
            <a:endParaRPr lang="en-US" sz="2400" dirty="0">
              <a:solidFill>
                <a:srgbClr val="003366"/>
              </a:solidFill>
            </a:endParaRPr>
          </a:p>
          <a:p>
            <a:r>
              <a:rPr lang="en-US" sz="2400" dirty="0">
                <a:solidFill>
                  <a:srgbClr val="003366"/>
                </a:solidFill>
              </a:rPr>
              <a:t>Improved mushroom quality:</a:t>
            </a:r>
          </a:p>
          <a:p>
            <a:pPr marL="457200" indent="-457200">
              <a:buFontTx/>
              <a:buChar char="-"/>
            </a:pPr>
            <a:r>
              <a:rPr lang="en-US" sz="2400" dirty="0">
                <a:solidFill>
                  <a:srgbClr val="003366"/>
                </a:solidFill>
              </a:rPr>
              <a:t>Nutritional qualities (lighting) </a:t>
            </a:r>
          </a:p>
          <a:p>
            <a:pPr marL="457200" indent="-457200">
              <a:buFontTx/>
              <a:buChar char="-"/>
            </a:pPr>
            <a:r>
              <a:rPr lang="en-US" sz="2400" dirty="0">
                <a:solidFill>
                  <a:srgbClr val="003366"/>
                </a:solidFill>
              </a:rPr>
              <a:t>Optimal timing for harvest</a:t>
            </a:r>
          </a:p>
          <a:p>
            <a:pPr marL="457200" indent="-457200">
              <a:buFontTx/>
              <a:buChar char="-"/>
            </a:pPr>
            <a:r>
              <a:rPr lang="en-US" sz="2400" dirty="0">
                <a:solidFill>
                  <a:srgbClr val="003366"/>
                </a:solidFill>
              </a:rPr>
              <a:t>Removal of exposure to the elements</a:t>
            </a:r>
          </a:p>
          <a:p>
            <a:pPr marL="457200" indent="-457200">
              <a:buFontTx/>
              <a:buChar char="-"/>
            </a:pPr>
            <a:r>
              <a:rPr lang="en-US" sz="2400" dirty="0">
                <a:solidFill>
                  <a:srgbClr val="003366"/>
                </a:solidFill>
              </a:rPr>
              <a:t>Allows for us to improve on mushroom varieties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162" y="2731996"/>
            <a:ext cx="3556838" cy="23593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162" y="5084618"/>
            <a:ext cx="3556838" cy="17396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416" y="2725248"/>
            <a:ext cx="3145826" cy="23593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B40F50B-E302-081E-BD0C-614CF96260DE}"/>
              </a:ext>
            </a:extLst>
          </p:cNvPr>
          <p:cNvSpPr txBox="1">
            <a:spLocks/>
          </p:cNvSpPr>
          <p:nvPr/>
        </p:nvSpPr>
        <p:spPr>
          <a:xfrm>
            <a:off x="609600" y="1229145"/>
            <a:ext cx="10972800" cy="91074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>
                <a:solidFill>
                  <a:srgbClr val="CC0000"/>
                </a:solidFill>
              </a:defRPr>
            </a:pPr>
            <a:r>
              <a:rPr lang="en-US" dirty="0">
                <a:solidFill>
                  <a:srgbClr val="CC0000"/>
                </a:solidFill>
              </a:rPr>
              <a:t>The Fruiting Process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A397C5F-59F9-E8C7-D9BD-CAF3BE1730A9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3C04C80-3E9E-3553-CF11-5BF83D709B17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301ED511-F3AD-6624-E882-829EA7148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pic>
        <p:nvPicPr>
          <p:cNvPr id="4" name="Picture 2" descr="http://www.mushroomadventures.com/Images/media/Photos_we_like/commercial-enoke-mushroom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2" b="19722"/>
          <a:stretch>
            <a:fillRect/>
          </a:stretch>
        </p:blipFill>
        <p:spPr bwMode="auto">
          <a:xfrm>
            <a:off x="5500255" y="4766247"/>
            <a:ext cx="3134907" cy="20917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1621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D62FBB-5257-0C67-D535-6FBC440CB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3" name="Rectangle 15372">
            <a:extLst>
              <a:ext uri="{FF2B5EF4-FFF2-40B4-BE49-F238E27FC236}">
                <a16:creationId xmlns:a16="http://schemas.microsoft.com/office/drawing/2014/main" id="{4676BFEE-E63A-42A3-87D5-FD65694B7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364" name="Picture 4" descr="What Agtech Can Learn from Indoor Mushroom Farming – Center of Excellence Indoor  Agriculture">
            <a:extLst>
              <a:ext uri="{FF2B5EF4-FFF2-40B4-BE49-F238E27FC236}">
                <a16:creationId xmlns:a16="http://schemas.microsoft.com/office/drawing/2014/main" id="{2709EC55-483D-7A57-934B-AD7805B9D0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3" r="19496" b="18133"/>
          <a:stretch/>
        </p:blipFill>
        <p:spPr bwMode="auto">
          <a:xfrm>
            <a:off x="11049" y="2067509"/>
            <a:ext cx="3981417" cy="480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screenshot of a screen shot of a group of mushrooms&#10;&#10;AI-generated content may be incorrect.">
            <a:extLst>
              <a:ext uri="{FF2B5EF4-FFF2-40B4-BE49-F238E27FC236}">
                <a16:creationId xmlns:a16="http://schemas.microsoft.com/office/drawing/2014/main" id="{46791F94-851D-C20B-8543-93A82C1C03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528" t="41291" r="3141" b="25607"/>
          <a:stretch/>
        </p:blipFill>
        <p:spPr>
          <a:xfrm>
            <a:off x="6788745" y="2080592"/>
            <a:ext cx="5401731" cy="2175420"/>
          </a:xfrm>
          <a:prstGeom prst="rect">
            <a:avLst/>
          </a:prstGeom>
        </p:spPr>
      </p:pic>
      <p:pic>
        <p:nvPicPr>
          <p:cNvPr id="15362" name="Picture 2" descr="2. Seven Stages of Cultivation - Cornell Small Farms">
            <a:extLst>
              <a:ext uri="{FF2B5EF4-FFF2-40B4-BE49-F238E27FC236}">
                <a16:creationId xmlns:a16="http://schemas.microsoft.com/office/drawing/2014/main" id="{A55204FC-D092-BB08-FF14-FF2274064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7" r="-2" b="9770"/>
          <a:stretch>
            <a:fillRect/>
          </a:stretch>
        </p:blipFill>
        <p:spPr bwMode="auto">
          <a:xfrm>
            <a:off x="3991714" y="4268858"/>
            <a:ext cx="2780393" cy="258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Behind the Scenes: A Glimpse Into What a Mushroom Farm Looks Like | GroCycle">
            <a:extLst>
              <a:ext uri="{FF2B5EF4-FFF2-40B4-BE49-F238E27FC236}">
                <a16:creationId xmlns:a16="http://schemas.microsoft.com/office/drawing/2014/main" id="{1470730F-DB32-7935-54FD-ABB6299B4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" r="35425" b="-4"/>
          <a:stretch>
            <a:fillRect/>
          </a:stretch>
        </p:blipFill>
        <p:spPr bwMode="auto">
          <a:xfrm>
            <a:off x="6810928" y="4281103"/>
            <a:ext cx="2799274" cy="258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A growing house filled with Shiitake mushrooms is in full bloom at Phillips Mushroom Farms in Kennett Square.&#10;(SUBMITTED PHOTO)">
            <a:extLst>
              <a:ext uri="{FF2B5EF4-FFF2-40B4-BE49-F238E27FC236}">
                <a16:creationId xmlns:a16="http://schemas.microsoft.com/office/drawing/2014/main" id="{BD334D2C-3ED0-5518-D102-2AB84220F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3" r="3459" b="-3"/>
          <a:stretch>
            <a:fillRect/>
          </a:stretch>
        </p:blipFill>
        <p:spPr bwMode="auto">
          <a:xfrm>
            <a:off x="9392719" y="4268257"/>
            <a:ext cx="2799274" cy="258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63E112A-7491-5CA7-9D26-5CDFABFDE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6282" y="1047656"/>
            <a:ext cx="6239435" cy="910744"/>
          </a:xfrm>
        </p:spPr>
        <p:txBody>
          <a:bodyPr>
            <a:normAutofit/>
          </a:bodyPr>
          <a:lstStyle/>
          <a:p>
            <a:pPr>
              <a:defRPr>
                <a:solidFill>
                  <a:srgbClr val="CC0000"/>
                </a:solidFill>
              </a:defRPr>
            </a:pPr>
            <a:r>
              <a:rPr lang="en-US" dirty="0"/>
              <a:t>The Fruiting Process</a:t>
            </a:r>
            <a:endParaRPr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E45B776-5F90-B2C2-C340-DC31C7911DA5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D6801AA-65CD-C69C-CE64-87BAB4CFBFDF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2B5E5EC1-8D21-92F7-7E3D-6364FEA4F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pic>
        <p:nvPicPr>
          <p:cNvPr id="15370" name="Picture 10" descr="Indoor Mushroom Farming ...">
            <a:extLst>
              <a:ext uri="{FF2B5EF4-FFF2-40B4-BE49-F238E27FC236}">
                <a16:creationId xmlns:a16="http://schemas.microsoft.com/office/drawing/2014/main" id="{D2494E65-07D7-427D-BCF5-7035351C7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4"/>
          <a:stretch/>
        </p:blipFill>
        <p:spPr bwMode="auto">
          <a:xfrm>
            <a:off x="3981437" y="2067508"/>
            <a:ext cx="2790670" cy="217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42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BECD0-17AA-FA74-1C05-5824FA075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BE106-F131-E194-C387-E4432EF58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66952"/>
            <a:ext cx="10972800" cy="1143000"/>
          </a:xfrm>
        </p:spPr>
        <p:txBody>
          <a:bodyPr/>
          <a:lstStyle/>
          <a:p>
            <a:pPr>
              <a:defRPr>
                <a:solidFill>
                  <a:srgbClr val="CC0000"/>
                </a:solidFill>
              </a:defRPr>
            </a:pPr>
            <a:r>
              <a:rPr lang="en-US" dirty="0"/>
              <a:t>In</a:t>
            </a:r>
            <a:r>
              <a:rPr lang="en-US" dirty="0">
                <a:solidFill>
                  <a:srgbClr val="CC0000"/>
                </a:solidFill>
              </a:rPr>
              <a:t>trod</a:t>
            </a:r>
            <a:r>
              <a:rPr lang="en-US" dirty="0"/>
              <a:t>uction to Fungi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10DFC-648B-A7EB-3DCA-1C76C3DDA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109952"/>
            <a:ext cx="11081657" cy="4387383"/>
          </a:xfrm>
        </p:spPr>
        <p:txBody>
          <a:bodyPr>
            <a:normAutofit fontScale="25000" lnSpcReduction="20000"/>
          </a:bodyPr>
          <a:lstStyle/>
          <a:p>
            <a:r>
              <a:rPr lang="en-US" sz="10000" dirty="0">
                <a:solidFill>
                  <a:srgbClr val="003366"/>
                </a:solidFill>
              </a:rPr>
              <a:t>Obtain nutrients through: </a:t>
            </a:r>
            <a:r>
              <a:rPr lang="en-US" sz="10000" b="1" dirty="0">
                <a:solidFill>
                  <a:srgbClr val="003366"/>
                </a:solidFill>
              </a:rPr>
              <a:t>Absorptive nutrition</a:t>
            </a:r>
            <a:r>
              <a:rPr lang="en-US" sz="10000" dirty="0">
                <a:solidFill>
                  <a:srgbClr val="003366"/>
                </a:solidFill>
              </a:rPr>
              <a:t>!</a:t>
            </a:r>
          </a:p>
          <a:p>
            <a:pPr marL="1371600" lvl="3" indent="0">
              <a:buNone/>
            </a:pPr>
            <a:r>
              <a:rPr lang="en-US" sz="7200" dirty="0">
                <a:solidFill>
                  <a:srgbClr val="003366"/>
                </a:solidFill>
              </a:rPr>
              <a:t>One of my personal favorite characteristics!</a:t>
            </a:r>
          </a:p>
          <a:p>
            <a:r>
              <a:rPr lang="en-US" sz="10000" dirty="0">
                <a:solidFill>
                  <a:srgbClr val="003366"/>
                </a:solidFill>
              </a:rPr>
              <a:t>Eukaryotes: </a:t>
            </a:r>
          </a:p>
          <a:p>
            <a:pPr marL="1371600" lvl="3" indent="0">
              <a:buNone/>
            </a:pPr>
            <a:r>
              <a:rPr lang="en-US" sz="7200" dirty="0">
                <a:solidFill>
                  <a:srgbClr val="003366"/>
                </a:solidFill>
              </a:rPr>
              <a:t>Just like us! </a:t>
            </a:r>
            <a:endParaRPr lang="en-US" sz="10000" dirty="0">
              <a:solidFill>
                <a:srgbClr val="003366"/>
              </a:solidFill>
            </a:endParaRPr>
          </a:p>
          <a:p>
            <a:r>
              <a:rPr lang="en-US" altLang="en-US" sz="10000" dirty="0">
                <a:solidFill>
                  <a:srgbClr val="003366"/>
                </a:solidFill>
              </a:rPr>
              <a:t>Molecular evidence shows that </a:t>
            </a:r>
            <a:r>
              <a:rPr lang="en-US" altLang="en-US" sz="10000" b="1" dirty="0">
                <a:solidFill>
                  <a:srgbClr val="003366"/>
                </a:solidFill>
              </a:rPr>
              <a:t>fungi are more closely related to animals</a:t>
            </a:r>
            <a:r>
              <a:rPr lang="en-US" altLang="en-US" sz="10000" dirty="0">
                <a:solidFill>
                  <a:srgbClr val="003366"/>
                </a:solidFill>
              </a:rPr>
              <a:t> than to plants or protists. </a:t>
            </a:r>
          </a:p>
          <a:p>
            <a:pPr marL="457200" lvl="1" indent="0">
              <a:buNone/>
            </a:pPr>
            <a:r>
              <a:rPr lang="en-US" altLang="en-US" sz="7700" dirty="0">
                <a:solidFill>
                  <a:srgbClr val="003366"/>
                </a:solidFill>
              </a:rPr>
              <a:t>		- </a:t>
            </a:r>
            <a:r>
              <a:rPr lang="en-US" altLang="en-US" sz="7200" dirty="0">
                <a:solidFill>
                  <a:srgbClr val="003366"/>
                </a:solidFill>
              </a:rPr>
              <a:t>We are more closely related to fungi than we are to plants and protists</a:t>
            </a:r>
          </a:p>
          <a:p>
            <a:pPr marL="457200" lvl="1" indent="0">
              <a:buNone/>
            </a:pPr>
            <a:r>
              <a:rPr lang="en-US" altLang="en-US" sz="7200" dirty="0">
                <a:solidFill>
                  <a:srgbClr val="003366"/>
                </a:solidFill>
              </a:rPr>
              <a:t>		- Cells sharing similar cellular structures and biochemical pathways </a:t>
            </a:r>
          </a:p>
          <a:p>
            <a:pPr marL="457200" lvl="1" indent="0">
              <a:buNone/>
            </a:pPr>
            <a:r>
              <a:rPr lang="en-US" altLang="en-US" sz="7200" dirty="0">
                <a:solidFill>
                  <a:srgbClr val="003366"/>
                </a:solidFill>
              </a:rPr>
              <a:t>		</a:t>
            </a:r>
            <a:endParaRPr lang="en-US" sz="7200" dirty="0">
              <a:solidFill>
                <a:srgbClr val="003366"/>
              </a:solidFill>
            </a:endParaRPr>
          </a:p>
          <a:p>
            <a:pPr marL="0" indent="0">
              <a:buNone/>
            </a:pPr>
            <a:r>
              <a:rPr lang="en-US" sz="10000" dirty="0">
                <a:solidFill>
                  <a:srgbClr val="003366"/>
                </a:solidFill>
              </a:rPr>
              <a:t>In broad terms: </a:t>
            </a:r>
          </a:p>
          <a:p>
            <a:pPr marL="0" indent="0">
              <a:buNone/>
            </a:pPr>
            <a:br>
              <a:rPr lang="en-US" sz="8100" dirty="0">
                <a:solidFill>
                  <a:srgbClr val="003366"/>
                </a:solidFill>
              </a:rPr>
            </a:br>
            <a:r>
              <a:rPr lang="en-US" sz="8100" dirty="0">
                <a:solidFill>
                  <a:srgbClr val="003366"/>
                </a:solidFill>
              </a:rPr>
              <a:t>           	- </a:t>
            </a:r>
            <a:r>
              <a:rPr lang="en-US" altLang="en-US" sz="8000" dirty="0">
                <a:solidFill>
                  <a:srgbClr val="003366"/>
                </a:solidFill>
              </a:rPr>
              <a:t>Fungicides can pose a greater risk to us compared to say insecticides or herbicides</a:t>
            </a:r>
          </a:p>
          <a:p>
            <a:pPr marL="0" indent="0">
              <a:buNone/>
            </a:pPr>
            <a:r>
              <a:rPr lang="en-US" altLang="en-US" sz="8000" dirty="0">
                <a:solidFill>
                  <a:srgbClr val="003366"/>
                </a:solidFill>
              </a:rPr>
              <a:t>		- Also why treating fungal infections is somewhat tricky for us humans </a:t>
            </a:r>
          </a:p>
          <a:p>
            <a:pPr marL="0" indent="0">
              <a:buNone/>
              <a:defRPr>
                <a:solidFill>
                  <a:srgbClr val="003366"/>
                </a:solidFill>
              </a:defRPr>
            </a:pPr>
            <a:endParaRPr lang="en-US" dirty="0">
              <a:solidFill>
                <a:srgbClr val="003366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E38F79E-67ED-D472-0C89-1867B917915A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FA4CD3F-12D9-5B81-BDA4-2182B26ED7BB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7A1BA4E8-D876-607D-2AF9-9197B2E12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35469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Turning garbage into food -“green” and delicious – RCI | English">
            <a:extLst>
              <a:ext uri="{FF2B5EF4-FFF2-40B4-BE49-F238E27FC236}">
                <a16:creationId xmlns:a16="http://schemas.microsoft.com/office/drawing/2014/main" id="{C8DAF114-5934-9BD6-7E8F-6D59C8DB5B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1" b="3890"/>
          <a:stretch/>
        </p:blipFill>
        <p:spPr bwMode="auto">
          <a:xfrm>
            <a:off x="6417810" y="3611723"/>
            <a:ext cx="5774190" cy="324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ow To Grow Oyster Mushrooms in Buckets">
            <a:extLst>
              <a:ext uri="{FF2B5EF4-FFF2-40B4-BE49-F238E27FC236}">
                <a16:creationId xmlns:a16="http://schemas.microsoft.com/office/drawing/2014/main" id="{517C9A80-CD38-211F-0D98-1BAB39EE7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810" y="2057400"/>
            <a:ext cx="2104403" cy="228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ow Do You Grow Mushrooms in a 5 Gallon Container? | mushroomzoom.com">
            <a:extLst>
              <a:ext uri="{FF2B5EF4-FFF2-40B4-BE49-F238E27FC236}">
                <a16:creationId xmlns:a16="http://schemas.microsoft.com/office/drawing/2014/main" id="{95D38E35-40ED-C299-7E81-EEADCDDC4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213" y="2063308"/>
            <a:ext cx="3669787" cy="230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2" descr="Urban mushroom farming | IFSS Portal">
            <a:extLst>
              <a:ext uri="{FF2B5EF4-FFF2-40B4-BE49-F238E27FC236}">
                <a16:creationId xmlns:a16="http://schemas.microsoft.com/office/drawing/2014/main" id="{F7C28C75-E036-8C52-4806-8AD8885CB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0" y="2057400"/>
            <a:ext cx="64008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7069C43-FB82-E4FE-0E4D-3C0A5773ED66}"/>
              </a:ext>
            </a:extLst>
          </p:cNvPr>
          <p:cNvSpPr txBox="1">
            <a:spLocks/>
          </p:cNvSpPr>
          <p:nvPr/>
        </p:nvSpPr>
        <p:spPr>
          <a:xfrm>
            <a:off x="2976282" y="1219762"/>
            <a:ext cx="6239435" cy="91074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>
                <a:solidFill>
                  <a:srgbClr val="CC0000"/>
                </a:solidFill>
              </a:defRPr>
            </a:pPr>
            <a:r>
              <a:rPr lang="en-US" dirty="0">
                <a:solidFill>
                  <a:srgbClr val="CC0000"/>
                </a:solidFill>
              </a:rPr>
              <a:t>The Fruiting Process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C8795D8-1086-DF61-6347-C9E480F043DE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01D2B50-DE8A-DAFE-1E3A-ECD7F338BD28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E124DD34-6BA5-05AE-0D5B-60896798D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51583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CFF68-DDE7-2239-09B6-FF78FE6CC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9858A-5F38-B303-B250-82CF8410A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66952"/>
            <a:ext cx="10972800" cy="1143000"/>
          </a:xfrm>
        </p:spPr>
        <p:txBody>
          <a:bodyPr/>
          <a:lstStyle/>
          <a:p>
            <a:pPr>
              <a:defRPr>
                <a:solidFill>
                  <a:srgbClr val="CC0000"/>
                </a:solidFill>
              </a:defRPr>
            </a:pPr>
            <a:r>
              <a:rPr lang="en-US" dirty="0"/>
              <a:t>In</a:t>
            </a:r>
            <a:r>
              <a:rPr lang="en-US" dirty="0">
                <a:solidFill>
                  <a:srgbClr val="CC0000"/>
                </a:solidFill>
              </a:rPr>
              <a:t>trod</a:t>
            </a:r>
            <a:r>
              <a:rPr lang="en-US" dirty="0"/>
              <a:t>uction to Fungi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BD0A03-B085-F02C-6F3E-4A495BEC3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109952"/>
            <a:ext cx="6829697" cy="4387383"/>
          </a:xfrm>
        </p:spPr>
        <p:txBody>
          <a:bodyPr>
            <a:normAutofit fontScale="77500" lnSpcReduction="20000"/>
          </a:bodyPr>
          <a:lstStyle/>
          <a:p>
            <a:r>
              <a:rPr lang="en-US" sz="3200" b="1" dirty="0">
                <a:solidFill>
                  <a:srgbClr val="003366"/>
                </a:solidFill>
              </a:rPr>
              <a:t>Achlorophyllous</a:t>
            </a:r>
            <a:r>
              <a:rPr lang="en-US" sz="3200" dirty="0">
                <a:solidFill>
                  <a:srgbClr val="003366"/>
                </a:solidFill>
              </a:rPr>
              <a:t>, </a:t>
            </a:r>
          </a:p>
          <a:p>
            <a:pPr marL="0" indent="0">
              <a:buNone/>
            </a:pPr>
            <a:r>
              <a:rPr lang="en-US" dirty="0">
                <a:solidFill>
                  <a:srgbClr val="003366"/>
                </a:solidFill>
              </a:rPr>
              <a:t>		</a:t>
            </a:r>
            <a:r>
              <a:rPr lang="en-US" sz="2300" dirty="0">
                <a:solidFill>
                  <a:srgbClr val="003366"/>
                </a:solidFill>
              </a:rPr>
              <a:t>and therefore: heterotrophs just like us! </a:t>
            </a:r>
          </a:p>
          <a:p>
            <a:r>
              <a:rPr lang="en-US" sz="3200" dirty="0">
                <a:solidFill>
                  <a:srgbClr val="003366"/>
                </a:solidFill>
              </a:rPr>
              <a:t>Typically, </a:t>
            </a:r>
            <a:r>
              <a:rPr lang="en-US" sz="3200" b="1" dirty="0">
                <a:solidFill>
                  <a:srgbClr val="003366"/>
                </a:solidFill>
              </a:rPr>
              <a:t>filamentous</a:t>
            </a:r>
            <a:r>
              <a:rPr lang="en-US" sz="3200" dirty="0">
                <a:solidFill>
                  <a:srgbClr val="003366"/>
                </a:solidFill>
              </a:rPr>
              <a:t> </a:t>
            </a:r>
          </a:p>
          <a:p>
            <a:pPr marL="0" indent="0">
              <a:buNone/>
            </a:pPr>
            <a:r>
              <a:rPr lang="en-US" dirty="0">
                <a:solidFill>
                  <a:srgbClr val="003366"/>
                </a:solidFill>
              </a:rPr>
              <a:t>		</a:t>
            </a:r>
            <a:r>
              <a:rPr lang="en-US" sz="2300" dirty="0">
                <a:solidFill>
                  <a:srgbClr val="003366"/>
                </a:solidFill>
              </a:rPr>
              <a:t>but: yeasts are fungi too!</a:t>
            </a:r>
          </a:p>
          <a:p>
            <a:r>
              <a:rPr lang="en-US" sz="3200" dirty="0">
                <a:solidFill>
                  <a:srgbClr val="003366"/>
                </a:solidFill>
              </a:rPr>
              <a:t>Reproduce via </a:t>
            </a:r>
            <a:r>
              <a:rPr lang="en-US" sz="3200" b="1" dirty="0">
                <a:solidFill>
                  <a:srgbClr val="003366"/>
                </a:solidFill>
              </a:rPr>
              <a:t>spores</a:t>
            </a:r>
          </a:p>
          <a:p>
            <a:pPr marL="0" indent="0">
              <a:buNone/>
            </a:pPr>
            <a:r>
              <a:rPr lang="en-US" dirty="0">
                <a:solidFill>
                  <a:srgbClr val="003366"/>
                </a:solidFill>
              </a:rPr>
              <a:t>	</a:t>
            </a:r>
            <a:r>
              <a:rPr lang="en-US" sz="2300" dirty="0">
                <a:solidFill>
                  <a:srgbClr val="003366"/>
                </a:solidFill>
              </a:rPr>
              <a:t>	…there are always exceptions</a:t>
            </a:r>
          </a:p>
          <a:p>
            <a:r>
              <a:rPr lang="en-US" sz="3200" dirty="0">
                <a:solidFill>
                  <a:srgbClr val="003366"/>
                </a:solidFill>
              </a:rPr>
              <a:t>Cell walls are composed of </a:t>
            </a:r>
            <a:r>
              <a:rPr lang="en-US" sz="3200" b="1" dirty="0">
                <a:solidFill>
                  <a:srgbClr val="003366"/>
                </a:solidFill>
              </a:rPr>
              <a:t>chitin</a:t>
            </a:r>
          </a:p>
          <a:p>
            <a:pPr marL="914400" lvl="2" indent="0">
              <a:buNone/>
            </a:pPr>
            <a:r>
              <a:rPr lang="en-US" sz="2300" dirty="0">
                <a:solidFill>
                  <a:srgbClr val="003366"/>
                </a:solidFill>
              </a:rPr>
              <a:t>Which is largely indigestible, so: Cook your mushrooms</a:t>
            </a:r>
            <a:r>
              <a:rPr lang="en-US" sz="2200" dirty="0">
                <a:solidFill>
                  <a:srgbClr val="003366"/>
                </a:solidFill>
              </a:rPr>
              <a:t> </a:t>
            </a:r>
          </a:p>
          <a:p>
            <a:r>
              <a:rPr lang="en-US" b="1" dirty="0">
                <a:solidFill>
                  <a:srgbClr val="003366"/>
                </a:solidFill>
              </a:rPr>
              <a:t>H</a:t>
            </a:r>
            <a:r>
              <a:rPr lang="en-US" sz="3200" b="1" dirty="0">
                <a:solidFill>
                  <a:srgbClr val="003366"/>
                </a:solidFill>
              </a:rPr>
              <a:t>aploid</a:t>
            </a:r>
            <a:r>
              <a:rPr lang="en-US" sz="3200" dirty="0">
                <a:solidFill>
                  <a:srgbClr val="003366"/>
                </a:solidFill>
              </a:rPr>
              <a:t> most of their life cycle </a:t>
            </a:r>
          </a:p>
          <a:p>
            <a:pPr marL="914400" lvl="2" indent="0">
              <a:buNone/>
            </a:pPr>
            <a:r>
              <a:rPr lang="en-US" sz="2300" dirty="0">
                <a:solidFill>
                  <a:srgbClr val="003366"/>
                </a:solidFill>
              </a:rPr>
              <a:t>Single set of chromosomes </a:t>
            </a:r>
          </a:p>
          <a:p>
            <a:r>
              <a:rPr lang="en-US" dirty="0">
                <a:solidFill>
                  <a:srgbClr val="003366"/>
                </a:solidFill>
              </a:rPr>
              <a:t>Respire</a:t>
            </a:r>
          </a:p>
          <a:p>
            <a:pPr marL="914400" lvl="2" indent="0">
              <a:buNone/>
            </a:pPr>
            <a:r>
              <a:rPr lang="en-US" sz="2300" dirty="0">
                <a:solidFill>
                  <a:srgbClr val="003366"/>
                </a:solidFill>
              </a:rPr>
              <a:t>Producing CO</a:t>
            </a:r>
            <a:r>
              <a:rPr lang="en-US" sz="2300" baseline="-25000" dirty="0">
                <a:solidFill>
                  <a:srgbClr val="003366"/>
                </a:solidFill>
              </a:rPr>
              <a:t>2 </a:t>
            </a:r>
            <a:r>
              <a:rPr lang="en-US" sz="2300" dirty="0">
                <a:solidFill>
                  <a:srgbClr val="003366"/>
                </a:solidFill>
              </a:rPr>
              <a:t>…just like us </a:t>
            </a:r>
          </a:p>
          <a:p>
            <a:endParaRPr lang="en-US" sz="3200" dirty="0">
              <a:solidFill>
                <a:srgbClr val="003366"/>
              </a:solidFill>
            </a:endParaRPr>
          </a:p>
          <a:p>
            <a:pPr marL="0" indent="0">
              <a:buNone/>
              <a:defRPr>
                <a:solidFill>
                  <a:srgbClr val="003366"/>
                </a:solidFill>
              </a:defRPr>
            </a:pPr>
            <a:endParaRPr lang="en-US" dirty="0">
              <a:solidFill>
                <a:srgbClr val="003366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3B60EE-2100-13FD-2431-19AECD6FE0EC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14B1006-D420-A742-73C6-E218DA51AAFA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96A3B725-8DEB-82DB-5A50-1F62158D3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B4C68E1D-7632-B91E-8462-6D2435B85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093" y="4206240"/>
            <a:ext cx="4104907" cy="230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3E9DFD-2742-7D0A-7407-338A4DC2E31F}"/>
              </a:ext>
            </a:extLst>
          </p:cNvPr>
          <p:cNvSpPr txBox="1"/>
          <p:nvPr/>
        </p:nvSpPr>
        <p:spPr>
          <a:xfrm>
            <a:off x="9627326" y="6564086"/>
            <a:ext cx="256467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en-US" sz="700" dirty="0">
                <a:latin typeface="Arial" panose="020B0604020202020204" pitchFamily="34" charset="0"/>
              </a:rPr>
              <a:t>Image: Thanks to Fresh Cap Mushrooms @ </a:t>
            </a:r>
            <a:r>
              <a:rPr lang="en-US" altLang="en-US" sz="700" dirty="0" err="1">
                <a:latin typeface="Arial" panose="020B0604020202020204" pitchFamily="34" charset="0"/>
              </a:rPr>
              <a:t>Freshcap.com</a:t>
            </a:r>
            <a:r>
              <a:rPr lang="en-US" altLang="en-US" sz="700" dirty="0"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2731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EC165-FE45-2390-2A99-25B54DFB6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0202C-C4ED-B4CD-9523-032D559D0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47656"/>
            <a:ext cx="10972800" cy="910744"/>
          </a:xfrm>
        </p:spPr>
        <p:txBody>
          <a:bodyPr>
            <a:normAutofit/>
          </a:bodyPr>
          <a:lstStyle/>
          <a:p>
            <a:pPr>
              <a:defRPr>
                <a:solidFill>
                  <a:srgbClr val="CC0000"/>
                </a:solidFill>
              </a:defRPr>
            </a:pPr>
            <a:r>
              <a:rPr lang="en-US" dirty="0"/>
              <a:t>The Fruiting Process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A4AD4-F691-ACFA-E655-4450725FF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207" y="2241000"/>
            <a:ext cx="6580909" cy="1468553"/>
          </a:xfrm>
        </p:spPr>
        <p:txBody>
          <a:bodyPr>
            <a:normAutofit/>
          </a:bodyPr>
          <a:lstStyle/>
          <a:p>
            <a:pPr>
              <a:defRPr>
                <a:solidFill>
                  <a:srgbClr val="003366"/>
                </a:solidFill>
              </a:defRPr>
            </a:pPr>
            <a:r>
              <a:rPr lang="en-US" sz="2800" dirty="0">
                <a:solidFill>
                  <a:srgbClr val="0033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Environmental conditions for production</a:t>
            </a:r>
          </a:p>
          <a:p>
            <a:pPr marL="742950" marR="0" lvl="1" indent="-285750">
              <a:buFont typeface="Calibri" panose="020F0502020204030204" pitchFamily="34" charset="0"/>
              <a:buChar char="-"/>
            </a:pPr>
            <a:r>
              <a:rPr lang="en-US" dirty="0">
                <a:solidFill>
                  <a:srgbClr val="00336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baseline="-25000" dirty="0">
                <a:solidFill>
                  <a:srgbClr val="00336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dirty="0">
                <a:solidFill>
                  <a:srgbClr val="00336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venting requirements</a:t>
            </a:r>
          </a:p>
          <a:p>
            <a:pPr marL="0" indent="0">
              <a:buNone/>
            </a:pPr>
            <a:endParaRPr lang="en-US" sz="1200" dirty="0">
              <a:solidFill>
                <a:srgbClr val="00336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B6932D-2098-A739-B03B-F93AB25CC71B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18C6C9D-4B00-BDA9-52D8-B9A4563B6EFF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719812D5-9FA5-BC0E-AA08-A343619F8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pic>
        <p:nvPicPr>
          <p:cNvPr id="12" name="Picture 11" descr="An orange device with a screen&#10;&#10;AI-generated content may be incorrect.">
            <a:extLst>
              <a:ext uri="{FF2B5EF4-FFF2-40B4-BE49-F238E27FC236}">
                <a16:creationId xmlns:a16="http://schemas.microsoft.com/office/drawing/2014/main" id="{0DDCD358-5387-A8F1-1EFC-AE9A7A0C0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07" y="3585816"/>
            <a:ext cx="2286000" cy="3048000"/>
          </a:xfrm>
          <a:prstGeom prst="rect">
            <a:avLst/>
          </a:prstGeom>
        </p:spPr>
      </p:pic>
      <p:pic>
        <p:nvPicPr>
          <p:cNvPr id="14" name="Picture 13" descr="An orange device with a screen and a digital display&#10;&#10;AI-generated content may be incorrect.">
            <a:extLst>
              <a:ext uri="{FF2B5EF4-FFF2-40B4-BE49-F238E27FC236}">
                <a16:creationId xmlns:a16="http://schemas.microsoft.com/office/drawing/2014/main" id="{87A6CF1D-4658-C26F-0A5D-02ED7A373C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5545" y="3585817"/>
            <a:ext cx="2286000" cy="304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8CFDF67-8A62-1ED9-8FC8-B3CE0ED7188B}"/>
              </a:ext>
            </a:extLst>
          </p:cNvPr>
          <p:cNvSpPr txBox="1"/>
          <p:nvPr/>
        </p:nvSpPr>
        <p:spPr>
          <a:xfrm>
            <a:off x="6788727" y="6449150"/>
            <a:ext cx="1979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Vivosun</a:t>
            </a:r>
            <a:r>
              <a:rPr lang="en-US" dirty="0"/>
              <a:t> grow tents</a:t>
            </a:r>
          </a:p>
        </p:txBody>
      </p:sp>
      <p:pic>
        <p:nvPicPr>
          <p:cNvPr id="30724" name="Picture 4" descr="VIVOSUN Grow Tent Selections">
            <a:extLst>
              <a:ext uri="{FF2B5EF4-FFF2-40B4-BE49-F238E27FC236}">
                <a16:creationId xmlns:a16="http://schemas.microsoft.com/office/drawing/2014/main" id="{73E8444B-DFB2-FCB5-435F-0E778B635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727" y="3019573"/>
            <a:ext cx="5403273" cy="342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4046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amprobe meter co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556" y="854554"/>
            <a:ext cx="31242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48978" y="166098"/>
            <a:ext cx="7004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Environmental effects on production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5244" y="1877133"/>
            <a:ext cx="853713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Temperature: 50-90 F </a:t>
            </a:r>
          </a:p>
          <a:p>
            <a:r>
              <a:rPr lang="en-US" dirty="0"/>
              <a:t>	          50-60F 	Blue and pearl oysters fruit fine</a:t>
            </a:r>
          </a:p>
          <a:p>
            <a:r>
              <a:rPr lang="en-US" dirty="0"/>
              <a:t>	          60-70	Blue oyster production drops, pearl oyster increases</a:t>
            </a:r>
          </a:p>
          <a:p>
            <a:r>
              <a:rPr lang="en-US" dirty="0"/>
              <a:t>	          70-80	No blue oyster production, pearl oyster steady</a:t>
            </a:r>
          </a:p>
          <a:p>
            <a:endParaRPr lang="en-US" dirty="0"/>
          </a:p>
          <a:p>
            <a:r>
              <a:rPr lang="en-US" dirty="0"/>
              <a:t>Humidity	75-95%, </a:t>
            </a:r>
          </a:p>
          <a:p>
            <a:r>
              <a:rPr lang="en-US" dirty="0"/>
              <a:t>Low humidity results in aborted clusters, excessive humidity results in mold and bacteria.</a:t>
            </a:r>
          </a:p>
          <a:p>
            <a:r>
              <a:rPr lang="en-US" dirty="0"/>
              <a:t>	50-60%	most mushroom primordia dries and aborts</a:t>
            </a:r>
          </a:p>
          <a:p>
            <a:r>
              <a:rPr lang="en-US" dirty="0"/>
              <a:t>	60-80%	most mushroom production increases	</a:t>
            </a:r>
          </a:p>
          <a:p>
            <a:r>
              <a:rPr lang="en-US" dirty="0"/>
              <a:t>	80-90%	Pearl production optimum, lion’s mane production increasing</a:t>
            </a:r>
          </a:p>
          <a:p>
            <a:r>
              <a:rPr lang="en-US" dirty="0"/>
              <a:t>	90-95%	Pearl oyster mushrooms become slimy; lion’s mane mushrooms thrive.	</a:t>
            </a:r>
          </a:p>
          <a:p>
            <a:endParaRPr lang="en-US" dirty="0"/>
          </a:p>
          <a:p>
            <a:r>
              <a:rPr lang="en-US" dirty="0"/>
              <a:t>CO2	</a:t>
            </a:r>
          </a:p>
          <a:p>
            <a:r>
              <a:rPr lang="en-US" dirty="0"/>
              <a:t>	450-600 ppm	  Mushroom morphology normal</a:t>
            </a:r>
          </a:p>
          <a:p>
            <a:r>
              <a:rPr lang="en-US" dirty="0"/>
              <a:t>	800-900 ppm	  Mushrooms begin to get “stemmy”</a:t>
            </a:r>
          </a:p>
          <a:p>
            <a:r>
              <a:rPr lang="en-US" dirty="0"/>
              <a:t>	900-1100 ppm	  Mushrooms begin to get deformed</a:t>
            </a:r>
          </a:p>
          <a:p>
            <a:r>
              <a:rPr lang="en-US" dirty="0"/>
              <a:t>	&gt; 1200 ppm	  Many species fail to produce</a:t>
            </a:r>
          </a:p>
        </p:txBody>
      </p:sp>
      <p:pic>
        <p:nvPicPr>
          <p:cNvPr id="2052" name="Picture 4" descr="Image result for amprobe meter co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356" y="3175958"/>
            <a:ext cx="2235201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blue oyster mushro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953" y="5113519"/>
            <a:ext cx="1817974" cy="136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Mother of Pearl Oyster Liquid Culture *MCM Original* - Mossy Creek Mushrooms">
            <a:extLst>
              <a:ext uri="{FF2B5EF4-FFF2-40B4-BE49-F238E27FC236}">
                <a16:creationId xmlns:a16="http://schemas.microsoft.com/office/drawing/2014/main" id="{AA53129F-981C-7BA5-A738-521C1404F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689" y="5113519"/>
            <a:ext cx="1817974" cy="136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B79ABAF-DF8C-E4C1-81A6-0F09883B5BDD}"/>
              </a:ext>
            </a:extLst>
          </p:cNvPr>
          <p:cNvCxnSpPr/>
          <p:nvPr/>
        </p:nvCxnSpPr>
        <p:spPr>
          <a:xfrm>
            <a:off x="9518609" y="6580682"/>
            <a:ext cx="123668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7C55DEB-7BC3-9140-A9A4-6D0C6392143F}"/>
              </a:ext>
            </a:extLst>
          </p:cNvPr>
          <p:cNvSpPr txBox="1"/>
          <p:nvPr/>
        </p:nvSpPr>
        <p:spPr>
          <a:xfrm>
            <a:off x="9836006" y="6524559"/>
            <a:ext cx="539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CO2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47E47DD-F89A-A556-F21E-B3B475E741F1}"/>
              </a:ext>
            </a:extLst>
          </p:cNvPr>
          <p:cNvSpPr txBox="1">
            <a:spLocks/>
          </p:cNvSpPr>
          <p:nvPr/>
        </p:nvSpPr>
        <p:spPr>
          <a:xfrm>
            <a:off x="318657" y="1173712"/>
            <a:ext cx="6374296" cy="66187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>
                <a:solidFill>
                  <a:srgbClr val="CC0000"/>
                </a:solidFill>
              </a:defRPr>
            </a:pPr>
            <a:r>
              <a:rPr lang="en-US" dirty="0">
                <a:solidFill>
                  <a:srgbClr val="CC0000"/>
                </a:solidFill>
              </a:rPr>
              <a:t>Environmental Conditions: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461467D-55C6-EA7A-E526-0CED3A10F19A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A07206A-2A48-1E27-E0FE-EE696B43B84E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12D5C594-71FE-2088-D153-8D099B71B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08925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0B9D1-7DB6-51A6-87E6-FF6C45B9A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0B934D18-90F4-9BDF-1C1D-E2DBD4896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237" y="3550813"/>
            <a:ext cx="3307187" cy="330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2E1706-F26E-84B3-E1E5-D3ADA8ABC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47656"/>
            <a:ext cx="10972800" cy="910744"/>
          </a:xfrm>
        </p:spPr>
        <p:txBody>
          <a:bodyPr>
            <a:normAutofit/>
          </a:bodyPr>
          <a:lstStyle/>
          <a:p>
            <a:pPr>
              <a:defRPr>
                <a:solidFill>
                  <a:srgbClr val="CC0000"/>
                </a:solidFill>
              </a:defRPr>
            </a:pPr>
            <a:r>
              <a:rPr lang="en-US" dirty="0"/>
              <a:t>The Fruiting Process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DC6F3-8241-C6B1-7FDF-5FE664D5D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207" y="2241000"/>
            <a:ext cx="7310520" cy="1468553"/>
          </a:xfrm>
        </p:spPr>
        <p:txBody>
          <a:bodyPr>
            <a:normAutofit fontScale="92500"/>
          </a:bodyPr>
          <a:lstStyle/>
          <a:p>
            <a:pPr>
              <a:defRPr>
                <a:solidFill>
                  <a:srgbClr val="003366"/>
                </a:solidFill>
              </a:defRPr>
            </a:pPr>
            <a:r>
              <a:rPr lang="en-US" sz="2800" dirty="0">
                <a:solidFill>
                  <a:srgbClr val="0033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Environmental conditions for production</a:t>
            </a:r>
          </a:p>
          <a:p>
            <a:pPr marL="742950" marR="0" lvl="1" indent="-285750">
              <a:buFont typeface="Calibri" panose="020F0502020204030204" pitchFamily="34" charset="0"/>
              <a:buChar char="-"/>
            </a:pPr>
            <a:r>
              <a:rPr lang="en-US" dirty="0">
                <a:solidFill>
                  <a:srgbClr val="003366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Humidity</a:t>
            </a:r>
            <a:r>
              <a:rPr lang="en-US" dirty="0">
                <a:solidFill>
                  <a:srgbClr val="00336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requirements, depending on the variety can be anywhere between 75-97% RH</a:t>
            </a:r>
          </a:p>
          <a:p>
            <a:pPr marL="0" indent="0">
              <a:buNone/>
            </a:pPr>
            <a:endParaRPr lang="en-US" sz="1200" dirty="0">
              <a:solidFill>
                <a:srgbClr val="00336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CE95668-8D8E-392F-3613-CA1F01EF25AD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2D51C6A-FF7D-A430-516A-28CB6F6879F0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2BB7280C-7125-8B54-D2D7-F38FC8AFA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C121B54-0D5D-EE2C-D689-BDD40B6EE3A2}"/>
              </a:ext>
            </a:extLst>
          </p:cNvPr>
          <p:cNvSpPr txBox="1"/>
          <p:nvPr/>
        </p:nvSpPr>
        <p:spPr>
          <a:xfrm>
            <a:off x="6054436" y="6038632"/>
            <a:ext cx="10802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Atomizer </a:t>
            </a:r>
          </a:p>
        </p:txBody>
      </p:sp>
      <p:pic>
        <p:nvPicPr>
          <p:cNvPr id="5" name="Picture 4" descr="A group of mushrooms in bags&#10;&#10;AI-generated content may be incorrect.">
            <a:extLst>
              <a:ext uri="{FF2B5EF4-FFF2-40B4-BE49-F238E27FC236}">
                <a16:creationId xmlns:a16="http://schemas.microsoft.com/office/drawing/2014/main" id="{CBE0D0FD-0BDC-AB08-F859-97F3C29BC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4" y="4035136"/>
            <a:ext cx="3763819" cy="28228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276654-FDD9-5AD1-032E-5A706EC4DC1E}"/>
              </a:ext>
            </a:extLst>
          </p:cNvPr>
          <p:cNvSpPr txBox="1"/>
          <p:nvPr/>
        </p:nvSpPr>
        <p:spPr>
          <a:xfrm>
            <a:off x="178744" y="6407964"/>
            <a:ext cx="8617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Foggy! </a:t>
            </a:r>
          </a:p>
        </p:txBody>
      </p:sp>
      <p:pic>
        <p:nvPicPr>
          <p:cNvPr id="16" name="Picture 15" descr="A black device with a handle and a tube&#10;&#10;AI-generated content may be incorrect.">
            <a:extLst>
              <a:ext uri="{FF2B5EF4-FFF2-40B4-BE49-F238E27FC236}">
                <a16:creationId xmlns:a16="http://schemas.microsoft.com/office/drawing/2014/main" id="{ACABEDBE-F9B4-56B6-FD03-DF8A1BE0C9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3364" y="2413298"/>
            <a:ext cx="3788636" cy="381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2982E36-F833-29DC-9A1A-9937E7300F75}"/>
              </a:ext>
            </a:extLst>
          </p:cNvPr>
          <p:cNvSpPr txBox="1"/>
          <p:nvPr/>
        </p:nvSpPr>
        <p:spPr>
          <a:xfrm>
            <a:off x="10725724" y="6223298"/>
            <a:ext cx="12875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Humidifier  </a:t>
            </a:r>
          </a:p>
        </p:txBody>
      </p:sp>
    </p:spTree>
    <p:extLst>
      <p:ext uri="{BB962C8B-B14F-4D97-AF65-F5344CB8AC3E}">
        <p14:creationId xmlns:p14="http://schemas.microsoft.com/office/powerpoint/2010/main" val="19601771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86047-5643-DD54-AE84-51665EA45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DB365-A12C-BC97-485A-014821F3F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47656"/>
            <a:ext cx="10972800" cy="910744"/>
          </a:xfrm>
        </p:spPr>
        <p:txBody>
          <a:bodyPr>
            <a:normAutofit/>
          </a:bodyPr>
          <a:lstStyle/>
          <a:p>
            <a:pPr>
              <a:defRPr>
                <a:solidFill>
                  <a:srgbClr val="CC0000"/>
                </a:solidFill>
              </a:defRPr>
            </a:pPr>
            <a:r>
              <a:rPr lang="en-US" dirty="0"/>
              <a:t>The Fruiting Process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B3151-8695-372E-EC53-F40433AA3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207" y="2241001"/>
            <a:ext cx="7462920" cy="1832236"/>
          </a:xfrm>
        </p:spPr>
        <p:txBody>
          <a:bodyPr>
            <a:normAutofit/>
          </a:bodyPr>
          <a:lstStyle/>
          <a:p>
            <a:pPr>
              <a:defRPr>
                <a:solidFill>
                  <a:srgbClr val="003366"/>
                </a:solidFill>
              </a:defRPr>
            </a:pPr>
            <a:r>
              <a:rPr lang="en-US" sz="2800" dirty="0">
                <a:solidFill>
                  <a:srgbClr val="0033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Environmental conditions for production</a:t>
            </a:r>
          </a:p>
          <a:p>
            <a:pPr marL="742950" marR="0" lvl="1" indent="-285750">
              <a:buFont typeface="Calibri" panose="020F0502020204030204" pitchFamily="34" charset="0"/>
              <a:buChar char="-"/>
            </a:pPr>
            <a:r>
              <a:rPr lang="en-US" dirty="0">
                <a:solidFill>
                  <a:srgbClr val="00336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Temperature requirements</a:t>
            </a:r>
          </a:p>
          <a:p>
            <a:pPr marL="457200" marR="0" lvl="1" indent="0">
              <a:buNone/>
            </a:pPr>
            <a:r>
              <a:rPr lang="en-US" dirty="0">
                <a:solidFill>
                  <a:srgbClr val="003366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Personally, I like to grow with the seasons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6D6ACB5-7B29-3FA8-5C67-8AC8630B091E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2706DF0-2B33-ABDA-A9C2-1E1C024F9903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3154222C-2C02-41BD-31F8-917EB2B8D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pic>
        <p:nvPicPr>
          <p:cNvPr id="6" name="Picture 5" descr="A bag of white mushrooms&#10;&#10;AI-generated content may be incorrect.">
            <a:extLst>
              <a:ext uri="{FF2B5EF4-FFF2-40B4-BE49-F238E27FC236}">
                <a16:creationId xmlns:a16="http://schemas.microsoft.com/office/drawing/2014/main" id="{81E9AF36-AA31-07F9-E23F-0E08629748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18" t="9686" b="17972"/>
          <a:stretch/>
        </p:blipFill>
        <p:spPr>
          <a:xfrm>
            <a:off x="885436" y="4073236"/>
            <a:ext cx="4936606" cy="2784764"/>
          </a:xfrm>
          <a:prstGeom prst="rect">
            <a:avLst/>
          </a:prstGeom>
        </p:spPr>
      </p:pic>
      <p:pic>
        <p:nvPicPr>
          <p:cNvPr id="11" name="Picture 10" descr="A shelf with plastic bags with pink frosting&#10;&#10;AI-generated content may be incorrect.">
            <a:extLst>
              <a:ext uri="{FF2B5EF4-FFF2-40B4-BE49-F238E27FC236}">
                <a16:creationId xmlns:a16="http://schemas.microsoft.com/office/drawing/2014/main" id="{356F3489-B2DF-69E2-A8C1-C00246DA41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5372"/>
          <a:stretch/>
        </p:blipFill>
        <p:spPr>
          <a:xfrm>
            <a:off x="8988400" y="2039104"/>
            <a:ext cx="3203600" cy="4818896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79BFED1-54A3-6A09-8C85-A3B38FFE96D4}"/>
              </a:ext>
            </a:extLst>
          </p:cNvPr>
          <p:cNvSpPr txBox="1">
            <a:spLocks/>
          </p:cNvSpPr>
          <p:nvPr/>
        </p:nvSpPr>
        <p:spPr>
          <a:xfrm>
            <a:off x="5766624" y="4549499"/>
            <a:ext cx="3277195" cy="1832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r>
              <a:rPr lang="en-US" dirty="0">
                <a:solidFill>
                  <a:srgbClr val="003366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Cold season </a:t>
            </a:r>
          </a:p>
          <a:p>
            <a:pPr marL="457200" lvl="1" indent="0">
              <a:buFont typeface="Arial"/>
              <a:buNone/>
            </a:pPr>
            <a:endParaRPr lang="en-US" dirty="0">
              <a:solidFill>
                <a:srgbClr val="003366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Font typeface="Arial"/>
              <a:buNone/>
            </a:pPr>
            <a:r>
              <a:rPr lang="en-US" dirty="0">
                <a:solidFill>
                  <a:srgbClr val="003366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Warm season</a:t>
            </a:r>
          </a:p>
          <a:p>
            <a:pPr marL="0" indent="0">
              <a:buFont typeface="Arial"/>
              <a:buNone/>
            </a:pPr>
            <a:endParaRPr lang="en-US" sz="1200" dirty="0">
              <a:solidFill>
                <a:srgbClr val="00336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E6ECD440-B9C7-16F4-FB13-1FFEDD8D647F}"/>
              </a:ext>
            </a:extLst>
          </p:cNvPr>
          <p:cNvSpPr/>
          <p:nvPr/>
        </p:nvSpPr>
        <p:spPr>
          <a:xfrm rot="16200000">
            <a:off x="8214146" y="5735784"/>
            <a:ext cx="263236" cy="69100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47897D87-80C0-AD55-F321-192DEB15AE60}"/>
              </a:ext>
            </a:extLst>
          </p:cNvPr>
          <p:cNvSpPr/>
          <p:nvPr/>
        </p:nvSpPr>
        <p:spPr>
          <a:xfrm rot="5400000">
            <a:off x="6226401" y="4711402"/>
            <a:ext cx="263236" cy="69100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9281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92CF7-8D6A-AF99-3A59-638878EFE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FBAF9-7C8F-E6B4-3076-838284649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47656"/>
            <a:ext cx="10972800" cy="910744"/>
          </a:xfrm>
        </p:spPr>
        <p:txBody>
          <a:bodyPr>
            <a:normAutofit/>
          </a:bodyPr>
          <a:lstStyle/>
          <a:p>
            <a:pPr>
              <a:defRPr>
                <a:solidFill>
                  <a:srgbClr val="CC0000"/>
                </a:solidFill>
              </a:defRPr>
            </a:pPr>
            <a:r>
              <a:rPr lang="en-US" dirty="0"/>
              <a:t>The Fruiting Process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8D3C6-7BCE-C3DF-AC27-264677126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207" y="2241000"/>
            <a:ext cx="6580909" cy="2012345"/>
          </a:xfrm>
        </p:spPr>
        <p:txBody>
          <a:bodyPr>
            <a:normAutofit fontScale="70000" lnSpcReduction="20000"/>
          </a:bodyPr>
          <a:lstStyle/>
          <a:p>
            <a:pPr>
              <a:defRPr>
                <a:solidFill>
                  <a:srgbClr val="003366"/>
                </a:solidFill>
              </a:defRPr>
            </a:pPr>
            <a:r>
              <a:rPr lang="en-US" sz="2800" dirty="0">
                <a:solidFill>
                  <a:srgbClr val="0033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Environmental conditions for production</a:t>
            </a:r>
          </a:p>
          <a:p>
            <a:pPr marL="742950" marR="0" lvl="1" indent="-285750">
              <a:buFont typeface="Calibri" panose="020F0502020204030204" pitchFamily="34" charset="0"/>
              <a:buChar char="-"/>
            </a:pPr>
            <a:r>
              <a:rPr lang="en-US" dirty="0">
                <a:solidFill>
                  <a:srgbClr val="00336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Lighting requirements…dim but interesting to note: </a:t>
            </a:r>
          </a:p>
          <a:p>
            <a:pPr marL="742950" marR="0" lvl="1" indent="-285750">
              <a:buFont typeface="Calibri" panose="020F0502020204030204" pitchFamily="34" charset="0"/>
              <a:buChar char="-"/>
            </a:pPr>
            <a:endParaRPr lang="en-US" dirty="0">
              <a:solidFill>
                <a:srgbClr val="003366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>
              <a:buFont typeface="Calibri" panose="020F0502020204030204" pitchFamily="34" charset="0"/>
              <a:buChar char="-"/>
            </a:pPr>
            <a:r>
              <a:rPr lang="en-US" dirty="0">
                <a:solidFill>
                  <a:srgbClr val="00336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Different cap and cluster Morphology </a:t>
            </a:r>
            <a:endParaRPr lang="en-US" dirty="0">
              <a:solidFill>
                <a:srgbClr val="003366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>
              <a:buFont typeface="Calibri" panose="020F0502020204030204" pitchFamily="34" charset="0"/>
              <a:buChar char="-"/>
            </a:pPr>
            <a:r>
              <a:rPr lang="en-US" dirty="0">
                <a:solidFill>
                  <a:srgbClr val="00336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Changes in amounts of dif. Compounds produced</a:t>
            </a:r>
          </a:p>
          <a:p>
            <a:pPr marL="742950" marR="0" lvl="1" indent="-285750">
              <a:buFont typeface="Calibri" panose="020F0502020204030204" pitchFamily="34" charset="0"/>
              <a:buChar char="-"/>
            </a:pPr>
            <a:r>
              <a:rPr lang="en-US" dirty="0">
                <a:solidFill>
                  <a:srgbClr val="003366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Active area of research</a:t>
            </a:r>
            <a:endParaRPr lang="en-US" dirty="0">
              <a:solidFill>
                <a:srgbClr val="003366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>
              <a:buFont typeface="Calibri" panose="020F0502020204030204" pitchFamily="34" charset="0"/>
              <a:buChar char="-"/>
            </a:pPr>
            <a:endParaRPr lang="en-US" dirty="0">
              <a:solidFill>
                <a:srgbClr val="003366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200" dirty="0">
              <a:solidFill>
                <a:srgbClr val="00336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CC76D-B2BD-D8F4-D5BC-2D3CE8679A27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EFDA659-0456-8703-B1EC-C48C4EE2C663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C2574889-FB86-627D-1F90-1D7C2875F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pic>
        <p:nvPicPr>
          <p:cNvPr id="34818" name="Picture 2" descr="light and photosynthetic pigments ...">
            <a:extLst>
              <a:ext uri="{FF2B5EF4-FFF2-40B4-BE49-F238E27FC236}">
                <a16:creationId xmlns:a16="http://schemas.microsoft.com/office/drawing/2014/main" id="{63FAAEA0-D609-434E-4F96-A7066E69B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439" y="2139990"/>
            <a:ext cx="46228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56C107E-69F1-ED26-0089-A0A029EF9D36}"/>
              </a:ext>
            </a:extLst>
          </p:cNvPr>
          <p:cNvGrpSpPr/>
          <p:nvPr/>
        </p:nvGrpSpPr>
        <p:grpSpPr>
          <a:xfrm>
            <a:off x="6160593" y="4074181"/>
            <a:ext cx="6031407" cy="2783819"/>
            <a:chOff x="11143549" y="19700526"/>
            <a:chExt cx="10409173" cy="4970001"/>
          </a:xfrm>
        </p:grpSpPr>
        <p:pic>
          <p:nvPicPr>
            <p:cNvPr id="21" name="Picture 6" descr="IMG955299">
              <a:extLst>
                <a:ext uri="{FF2B5EF4-FFF2-40B4-BE49-F238E27FC236}">
                  <a16:creationId xmlns:a16="http://schemas.microsoft.com/office/drawing/2014/main" id="{243DA546-7159-C567-54C8-12A4F7F9BB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43549" y="19700526"/>
              <a:ext cx="3707132" cy="4970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 descr="A blue and red lights inside a boat&#10;&#10;Description automatically generated">
              <a:extLst>
                <a:ext uri="{FF2B5EF4-FFF2-40B4-BE49-F238E27FC236}">
                  <a16:creationId xmlns:a16="http://schemas.microsoft.com/office/drawing/2014/main" id="{0E3C9562-3FA4-FB7F-3A16-49D1BC33F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6055" y="19700527"/>
              <a:ext cx="6626667" cy="497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65793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IMAG0941.jpg"/>
          <p:cNvPicPr>
            <a:picLocks noChangeAspect="1"/>
          </p:cNvPicPr>
          <p:nvPr/>
        </p:nvPicPr>
        <p:blipFill rotWithShape="1">
          <a:blip r:embed="rId2"/>
          <a:srcRect l="11020" r="5564" b="-2"/>
          <a:stretch/>
        </p:blipFill>
        <p:spPr>
          <a:xfrm>
            <a:off x="8423446" y="4297014"/>
            <a:ext cx="3787886" cy="2554364"/>
          </a:xfrm>
          <a:prstGeom prst="rect">
            <a:avLst/>
          </a:prstGeom>
        </p:spPr>
      </p:pic>
      <p:pic>
        <p:nvPicPr>
          <p:cNvPr id="314" name="0313150817b.jpg" descr="A group of breads on a shelf&#10;&#10;Description automatically generated with low confidence"/>
          <p:cNvPicPr>
            <a:picLocks noChangeAspect="1"/>
          </p:cNvPicPr>
          <p:nvPr/>
        </p:nvPicPr>
        <p:blipFill rotWithShape="1">
          <a:blip r:embed="rId3"/>
          <a:srcRect l="16620" r="152" b="-2"/>
          <a:stretch/>
        </p:blipFill>
        <p:spPr>
          <a:xfrm>
            <a:off x="8423446" y="1742650"/>
            <a:ext cx="3779352" cy="2554364"/>
          </a:xfrm>
          <a:prstGeom prst="rect">
            <a:avLst/>
          </a:prstGeom>
        </p:spPr>
      </p:pic>
      <p:sp>
        <p:nvSpPr>
          <p:cNvPr id="313" name="Shape 313"/>
          <p:cNvSpPr/>
          <p:nvPr/>
        </p:nvSpPr>
        <p:spPr>
          <a:xfrm>
            <a:off x="762754" y="1593307"/>
            <a:ext cx="2667945" cy="812787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0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Growth Stage</a:t>
            </a:r>
          </a:p>
        </p:txBody>
      </p:sp>
      <p:sp>
        <p:nvSpPr>
          <p:cNvPr id="315" name="Shape 315"/>
          <p:cNvSpPr/>
          <p:nvPr/>
        </p:nvSpPr>
        <p:spPr>
          <a:xfrm>
            <a:off x="9735932" y="3931445"/>
            <a:ext cx="757186" cy="226022"/>
          </a:xfrm>
          <a:prstGeom prst="rect">
            <a:avLst/>
          </a:prstGeom>
          <a:solidFill>
            <a:schemeClr val="bg1">
              <a:alpha val="80631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>
            <a:lvl1pPr>
              <a:defRPr sz="30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>
              <a:spcAft>
                <a:spcPts val="600"/>
              </a:spcAft>
            </a:pP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4 - 5 Days</a:t>
            </a:r>
          </a:p>
        </p:txBody>
      </p:sp>
      <p:sp>
        <p:nvSpPr>
          <p:cNvPr id="317" name="Shape 317"/>
          <p:cNvSpPr/>
          <p:nvPr/>
        </p:nvSpPr>
        <p:spPr>
          <a:xfrm>
            <a:off x="9682402" y="5977421"/>
            <a:ext cx="810716" cy="226022"/>
          </a:xfrm>
          <a:prstGeom prst="rect">
            <a:avLst/>
          </a:prstGeom>
          <a:solidFill>
            <a:schemeClr val="bg1">
              <a:alpha val="86079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>
            <a:lvl1pPr>
              <a:defRPr sz="30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>
              <a:spcAft>
                <a:spcPts val="600"/>
              </a:spcAft>
            </a:pP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7 - 10 Days</a:t>
            </a:r>
          </a:p>
        </p:txBody>
      </p:sp>
      <p:sp>
        <p:nvSpPr>
          <p:cNvPr id="318" name="Shape 318"/>
          <p:cNvSpPr/>
          <p:nvPr/>
        </p:nvSpPr>
        <p:spPr>
          <a:xfrm>
            <a:off x="1305309" y="8313351"/>
            <a:ext cx="3462485" cy="396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>
              <a:defRPr sz="30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>
              <a:spcAft>
                <a:spcPts val="600"/>
              </a:spcAft>
            </a:pPr>
            <a:endParaRPr sz="210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9" name="Shape 319"/>
          <p:cNvSpPr/>
          <p:nvPr/>
        </p:nvSpPr>
        <p:spPr>
          <a:xfrm>
            <a:off x="609600" y="2406094"/>
            <a:ext cx="7184368" cy="3919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>
            <a:lvl1pPr>
              <a:defRPr sz="30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Oyster mushrooms can double in size in a day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sz="24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Fluctuation in environmental conditions can affect</a:t>
            </a:r>
            <a:r>
              <a:rPr lang="en-US" sz="24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peed of growth</a:t>
            </a:r>
            <a:endParaRPr lang="en-US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uality of final product</a:t>
            </a:r>
            <a:endParaRPr lang="en-US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</a:t>
            </a:r>
            <a:r>
              <a:rPr lang="en-US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</a:t>
            </a:r>
            <a:r>
              <a:rPr lang="en-US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ciency.</a:t>
            </a:r>
            <a:endParaRPr lang="en-US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harvest batch is referred to as a flush, the first flush is usually 60% of the total yield.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to harvest: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Turgidity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</a:t>
            </a:r>
            <a:endParaRPr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1C6741-0CEB-5DCB-3E78-1DC5AC533182}"/>
              </a:ext>
            </a:extLst>
          </p:cNvPr>
          <p:cNvSpPr txBox="1">
            <a:spLocks/>
          </p:cNvSpPr>
          <p:nvPr/>
        </p:nvSpPr>
        <p:spPr>
          <a:xfrm>
            <a:off x="609600" y="1047656"/>
            <a:ext cx="10972800" cy="91074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>
                <a:solidFill>
                  <a:srgbClr val="CC0000"/>
                </a:solidFill>
              </a:defRPr>
            </a:pPr>
            <a:r>
              <a:rPr lang="en-US">
                <a:solidFill>
                  <a:srgbClr val="CC0000"/>
                </a:solidFill>
              </a:rPr>
              <a:t>The Fruiting Process</a:t>
            </a:r>
            <a:endParaRPr lang="en-US" dirty="0">
              <a:solidFill>
                <a:srgbClr val="CC00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8B6F4A-BAA1-5730-8B02-80170512908D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5221BDA-C475-1483-7F0A-6A9A0E73B820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A705AEA2-6BEE-B8FB-67A7-4B6A7B5CF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7046963"/>
      </p:ext>
    </p:extLst>
  </p:cSld>
  <p:clrMapOvr>
    <a:masterClrMapping/>
  </p:clrMapOvr>
  <p:transition spd="slow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286271" y="2858886"/>
                <a:ext cx="5266021" cy="21071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2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31">
                          <a:latin typeface="Cambria Math" panose="02040503050406030204" pitchFamily="18" charset="0"/>
                          <a:cs typeface="Narkisim" panose="020E0502050101010101" pitchFamily="34" charset="-79"/>
                        </a:rPr>
                        <m:t>𝐵𝐸</m:t>
                      </m:r>
                      <m:r>
                        <a:rPr lang="en-US" sz="2531">
                          <a:latin typeface="Cambria Math" panose="02040503050406030204" pitchFamily="18" charset="0"/>
                          <a:cs typeface="Narkisim" panose="020E0502050101010101" pitchFamily="34" charset="-79"/>
                        </a:rPr>
                        <m:t>%= </m:t>
                      </m:r>
                      <m:f>
                        <m:fPr>
                          <m:ctrlPr>
                            <a:rPr lang="en-US" sz="2531" i="1">
                              <a:latin typeface="Cambria Math" panose="02040503050406030204" pitchFamily="18" charset="0"/>
                              <a:cs typeface="Narkisim" panose="020E0502050101010101" pitchFamily="34" charset="-79"/>
                            </a:rPr>
                          </m:ctrlPr>
                        </m:fPr>
                        <m:num>
                          <m:r>
                            <a:rPr lang="en-US" sz="2531">
                              <a:latin typeface="Cambria Math" panose="02040503050406030204" pitchFamily="18" charset="0"/>
                              <a:cs typeface="Narkisim" panose="020E0502050101010101" pitchFamily="34" charset="-79"/>
                            </a:rPr>
                            <m:t>𝐹𝑟𝑒𝑠h</m:t>
                          </m:r>
                          <m:r>
                            <a:rPr lang="en-US" sz="2531">
                              <a:latin typeface="Cambria Math" panose="02040503050406030204" pitchFamily="18" charset="0"/>
                              <a:cs typeface="Narkisim" panose="020E0502050101010101" pitchFamily="34" charset="-79"/>
                            </a:rPr>
                            <m:t> </m:t>
                          </m:r>
                          <m:r>
                            <a:rPr lang="en-US" sz="2531">
                              <a:latin typeface="Cambria Math" panose="02040503050406030204" pitchFamily="18" charset="0"/>
                              <a:cs typeface="Narkisim" panose="020E0502050101010101" pitchFamily="34" charset="-79"/>
                            </a:rPr>
                            <m:t>𝑊𝑒𝑖𝑔h𝑡</m:t>
                          </m:r>
                        </m:num>
                        <m:den>
                          <m:r>
                            <a:rPr lang="en-US" sz="2531">
                              <a:latin typeface="Cambria Math" panose="02040503050406030204" pitchFamily="18" charset="0"/>
                              <a:cs typeface="Narkisim" panose="020E0502050101010101" pitchFamily="34" charset="-79"/>
                            </a:rPr>
                            <m:t>𝐷𝑟𝑦</m:t>
                          </m:r>
                          <m:r>
                            <a:rPr lang="en-US" sz="2531">
                              <a:latin typeface="Cambria Math" panose="02040503050406030204" pitchFamily="18" charset="0"/>
                              <a:cs typeface="Narkisim" panose="020E0502050101010101" pitchFamily="34" charset="-79"/>
                            </a:rPr>
                            <m:t> </m:t>
                          </m:r>
                          <m:r>
                            <a:rPr lang="en-US" sz="2531">
                              <a:latin typeface="Cambria Math" panose="02040503050406030204" pitchFamily="18" charset="0"/>
                              <a:cs typeface="Narkisim" panose="020E0502050101010101" pitchFamily="34" charset="-79"/>
                            </a:rPr>
                            <m:t>𝑆𝑢𝑏𝑠𝑡𝑟𝑎𝑡𝑒</m:t>
                          </m:r>
                          <m:r>
                            <a:rPr lang="en-US" sz="2531">
                              <a:latin typeface="Cambria Math" panose="02040503050406030204" pitchFamily="18" charset="0"/>
                              <a:cs typeface="Narkisim" panose="020E0502050101010101" pitchFamily="34" charset="-79"/>
                            </a:rPr>
                            <m:t> </m:t>
                          </m:r>
                          <m:r>
                            <a:rPr lang="en-US" sz="2531">
                              <a:latin typeface="Cambria Math" panose="02040503050406030204" pitchFamily="18" charset="0"/>
                              <a:cs typeface="Narkisim" panose="020E0502050101010101" pitchFamily="34" charset="-79"/>
                            </a:rPr>
                            <m:t>𝑊𝑡</m:t>
                          </m:r>
                          <m:r>
                            <a:rPr lang="en-US" sz="2531">
                              <a:latin typeface="Cambria Math" panose="02040503050406030204" pitchFamily="18" charset="0"/>
                              <a:cs typeface="Narkisim" panose="020E0502050101010101" pitchFamily="34" charset="-79"/>
                            </a:rPr>
                            <m:t>.</m:t>
                          </m:r>
                        </m:den>
                      </m:f>
                      <m:r>
                        <a:rPr lang="en-US" sz="253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Narkisim" panose="020E0502050101010101" pitchFamily="34" charset="-79"/>
                        </a:rPr>
                        <m:t>×100</m:t>
                      </m:r>
                    </m:oMath>
                  </m:oMathPara>
                </a14:m>
                <a:endParaRPr lang="en-US" sz="253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271" y="2858886"/>
                <a:ext cx="5266021" cy="210718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2" name="Shape 232"/>
          <p:cNvSpPr/>
          <p:nvPr/>
        </p:nvSpPr>
        <p:spPr>
          <a:xfrm>
            <a:off x="407609" y="1977549"/>
            <a:ext cx="3860578" cy="503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8" tIns="35718" rIns="35718" bIns="35718" anchor="ctr">
            <a:spAutoFit/>
          </a:bodyPr>
          <a:lstStyle>
            <a:lvl1pPr>
              <a:defRPr sz="6300" b="1"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r>
              <a:rPr sz="2800" b="0" dirty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</a:t>
            </a:r>
            <a:r>
              <a:rPr lang="en-US" sz="2800" b="0" dirty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sz="2800" b="0" dirty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</a:t>
            </a:r>
            <a:r>
              <a:rPr lang="en-US" sz="2800" b="0" dirty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sz="2800" b="0" dirty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cien</a:t>
            </a:r>
            <a:r>
              <a:rPr lang="en-US" sz="2800" b="0" dirty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sz="2800" b="0" dirty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</p:txBody>
      </p:sp>
      <p:sp>
        <p:nvSpPr>
          <p:cNvPr id="234" name="Shape 234"/>
          <p:cNvSpPr/>
          <p:nvPr/>
        </p:nvSpPr>
        <p:spPr>
          <a:xfrm>
            <a:off x="221455" y="5035614"/>
            <a:ext cx="5033401" cy="1549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>
              <a:defRPr sz="3000">
                <a:latin typeface="Futura"/>
                <a:ea typeface="Futura"/>
                <a:cs typeface="Futura"/>
                <a:sym typeface="Futura"/>
              </a:defRPr>
            </a:pPr>
            <a:r>
              <a:rPr lang="en-US" sz="1600" dirty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</a:p>
          <a:p>
            <a:pPr>
              <a:defRPr sz="3000">
                <a:latin typeface="Futura"/>
                <a:ea typeface="Futura"/>
                <a:cs typeface="Futura"/>
                <a:sym typeface="Futura"/>
              </a:defRPr>
            </a:pPr>
            <a:r>
              <a:rPr sz="1600" dirty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700g Dry Material per bag</a:t>
            </a:r>
          </a:p>
          <a:p>
            <a:pPr>
              <a:defRPr sz="3000">
                <a:latin typeface="Futura"/>
                <a:ea typeface="Futura"/>
                <a:cs typeface="Futura"/>
                <a:sym typeface="Futura"/>
              </a:defRPr>
            </a:pPr>
            <a:r>
              <a:rPr lang="en-US" sz="1600" dirty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If, </a:t>
            </a:r>
            <a:r>
              <a:rPr sz="1600" dirty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525g </a:t>
            </a:r>
            <a:r>
              <a:rPr lang="en-US" sz="1600" dirty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mushrooms are harvested per bag, </a:t>
            </a:r>
          </a:p>
          <a:p>
            <a:pPr>
              <a:defRPr sz="3000">
                <a:latin typeface="Futura"/>
                <a:ea typeface="Futura"/>
                <a:cs typeface="Futura"/>
                <a:sym typeface="Futura"/>
              </a:defRPr>
            </a:pPr>
            <a:r>
              <a:rPr lang="en-US" sz="1600" dirty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BE:</a:t>
            </a:r>
          </a:p>
          <a:p>
            <a:pPr>
              <a:defRPr sz="3000">
                <a:latin typeface="Futura"/>
                <a:ea typeface="Futura"/>
                <a:cs typeface="Futura"/>
                <a:sym typeface="Futura"/>
              </a:defRPr>
            </a:pPr>
            <a:r>
              <a:rPr sz="1600" dirty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525/700 = 0.75</a:t>
            </a:r>
          </a:p>
          <a:p>
            <a:pPr>
              <a:defRPr sz="3000">
                <a:latin typeface="Futura"/>
                <a:ea typeface="Futura"/>
                <a:cs typeface="Futura"/>
                <a:sym typeface="Futura"/>
              </a:defRPr>
            </a:pPr>
            <a:r>
              <a:rPr sz="1600" dirty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0.75 x 100 = </a:t>
            </a:r>
            <a:r>
              <a:rPr sz="1600" b="1" dirty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75%</a:t>
            </a:r>
            <a:r>
              <a:rPr lang="en-US" sz="1600" b="1" dirty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Bio-efficiency</a:t>
            </a:r>
            <a:endParaRPr sz="1600" b="1" dirty="0">
              <a:solidFill>
                <a:srgbClr val="0033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harvesting equipment.jpg">
            <a:extLst>
              <a:ext uri="{FF2B5EF4-FFF2-40B4-BE49-F238E27FC236}">
                <a16:creationId xmlns:a16="http://schemas.microsoft.com/office/drawing/2014/main" id="{4C10D263-A557-3F52-1DB0-7228B2017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951" y="966952"/>
            <a:ext cx="5891050" cy="5891048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Shape 233"/>
          <p:cNvSpPr/>
          <p:nvPr/>
        </p:nvSpPr>
        <p:spPr>
          <a:xfrm>
            <a:off x="286271" y="2789338"/>
            <a:ext cx="5809729" cy="749242"/>
          </a:xfrm>
          <a:prstGeom prst="rect">
            <a:avLst/>
          </a:prstGeom>
          <a:solidFill>
            <a:schemeClr val="bg1">
              <a:alpha val="6908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>
              <a:defRPr sz="3000">
                <a:latin typeface="Futura"/>
                <a:ea typeface="Futura"/>
                <a:cs typeface="Futura"/>
                <a:sym typeface="Futura"/>
              </a:defRPr>
            </a:pPr>
            <a:r>
              <a:rPr sz="2200" dirty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yield as related to the weight of </a:t>
            </a:r>
            <a:r>
              <a:rPr sz="2200" dirty="0">
                <a:solidFill>
                  <a:srgbClr val="003366"/>
                </a:solidFill>
                <a:latin typeface="Calibri" panose="020F0502020204030204" pitchFamily="34" charset="0"/>
                <a:ea typeface="Futura Condensed"/>
                <a:cs typeface="Calibri" panose="020F0502020204030204" pitchFamily="34" charset="0"/>
                <a:sym typeface="Futura Condensed"/>
              </a:rPr>
              <a:t>dry</a:t>
            </a:r>
            <a:r>
              <a:rPr sz="2200" dirty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material in the substrate, expressed as a percentage.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12FF6B0-A774-F20A-9D24-0A5D38BF911B}"/>
              </a:ext>
            </a:extLst>
          </p:cNvPr>
          <p:cNvSpPr txBox="1">
            <a:spLocks/>
          </p:cNvSpPr>
          <p:nvPr/>
        </p:nvSpPr>
        <p:spPr>
          <a:xfrm>
            <a:off x="105144" y="1066805"/>
            <a:ext cx="3095366" cy="91074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>
                <a:solidFill>
                  <a:srgbClr val="CC0000"/>
                </a:solidFill>
              </a:defRPr>
            </a:pPr>
            <a:r>
              <a:rPr lang="en-US" dirty="0">
                <a:solidFill>
                  <a:srgbClr val="CC0000"/>
                </a:solidFill>
              </a:rPr>
              <a:t>Harvesting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6DE218D-811C-C12D-33D1-199CAEA411D0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1E69671-B508-DCCD-9961-EE41EFE04F90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3134F722-AEDD-59A2-3EA3-A52FD0F43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3407644"/>
      </p:ext>
    </p:extLst>
  </p:cSld>
  <p:clrMapOvr>
    <a:masterClrMapping/>
  </p:clrMapOvr>
  <p:transition spd="slow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5081291" y="1121029"/>
                <a:ext cx="6986954" cy="5720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250000"/>
                  </a:lnSpc>
                </a:pPr>
                <a:r>
                  <a:rPr lang="en-US" sz="4800" u="sng" dirty="0">
                    <a:latin typeface="Narkisim" panose="020E0502050101010101" pitchFamily="34" charset="-79"/>
                    <a:cs typeface="Narkisim" panose="020E0502050101010101" pitchFamily="34" charset="-79"/>
                  </a:rPr>
                  <a:t>Biological Efficiency</a:t>
                </a:r>
              </a:p>
              <a:p>
                <a:pPr algn="ctr">
                  <a:lnSpc>
                    <a:spcPct val="2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latin typeface="Cambria Math" panose="02040503050406030204" pitchFamily="18" charset="0"/>
                          <a:cs typeface="Narkisim" panose="020E0502050101010101" pitchFamily="34" charset="-79"/>
                        </a:rPr>
                        <m:t>𝐵𝐸</m:t>
                      </m:r>
                      <m:r>
                        <a:rPr lang="en-US" sz="3600" i="1">
                          <a:latin typeface="Cambria Math" panose="02040503050406030204" pitchFamily="18" charset="0"/>
                          <a:cs typeface="Narkisim" panose="020E0502050101010101" pitchFamily="34" charset="-79"/>
                        </a:rPr>
                        <m:t>%= 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  <a:cs typeface="Narkisim" panose="020E0502050101010101" pitchFamily="34" charset="-79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 panose="02040503050406030204" pitchFamily="18" charset="0"/>
                              <a:cs typeface="Narkisim" panose="020E0502050101010101" pitchFamily="34" charset="-79"/>
                            </a:rPr>
                            <m:t>𝐹𝑟𝑒𝑠h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  <a:cs typeface="Narkisim" panose="020E0502050101010101" pitchFamily="34" charset="-79"/>
                            </a:rPr>
                            <m:t> 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  <a:cs typeface="Narkisim" panose="020E0502050101010101" pitchFamily="34" charset="-79"/>
                            </a:rPr>
                            <m:t>𝑊𝑒𝑖𝑔h𝑡</m:t>
                          </m:r>
                        </m:num>
                        <m:den>
                          <m:r>
                            <a:rPr lang="en-US" sz="3600" i="1">
                              <a:latin typeface="Cambria Math" panose="02040503050406030204" pitchFamily="18" charset="0"/>
                              <a:cs typeface="Narkisim" panose="020E0502050101010101" pitchFamily="34" charset="-79"/>
                            </a:rPr>
                            <m:t>𝐷𝑟𝑦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  <a:cs typeface="Narkisim" panose="020E0502050101010101" pitchFamily="34" charset="-79"/>
                            </a:rPr>
                            <m:t> 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  <a:cs typeface="Narkisim" panose="020E0502050101010101" pitchFamily="34" charset="-79"/>
                            </a:rPr>
                            <m:t>𝑆𝑢𝑏𝑠𝑡𝑟𝑎𝑡𝑒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  <a:cs typeface="Narkisim" panose="020E0502050101010101" pitchFamily="34" charset="-79"/>
                            </a:rPr>
                            <m:t> 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  <a:cs typeface="Narkisim" panose="020E0502050101010101" pitchFamily="34" charset="-79"/>
                            </a:rPr>
                            <m:t>𝑊𝑡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  <a:cs typeface="Narkisim" panose="020E0502050101010101" pitchFamily="34" charset="-79"/>
                            </a:rPr>
                            <m:t>.</m:t>
                          </m:r>
                        </m:den>
                      </m:f>
                      <m:r>
                        <a:rPr lang="en-US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Narkisim" panose="020E0502050101010101" pitchFamily="34" charset="-79"/>
                        </a:rPr>
                        <m:t>×100</m:t>
                      </m:r>
                    </m:oMath>
                  </m:oMathPara>
                </a14:m>
                <a:endParaRPr lang="en-US" sz="3600" dirty="0">
                  <a:latin typeface="Narkisim" panose="020E0502050101010101" pitchFamily="34" charset="-79"/>
                  <a:cs typeface="Narkisim" panose="020E0502050101010101" pitchFamily="34" charset="-79"/>
                </a:endParaRPr>
              </a:p>
              <a:p>
                <a:pPr algn="ctr">
                  <a:lnSpc>
                    <a:spcPct val="250000"/>
                  </a:lnSpc>
                </a:pPr>
                <a:r>
                  <a:rPr lang="en-US" sz="2800" dirty="0">
                    <a:latin typeface="Narkisim" panose="020E0502050101010101" pitchFamily="34" charset="-79"/>
                    <a:cs typeface="Narkisim" panose="020E0502050101010101" pitchFamily="34" charset="-79"/>
                  </a:rPr>
                  <a:t>Evaluation of yield per quantity of substrate</a:t>
                </a: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1291" y="1121029"/>
                <a:ext cx="6986954" cy="5720797"/>
              </a:xfrm>
              <a:prstGeom prst="rect">
                <a:avLst/>
              </a:prstGeom>
              <a:blipFill>
                <a:blip r:embed="rId3"/>
                <a:stretch>
                  <a:fillRect b="-2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79827" y="2159264"/>
            <a:ext cx="48547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How efficient are mushrooms in biomass conversion to protein?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B2D067-ED8F-97EF-FC3E-F15BD582BB57}"/>
              </a:ext>
            </a:extLst>
          </p:cNvPr>
          <p:cNvSpPr txBox="1"/>
          <p:nvPr/>
        </p:nvSpPr>
        <p:spPr>
          <a:xfrm>
            <a:off x="379827" y="5752236"/>
            <a:ext cx="6105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Biological Efficiency: </a:t>
            </a:r>
          </a:p>
          <a:p>
            <a:r>
              <a:rPr lang="en-US" sz="1600" dirty="0"/>
              <a:t>An Expression of Yield </a:t>
            </a:r>
          </a:p>
          <a:p>
            <a:r>
              <a:rPr lang="en-US" sz="1600" dirty="0"/>
              <a:t>- Growing Gourmet and Medicinal Mushrooms, Stamets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7F0B994-BBB7-365F-B721-137E9D02801A}"/>
              </a:ext>
            </a:extLst>
          </p:cNvPr>
          <p:cNvSpPr txBox="1">
            <a:spLocks/>
          </p:cNvSpPr>
          <p:nvPr/>
        </p:nvSpPr>
        <p:spPr>
          <a:xfrm>
            <a:off x="609600" y="1047656"/>
            <a:ext cx="10972800" cy="91074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>
                <a:solidFill>
                  <a:srgbClr val="CC0000"/>
                </a:solidFill>
              </a:defRPr>
            </a:pPr>
            <a:r>
              <a:rPr lang="en-US">
                <a:solidFill>
                  <a:srgbClr val="CC0000"/>
                </a:solidFill>
              </a:rPr>
              <a:t>The Fruiting Process</a:t>
            </a:r>
            <a:endParaRPr lang="en-US" dirty="0">
              <a:solidFill>
                <a:srgbClr val="CC0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820933-790F-EB6F-D2B2-F8F2CFEF936D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62CB18E-9478-AE95-A83E-B92490B9E047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BEAD93E4-DD67-55ED-FAAD-068E2F845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5954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3B490-E944-15E1-042D-C377DDDF6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02435-0DC2-FC32-28CD-EAB132039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66952"/>
            <a:ext cx="10972800" cy="1143000"/>
          </a:xfrm>
        </p:spPr>
        <p:txBody>
          <a:bodyPr/>
          <a:lstStyle/>
          <a:p>
            <a:pPr>
              <a:defRPr>
                <a:solidFill>
                  <a:srgbClr val="CC0000"/>
                </a:solidFill>
              </a:defRPr>
            </a:pPr>
            <a:r>
              <a:rPr lang="en-US" dirty="0"/>
              <a:t>In</a:t>
            </a:r>
            <a:r>
              <a:rPr lang="en-US" dirty="0">
                <a:solidFill>
                  <a:srgbClr val="CC0000"/>
                </a:solidFill>
              </a:rPr>
              <a:t>trod</a:t>
            </a:r>
            <a:r>
              <a:rPr lang="en-US" dirty="0"/>
              <a:t>uction to Fungi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0C5D5-9F1E-A55B-5A94-77B3C8BAF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157" y="2388525"/>
            <a:ext cx="11616848" cy="1273328"/>
          </a:xfrm>
        </p:spPr>
        <p:txBody>
          <a:bodyPr>
            <a:normAutofit fontScale="92500"/>
          </a:bodyPr>
          <a:lstStyle/>
          <a:p>
            <a:pPr marL="457200" lvl="1" indent="0">
              <a:buNone/>
            </a:pPr>
            <a:r>
              <a:rPr lang="en-US" sz="3600" dirty="0">
                <a:solidFill>
                  <a:srgbClr val="003366"/>
                </a:solidFill>
              </a:rPr>
              <a:t>Fungi are their own </a:t>
            </a:r>
            <a:r>
              <a:rPr lang="en-US" sz="3600" b="1" dirty="0">
                <a:solidFill>
                  <a:srgbClr val="003366"/>
                </a:solidFill>
              </a:rPr>
              <a:t>Kingdom</a:t>
            </a:r>
            <a:r>
              <a:rPr lang="en-US" sz="3600" dirty="0">
                <a:solidFill>
                  <a:srgbClr val="003366"/>
                </a:solidFill>
              </a:rPr>
              <a:t>!</a:t>
            </a:r>
          </a:p>
          <a:p>
            <a:pPr marL="457200" lvl="1" indent="0">
              <a:buNone/>
            </a:pPr>
            <a:r>
              <a:rPr lang="en-US" altLang="en-US" sz="2600" dirty="0">
                <a:solidFill>
                  <a:srgbClr val="003366"/>
                </a:solidFill>
                <a:latin typeface="Arial" panose="020B0604020202020204" pitchFamily="34" charset="0"/>
              </a:rPr>
              <a:t>Fungi belong to one of the largest and most diverse groups of living organisms.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480E6CE-8036-6753-B284-167FCFB51CC3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A835CA2-D1D1-5A82-A0BF-82C15A39ECCD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C8BCA636-0481-642E-0AC5-ED5ACBAAC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BD80D58-8CE6-6F62-E313-76865C5EDE21}"/>
              </a:ext>
            </a:extLst>
          </p:cNvPr>
          <p:cNvSpPr txBox="1"/>
          <p:nvPr/>
        </p:nvSpPr>
        <p:spPr>
          <a:xfrm>
            <a:off x="8258565" y="6603274"/>
            <a:ext cx="3933435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en-US" sz="700" dirty="0">
                <a:latin typeface="Arial" panose="020B0604020202020204" pitchFamily="34" charset="0"/>
              </a:rPr>
              <a:t>https://</a:t>
            </a:r>
            <a:r>
              <a:rPr lang="en-US" altLang="en-US" sz="700" dirty="0" err="1">
                <a:latin typeface="Arial" panose="020B0604020202020204" pitchFamily="34" charset="0"/>
              </a:rPr>
              <a:t>www.nationalgeographic.com</a:t>
            </a:r>
            <a:r>
              <a:rPr lang="en-US" altLang="en-US" sz="700" dirty="0">
                <a:latin typeface="Arial" panose="020B0604020202020204" pitchFamily="34" charset="0"/>
              </a:rPr>
              <a:t>/science/article/oldest-fungus-fossils-found-earth-history</a:t>
            </a:r>
          </a:p>
        </p:txBody>
      </p:sp>
      <p:pic>
        <p:nvPicPr>
          <p:cNvPr id="6" name="Picture 5" descr="A close-up of a grey rock&#10;&#10;Description automatically generated">
            <a:extLst>
              <a:ext uri="{FF2B5EF4-FFF2-40B4-BE49-F238E27FC236}">
                <a16:creationId xmlns:a16="http://schemas.microsoft.com/office/drawing/2014/main" id="{28924C21-2D48-9DA3-2EEF-49FDE40D1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565" y="3940427"/>
            <a:ext cx="3834012" cy="260747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E67FD52-ED09-09C7-0D57-780B31C60104}"/>
              </a:ext>
            </a:extLst>
          </p:cNvPr>
          <p:cNvSpPr txBox="1">
            <a:spLocks/>
          </p:cNvSpPr>
          <p:nvPr/>
        </p:nvSpPr>
        <p:spPr>
          <a:xfrm>
            <a:off x="609600" y="3531525"/>
            <a:ext cx="7464357" cy="21936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altLang="en-US" sz="3000" dirty="0">
              <a:solidFill>
                <a:srgbClr val="003366"/>
              </a:solidFill>
              <a:latin typeface="Arial" panose="020B0604020202020204" pitchFamily="34" charset="0"/>
            </a:endParaRPr>
          </a:p>
          <a:p>
            <a:r>
              <a:rPr lang="en-US" altLang="en-US" sz="3000" dirty="0">
                <a:solidFill>
                  <a:srgbClr val="003366"/>
                </a:solidFill>
                <a:latin typeface="Arial" panose="020B0604020202020204" pitchFamily="34" charset="0"/>
              </a:rPr>
              <a:t>Indeed, fungi are much older than plants:</a:t>
            </a:r>
          </a:p>
          <a:p>
            <a:pPr marL="0" indent="0">
              <a:buNone/>
            </a:pPr>
            <a:endParaRPr lang="en-US" altLang="en-US" sz="3000" dirty="0">
              <a:solidFill>
                <a:srgbClr val="003366"/>
              </a:solidFill>
              <a:latin typeface="Arial" panose="020B0604020202020204" pitchFamily="34" charset="0"/>
            </a:endParaRPr>
          </a:p>
          <a:p>
            <a:pPr lvl="1"/>
            <a:r>
              <a:rPr lang="en-US" altLang="en-US" sz="1800" dirty="0">
                <a:solidFill>
                  <a:srgbClr val="003366"/>
                </a:solidFill>
                <a:latin typeface="Arial" panose="020B0604020202020204" pitchFamily="34" charset="0"/>
              </a:rPr>
              <a:t>Fungi are estimated to have evolved </a:t>
            </a:r>
            <a:r>
              <a:rPr lang="en-US" altLang="en-US" sz="1800" b="1" dirty="0">
                <a:solidFill>
                  <a:srgbClr val="003366"/>
                </a:solidFill>
                <a:latin typeface="Arial" panose="020B0604020202020204" pitchFamily="34" charset="0"/>
              </a:rPr>
              <a:t>1,300 million years ago </a:t>
            </a:r>
          </a:p>
          <a:p>
            <a:pPr lvl="1"/>
            <a:r>
              <a:rPr lang="en-US" altLang="en-US" sz="1800" dirty="0">
                <a:solidFill>
                  <a:srgbClr val="003366"/>
                </a:solidFill>
                <a:latin typeface="Arial" panose="020B0604020202020204" pitchFamily="34" charset="0"/>
              </a:rPr>
              <a:t>Plants are estimated to have evolved</a:t>
            </a:r>
            <a:r>
              <a:rPr lang="en-US" altLang="en-US" sz="1800" b="1" dirty="0">
                <a:solidFill>
                  <a:srgbClr val="003366"/>
                </a:solidFill>
                <a:latin typeface="Arial" panose="020B0604020202020204" pitchFamily="34" charset="0"/>
              </a:rPr>
              <a:t> 700 million years ago</a:t>
            </a:r>
          </a:p>
          <a:p>
            <a:pPr marL="457200" lvl="1" indent="0">
              <a:buFont typeface="Arial"/>
              <a:buNone/>
            </a:pPr>
            <a:endParaRPr lang="en-US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9997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20FB2-FFF6-A277-E2B0-532967EA5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525F593-2985-F5A7-FF9D-FA330A405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4" y="1233212"/>
            <a:ext cx="5209309" cy="1143000"/>
          </a:xfrm>
        </p:spPr>
        <p:txBody>
          <a:bodyPr>
            <a:normAutofit/>
          </a:bodyPr>
          <a:lstStyle/>
          <a:p>
            <a:pPr>
              <a:defRPr>
                <a:solidFill>
                  <a:srgbClr val="CC0000"/>
                </a:solidFill>
              </a:defRPr>
            </a:pPr>
            <a:r>
              <a:rPr lang="en-US" dirty="0"/>
              <a:t>Fruiting Equipment</a:t>
            </a:r>
            <a:endParaRPr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3065A4A-8E00-DB95-1F30-1F6893B1214B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0929E8D-FD3A-B3CB-E665-5A9D0057C514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CBF52198-443C-62DF-4FFF-AFDFFD93F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B63ECC2-EDED-02A4-90FC-98DF7DCC72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4936701"/>
              </p:ext>
            </p:extLst>
          </p:nvPr>
        </p:nvGraphicFramePr>
        <p:xfrm>
          <a:off x="609600" y="2540414"/>
          <a:ext cx="10972800" cy="2834640"/>
        </p:xfrm>
        <a:graphic>
          <a:graphicData uri="http://schemas.openxmlformats.org/drawingml/2006/table">
            <a:tbl>
              <a:tblPr/>
              <a:tblGrid>
                <a:gridCol w="5486400">
                  <a:extLst>
                    <a:ext uri="{9D8B030D-6E8A-4147-A177-3AD203B41FA5}">
                      <a16:colId xmlns:a16="http://schemas.microsoft.com/office/drawing/2014/main" val="2875754977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7147146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 dirty="0"/>
                        <a:t>Equipment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Purpose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564155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Humidifier or fogger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To maintain 85–95% relative humidity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913991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Exhaust fans or air exchange system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For fresh air intake and CO₂ removal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709464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Lighting (LED or CFLs)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Mushrooms need light for triggering fruiting (~500–1000 lux)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903476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Racks or hanging systems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For organizing grow bags or blocks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437312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Misting system (optional)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For manual or automated humidity control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32244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Timers &amp; automation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For scheduling misting, lighting, and airflow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7609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6730444"/>
      </p:ext>
    </p:extLst>
  </p:cSld>
  <p:clrMapOvr>
    <a:masterClrMapping/>
  </p:clrMapOvr>
  <p:transition spd="slow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65" y="1194354"/>
            <a:ext cx="4186075" cy="966952"/>
          </a:xfrm>
        </p:spPr>
        <p:txBody>
          <a:bodyPr>
            <a:normAutofit fontScale="90000"/>
          </a:bodyPr>
          <a:lstStyle/>
          <a:p>
            <a:pPr algn="l">
              <a:defRPr>
                <a:solidFill>
                  <a:srgbClr val="CC0000"/>
                </a:solidFill>
              </a:defRPr>
            </a:pPr>
            <a:r>
              <a:rPr lang="en-US" dirty="0"/>
              <a:t>Post- Harvest</a:t>
            </a:r>
            <a:br>
              <a:rPr lang="en-US" dirty="0"/>
            </a:br>
            <a:r>
              <a:rPr lang="en-US" dirty="0"/>
              <a:t>Shelf Life </a:t>
            </a:r>
            <a:endParaRPr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A3958F4-4A9D-6BF0-4128-A37262FD0EBB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8D09E4B-2794-9EA6-6F4E-E92737526E23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7BB005AE-46D6-0B85-B6D4-C016FDB9E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78E7C49-6135-DED6-0F87-B7E532870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238" y="2332037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3366"/>
                </a:solidFill>
              </a:rPr>
              <a:t>Different mushroom varieties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7FF51BC0-6AF7-0E5E-EAF2-E7743803DE94}"/>
              </a:ext>
            </a:extLst>
          </p:cNvPr>
          <p:cNvSpPr txBox="1">
            <a:spLocks/>
          </p:cNvSpPr>
          <p:nvPr/>
        </p:nvSpPr>
        <p:spPr>
          <a:xfrm>
            <a:off x="7797113" y="2307308"/>
            <a:ext cx="3624649" cy="617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003366"/>
                </a:solidFill>
              </a:rPr>
              <a:t>Different shelf life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2B2E8DE9-7D98-A2DF-7B67-10FD95625CD1}"/>
              </a:ext>
            </a:extLst>
          </p:cNvPr>
          <p:cNvSpPr/>
          <p:nvPr/>
        </p:nvSpPr>
        <p:spPr>
          <a:xfrm>
            <a:off x="6227805" y="2535707"/>
            <a:ext cx="1248032" cy="18535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B26DC0-B835-8FB9-356D-87C2486CFB2A}"/>
              </a:ext>
            </a:extLst>
          </p:cNvPr>
          <p:cNvSpPr txBox="1"/>
          <p:nvPr/>
        </p:nvSpPr>
        <p:spPr>
          <a:xfrm>
            <a:off x="770237" y="4606668"/>
            <a:ext cx="1047441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003366"/>
                </a:solidFill>
              </a:rPr>
              <a:t>Packaging tactics: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66"/>
                </a:solidFill>
              </a:rPr>
              <a:t>Modified Atmosphere Packaging (MAP): Uses low O₂ and elevated CO₂ to slow spoilage.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66"/>
                </a:solidFill>
              </a:rPr>
              <a:t>Perforated plastic films: Allow gas exchange to avoid anaerobic spoilage.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66"/>
                </a:solidFill>
              </a:rPr>
              <a:t>Paper bags or breathable clamshells: Wick away excess moisture but retain some humidity.</a:t>
            </a:r>
          </a:p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16D2D5-AF0C-0510-E9D7-CBE76AC4400C}"/>
              </a:ext>
            </a:extLst>
          </p:cNvPr>
          <p:cNvSpPr txBox="1"/>
          <p:nvPr/>
        </p:nvSpPr>
        <p:spPr>
          <a:xfrm>
            <a:off x="770238" y="3062520"/>
            <a:ext cx="814620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3366"/>
                </a:solidFill>
              </a:rPr>
              <a:t>But also, in general: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66"/>
                </a:solidFill>
              </a:rPr>
              <a:t>Harvest before mushrooms reach full maturity and start dropping spores.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66"/>
                </a:solidFill>
              </a:rPr>
              <a:t>Turgidity and temperature can often be used as a gauge.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66"/>
                </a:solidFill>
              </a:rPr>
              <a:t>Harvest gently and keep fruiting chambers clean.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B3CFC-2FDC-039B-3457-BEB702932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EA111203-620B-1303-B416-CE18AADA83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4598947"/>
              </p:ext>
            </p:extLst>
          </p:nvPr>
        </p:nvGraphicFramePr>
        <p:xfrm>
          <a:off x="722361" y="2456026"/>
          <a:ext cx="10747278" cy="3985560"/>
        </p:xfrm>
        <a:graphic>
          <a:graphicData uri="http://schemas.openxmlformats.org/drawingml/2006/table">
            <a:tbl>
              <a:tblPr/>
              <a:tblGrid>
                <a:gridCol w="2158526">
                  <a:extLst>
                    <a:ext uri="{9D8B030D-6E8A-4147-A177-3AD203B41FA5}">
                      <a16:colId xmlns:a16="http://schemas.microsoft.com/office/drawing/2014/main" val="1149825228"/>
                    </a:ext>
                  </a:extLst>
                </a:gridCol>
                <a:gridCol w="2147188">
                  <a:extLst>
                    <a:ext uri="{9D8B030D-6E8A-4147-A177-3AD203B41FA5}">
                      <a16:colId xmlns:a16="http://schemas.microsoft.com/office/drawing/2014/main" val="1353848881"/>
                    </a:ext>
                  </a:extLst>
                </a:gridCol>
                <a:gridCol w="2147188">
                  <a:extLst>
                    <a:ext uri="{9D8B030D-6E8A-4147-A177-3AD203B41FA5}">
                      <a16:colId xmlns:a16="http://schemas.microsoft.com/office/drawing/2014/main" val="2675980290"/>
                    </a:ext>
                  </a:extLst>
                </a:gridCol>
                <a:gridCol w="2147188">
                  <a:extLst>
                    <a:ext uri="{9D8B030D-6E8A-4147-A177-3AD203B41FA5}">
                      <a16:colId xmlns:a16="http://schemas.microsoft.com/office/drawing/2014/main" val="14142762"/>
                    </a:ext>
                  </a:extLst>
                </a:gridCol>
                <a:gridCol w="2147188">
                  <a:extLst>
                    <a:ext uri="{9D8B030D-6E8A-4147-A177-3AD203B41FA5}">
                      <a16:colId xmlns:a16="http://schemas.microsoft.com/office/drawing/2014/main" val="360115518"/>
                    </a:ext>
                  </a:extLst>
                </a:gridCol>
              </a:tblGrid>
              <a:tr h="182406">
                <a:tc>
                  <a:txBody>
                    <a:bodyPr/>
                    <a:lstStyle/>
                    <a:p>
                      <a:r>
                        <a:rPr lang="en-US" sz="1200" b="1" u="sng" dirty="0"/>
                        <a:t>Mushroom Species</a:t>
                      </a:r>
                      <a:endParaRPr lang="en-US" sz="1200" u="sng" dirty="0"/>
                    </a:p>
                  </a:txBody>
                  <a:tcPr marL="32797" marR="32797" marT="16398" marB="163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u="sng"/>
                        <a:t>Main Issues</a:t>
                      </a:r>
                      <a:endParaRPr lang="en-US" sz="1200" u="sng"/>
                    </a:p>
                  </a:txBody>
                  <a:tcPr marL="32797" marR="32797" marT="16398" marB="163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u="sng"/>
                        <a:t>Optimal Storage</a:t>
                      </a:r>
                      <a:endParaRPr lang="en-US" sz="1200" u="sng"/>
                    </a:p>
                  </a:txBody>
                  <a:tcPr marL="32797" marR="32797" marT="16398" marB="163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u="sng" dirty="0"/>
                        <a:t>Shelf Life (Days)</a:t>
                      </a:r>
                      <a:endParaRPr lang="en-US" sz="1200" u="sng" dirty="0"/>
                    </a:p>
                  </a:txBody>
                  <a:tcPr marL="32797" marR="32797" marT="16398" marB="163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u="sng" dirty="0"/>
                        <a:t>Tips</a:t>
                      </a:r>
                      <a:endParaRPr lang="en-US" sz="1200" u="sng" dirty="0"/>
                    </a:p>
                  </a:txBody>
                  <a:tcPr marL="32797" marR="32797" marT="16398" marB="163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0607990"/>
                  </a:ext>
                </a:extLst>
              </a:tr>
              <a:tr h="337075">
                <a:tc>
                  <a:txBody>
                    <a:bodyPr/>
                    <a:lstStyle/>
                    <a:p>
                      <a:r>
                        <a:rPr lang="en-US" sz="1200" b="1" dirty="0"/>
                        <a:t>Shiitake (Lentinula edodes)</a:t>
                      </a:r>
                      <a:endParaRPr lang="en-US" sz="1200" dirty="0"/>
                    </a:p>
                  </a:txBody>
                  <a:tcPr marL="32797" marR="32797" marT="16398" marB="163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Browning, stem hardening</a:t>
                      </a:r>
                    </a:p>
                  </a:txBody>
                  <a:tcPr marL="32797" marR="32797" marT="16398" marB="163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1–4°C, 80–90% RH</a:t>
                      </a:r>
                    </a:p>
                  </a:txBody>
                  <a:tcPr marL="32797" marR="32797" marT="16398" marB="163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10–21 (fresh), 180+ (dried)</a:t>
                      </a:r>
                    </a:p>
                  </a:txBody>
                  <a:tcPr marL="32797" marR="32797" marT="16398" marB="163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Vacuum or MAP, trim stems, dries well.</a:t>
                      </a:r>
                    </a:p>
                  </a:txBody>
                  <a:tcPr marL="32797" marR="32797" marT="16398" marB="163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4372654"/>
                  </a:ext>
                </a:extLst>
              </a:tr>
              <a:tr h="337075">
                <a:tc>
                  <a:txBody>
                    <a:bodyPr/>
                    <a:lstStyle/>
                    <a:p>
                      <a:r>
                        <a:rPr lang="en-US" sz="1200" b="1" dirty="0"/>
                        <a:t>Oyster (Pleurotus spp.)</a:t>
                      </a:r>
                      <a:endParaRPr lang="en-US" sz="1200" dirty="0"/>
                    </a:p>
                  </a:txBody>
                  <a:tcPr marL="32797" marR="32797" marT="16398" marB="163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Wilts &amp; changes color</a:t>
                      </a:r>
                    </a:p>
                  </a:txBody>
                  <a:tcPr marL="32797" marR="32797" marT="16398" marB="163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0–2°C, 90–95% RH</a:t>
                      </a:r>
                    </a:p>
                  </a:txBody>
                  <a:tcPr marL="32797" marR="32797" marT="16398" marB="163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6–8 (fresh), 180+ (dried)</a:t>
                      </a:r>
                    </a:p>
                  </a:txBody>
                  <a:tcPr marL="32797" marR="32797" marT="16398" marB="163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Perforated or paper bags, no washing, dry at 50–55°C.</a:t>
                      </a:r>
                    </a:p>
                  </a:txBody>
                  <a:tcPr marL="32797" marR="32797" marT="16398" marB="163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8185578"/>
                  </a:ext>
                </a:extLst>
              </a:tr>
              <a:tr h="337075">
                <a:tc>
                  <a:txBody>
                    <a:bodyPr/>
                    <a:lstStyle/>
                    <a:p>
                      <a:r>
                        <a:rPr lang="en-US" sz="1200" b="1"/>
                        <a:t>Button (Agaricus bisporus)</a:t>
                      </a:r>
                      <a:endParaRPr lang="en-US" sz="1200"/>
                    </a:p>
                  </a:txBody>
                  <a:tcPr marL="32797" marR="32797" marT="16398" marB="163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Bruising, browning, high respiration</a:t>
                      </a:r>
                    </a:p>
                  </a:txBody>
                  <a:tcPr marL="32797" marR="32797" marT="16398" marB="163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0–2°C, 85–90% RH</a:t>
                      </a:r>
                    </a:p>
                  </a:txBody>
                  <a:tcPr marL="32797" marR="32797" marT="16398" marB="163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7–10 (fresh), 180+ (dried)</a:t>
                      </a:r>
                    </a:p>
                  </a:txBody>
                  <a:tcPr marL="32797" marR="32797" marT="16398" marB="163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MAP (5–10% CO₂), ascorbic/citric acid dips, UV-B enhances vit D.</a:t>
                      </a:r>
                    </a:p>
                  </a:txBody>
                  <a:tcPr marL="32797" marR="32797" marT="16398" marB="163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3014731"/>
                  </a:ext>
                </a:extLst>
              </a:tr>
              <a:tr h="337075">
                <a:tc>
                  <a:txBody>
                    <a:bodyPr/>
                    <a:lstStyle/>
                    <a:p>
                      <a:r>
                        <a:rPr lang="en-US" sz="1200" b="1" dirty="0"/>
                        <a:t>Enoki (</a:t>
                      </a:r>
                      <a:r>
                        <a:rPr lang="en-US" sz="1200" b="1" dirty="0" err="1"/>
                        <a:t>Flammulina</a:t>
                      </a:r>
                      <a:r>
                        <a:rPr lang="en-US" sz="1200" b="1" dirty="0"/>
                        <a:t> </a:t>
                      </a:r>
                      <a:r>
                        <a:rPr lang="en-US" sz="1200" b="1" dirty="0" err="1"/>
                        <a:t>velutipes</a:t>
                      </a:r>
                      <a:r>
                        <a:rPr lang="en-US" sz="1200" b="1" dirty="0"/>
                        <a:t>)</a:t>
                      </a:r>
                      <a:endParaRPr lang="en-US" sz="1200" dirty="0"/>
                    </a:p>
                  </a:txBody>
                  <a:tcPr marL="32797" marR="32797" marT="16398" marB="163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Sliminess, water-logging</a:t>
                      </a:r>
                    </a:p>
                  </a:txBody>
                  <a:tcPr marL="32797" marR="32797" marT="16398" marB="163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1–4°C, wax paper or MAP</a:t>
                      </a:r>
                    </a:p>
                  </a:txBody>
                  <a:tcPr marL="32797" marR="32797" marT="16398" marB="163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10–14 (fresh)</a:t>
                      </a:r>
                    </a:p>
                  </a:txBody>
                  <a:tcPr marL="32797" marR="32797" marT="16398" marB="163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 washing, store upright in paper or MAP.</a:t>
                      </a:r>
                    </a:p>
                  </a:txBody>
                  <a:tcPr marL="32797" marR="32797" marT="16398" marB="163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8602491"/>
                  </a:ext>
                </a:extLst>
              </a:tr>
              <a:tr h="337075">
                <a:tc>
                  <a:txBody>
                    <a:bodyPr/>
                    <a:lstStyle/>
                    <a:p>
                      <a:r>
                        <a:rPr lang="en-US" sz="1200" b="1"/>
                        <a:t>Maitake (Grifola frondosa)</a:t>
                      </a:r>
                      <a:endParaRPr lang="en-US" sz="1200"/>
                    </a:p>
                  </a:txBody>
                  <a:tcPr marL="32797" marR="32797" marT="16398" marB="163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Wilting, limp texture</a:t>
                      </a:r>
                    </a:p>
                  </a:txBody>
                  <a:tcPr marL="32797" marR="32797" marT="16398" marB="163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1–2°C, breathable packaging</a:t>
                      </a:r>
                    </a:p>
                  </a:txBody>
                  <a:tcPr marL="32797" marR="32797" marT="16398" marB="163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5–7 (fresh), 180+ (dried)</a:t>
                      </a:r>
                    </a:p>
                  </a:txBody>
                  <a:tcPr marL="32797" marR="32797" marT="16398" marB="163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Slice &amp; dry, vacuum-seal refrigerated for short-term.</a:t>
                      </a:r>
                    </a:p>
                  </a:txBody>
                  <a:tcPr marL="32797" marR="32797" marT="16398" marB="163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7047053"/>
                  </a:ext>
                </a:extLst>
              </a:tr>
              <a:tr h="337075">
                <a:tc>
                  <a:txBody>
                    <a:bodyPr/>
                    <a:lstStyle/>
                    <a:p>
                      <a:r>
                        <a:rPr lang="en-US" sz="1200" b="1"/>
                        <a:t>Pioppino (Agrocybe aegerita)</a:t>
                      </a:r>
                      <a:endParaRPr lang="en-US" sz="1200"/>
                    </a:p>
                  </a:txBody>
                  <a:tcPr marL="32797" marR="32797" marT="16398" marB="163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Cap separation, dehydration</a:t>
                      </a:r>
                    </a:p>
                  </a:txBody>
                  <a:tcPr marL="32797" marR="32797" marT="16398" marB="163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0–2°C, perforated film</a:t>
                      </a:r>
                    </a:p>
                  </a:txBody>
                  <a:tcPr marL="32797" marR="32797" marT="16398" marB="163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6–8 (fresh), 150+ (dried)</a:t>
                      </a:r>
                    </a:p>
                  </a:txBody>
                  <a:tcPr marL="32797" marR="32797" marT="16398" marB="163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Perforated or paper bags, no washing. Dry or pickle for extended storage.</a:t>
                      </a:r>
                    </a:p>
                  </a:txBody>
                  <a:tcPr marL="32797" marR="32797" marT="16398" marB="163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4914371"/>
                  </a:ext>
                </a:extLst>
              </a:tr>
              <a:tr h="337075">
                <a:tc>
                  <a:txBody>
                    <a:bodyPr/>
                    <a:lstStyle/>
                    <a:p>
                      <a:r>
                        <a:rPr lang="en-US" sz="1200" b="1"/>
                        <a:t>Nameko (Pholiota nameko)</a:t>
                      </a:r>
                      <a:endParaRPr lang="en-US" sz="1200"/>
                    </a:p>
                  </a:txBody>
                  <a:tcPr marL="32797" marR="32797" marT="16398" marB="163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Slimy spoilage, microbial risk</a:t>
                      </a:r>
                    </a:p>
                  </a:txBody>
                  <a:tcPr marL="32797" marR="32797" marT="16398" marB="163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1–3°C, breathable packaging</a:t>
                      </a:r>
                    </a:p>
                  </a:txBody>
                  <a:tcPr marL="32797" marR="32797" marT="16398" marB="163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5–7 (fresh), 90+ (lightly dried or frozen)</a:t>
                      </a:r>
                    </a:p>
                  </a:txBody>
                  <a:tcPr marL="32797" marR="32797" marT="16398" marB="163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Slight stickiness is normal. Avoid sealed containers.</a:t>
                      </a:r>
                    </a:p>
                  </a:txBody>
                  <a:tcPr marL="32797" marR="32797" marT="16398" marB="163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61151"/>
                  </a:ext>
                </a:extLst>
              </a:tr>
              <a:tr h="337075">
                <a:tc>
                  <a:txBody>
                    <a:bodyPr/>
                    <a:lstStyle/>
                    <a:p>
                      <a:r>
                        <a:rPr lang="en-US" sz="1200" b="1"/>
                        <a:t>Reishi (Ganoderma lucidum)</a:t>
                      </a:r>
                      <a:endParaRPr lang="en-US" sz="1200"/>
                    </a:p>
                  </a:txBody>
                  <a:tcPr marL="32797" marR="32797" marT="16398" marB="163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Woody; usually dried</a:t>
                      </a:r>
                    </a:p>
                  </a:txBody>
                  <a:tcPr marL="32797" marR="32797" marT="16398" marB="163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Fully dried; room temp or fridge</a:t>
                      </a:r>
                    </a:p>
                  </a:txBody>
                  <a:tcPr marL="32797" marR="32797" marT="16398" marB="163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180–730+ (dried)</a:t>
                      </a:r>
                    </a:p>
                  </a:txBody>
                  <a:tcPr marL="32797" marR="32797" marT="16398" marB="163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Dry fully. Extremely shelf-stable when dried.</a:t>
                      </a:r>
                    </a:p>
                  </a:txBody>
                  <a:tcPr marL="32797" marR="32797" marT="16398" marB="163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2168903"/>
                  </a:ext>
                </a:extLst>
              </a:tr>
              <a:tr h="337075">
                <a:tc>
                  <a:txBody>
                    <a:bodyPr/>
                    <a:lstStyle/>
                    <a:p>
                      <a:r>
                        <a:rPr lang="en-US" sz="1200" b="1"/>
                        <a:t>Wood Ear (Auricularia spp.)</a:t>
                      </a:r>
                      <a:endParaRPr lang="en-US" sz="1200"/>
                    </a:p>
                  </a:txBody>
                  <a:tcPr marL="32797" marR="32797" marT="16398" marB="163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Toughens with age, microbial risk</a:t>
                      </a:r>
                    </a:p>
                  </a:txBody>
                  <a:tcPr marL="32797" marR="32797" marT="16398" marB="163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1–4°C (fresh) / Room temp sealed (dried)</a:t>
                      </a:r>
                    </a:p>
                  </a:txBody>
                  <a:tcPr marL="32797" marR="32797" marT="16398" marB="163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7–10 (fresh), 365+ (dried)</a:t>
                      </a:r>
                    </a:p>
                  </a:txBody>
                  <a:tcPr marL="32797" marR="32797" marT="16398" marB="163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Best dried. Rinse only before use.</a:t>
                      </a:r>
                    </a:p>
                  </a:txBody>
                  <a:tcPr marL="32797" marR="32797" marT="16398" marB="163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6774230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EA2E6074-0596-2ADC-2AC1-4C101568BAE1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49D0444-16F0-51CC-2CE0-8DE9085F4FD6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F6E9A552-CCFF-3912-3606-BBA4D1F56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AE266A2-AFC6-5A54-03AA-5362E2350337}"/>
              </a:ext>
            </a:extLst>
          </p:cNvPr>
          <p:cNvSpPr txBox="1"/>
          <p:nvPr/>
        </p:nvSpPr>
        <p:spPr>
          <a:xfrm>
            <a:off x="609600" y="2005990"/>
            <a:ext cx="1129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66"/>
                </a:solidFill>
              </a:rPr>
              <a:t>Examples: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C7128C-46C7-B3F0-6C4E-0C85213D3447}"/>
              </a:ext>
            </a:extLst>
          </p:cNvPr>
          <p:cNvSpPr txBox="1"/>
          <p:nvPr/>
        </p:nvSpPr>
        <p:spPr>
          <a:xfrm>
            <a:off x="-1191050" y="8232472"/>
            <a:ext cx="6204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66"/>
                </a:solidFill>
              </a:rPr>
              <a:t>Examples of Fresh mushrooms with a Shelf Life of about a week: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336B785-F9C1-D03D-EAE0-220E74A660DD}"/>
              </a:ext>
            </a:extLst>
          </p:cNvPr>
          <p:cNvSpPr txBox="1">
            <a:spLocks/>
          </p:cNvSpPr>
          <p:nvPr/>
        </p:nvSpPr>
        <p:spPr>
          <a:xfrm>
            <a:off x="609600" y="1110211"/>
            <a:ext cx="2682283" cy="966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>
                <a:solidFill>
                  <a:srgbClr val="CC0000"/>
                </a:solidFill>
              </a:defRPr>
            </a:pPr>
            <a:r>
              <a:rPr lang="en-US" dirty="0">
                <a:solidFill>
                  <a:srgbClr val="CC0000"/>
                </a:solidFill>
              </a:rPr>
              <a:t>Post- Harvest</a:t>
            </a:r>
            <a:br>
              <a:rPr lang="en-US" dirty="0">
                <a:solidFill>
                  <a:srgbClr val="CC0000"/>
                </a:solidFill>
              </a:rPr>
            </a:br>
            <a:r>
              <a:rPr lang="en-US" dirty="0">
                <a:solidFill>
                  <a:srgbClr val="CC0000"/>
                </a:solidFill>
              </a:rPr>
              <a:t>Shelf Life </a:t>
            </a:r>
          </a:p>
        </p:txBody>
      </p:sp>
    </p:spTree>
    <p:extLst>
      <p:ext uri="{BB962C8B-B14F-4D97-AF65-F5344CB8AC3E}">
        <p14:creationId xmlns:p14="http://schemas.microsoft.com/office/powerpoint/2010/main" val="27192443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617" y="1401073"/>
            <a:ext cx="10972800" cy="1143000"/>
          </a:xfrm>
        </p:spPr>
        <p:txBody>
          <a:bodyPr/>
          <a:lstStyle/>
          <a:p>
            <a:pPr>
              <a:defRPr>
                <a:solidFill>
                  <a:srgbClr val="CC0000"/>
                </a:solidFill>
              </a:defRPr>
            </a:pPr>
            <a:r>
              <a:rPr lang="en-US" dirty="0"/>
              <a:t>General resources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583" y="2544073"/>
            <a:ext cx="7074853" cy="4525963"/>
          </a:xfrm>
        </p:spPr>
        <p:txBody>
          <a:bodyPr>
            <a:normAutofit fontScale="77500" lnSpcReduction="20000"/>
          </a:bodyPr>
          <a:lstStyle/>
          <a:p>
            <a:r>
              <a:rPr lang="en-US" sz="2900" dirty="0">
                <a:solidFill>
                  <a:srgbClr val="003366"/>
                </a:solidFill>
              </a:rPr>
              <a:t>Arizona Mushroom Society</a:t>
            </a:r>
          </a:p>
          <a:p>
            <a:pPr marL="457200" lvl="1" indent="0">
              <a:buNone/>
            </a:pPr>
            <a:r>
              <a:rPr lang="en-US" sz="2900" dirty="0">
                <a:solidFill>
                  <a:srgbClr val="00336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https://arizonamushroomsociety.org/</a:t>
            </a:r>
            <a:endParaRPr lang="en-US" sz="2900" dirty="0">
              <a:solidFill>
                <a:srgbClr val="003366"/>
              </a:solidFill>
            </a:endParaRPr>
          </a:p>
          <a:p>
            <a:r>
              <a:rPr lang="en-US" sz="2900" dirty="0">
                <a:solidFill>
                  <a:srgbClr val="003366"/>
                </a:solidFill>
              </a:rPr>
              <a:t>The American Mushroom Institute.  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003366"/>
                </a:solidFill>
              </a:rPr>
              <a:t>	 </a:t>
            </a:r>
            <a:r>
              <a:rPr lang="en-US" sz="2900" dirty="0">
                <a:solidFill>
                  <a:srgbClr val="00336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https://www.americanmushroom.org/</a:t>
            </a:r>
            <a:endParaRPr lang="en-US" sz="2900" dirty="0">
              <a:solidFill>
                <a:srgbClr val="003366"/>
              </a:solidFill>
            </a:endParaRPr>
          </a:p>
          <a:p>
            <a:r>
              <a:rPr lang="en-US" sz="2900" dirty="0">
                <a:solidFill>
                  <a:srgbClr val="003366"/>
                </a:solidFill>
              </a:rPr>
              <a:t>The North American Mycological Association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003366"/>
                </a:solidFill>
              </a:rPr>
              <a:t>	 </a:t>
            </a:r>
            <a:r>
              <a:rPr lang="en-US" sz="2900" dirty="0">
                <a:solidFill>
                  <a:srgbClr val="00336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https://www.namyco.org/</a:t>
            </a:r>
            <a:endParaRPr lang="en-US" sz="2900" dirty="0">
              <a:solidFill>
                <a:srgbClr val="003366"/>
              </a:solidFill>
            </a:endParaRPr>
          </a:p>
          <a:p>
            <a:r>
              <a:rPr lang="en-US" sz="2900" dirty="0" err="1">
                <a:solidFill>
                  <a:srgbClr val="003366"/>
                </a:solidFill>
              </a:rPr>
              <a:t>CornellCALS</a:t>
            </a:r>
            <a:r>
              <a:rPr lang="en-US" sz="2900" dirty="0">
                <a:solidFill>
                  <a:srgbClr val="003366"/>
                </a:solidFill>
              </a:rPr>
              <a:t>    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003366"/>
                </a:solidFill>
              </a:rPr>
              <a:t>	 </a:t>
            </a:r>
            <a:r>
              <a:rPr lang="en-US" sz="2900" dirty="0">
                <a:solidFill>
                  <a:srgbClr val="00336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https://smallfarms.cornell.edu/projects/mushrooms/</a:t>
            </a:r>
            <a:endParaRPr lang="en-US" sz="2900" dirty="0">
              <a:solidFill>
                <a:srgbClr val="003366"/>
              </a:solidFill>
            </a:endParaRPr>
          </a:p>
          <a:p>
            <a:r>
              <a:rPr lang="en-US" sz="2900" dirty="0">
                <a:solidFill>
                  <a:srgbClr val="003366"/>
                </a:solidFill>
              </a:rPr>
              <a:t>The Mushroom Growers Newsletter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003366"/>
                </a:solidFill>
              </a:rPr>
              <a:t>	 </a:t>
            </a:r>
            <a:r>
              <a:rPr lang="en-US" sz="2900" dirty="0">
                <a:solidFill>
                  <a:srgbClr val="003366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https://www.mushroomcompany.com/</a:t>
            </a:r>
            <a:endParaRPr lang="en-US" sz="2900" dirty="0">
              <a:solidFill>
                <a:srgbClr val="003366"/>
              </a:solidFill>
            </a:endParaRPr>
          </a:p>
          <a:p>
            <a:r>
              <a:rPr lang="en-US" sz="2900" dirty="0" err="1">
                <a:solidFill>
                  <a:srgbClr val="003366"/>
                </a:solidFill>
              </a:rPr>
              <a:t>FungiAlly</a:t>
            </a:r>
            <a:r>
              <a:rPr lang="en-US" sz="2900" dirty="0">
                <a:solidFill>
                  <a:srgbClr val="003366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003366"/>
                </a:solidFill>
              </a:rPr>
              <a:t>	 https://</a:t>
            </a:r>
            <a:r>
              <a:rPr lang="en-US" sz="2900" dirty="0" err="1">
                <a:solidFill>
                  <a:srgbClr val="003366"/>
                </a:solidFill>
              </a:rPr>
              <a:t>www.fungially.com</a:t>
            </a:r>
            <a:r>
              <a:rPr lang="en-US" sz="2900" dirty="0">
                <a:solidFill>
                  <a:srgbClr val="003366"/>
                </a:solidFill>
              </a:rPr>
              <a:t>/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0E0BB20-28A7-3B42-74BC-A09760F489C3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BEBF96A-EDCF-764F-8971-80EC17A6D8CE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AE6AE13A-7793-306F-FA76-0B110105C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0647D-F29C-29DD-54DA-9CB526A40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5A805-6E09-69EB-8AD3-0B290D200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617" y="1401073"/>
            <a:ext cx="10972800" cy="1143000"/>
          </a:xfrm>
        </p:spPr>
        <p:txBody>
          <a:bodyPr/>
          <a:lstStyle/>
          <a:p>
            <a:pPr>
              <a:defRPr>
                <a:solidFill>
                  <a:srgbClr val="CC0000"/>
                </a:solidFill>
              </a:defRPr>
            </a:pPr>
            <a:r>
              <a:rPr lang="en-US" dirty="0"/>
              <a:t>General resources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D3E75-FE6A-BBB4-D2AA-523101B7C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583" y="2544073"/>
            <a:ext cx="7074853" cy="452596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3366"/>
                </a:solidFill>
              </a:rPr>
              <a:t>Growing Gourmet and Medicinal Mushrooms, Paul Stamets, 1993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3366"/>
                </a:solidFill>
              </a:rPr>
              <a:t>Mushrooms: Cultivation, Nutritional Value, Medicinal Effect, and Environmental Impact, Chang and Miles, 2004  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3366"/>
                </a:solidFill>
              </a:rPr>
              <a:t>Fungi Treasure: Chinese and American Edible Mushroom Treasures, Mo Mei Chen, 2010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3366"/>
                </a:solidFill>
              </a:rPr>
              <a:t>Radical Mycology, Peter McCoy, 2016</a:t>
            </a:r>
          </a:p>
          <a:p>
            <a:endParaRPr lang="en-US" sz="2900" dirty="0">
              <a:solidFill>
                <a:srgbClr val="003366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A54A66-BD34-D1EE-81CE-47822CAFE81D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6B150C3-2EA0-BE12-6E04-F39CC205FF83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087F2FE4-DDE9-5EA5-74E3-527F86643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269322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00584-81A1-08C0-22B2-C0D14A4E9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B7526-B12C-2622-ADAC-0C890F90A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617" y="1401073"/>
            <a:ext cx="10972800" cy="1143000"/>
          </a:xfrm>
        </p:spPr>
        <p:txBody>
          <a:bodyPr/>
          <a:lstStyle/>
          <a:p>
            <a:pPr>
              <a:defRPr>
                <a:solidFill>
                  <a:srgbClr val="CC0000"/>
                </a:solidFill>
              </a:defRPr>
            </a:pPr>
            <a:r>
              <a:rPr lang="en-US" dirty="0"/>
              <a:t>General resources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16B7F-7F6B-71E6-CB7E-B2D8A3563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583" y="2544073"/>
            <a:ext cx="7074853" cy="4525963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336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Fungi Perfecti</a:t>
            </a:r>
            <a:r>
              <a:rPr lang="en-US" sz="2000" dirty="0">
                <a:solidFill>
                  <a:srgbClr val="003366"/>
                </a:solidFill>
              </a:rPr>
              <a:t>, Olympia, WA</a:t>
            </a:r>
          </a:p>
          <a:p>
            <a:r>
              <a:rPr lang="en-US" sz="2000" dirty="0">
                <a:solidFill>
                  <a:srgbClr val="00336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Field and Forest Products</a:t>
            </a:r>
            <a:r>
              <a:rPr lang="en-US" sz="2000" dirty="0">
                <a:solidFill>
                  <a:srgbClr val="003366"/>
                </a:solidFill>
              </a:rPr>
              <a:t>, Peshtigo, WI</a:t>
            </a:r>
          </a:p>
          <a:p>
            <a:r>
              <a:rPr lang="en-US" sz="2000" dirty="0">
                <a:solidFill>
                  <a:srgbClr val="00336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Mushroom Mountain</a:t>
            </a:r>
            <a:r>
              <a:rPr lang="en-US" sz="2000" dirty="0">
                <a:solidFill>
                  <a:srgbClr val="003366"/>
                </a:solidFill>
              </a:rPr>
              <a:t>, Easley, SC</a:t>
            </a:r>
          </a:p>
          <a:p>
            <a:r>
              <a:rPr lang="en-US" sz="2000" dirty="0">
                <a:solidFill>
                  <a:srgbClr val="00336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Mushroompeople</a:t>
            </a:r>
            <a:r>
              <a:rPr lang="en-US" sz="2000" dirty="0">
                <a:solidFill>
                  <a:srgbClr val="003366"/>
                </a:solidFill>
              </a:rPr>
              <a:t>, Summertown, TN</a:t>
            </a:r>
          </a:p>
          <a:p>
            <a:r>
              <a:rPr lang="en-US" sz="2000" dirty="0">
                <a:solidFill>
                  <a:srgbClr val="003366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MycoSupply</a:t>
            </a:r>
            <a:r>
              <a:rPr lang="en-US" sz="2000" dirty="0">
                <a:solidFill>
                  <a:srgbClr val="003366"/>
                </a:solidFill>
              </a:rPr>
              <a:t>, Pittsburgh, PA</a:t>
            </a:r>
          </a:p>
          <a:p>
            <a:r>
              <a:rPr lang="en-US" sz="2000" dirty="0">
                <a:solidFill>
                  <a:srgbClr val="003366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Mushroom Shack</a:t>
            </a:r>
            <a:r>
              <a:rPr lang="en-US" sz="2000" dirty="0">
                <a:solidFill>
                  <a:srgbClr val="003366"/>
                </a:solidFill>
              </a:rPr>
              <a:t>, Akron, OH</a:t>
            </a:r>
          </a:p>
          <a:p>
            <a:r>
              <a:rPr lang="en-US" sz="2000" dirty="0">
                <a:solidFill>
                  <a:srgbClr val="003366"/>
                </a:solidFill>
              </a:rPr>
              <a:t>United States-Canadian Tables of Feed Composition https://</a:t>
            </a:r>
            <a:r>
              <a:rPr lang="en-US" sz="2000" dirty="0" err="1">
                <a:solidFill>
                  <a:srgbClr val="003366"/>
                </a:solidFill>
              </a:rPr>
              <a:t>nap.nationalacademies.org</a:t>
            </a:r>
            <a:r>
              <a:rPr lang="en-US" sz="2000" dirty="0">
                <a:solidFill>
                  <a:srgbClr val="003366"/>
                </a:solidFill>
              </a:rPr>
              <a:t>/download/1713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BDF3ECF-499E-D807-D217-CC594BDE9588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6FF93A6-356B-C869-4BEC-BB53E66BFD05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F66CEA9F-5B1E-7288-8A84-0ACCF2ADF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371344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E1257-3178-3A05-E2E8-0E2D07E77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25E6C-FAD9-7988-E315-9EA606F04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617" y="1401073"/>
            <a:ext cx="10972800" cy="1143000"/>
          </a:xfrm>
        </p:spPr>
        <p:txBody>
          <a:bodyPr/>
          <a:lstStyle/>
          <a:p>
            <a:pPr>
              <a:defRPr>
                <a:solidFill>
                  <a:srgbClr val="CC0000"/>
                </a:solidFill>
              </a:defRPr>
            </a:pPr>
            <a:r>
              <a:rPr lang="en-US" dirty="0"/>
              <a:t>Notable Fungi in your area: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5956D-DB42-B8EE-5F20-F0402DBB7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17" y="2709829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3366"/>
                </a:solidFill>
              </a:rPr>
              <a:t>Desert &amp; Lowland: </a:t>
            </a:r>
            <a:endParaRPr dirty="0">
              <a:solidFill>
                <a:srgbClr val="003366"/>
              </a:solidFill>
            </a:endParaRPr>
          </a:p>
          <a:p>
            <a:pPr>
              <a:defRPr>
                <a:solidFill>
                  <a:srgbClr val="003366"/>
                </a:solidFill>
              </a:defRPr>
            </a:pPr>
            <a:r>
              <a:rPr lang="en-US" dirty="0" err="1">
                <a:solidFill>
                  <a:srgbClr val="003366"/>
                </a:solidFill>
              </a:rPr>
              <a:t>Podaxis</a:t>
            </a:r>
            <a:r>
              <a:rPr lang="en-US" dirty="0">
                <a:solidFill>
                  <a:srgbClr val="003366"/>
                </a:solidFill>
              </a:rPr>
              <a:t> </a:t>
            </a:r>
            <a:r>
              <a:rPr lang="en-US" dirty="0" err="1">
                <a:solidFill>
                  <a:srgbClr val="003366"/>
                </a:solidFill>
              </a:rPr>
              <a:t>pistillaris</a:t>
            </a:r>
            <a:r>
              <a:rPr lang="en-US" dirty="0">
                <a:solidFill>
                  <a:srgbClr val="003366"/>
                </a:solidFill>
              </a:rPr>
              <a:t> – Desert Shaggy Mane</a:t>
            </a:r>
            <a:endParaRPr dirty="0">
              <a:solidFill>
                <a:srgbClr val="003366"/>
              </a:solidFill>
            </a:endParaRPr>
          </a:p>
          <a:p>
            <a:pPr>
              <a:defRPr>
                <a:solidFill>
                  <a:srgbClr val="003366"/>
                </a:solidFill>
              </a:defRPr>
            </a:pPr>
            <a:r>
              <a:rPr lang="en-US" dirty="0" err="1">
                <a:solidFill>
                  <a:srgbClr val="003366"/>
                </a:solidFill>
              </a:rPr>
              <a:t>Battarrea</a:t>
            </a:r>
            <a:r>
              <a:rPr lang="en-US" dirty="0">
                <a:solidFill>
                  <a:srgbClr val="003366"/>
                </a:solidFill>
              </a:rPr>
              <a:t> phalloides – Sandy </a:t>
            </a:r>
            <a:r>
              <a:rPr lang="en-US" dirty="0" err="1">
                <a:solidFill>
                  <a:srgbClr val="003366"/>
                </a:solidFill>
              </a:rPr>
              <a:t>Stiltball</a:t>
            </a:r>
            <a:endParaRPr dirty="0">
              <a:solidFill>
                <a:srgbClr val="003366"/>
              </a:solidFill>
            </a:endParaRPr>
          </a:p>
          <a:p>
            <a:pPr>
              <a:defRPr>
                <a:solidFill>
                  <a:srgbClr val="003366"/>
                </a:solidFill>
              </a:defRPr>
            </a:pPr>
            <a:r>
              <a:rPr lang="en-US" dirty="0" err="1">
                <a:solidFill>
                  <a:srgbClr val="003366"/>
                </a:solidFill>
              </a:rPr>
              <a:t>Carbomyces</a:t>
            </a:r>
            <a:r>
              <a:rPr lang="en-US" dirty="0">
                <a:solidFill>
                  <a:srgbClr val="003366"/>
                </a:solidFill>
              </a:rPr>
              <a:t> </a:t>
            </a:r>
            <a:r>
              <a:rPr lang="en-US" dirty="0" err="1">
                <a:solidFill>
                  <a:srgbClr val="003366"/>
                </a:solidFill>
              </a:rPr>
              <a:t>emergens</a:t>
            </a:r>
            <a:r>
              <a:rPr lang="en-US" dirty="0">
                <a:solidFill>
                  <a:srgbClr val="003366"/>
                </a:solidFill>
              </a:rPr>
              <a:t> – Desert Truffle</a:t>
            </a:r>
          </a:p>
          <a:p>
            <a:pPr>
              <a:defRPr>
                <a:solidFill>
                  <a:srgbClr val="003366"/>
                </a:solidFill>
              </a:defRPr>
            </a:pPr>
            <a:endParaRPr dirty="0">
              <a:solidFill>
                <a:srgbClr val="003366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74AD4C9-CB4C-2EF4-3191-10110C505EE5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FDD5EA3-5E51-E35B-E3AB-0B036B24FF9F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6A34C1F5-895C-A76C-4539-8D6C7EF73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pic>
        <p:nvPicPr>
          <p:cNvPr id="36866" name="Picture 2" descr="Desert Shaggymane (Podaxis pistillaris) · iNaturalist">
            <a:extLst>
              <a:ext uri="{FF2B5EF4-FFF2-40B4-BE49-F238E27FC236}">
                <a16:creationId xmlns:a16="http://schemas.microsoft.com/office/drawing/2014/main" id="{B2AFF87B-8E4C-CFF2-94E4-CC1719986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995" y="2505941"/>
            <a:ext cx="172180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Garden Sage - DesertStalked Puffball">
            <a:extLst>
              <a:ext uri="{FF2B5EF4-FFF2-40B4-BE49-F238E27FC236}">
                <a16:creationId xmlns:a16="http://schemas.microsoft.com/office/drawing/2014/main" id="{624B0F10-799C-339A-616E-9F5AA78BF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101" y="2505941"/>
            <a:ext cx="1944899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Carbomyces emergens - Wikipedia">
            <a:extLst>
              <a:ext uri="{FF2B5EF4-FFF2-40B4-BE49-F238E27FC236}">
                <a16:creationId xmlns:a16="http://schemas.microsoft.com/office/drawing/2014/main" id="{99A27BE6-E263-BC1D-ABBB-B0E19A0E4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995" y="5062105"/>
            <a:ext cx="3500005" cy="217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hand holding a piece of food&#10;&#10;AI-generated content may be incorrect.">
            <a:extLst>
              <a:ext uri="{FF2B5EF4-FFF2-40B4-BE49-F238E27FC236}">
                <a16:creationId xmlns:a16="http://schemas.microsoft.com/office/drawing/2014/main" id="{8F71284C-752D-F0AD-C67E-483133AF5BA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0303" r="24310" b="23636"/>
          <a:stretch/>
        </p:blipFill>
        <p:spPr>
          <a:xfrm>
            <a:off x="6521321" y="5096740"/>
            <a:ext cx="2170674" cy="176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253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9230C-E8BE-7E1C-5FB7-4225AD718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4B0BB-DF8E-0D4C-8B07-477E5AEDB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617" y="1401073"/>
            <a:ext cx="4729219" cy="1143000"/>
          </a:xfrm>
        </p:spPr>
        <p:txBody>
          <a:bodyPr/>
          <a:lstStyle/>
          <a:p>
            <a:pPr>
              <a:defRPr>
                <a:solidFill>
                  <a:srgbClr val="CC0000"/>
                </a:solidFill>
              </a:defRPr>
            </a:pPr>
            <a:r>
              <a:rPr lang="en-US" dirty="0"/>
              <a:t>Fungi in your area: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316AB-955C-0CE6-B366-67F70BA06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17" y="3193945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3366"/>
                </a:solidFill>
              </a:rPr>
              <a:t>Sky Islands: </a:t>
            </a:r>
            <a:endParaRPr dirty="0">
              <a:solidFill>
                <a:srgbClr val="003366"/>
              </a:solidFill>
            </a:endParaRPr>
          </a:p>
          <a:p>
            <a:pPr>
              <a:defRPr>
                <a:solidFill>
                  <a:srgbClr val="003366"/>
                </a:solidFill>
              </a:defRPr>
            </a:pPr>
            <a:r>
              <a:rPr lang="en-US" dirty="0">
                <a:solidFill>
                  <a:srgbClr val="003366"/>
                </a:solidFill>
              </a:rPr>
              <a:t>Hericium </a:t>
            </a:r>
            <a:r>
              <a:rPr lang="en-US" dirty="0" err="1">
                <a:solidFill>
                  <a:srgbClr val="003366"/>
                </a:solidFill>
              </a:rPr>
              <a:t>erinaceus</a:t>
            </a:r>
            <a:r>
              <a:rPr lang="en-US" dirty="0">
                <a:solidFill>
                  <a:srgbClr val="003366"/>
                </a:solidFill>
              </a:rPr>
              <a:t> – Lion’s Mane</a:t>
            </a:r>
            <a:endParaRPr dirty="0">
              <a:solidFill>
                <a:srgbClr val="003366"/>
              </a:solidFill>
            </a:endParaRPr>
          </a:p>
          <a:p>
            <a:pPr>
              <a:defRPr>
                <a:solidFill>
                  <a:srgbClr val="003366"/>
                </a:solidFill>
              </a:defRPr>
            </a:pPr>
            <a:r>
              <a:rPr lang="en-US" dirty="0">
                <a:solidFill>
                  <a:srgbClr val="003366"/>
                </a:solidFill>
              </a:rPr>
              <a:t>Auricularia auricula – Wood Ear Fungus</a:t>
            </a:r>
            <a:endParaRPr dirty="0">
              <a:solidFill>
                <a:srgbClr val="003366"/>
              </a:solidFill>
            </a:endParaRPr>
          </a:p>
          <a:p>
            <a:pPr>
              <a:defRPr>
                <a:solidFill>
                  <a:srgbClr val="003366"/>
                </a:solidFill>
              </a:defRPr>
            </a:pPr>
            <a:r>
              <a:rPr lang="en-US" dirty="0">
                <a:solidFill>
                  <a:srgbClr val="003366"/>
                </a:solidFill>
              </a:rPr>
              <a:t>Amanita muscaria – Fly Agaric</a:t>
            </a:r>
          </a:p>
          <a:p>
            <a:pPr>
              <a:defRPr>
                <a:solidFill>
                  <a:srgbClr val="003366"/>
                </a:solidFill>
              </a:defRPr>
            </a:pPr>
            <a:r>
              <a:rPr lang="en-US" dirty="0" err="1">
                <a:solidFill>
                  <a:srgbClr val="003366"/>
                </a:solidFill>
              </a:rPr>
              <a:t>Entoloma</a:t>
            </a:r>
            <a:r>
              <a:rPr lang="en-US" dirty="0">
                <a:solidFill>
                  <a:srgbClr val="003366"/>
                </a:solidFill>
              </a:rPr>
              <a:t> occidentale var. </a:t>
            </a:r>
            <a:r>
              <a:rPr lang="en-US" dirty="0" err="1">
                <a:solidFill>
                  <a:srgbClr val="003366"/>
                </a:solidFill>
              </a:rPr>
              <a:t>metallicum</a:t>
            </a:r>
            <a:r>
              <a:rPr lang="en-US" dirty="0">
                <a:solidFill>
                  <a:srgbClr val="003366"/>
                </a:solidFill>
              </a:rPr>
              <a:t> </a:t>
            </a:r>
            <a:endParaRPr dirty="0">
              <a:solidFill>
                <a:srgbClr val="003366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CE491BC-2BDB-E31E-8928-D2836B04C721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0B11A3B-AAB8-F0CF-67BC-B1330FBEA562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3B309AB7-9F6A-22E9-280C-C8CDBB56D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pic>
        <p:nvPicPr>
          <p:cNvPr id="35842" name="Picture 2" descr="Rare purple mushroom">
            <a:extLst>
              <a:ext uri="{FF2B5EF4-FFF2-40B4-BE49-F238E27FC236}">
                <a16:creationId xmlns:a16="http://schemas.microsoft.com/office/drawing/2014/main" id="{A53F5D07-3216-4B07-4024-C38FF89A7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055" y="4244019"/>
            <a:ext cx="3465945" cy="261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A432CB-9AFB-05E0-49DE-2A1BF0DFE447}"/>
              </a:ext>
            </a:extLst>
          </p:cNvPr>
          <p:cNvSpPr txBox="1"/>
          <p:nvPr/>
        </p:nvSpPr>
        <p:spPr>
          <a:xfrm>
            <a:off x="8726054" y="6427113"/>
            <a:ext cx="3465945" cy="430887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This is Tucson – article</a:t>
            </a:r>
          </a:p>
          <a:p>
            <a:r>
              <a:rPr lang="en-US" sz="600" dirty="0"/>
              <a:t>https://</a:t>
            </a:r>
            <a:r>
              <a:rPr lang="en-US" sz="600" dirty="0" err="1"/>
              <a:t>thisistucson.com</a:t>
            </a:r>
            <a:r>
              <a:rPr lang="en-US" sz="600" dirty="0"/>
              <a:t>/</a:t>
            </a:r>
            <a:r>
              <a:rPr lang="en-US" sz="600" dirty="0" err="1"/>
              <a:t>tucsonlife</a:t>
            </a:r>
            <a:r>
              <a:rPr lang="en-US" sz="600" dirty="0"/>
              <a:t>/this-stunning-purple-mushroom-had-never-been-documented-in-arizona-until-this-ua-student-found/article_a533e6f4-b2dc-11ec-b125-ef98f1b02151.html</a:t>
            </a:r>
          </a:p>
        </p:txBody>
      </p:sp>
      <p:pic>
        <p:nvPicPr>
          <p:cNvPr id="35844" name="Picture 4">
            <a:extLst>
              <a:ext uri="{FF2B5EF4-FFF2-40B4-BE49-F238E27FC236}">
                <a16:creationId xmlns:a16="http://schemas.microsoft.com/office/drawing/2014/main" id="{D4B8423F-4E33-5E17-D9AB-B4CEDB9D2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054" y="1697647"/>
            <a:ext cx="3465946" cy="259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A81C23-9611-4671-4454-95DC647E5A99}"/>
              </a:ext>
            </a:extLst>
          </p:cNvPr>
          <p:cNvSpPr txBox="1"/>
          <p:nvPr/>
        </p:nvSpPr>
        <p:spPr>
          <a:xfrm>
            <a:off x="11069780" y="3997798"/>
            <a:ext cx="1122219" cy="246221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Wikipedia image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387504372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CF279-593F-3F34-2B27-0EC2B2041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group of mushrooms in a container&#10;&#10;AI-generated content may be incorrect.">
            <a:extLst>
              <a:ext uri="{FF2B5EF4-FFF2-40B4-BE49-F238E27FC236}">
                <a16:creationId xmlns:a16="http://schemas.microsoft.com/office/drawing/2014/main" id="{0FE8B069-600A-4BBB-7A9A-A441DABACE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3105"/>
          <a:stretch/>
        </p:blipFill>
        <p:spPr>
          <a:xfrm>
            <a:off x="6954991" y="980790"/>
            <a:ext cx="2895602" cy="18871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F13146-F1AE-E673-F899-9A5C0452B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042" y="2578991"/>
            <a:ext cx="4729219" cy="1143000"/>
          </a:xfrm>
        </p:spPr>
        <p:txBody>
          <a:bodyPr>
            <a:normAutofit/>
          </a:bodyPr>
          <a:lstStyle/>
          <a:p>
            <a:pPr>
              <a:defRPr>
                <a:solidFill>
                  <a:srgbClr val="CC0000"/>
                </a:solidFill>
              </a:defRPr>
            </a:pPr>
            <a:r>
              <a:rPr lang="en-US" sz="5400" dirty="0">
                <a:solidFill>
                  <a:srgbClr val="003366"/>
                </a:solidFill>
              </a:rPr>
              <a:t>Thank you!</a:t>
            </a:r>
            <a:endParaRPr sz="5400" dirty="0">
              <a:solidFill>
                <a:srgbClr val="003366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41EE9C5-CD6D-B8BF-D17D-183C72EDEB73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4857BFA-A963-4CC2-E409-11B4C4D6036A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22C4835A-3613-F8C9-3BC9-E61BDCE5E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pic>
        <p:nvPicPr>
          <p:cNvPr id="12" name="Picture 11" descr="A group of mushrooms in a circle&#10;&#10;AI-generated content may be incorrect.">
            <a:extLst>
              <a:ext uri="{FF2B5EF4-FFF2-40B4-BE49-F238E27FC236}">
                <a16:creationId xmlns:a16="http://schemas.microsoft.com/office/drawing/2014/main" id="{62637B2B-A78B-FCE1-5E75-D2C2FB48B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9782" y="5361708"/>
            <a:ext cx="1122218" cy="1496291"/>
          </a:xfrm>
          <a:prstGeom prst="rect">
            <a:avLst/>
          </a:prstGeom>
        </p:spPr>
      </p:pic>
      <p:pic>
        <p:nvPicPr>
          <p:cNvPr id="14" name="Picture 13" descr="A drawing of a plant&#10;&#10;AI-generated content may be incorrect.">
            <a:extLst>
              <a:ext uri="{FF2B5EF4-FFF2-40B4-BE49-F238E27FC236}">
                <a16:creationId xmlns:a16="http://schemas.microsoft.com/office/drawing/2014/main" id="{383A132A-1DE4-5554-C969-1624293D26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7564" y="5361707"/>
            <a:ext cx="1122218" cy="1496291"/>
          </a:xfrm>
          <a:prstGeom prst="rect">
            <a:avLst/>
          </a:prstGeom>
        </p:spPr>
      </p:pic>
      <p:pic>
        <p:nvPicPr>
          <p:cNvPr id="16" name="Picture 15" descr="A drawing of mushrooms in a jar&#10;&#10;AI-generated content may be incorrect.">
            <a:extLst>
              <a:ext uri="{FF2B5EF4-FFF2-40B4-BE49-F238E27FC236}">
                <a16:creationId xmlns:a16="http://schemas.microsoft.com/office/drawing/2014/main" id="{5C5A364C-587D-608B-4BDD-C693582880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3124" y="5361707"/>
            <a:ext cx="1122221" cy="1496294"/>
          </a:xfrm>
          <a:prstGeom prst="rect">
            <a:avLst/>
          </a:prstGeom>
        </p:spPr>
      </p:pic>
      <p:pic>
        <p:nvPicPr>
          <p:cNvPr id="18" name="Picture 17" descr="A painting of mushrooms on a wood surface&#10;&#10;AI-generated content may be incorrect.">
            <a:extLst>
              <a:ext uri="{FF2B5EF4-FFF2-40B4-BE49-F238E27FC236}">
                <a16:creationId xmlns:a16="http://schemas.microsoft.com/office/drawing/2014/main" id="{53636083-D35F-322A-1FF2-87B1B71143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5346" y="5361707"/>
            <a:ext cx="1122220" cy="1496293"/>
          </a:xfrm>
          <a:prstGeom prst="rect">
            <a:avLst/>
          </a:prstGeom>
        </p:spPr>
      </p:pic>
      <p:pic>
        <p:nvPicPr>
          <p:cNvPr id="20" name="Picture 19" descr="A boat full of bags of stuff&#10;&#10;AI-generated content may be incorrect.">
            <a:extLst>
              <a:ext uri="{FF2B5EF4-FFF2-40B4-BE49-F238E27FC236}">
                <a16:creationId xmlns:a16="http://schemas.microsoft.com/office/drawing/2014/main" id="{ED25758E-1CB2-83A3-A990-F4089BBAF2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5057" y="5361707"/>
            <a:ext cx="1122222" cy="1496296"/>
          </a:xfrm>
          <a:prstGeom prst="rect">
            <a:avLst/>
          </a:prstGeom>
        </p:spPr>
      </p:pic>
      <p:pic>
        <p:nvPicPr>
          <p:cNvPr id="22" name="Picture 21" descr="A shelf with bags of food on it&#10;&#10;AI-generated content may be incorrect.">
            <a:extLst>
              <a:ext uri="{FF2B5EF4-FFF2-40B4-BE49-F238E27FC236}">
                <a16:creationId xmlns:a16="http://schemas.microsoft.com/office/drawing/2014/main" id="{3E70AE64-3611-6F65-E74D-34ECFDD823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361707"/>
            <a:ext cx="1995060" cy="1496295"/>
          </a:xfrm>
          <a:prstGeom prst="rect">
            <a:avLst/>
          </a:prstGeom>
        </p:spPr>
      </p:pic>
      <p:pic>
        <p:nvPicPr>
          <p:cNvPr id="24" name="Picture 23" descr="A group of women posing for a photo&#10;&#10;AI-generated content may be incorrect.">
            <a:extLst>
              <a:ext uri="{FF2B5EF4-FFF2-40B4-BE49-F238E27FC236}">
                <a16:creationId xmlns:a16="http://schemas.microsoft.com/office/drawing/2014/main" id="{0A8C46F4-BE97-4436-4BC4-B62E673369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00660" y="2729363"/>
            <a:ext cx="3491340" cy="26185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7BFB7A-5A20-4FE1-7E9B-661D7645AA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991" y="2729362"/>
            <a:ext cx="1745670" cy="2618506"/>
          </a:xfrm>
          <a:prstGeom prst="rect">
            <a:avLst/>
          </a:prstGeom>
        </p:spPr>
      </p:pic>
      <p:pic>
        <p:nvPicPr>
          <p:cNvPr id="28" name="Picture 27" descr="A group of mushrooms growing in a log&#10;&#10;AI-generated content may be incorrect.">
            <a:extLst>
              <a:ext uri="{FF2B5EF4-FFF2-40B4-BE49-F238E27FC236}">
                <a16:creationId xmlns:a16="http://schemas.microsoft.com/office/drawing/2014/main" id="{2EF88C5B-E268-D6F7-C2E1-9F497BD4EE5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9580" y="5347868"/>
            <a:ext cx="1510130" cy="151013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9A073E3-B1FB-A1B4-255D-F5C1F3BFD2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6246" y="5361707"/>
            <a:ext cx="1122220" cy="1496293"/>
          </a:xfrm>
          <a:prstGeom prst="rect">
            <a:avLst/>
          </a:prstGeom>
        </p:spPr>
      </p:pic>
      <p:pic>
        <p:nvPicPr>
          <p:cNvPr id="32" name="Picture 31" descr="A building with a yellow light&#10;&#10;AI-generated content may be incorrect.">
            <a:extLst>
              <a:ext uri="{FF2B5EF4-FFF2-40B4-BE49-F238E27FC236}">
                <a16:creationId xmlns:a16="http://schemas.microsoft.com/office/drawing/2014/main" id="{2960F92E-C6DC-6F36-4B68-6FF62CE1441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18466" y="5361706"/>
            <a:ext cx="1995059" cy="1496294"/>
          </a:xfrm>
          <a:prstGeom prst="rect">
            <a:avLst/>
          </a:prstGeom>
        </p:spPr>
      </p:pic>
      <p:pic>
        <p:nvPicPr>
          <p:cNvPr id="34" name="Picture 33" descr="A log with leaves on it&#10;&#10;AI-generated content may be incorrect.">
            <a:extLst>
              <a:ext uri="{FF2B5EF4-FFF2-40B4-BE49-F238E27FC236}">
                <a16:creationId xmlns:a16="http://schemas.microsoft.com/office/drawing/2014/main" id="{9C12A3E3-D4BA-2F2B-F26C-86F075AD9CD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50589" y="980791"/>
            <a:ext cx="2341411" cy="175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37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1949C-CFDE-50AE-D014-2AC66D4D4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C23AB-B76A-4A57-996C-CA70295C2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66952"/>
            <a:ext cx="10972800" cy="1143000"/>
          </a:xfrm>
        </p:spPr>
        <p:txBody>
          <a:bodyPr/>
          <a:lstStyle/>
          <a:p>
            <a:pPr>
              <a:defRPr>
                <a:solidFill>
                  <a:srgbClr val="CC0000"/>
                </a:solidFill>
              </a:defRPr>
            </a:pPr>
            <a:r>
              <a:rPr lang="en-US" dirty="0"/>
              <a:t>In</a:t>
            </a:r>
            <a:r>
              <a:rPr lang="en-US" dirty="0">
                <a:solidFill>
                  <a:srgbClr val="CC0000"/>
                </a:solidFill>
              </a:rPr>
              <a:t>trod</a:t>
            </a:r>
            <a:r>
              <a:rPr lang="en-US" dirty="0"/>
              <a:t>uction to Fungi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F93FD-547B-9CFB-2A01-C50FCA41A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109952"/>
            <a:ext cx="7424058" cy="422553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en-US" sz="2200" dirty="0">
              <a:solidFill>
                <a:srgbClr val="003366"/>
              </a:solidFill>
              <a:latin typeface="Arial" panose="020B0604020202020204" pitchFamily="34" charset="0"/>
            </a:endParaRPr>
          </a:p>
          <a:p>
            <a:r>
              <a:rPr lang="en-US" altLang="en-US" sz="2400" dirty="0">
                <a:solidFill>
                  <a:srgbClr val="003366"/>
                </a:solidFill>
              </a:rPr>
              <a:t>Largest and most diverse groups of living organisms:</a:t>
            </a:r>
          </a:p>
          <a:p>
            <a:pPr lvl="1"/>
            <a:r>
              <a:rPr lang="en-US" altLang="en-US" sz="1800" dirty="0">
                <a:solidFill>
                  <a:srgbClr val="003366"/>
                </a:solidFill>
              </a:rPr>
              <a:t>Less than 10% of all fungal species have been described</a:t>
            </a:r>
          </a:p>
          <a:p>
            <a:pPr marL="457200" lvl="1" indent="0">
              <a:buNone/>
            </a:pPr>
            <a:endParaRPr lang="en-US" altLang="en-US" sz="1800" dirty="0">
              <a:solidFill>
                <a:srgbClr val="003366"/>
              </a:solidFill>
            </a:endParaRPr>
          </a:p>
          <a:p>
            <a:pPr marL="400050"/>
            <a:r>
              <a:rPr lang="en-US" sz="2200" dirty="0">
                <a:solidFill>
                  <a:srgbClr val="003366"/>
                </a:solidFill>
              </a:rPr>
              <a:t>Ecologically, fungi are the single most important of decomposers in all ecosystems</a:t>
            </a:r>
          </a:p>
          <a:p>
            <a:pPr marL="400050"/>
            <a:endParaRPr lang="en-US" sz="2200" dirty="0">
              <a:solidFill>
                <a:srgbClr val="003366"/>
              </a:solidFill>
            </a:endParaRPr>
          </a:p>
          <a:p>
            <a:pPr marL="57150" indent="0">
              <a:buNone/>
            </a:pPr>
            <a:r>
              <a:rPr lang="en-US" sz="2200" dirty="0">
                <a:solidFill>
                  <a:srgbClr val="003366"/>
                </a:solidFill>
              </a:rPr>
              <a:t>And, so, how does this all play into: </a:t>
            </a:r>
          </a:p>
          <a:p>
            <a:pPr marL="57150" indent="0">
              <a:buNone/>
            </a:pPr>
            <a:endParaRPr lang="en-US" sz="2200" dirty="0">
              <a:solidFill>
                <a:srgbClr val="003366"/>
              </a:solidFill>
            </a:endParaRPr>
          </a:p>
          <a:p>
            <a:pPr marL="57150" indent="0" algn="ctr">
              <a:buNone/>
            </a:pPr>
            <a:r>
              <a:rPr lang="en-US" dirty="0">
                <a:solidFill>
                  <a:srgbClr val="003366"/>
                </a:solidFill>
              </a:rPr>
              <a:t>Why Mushrooms in CEA?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70F264B-93F4-3C2B-5036-7673E8D3C6C9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ACC457E-253D-5D87-C4BD-DFE5C9726E7A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D0B78459-6F62-764B-ECF7-FC8372E18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pic>
        <p:nvPicPr>
          <p:cNvPr id="4" name="Picture 3" descr="A hand holding a large white mushroom&#10;&#10;Description automatically generated">
            <a:extLst>
              <a:ext uri="{FF2B5EF4-FFF2-40B4-BE49-F238E27FC236}">
                <a16:creationId xmlns:a16="http://schemas.microsoft.com/office/drawing/2014/main" id="{17D90DBA-BC26-B56E-09F6-C786D1EB71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453" b="4357"/>
          <a:stretch/>
        </p:blipFill>
        <p:spPr>
          <a:xfrm>
            <a:off x="8196943" y="2426700"/>
            <a:ext cx="3995057" cy="443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56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1BA07-877B-B2B2-AE58-F0C5358CB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72B78-3B0A-6FBD-E289-B721323F0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66952"/>
            <a:ext cx="10972800" cy="1143000"/>
          </a:xfrm>
        </p:spPr>
        <p:txBody>
          <a:bodyPr/>
          <a:lstStyle/>
          <a:p>
            <a:pPr>
              <a:defRPr>
                <a:solidFill>
                  <a:srgbClr val="CC0000"/>
                </a:solidFill>
              </a:defRPr>
            </a:pPr>
            <a:r>
              <a:rPr lang="en-US" dirty="0"/>
              <a:t>Benefits of Mushroom Cultivation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A6BF0-B7C7-D498-2168-F90934967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086" y="2681885"/>
            <a:ext cx="6267995" cy="401621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solidFill>
                <a:srgbClr val="003366"/>
              </a:solidFill>
            </a:endParaRPr>
          </a:p>
          <a:p>
            <a:r>
              <a:rPr lang="en-US" sz="2400" dirty="0">
                <a:solidFill>
                  <a:srgbClr val="003366"/>
                </a:solidFill>
              </a:rPr>
              <a:t>Nutritional and Health benefits </a:t>
            </a:r>
          </a:p>
          <a:p>
            <a:r>
              <a:rPr lang="en-US" sz="2400" dirty="0">
                <a:solidFill>
                  <a:srgbClr val="003366"/>
                </a:solidFill>
              </a:rPr>
              <a:t>Environmental benefits</a:t>
            </a:r>
          </a:p>
          <a:p>
            <a:r>
              <a:rPr lang="en-US" sz="2400" dirty="0">
                <a:solidFill>
                  <a:srgbClr val="003366"/>
                </a:solidFill>
              </a:rPr>
              <a:t>Growing industry </a:t>
            </a:r>
          </a:p>
          <a:p>
            <a:r>
              <a:rPr lang="en-US" sz="2400" dirty="0">
                <a:solidFill>
                  <a:srgbClr val="003366"/>
                </a:solidFill>
              </a:rPr>
              <a:t>Key for closed modular energy and resource-efficient ag. systems </a:t>
            </a:r>
          </a:p>
          <a:p>
            <a:pPr marL="0" indent="0">
              <a:buNone/>
            </a:pPr>
            <a:endParaRPr lang="en-US" sz="2400" dirty="0">
              <a:solidFill>
                <a:srgbClr val="003366"/>
              </a:solidFill>
            </a:endParaRPr>
          </a:p>
          <a:p>
            <a:endParaRPr lang="en-US" sz="2400" dirty="0">
              <a:solidFill>
                <a:srgbClr val="003366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5E0919-8AA9-6963-D26E-66ED50C960C1}"/>
              </a:ext>
            </a:extLst>
          </p:cNvPr>
          <p:cNvGrpSpPr/>
          <p:nvPr/>
        </p:nvGrpSpPr>
        <p:grpSpPr>
          <a:xfrm>
            <a:off x="0" y="0"/>
            <a:ext cx="12192000" cy="966952"/>
            <a:chOff x="0" y="0"/>
            <a:chExt cx="12192000" cy="966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C6C9AB2-6271-BA3A-6392-5205CD5BD23A}"/>
                </a:ext>
              </a:extLst>
            </p:cNvPr>
            <p:cNvSpPr/>
            <p:nvPr/>
          </p:nvSpPr>
          <p:spPr>
            <a:xfrm>
              <a:off x="0" y="0"/>
              <a:ext cx="12192000" cy="966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CF800C59-A23E-0825-F999-4209FF13B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662" y="80704"/>
              <a:ext cx="3610304" cy="805544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52F5159-E370-77D3-79C1-F31A440C2B9A}"/>
              </a:ext>
            </a:extLst>
          </p:cNvPr>
          <p:cNvSpPr txBox="1"/>
          <p:nvPr/>
        </p:nvSpPr>
        <p:spPr>
          <a:xfrm>
            <a:off x="529086" y="2190656"/>
            <a:ext cx="44972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3366"/>
                </a:solidFill>
              </a:rPr>
              <a:t>Why Mushrooms in CEA?:</a:t>
            </a:r>
            <a:endParaRPr lang="en-US" sz="3200" dirty="0"/>
          </a:p>
        </p:txBody>
      </p:sp>
      <p:pic>
        <p:nvPicPr>
          <p:cNvPr id="10" name="Picture 9" descr="A group of mushrooms in a bag&#10;&#10;AI-generated content may be incorrect.">
            <a:extLst>
              <a:ext uri="{FF2B5EF4-FFF2-40B4-BE49-F238E27FC236}">
                <a16:creationId xmlns:a16="http://schemas.microsoft.com/office/drawing/2014/main" id="{FA7FF3FD-9B49-C397-D675-658383DF97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654"/>
          <a:stretch/>
        </p:blipFill>
        <p:spPr>
          <a:xfrm>
            <a:off x="7105741" y="2681885"/>
            <a:ext cx="5086259" cy="417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639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11609</TotalTime>
  <Words>4641</Words>
  <Application>Microsoft Macintosh PowerPoint</Application>
  <PresentationFormat>Widescreen</PresentationFormat>
  <Paragraphs>907</Paragraphs>
  <Slides>78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91" baseType="lpstr">
      <vt:lpstr>Aptos</vt:lpstr>
      <vt:lpstr>Aptos Display</vt:lpstr>
      <vt:lpstr>Aptos Narrow</vt:lpstr>
      <vt:lpstr>Arial</vt:lpstr>
      <vt:lpstr>Calibri</vt:lpstr>
      <vt:lpstr>Cambria Math</vt:lpstr>
      <vt:lpstr>Futura</vt:lpstr>
      <vt:lpstr>Futura Condensed</vt:lpstr>
      <vt:lpstr>Merriweather Sans</vt:lpstr>
      <vt:lpstr>Narkisim</vt:lpstr>
      <vt:lpstr>System Font Regular</vt:lpstr>
      <vt:lpstr>Times New Roman</vt:lpstr>
      <vt:lpstr>Office Theme</vt:lpstr>
      <vt:lpstr>Mushroom Cultivation Workshop</vt:lpstr>
      <vt:lpstr>PowerPoint Presentation</vt:lpstr>
      <vt:lpstr>Edible Mushroom Production</vt:lpstr>
      <vt:lpstr>Introduction to Fungi</vt:lpstr>
      <vt:lpstr>Introduction to Fungi</vt:lpstr>
      <vt:lpstr>Introduction to Fungi</vt:lpstr>
      <vt:lpstr>Introduction to Fungi</vt:lpstr>
      <vt:lpstr>Introduction to Fungi</vt:lpstr>
      <vt:lpstr>Benefits of Mushroom Cultivation</vt:lpstr>
      <vt:lpstr> </vt:lpstr>
      <vt:lpstr>PowerPoint Presentation</vt:lpstr>
      <vt:lpstr> </vt:lpstr>
      <vt:lpstr>PowerPoint Presentation</vt:lpstr>
      <vt:lpstr>Benefits of Mushroom Cultivation</vt:lpstr>
      <vt:lpstr> </vt:lpstr>
      <vt:lpstr> </vt:lpstr>
      <vt:lpstr>Benefits of Mushroom Cultivation</vt:lpstr>
      <vt:lpstr> </vt:lpstr>
      <vt:lpstr>PowerPoint Presentation</vt:lpstr>
      <vt:lpstr>PowerPoint Presentation</vt:lpstr>
      <vt:lpstr>Growing Industry of Fungal Products</vt:lpstr>
      <vt:lpstr>Growing Industry of Fungal Products</vt:lpstr>
      <vt:lpstr>Mushrooms Currently in Cultivation</vt:lpstr>
      <vt:lpstr>Mushrooms Currently in Cultivation</vt:lpstr>
      <vt:lpstr>Mushrooms Currently in Cultivation</vt:lpstr>
      <vt:lpstr>Mushrooms Currently in Cultivation</vt:lpstr>
      <vt:lpstr>Questions &amp;  Break </vt:lpstr>
      <vt:lpstr>Growing mushrooms: a process overview</vt:lpstr>
      <vt:lpstr>Growing mushrooms: a process overview</vt:lpstr>
      <vt:lpstr>Growing mushrooms: a process overview</vt:lpstr>
      <vt:lpstr>PowerPoint Presentation</vt:lpstr>
      <vt:lpstr>Growing mushrooms: a process overview</vt:lpstr>
      <vt:lpstr>PowerPoint Presentation</vt:lpstr>
      <vt:lpstr>The Cultivation Process is very different for  </vt:lpstr>
      <vt:lpstr>Growing mushrooms: a process overview</vt:lpstr>
      <vt:lpstr>White rot vs. Brown rot </vt:lpstr>
      <vt:lpstr>Forest/wood decay fungi</vt:lpstr>
      <vt:lpstr>From the beginning, commercial mushroom production was a CEA industry</vt:lpstr>
      <vt:lpstr>PowerPoint Presentation</vt:lpstr>
      <vt:lpstr>Growing mushrooms: a process overview</vt:lpstr>
      <vt:lpstr>Growing mushrooms: a process overview</vt:lpstr>
      <vt:lpstr>Growing mushrooms: a process overview</vt:lpstr>
      <vt:lpstr>Substrate Optimization</vt:lpstr>
      <vt:lpstr>Hericium</vt:lpstr>
      <vt:lpstr>Optimization of Substrate for Hericium </vt:lpstr>
      <vt:lpstr>Growing mushrooms: a process overview</vt:lpstr>
      <vt:lpstr>Growing mushrooms: a process overview</vt:lpstr>
      <vt:lpstr>Growing mushrooms: a process overview</vt:lpstr>
      <vt:lpstr>Growing mushrooms: a process overview</vt:lpstr>
      <vt:lpstr>Growing mushrooms: a process overview</vt:lpstr>
      <vt:lpstr>Growing mushrooms: a process overview</vt:lpstr>
      <vt:lpstr>Growing mushrooms: a process overview</vt:lpstr>
      <vt:lpstr>Growing mushrooms: a process overview</vt:lpstr>
      <vt:lpstr>Questions &amp;  Break </vt:lpstr>
      <vt:lpstr>The Fruiting Process</vt:lpstr>
      <vt:lpstr>PowerPoint Presentation</vt:lpstr>
      <vt:lpstr>PowerPoint Presentation</vt:lpstr>
      <vt:lpstr>PowerPoint Presentation</vt:lpstr>
      <vt:lpstr>The Fruiting Process</vt:lpstr>
      <vt:lpstr>PowerPoint Presentation</vt:lpstr>
      <vt:lpstr>Introduction to Fungi</vt:lpstr>
      <vt:lpstr>The Fruiting Process</vt:lpstr>
      <vt:lpstr>PowerPoint Presentation</vt:lpstr>
      <vt:lpstr>The Fruiting Process</vt:lpstr>
      <vt:lpstr>The Fruiting Process</vt:lpstr>
      <vt:lpstr>The Fruiting Process</vt:lpstr>
      <vt:lpstr>PowerPoint Presentation</vt:lpstr>
      <vt:lpstr>PowerPoint Presentation</vt:lpstr>
      <vt:lpstr>PowerPoint Presentation</vt:lpstr>
      <vt:lpstr>Fruiting Equipment</vt:lpstr>
      <vt:lpstr>Post- Harvest Shelf Life </vt:lpstr>
      <vt:lpstr>PowerPoint Presentation</vt:lpstr>
      <vt:lpstr>General resources</vt:lpstr>
      <vt:lpstr>General resources</vt:lpstr>
      <vt:lpstr>General resources</vt:lpstr>
      <vt:lpstr>Notable Fungi in your area:</vt:lpstr>
      <vt:lpstr>Fungi in your area:</vt:lpstr>
      <vt:lpstr>Thank you!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Anne, Gomez Bree - (breeanne)</cp:lastModifiedBy>
  <cp:revision>9</cp:revision>
  <dcterms:created xsi:type="dcterms:W3CDTF">2013-01-27T09:14:16Z</dcterms:created>
  <dcterms:modified xsi:type="dcterms:W3CDTF">2025-06-12T21:08:45Z</dcterms:modified>
  <cp:category/>
</cp:coreProperties>
</file>