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2" r:id="rId4"/>
    <p:sldId id="277" r:id="rId5"/>
    <p:sldId id="257" r:id="rId6"/>
    <p:sldId id="284" r:id="rId7"/>
    <p:sldId id="285" r:id="rId8"/>
    <p:sldId id="276" r:id="rId9"/>
    <p:sldId id="264" r:id="rId10"/>
    <p:sldId id="286" r:id="rId11"/>
    <p:sldId id="282" r:id="rId12"/>
    <p:sldId id="288" r:id="rId13"/>
    <p:sldId id="280" r:id="rId14"/>
    <p:sldId id="281" r:id="rId15"/>
    <p:sldId id="279" r:id="rId16"/>
    <p:sldId id="278" r:id="rId17"/>
    <p:sldId id="269" r:id="rId18"/>
    <p:sldId id="283" r:id="rId19"/>
    <p:sldId id="318" r:id="rId20"/>
    <p:sldId id="297" r:id="rId21"/>
    <p:sldId id="319" r:id="rId22"/>
    <p:sldId id="305" r:id="rId23"/>
    <p:sldId id="32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86467" autoAdjust="0"/>
  </p:normalViewPr>
  <p:slideViewPr>
    <p:cSldViewPr snapToGrid="0">
      <p:cViewPr varScale="1">
        <p:scale>
          <a:sx n="75" d="100"/>
          <a:sy n="75" d="100"/>
        </p:scale>
        <p:origin x="3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C8603-A942-400E-BD57-83476FAB83F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7D93-976A-4040-8698-74CB25E0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7D93-976A-4040-8698-74CB25E019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5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7D93-976A-4040-8698-74CB25E019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7D93-976A-4040-8698-74CB25E019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4067-6962-6245-D240-0DA8E447E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Systems get Hot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C2A53-9AFB-13A3-2FE1-04B9A94AE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System evaluation and repair after a Wild fire</a:t>
            </a:r>
          </a:p>
        </p:txBody>
      </p:sp>
    </p:spTree>
    <p:extLst>
      <p:ext uri="{BB962C8B-B14F-4D97-AF65-F5344CB8AC3E}">
        <p14:creationId xmlns:p14="http://schemas.microsoft.com/office/powerpoint/2010/main" val="336096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66079-4B2B-55FE-7D20-0F2DC4373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64E3-FF56-EC06-3B46-78A8DE0F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Location</a:t>
            </a:r>
          </a:p>
        </p:txBody>
      </p:sp>
      <p:pic>
        <p:nvPicPr>
          <p:cNvPr id="2050" name="Picture 2" descr="Sewer Camera Inspections Las Vegas - Sin City Plumbing">
            <a:extLst>
              <a:ext uri="{FF2B5EF4-FFF2-40B4-BE49-F238E27FC236}">
                <a16:creationId xmlns:a16="http://schemas.microsoft.com/office/drawing/2014/main" id="{20DBED63-3027-4DF8-C35D-3FB3ACC31A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" y="1999337"/>
            <a:ext cx="7418640" cy="39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prevent damage to your camera - HPAC Magazine">
            <a:extLst>
              <a:ext uri="{FF2B5EF4-FFF2-40B4-BE49-F238E27FC236}">
                <a16:creationId xmlns:a16="http://schemas.microsoft.com/office/drawing/2014/main" id="{7B5917E8-C145-3125-FE59-32679DDD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72" y="198921"/>
            <a:ext cx="4119516" cy="52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5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0A2EE-9379-F2CD-4059-EDC06F52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E0D3-E690-CB58-2F83-B6F961E7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0013-0D84-A6EB-0BB4-D9000456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wer Lines: The Essential Homeowner's Guide for Inspection &amp; Repair!">
            <a:extLst>
              <a:ext uri="{FF2B5EF4-FFF2-40B4-BE49-F238E27FC236}">
                <a16:creationId xmlns:a16="http://schemas.microsoft.com/office/drawing/2014/main" id="{74DE1DD2-3F2D-453A-801F-6D8FEDE3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0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C64B3-2A6D-8AFD-9CBD-FD2080FFD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9919-5D58-E15F-3DFC-FB28E3D0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AE04-8B32-278C-44DB-95A375882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ow Does a Sewer Line Inspection Work with Cameras">
            <a:extLst>
              <a:ext uri="{FF2B5EF4-FFF2-40B4-BE49-F238E27FC236}">
                <a16:creationId xmlns:a16="http://schemas.microsoft.com/office/drawing/2014/main" id="{E50C6A9C-AF8C-3E54-1E56-002644E2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4" y="208641"/>
            <a:ext cx="8902352" cy="64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8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F5423-B28F-A2FD-CAC4-334BF90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Fire Planning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E32DCD87-BD2C-A1DD-8227-A5374869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194" name="Picture 2" descr="NWS Austin/San Antonio on X: &quot;With conditions favorable for wildfire  spread, here are some tips to reduce your wildfire risk from  @TXForestService. Avoid activities that can cause sparks &amp; create an  evacuation">
            <a:extLst>
              <a:ext uri="{FF2B5EF4-FFF2-40B4-BE49-F238E27FC236}">
                <a16:creationId xmlns:a16="http://schemas.microsoft.com/office/drawing/2014/main" id="{2656FB14-CFD4-FC16-83FE-C271C220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891" y="-117566"/>
            <a:ext cx="8156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6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2CBDB-9D4D-8249-F9A2-DF0B73F1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Site Development</a:t>
            </a:r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082377A2-A0B3-7065-5D97-4CCFFAF1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Immediate zone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Intermediate zone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Extended zone</a:t>
            </a: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220" name="Picture 4" descr="FireSmart - Thompson-Nicola Regional District">
            <a:extLst>
              <a:ext uri="{FF2B5EF4-FFF2-40B4-BE49-F238E27FC236}">
                <a16:creationId xmlns:a16="http://schemas.microsoft.com/office/drawing/2014/main" id="{E0281D86-4AD5-ACFF-2CC5-9E222E0B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65" y="475027"/>
            <a:ext cx="8020112" cy="59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5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B91D-6A83-CE5F-93C5-C1E105BA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Impacts Due to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6BCA-F0E5-01C0-C57F-5D646572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Reduced organic matter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/>
              <a:t>Reduction is temperature related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/>
              <a:t>Decreased water holding capacity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Increased infiltration rate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Change in surface Soil color record</a:t>
            </a:r>
          </a:p>
        </p:txBody>
      </p:sp>
    </p:spTree>
    <p:extLst>
      <p:ext uri="{BB962C8B-B14F-4D97-AF65-F5344CB8AC3E}">
        <p14:creationId xmlns:p14="http://schemas.microsoft.com/office/powerpoint/2010/main" val="142247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BFCA-EE98-166B-2673-3D1B64E9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Quantifying the effects of wildfire on changes in soil properties by surface  burning of soils from the Boulder Creek Critical Zone Observatory -  ScienceDirect">
            <a:extLst>
              <a:ext uri="{FF2B5EF4-FFF2-40B4-BE49-F238E27FC236}">
                <a16:creationId xmlns:a16="http://schemas.microsoft.com/office/drawing/2014/main" id="{52DC2FC8-3C13-14EA-BAC1-774C852CE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57" y="45720"/>
            <a:ext cx="8199846" cy="62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8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E27A-038B-EE61-2A5A-B0273B40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11E0-0B66-18A1-F7AE-67890BEE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Current PERMITED Home &amp;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New Home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Number of Bedrooms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Tank size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System application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Additional treatment</a:t>
            </a:r>
            <a:br>
              <a:rPr lang="en-US" sz="3600" dirty="0"/>
            </a:br>
            <a:r>
              <a:rPr lang="en-US" sz="3600" dirty="0"/>
              <a:t>requirements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FB7D09-C7CC-1359-8ACE-D3A405E2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570128"/>
            <a:ext cx="5738142" cy="38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9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9003-E8BB-8B79-851F-8A956E618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AEC58-DD93-1D2D-5753-778C14EA6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4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1099-3FF7-2E8A-D659-8E212CEB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Eljen GSF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E54998-D5B5-86CF-E0FB-4DA68977B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20" y="0"/>
            <a:ext cx="7297560" cy="58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21247-B3A6-5050-89CA-B53A24815F23}"/>
              </a:ext>
            </a:extLst>
          </p:cNvPr>
          <p:cNvSpPr txBox="1"/>
          <p:nvPr/>
        </p:nvSpPr>
        <p:spPr>
          <a:xfrm>
            <a:off x="931492" y="6434981"/>
            <a:ext cx="512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information: https://www.eljen.com/eljen-gsf/</a:t>
            </a:r>
          </a:p>
        </p:txBody>
      </p:sp>
    </p:spTree>
    <p:extLst>
      <p:ext uri="{BB962C8B-B14F-4D97-AF65-F5344CB8AC3E}">
        <p14:creationId xmlns:p14="http://schemas.microsoft.com/office/powerpoint/2010/main" val="55338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00CC-F4F8-F81E-D235-C4F25B22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 Fires &amp; System Performance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61FD34-BA2D-3D3F-0690-01065564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306" y="1737360"/>
            <a:ext cx="7007902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543" y="1845734"/>
            <a:ext cx="5517548" cy="3732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Treatment Systems - </a:t>
            </a:r>
            <a:br>
              <a:rPr lang="zh-CN" altLang="en-US" dirty="0"/>
            </a:br>
            <a:r>
              <a:rPr lang="en-US" dirty="0"/>
              <a:t>Eljen In-drain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9" y="1845734"/>
            <a:ext cx="8857073" cy="4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7635-A627-523C-B145-DBBBC68A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AD3-9E59-FE39-F9DD-B07D409C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608909-6356-831C-D31E-76E6CA86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14" y="379629"/>
            <a:ext cx="9240851" cy="69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2525" y="1052043"/>
            <a:ext cx="5019675" cy="495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85487" y="1231744"/>
            <a:ext cx="3248025" cy="3286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197298" y="703341"/>
            <a:ext cx="1068914" cy="1637026"/>
          </a:xfrm>
          <a:prstGeom prst="roundRect">
            <a:avLst>
              <a:gd name="adj" fmla="val 16667"/>
            </a:avLst>
          </a:prstGeom>
          <a:solidFill>
            <a:srgbClr val="BF8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Pump tank Pump tank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6512" y="1746563"/>
            <a:ext cx="2200275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73736" y="1521854"/>
            <a:ext cx="219075" cy="200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11736" y="1986297"/>
            <a:ext cx="7620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Elgin Pads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28475" y="3009028"/>
            <a:ext cx="99060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 per Manufacture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49861" y="3809530"/>
            <a:ext cx="10477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24” Clean sand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71300" y="4957293"/>
            <a:ext cx="1504950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Coarse Material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&gt;50% rock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176099" y="1231744"/>
            <a:ext cx="11811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 distribution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61375" y="3090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94068" y="1394138"/>
            <a:ext cx="2847975" cy="2076450"/>
          </a:xfrm>
          <a:prstGeom prst="roundRect">
            <a:avLst>
              <a:gd name="adj" fmla="val 16667"/>
            </a:avLst>
          </a:prstGeom>
          <a:solidFill>
            <a:srgbClr val="BF8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Pump tank Pump tank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1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on a construction site&#10;&#10;Description automatically generated">
            <a:extLst>
              <a:ext uri="{FF2B5EF4-FFF2-40B4-BE49-F238E27FC236}">
                <a16:creationId xmlns:a16="http://schemas.microsoft.com/office/drawing/2014/main" id="{196FABEA-BBEE-0C17-7570-16E31822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3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9EA2-4DFD-E7F4-C1CC-D866FB9C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Nature’s Plan for renewal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4C3166-E064-61BE-56DC-B3B2EA480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5782" y="1758142"/>
            <a:ext cx="7776218" cy="4354682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A307F87-8F7F-0976-65C6-C16AC2306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31" y="1737360"/>
            <a:ext cx="5597306" cy="48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28E7D-F04E-39BE-7094-7401003D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Impacts</a:t>
            </a:r>
          </a:p>
        </p:txBody>
      </p:sp>
      <p:pic>
        <p:nvPicPr>
          <p:cNvPr id="6146" name="Picture 2" descr="Soil temperatures at the soil surface during a prescribed sand pine... |  Download Scientific Diagram">
            <a:extLst>
              <a:ext uri="{FF2B5EF4-FFF2-40B4-BE49-F238E27FC236}">
                <a16:creationId xmlns:a16="http://schemas.microsoft.com/office/drawing/2014/main" id="{9705C675-D204-F87C-81FE-CF349D30D0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47" y="65369"/>
            <a:ext cx="6506028" cy="65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CF40E-6983-5160-6562-D26B6735E5CA}"/>
              </a:ext>
            </a:extLst>
          </p:cNvPr>
          <p:cNvSpPr txBox="1"/>
          <p:nvPr/>
        </p:nvSpPr>
        <p:spPr>
          <a:xfrm>
            <a:off x="681925" y="2231756"/>
            <a:ext cx="4931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PVC handles up to 140˚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Deformation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Expansion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220788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E0F3-5069-1CDD-BDA4-A7289697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Fires and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1366B2-8394-B97A-7B2F-BAF2F6CC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30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Heat is significant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Use of Plastics in the System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Risers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Tanks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Supply piping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Distribution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000" dirty="0"/>
              <a:t>Boxes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000" dirty="0"/>
              <a:t>Piping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Inspection pipes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pic>
        <p:nvPicPr>
          <p:cNvPr id="10242" name="Picture 2" descr="Septic Tanks For Sale | Plastic Septic Tanks for Sale | Tank Depot">
            <a:extLst>
              <a:ext uri="{FF2B5EF4-FFF2-40B4-BE49-F238E27FC236}">
                <a16:creationId xmlns:a16="http://schemas.microsoft.com/office/drawing/2014/main" id="{689C4557-4F45-C0EB-78D9-A66B3FD0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01" y="209836"/>
            <a:ext cx="5368016" cy="26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BCF42E-559E-CABF-F70F-024246AA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824" y="2970611"/>
            <a:ext cx="5757333" cy="34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7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9" name="Rectangle 12298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E81B5-2AF0-7E2B-8D52-F63DC20C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dirty="0"/>
              <a:t>Distribution Media</a:t>
            </a:r>
          </a:p>
        </p:txBody>
      </p:sp>
      <p:pic>
        <p:nvPicPr>
          <p:cNvPr id="12292" name="Picture 4" descr="installing new septic system drainfield with EZ flow recycled plastic  styrofoam pellets for waste absorption Stock Photo - Alamy">
            <a:extLst>
              <a:ext uri="{FF2B5EF4-FFF2-40B4-BE49-F238E27FC236}">
                <a16:creationId xmlns:a16="http://schemas.microsoft.com/office/drawing/2014/main" id="{0E4DAE17-738D-6F3F-B2BD-AC71F84FB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6" r="-3" b="9210"/>
          <a:stretch/>
        </p:blipFill>
        <p:spPr bwMode="auto">
          <a:xfrm>
            <a:off x="634000" y="581098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IY Septic System Install: Passed Inspection! Infiltrator Chamber Install  Pt. 2 - YouTube">
            <a:extLst>
              <a:ext uri="{FF2B5EF4-FFF2-40B4-BE49-F238E27FC236}">
                <a16:creationId xmlns:a16="http://schemas.microsoft.com/office/drawing/2014/main" id="{5F3CCF7A-D997-6430-78B3-E4CCE2DC5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r="22052" b="3"/>
          <a:stretch/>
        </p:blipFill>
        <p:spPr bwMode="auto">
          <a:xfrm>
            <a:off x="2724581" y="581099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 descr="Eljen Treatment System - Premier Precast Concrete Products">
            <a:extLst>
              <a:ext uri="{FF2B5EF4-FFF2-40B4-BE49-F238E27FC236}">
                <a16:creationId xmlns:a16="http://schemas.microsoft.com/office/drawing/2014/main" id="{88FAE9A0-0D66-2EEF-99B8-0729C4A57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71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4AB49-3165-CF66-FA06-7429CF07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Plastic Distribution Media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/>
              <a:t>Chambers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/>
              <a:t>EZ Flo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/>
              <a:t>Elgin </a:t>
            </a:r>
            <a:r>
              <a:rPr lang="en-US" sz="4000" dirty="0" err="1"/>
              <a:t>Indrain</a:t>
            </a:r>
            <a:endParaRPr lang="en-US" sz="4000" dirty="0"/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D7CB8-4EB6-7E5F-BCE2-137B8912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Treatment technologies</a:t>
            </a:r>
          </a:p>
        </p:txBody>
      </p:sp>
      <p:pic>
        <p:nvPicPr>
          <p:cNvPr id="11266" name="Picture 2" descr="Advantex « The Septic Store">
            <a:extLst>
              <a:ext uri="{FF2B5EF4-FFF2-40B4-BE49-F238E27FC236}">
                <a16:creationId xmlns:a16="http://schemas.microsoft.com/office/drawing/2014/main" id="{2756F8E6-9C1F-0E5C-3A5A-97C1298A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9529"/>
            <a:ext cx="4674463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268" name="Picture 4" descr="Anua PuraFlo Peat Biofilters — Flemington Precast &amp; Supply">
            <a:extLst>
              <a:ext uri="{FF2B5EF4-FFF2-40B4-BE49-F238E27FC236}">
                <a16:creationId xmlns:a16="http://schemas.microsoft.com/office/drawing/2014/main" id="{7A6346A4-7D66-6B07-6AC8-E8D5F9978A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79" y="2328891"/>
            <a:ext cx="4345124" cy="37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ewSeptic - Septic System Design Software">
            <a:extLst>
              <a:ext uri="{FF2B5EF4-FFF2-40B4-BE49-F238E27FC236}">
                <a16:creationId xmlns:a16="http://schemas.microsoft.com/office/drawing/2014/main" id="{D5691E85-DD14-AAAA-6C8A-D518AF89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43" y="4040173"/>
            <a:ext cx="4618748" cy="34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8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66DC-AAA1-54BB-E145-50233BFA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72065-E797-348F-618F-17905D71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Plastic Impacts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Melted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Warped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Concrete and heat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Depth reduces impacts</a:t>
            </a:r>
            <a:endParaRPr lang="en-US" dirty="0"/>
          </a:p>
        </p:txBody>
      </p:sp>
      <p:pic>
        <p:nvPicPr>
          <p:cNvPr id="13314" name="Picture 2" descr="Concrete Septic Tanks in Michigan | Milan Vault - MILAN VAULT | QUALITY PRECAST  CONCRETE PRODUCTS">
            <a:extLst>
              <a:ext uri="{FF2B5EF4-FFF2-40B4-BE49-F238E27FC236}">
                <a16:creationId xmlns:a16="http://schemas.microsoft.com/office/drawing/2014/main" id="{BD7ED7C5-FED5-DD32-9A87-E6F43481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28" y="1845734"/>
            <a:ext cx="4077190" cy="44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3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DDD8-2383-7281-43F2-747F7974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FF48D-A77F-9020-2590-800C7A8F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832" y="1737360"/>
            <a:ext cx="7239000" cy="4724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99EC4-ED25-B6C8-B084-329F6F338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All Piping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Camera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Replaced if damaged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Plastic risers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Plastic tanks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Electrical</a:t>
            </a:r>
          </a:p>
        </p:txBody>
      </p:sp>
    </p:spTree>
    <p:extLst>
      <p:ext uri="{BB962C8B-B14F-4D97-AF65-F5344CB8AC3E}">
        <p14:creationId xmlns:p14="http://schemas.microsoft.com/office/powerpoint/2010/main" val="7563734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285</TotalTime>
  <Words>197</Words>
  <Application>Microsoft Office PowerPoint</Application>
  <PresentationFormat>Widescreen</PresentationFormat>
  <Paragraphs>72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Retrospect</vt:lpstr>
      <vt:lpstr>When Systems get Hot</vt:lpstr>
      <vt:lpstr>Wild Fires &amp; System Performance</vt:lpstr>
      <vt:lpstr>Nature’s Plan for renewal</vt:lpstr>
      <vt:lpstr>Heat Impacts</vt:lpstr>
      <vt:lpstr>Fires and Systems</vt:lpstr>
      <vt:lpstr>Distribution Media</vt:lpstr>
      <vt:lpstr>Treatment technologies</vt:lpstr>
      <vt:lpstr>Heat Impacts</vt:lpstr>
      <vt:lpstr>Existing Home</vt:lpstr>
      <vt:lpstr>System Location</vt:lpstr>
      <vt:lpstr>PowerPoint Presentation</vt:lpstr>
      <vt:lpstr>PowerPoint Presentation</vt:lpstr>
      <vt:lpstr>Fire Planning</vt:lpstr>
      <vt:lpstr>Site Development</vt:lpstr>
      <vt:lpstr>Soil Impacts Due to Fire</vt:lpstr>
      <vt:lpstr>PowerPoint Presentation</vt:lpstr>
      <vt:lpstr>New Home</vt:lpstr>
      <vt:lpstr>Questions</vt:lpstr>
      <vt:lpstr>Eljen GSF</vt:lpstr>
      <vt:lpstr>Treatment Systems -  Eljen In-drain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Answers to Real ?</dc:title>
  <dc:creator>David M Gustafson</dc:creator>
  <cp:lastModifiedBy>Tevik, Aaron P - (atevik)</cp:lastModifiedBy>
  <cp:revision>8</cp:revision>
  <dcterms:created xsi:type="dcterms:W3CDTF">2024-02-09T16:14:24Z</dcterms:created>
  <dcterms:modified xsi:type="dcterms:W3CDTF">2025-01-14T16:45:35Z</dcterms:modified>
</cp:coreProperties>
</file>