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335" r:id="rId3"/>
    <p:sldId id="312" r:id="rId4"/>
    <p:sldId id="313" r:id="rId5"/>
    <p:sldId id="314" r:id="rId6"/>
    <p:sldId id="315" r:id="rId7"/>
    <p:sldId id="317" r:id="rId8"/>
    <p:sldId id="318" r:id="rId9"/>
    <p:sldId id="319" r:id="rId10"/>
    <p:sldId id="316" r:id="rId11"/>
    <p:sldId id="336" r:id="rId12"/>
    <p:sldId id="295" r:id="rId13"/>
    <p:sldId id="296" r:id="rId14"/>
    <p:sldId id="297" r:id="rId15"/>
    <p:sldId id="298" r:id="rId16"/>
    <p:sldId id="323" r:id="rId17"/>
    <p:sldId id="324" r:id="rId18"/>
    <p:sldId id="329" r:id="rId19"/>
    <p:sldId id="292" r:id="rId20"/>
    <p:sldId id="279" r:id="rId21"/>
    <p:sldId id="277" r:id="rId22"/>
    <p:sldId id="289" r:id="rId23"/>
    <p:sldId id="321" r:id="rId24"/>
    <p:sldId id="272" r:id="rId25"/>
    <p:sldId id="320" r:id="rId26"/>
    <p:sldId id="334" r:id="rId27"/>
    <p:sldId id="280" r:id="rId28"/>
    <p:sldId id="325" r:id="rId29"/>
    <p:sldId id="326" r:id="rId30"/>
    <p:sldId id="273" r:id="rId31"/>
    <p:sldId id="327" r:id="rId32"/>
    <p:sldId id="328" r:id="rId33"/>
    <p:sldId id="281" r:id="rId34"/>
    <p:sldId id="330" r:id="rId35"/>
    <p:sldId id="331" r:id="rId36"/>
    <p:sldId id="332" r:id="rId37"/>
    <p:sldId id="274" r:id="rId38"/>
    <p:sldId id="275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5" autoAdjust="0"/>
    <p:restoredTop sz="86410" autoAdjust="0"/>
  </p:normalViewPr>
  <p:slideViewPr>
    <p:cSldViewPr snapToGrid="0">
      <p:cViewPr varScale="1">
        <p:scale>
          <a:sx n="75" d="100"/>
          <a:sy n="75" d="100"/>
        </p:scale>
        <p:origin x="19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7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05614E-4353-466D-B798-5E143C04D794}" type="doc">
      <dgm:prSet loTypeId="urn:microsoft.com/office/officeart/2005/8/layout/vList5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B5166E47-3EFD-473F-882B-77F89844532B}">
      <dgm:prSet/>
      <dgm:spPr/>
      <dgm:t>
        <a:bodyPr/>
        <a:lstStyle/>
        <a:p>
          <a:r>
            <a:rPr lang="en-US" b="0" i="0"/>
            <a:t>Fast</a:t>
          </a:r>
          <a:endParaRPr lang="en-US"/>
        </a:p>
      </dgm:t>
    </dgm:pt>
    <dgm:pt modelId="{FF4471E9-AF92-4692-BAB0-2B2AC88D4A38}" type="parTrans" cxnId="{7994AE4B-2C50-4D0C-86F9-7FD7F585F65A}">
      <dgm:prSet/>
      <dgm:spPr/>
      <dgm:t>
        <a:bodyPr/>
        <a:lstStyle/>
        <a:p>
          <a:endParaRPr lang="en-US"/>
        </a:p>
      </dgm:t>
    </dgm:pt>
    <dgm:pt modelId="{0D17B2DC-E50A-4164-A8F6-AF0FDF4E8FD8}" type="sibTrans" cxnId="{7994AE4B-2C50-4D0C-86F9-7FD7F585F65A}">
      <dgm:prSet/>
      <dgm:spPr/>
      <dgm:t>
        <a:bodyPr/>
        <a:lstStyle/>
        <a:p>
          <a:endParaRPr lang="en-US"/>
        </a:p>
      </dgm:t>
    </dgm:pt>
    <dgm:pt modelId="{EC43855C-6583-48DB-876F-4B181101E2EF}">
      <dgm:prSet/>
      <dgm:spPr/>
      <dgm:t>
        <a:bodyPr/>
        <a:lstStyle/>
        <a:p>
          <a:r>
            <a:rPr lang="en-US" b="0" i="0"/>
            <a:t>Slow</a:t>
          </a:r>
          <a:endParaRPr lang="en-US"/>
        </a:p>
      </dgm:t>
    </dgm:pt>
    <dgm:pt modelId="{94F159AD-BAC7-42BA-A7DB-3FCDD03042C6}" type="parTrans" cxnId="{E8DBB17F-7543-4B2C-805F-CCD3390B004E}">
      <dgm:prSet/>
      <dgm:spPr/>
      <dgm:t>
        <a:bodyPr/>
        <a:lstStyle/>
        <a:p>
          <a:endParaRPr lang="en-US"/>
        </a:p>
      </dgm:t>
    </dgm:pt>
    <dgm:pt modelId="{09692DE7-801E-4439-9891-B405D607D06D}" type="sibTrans" cxnId="{E8DBB17F-7543-4B2C-805F-CCD3390B004E}">
      <dgm:prSet/>
      <dgm:spPr/>
      <dgm:t>
        <a:bodyPr/>
        <a:lstStyle/>
        <a:p>
          <a:endParaRPr lang="en-US"/>
        </a:p>
      </dgm:t>
    </dgm:pt>
    <dgm:pt modelId="{F2F7EC93-4636-4B55-9F47-6E03F23CA525}">
      <dgm:prSet/>
      <dgm:spPr/>
      <dgm:t>
        <a:bodyPr/>
        <a:lstStyle/>
        <a:p>
          <a:r>
            <a:rPr lang="en-US" b="0" i="0"/>
            <a:t>Shallow</a:t>
          </a:r>
          <a:endParaRPr lang="en-US"/>
        </a:p>
      </dgm:t>
    </dgm:pt>
    <dgm:pt modelId="{43852CFF-7DB8-4B85-A681-3245EF8439CC}" type="parTrans" cxnId="{95B86B75-88D0-4ADA-8883-B2BF3931CAC1}">
      <dgm:prSet/>
      <dgm:spPr/>
      <dgm:t>
        <a:bodyPr/>
        <a:lstStyle/>
        <a:p>
          <a:endParaRPr lang="en-US"/>
        </a:p>
      </dgm:t>
    </dgm:pt>
    <dgm:pt modelId="{3B81348D-C78B-4181-AFD3-F479C00CA2CB}" type="sibTrans" cxnId="{95B86B75-88D0-4ADA-8883-B2BF3931CAC1}">
      <dgm:prSet/>
      <dgm:spPr/>
      <dgm:t>
        <a:bodyPr/>
        <a:lstStyle/>
        <a:p>
          <a:endParaRPr lang="en-US"/>
        </a:p>
      </dgm:t>
    </dgm:pt>
    <dgm:pt modelId="{29FF81F0-18D8-4F7A-A8AA-974C79076742}">
      <dgm:prSet/>
      <dgm:spPr/>
      <dgm:t>
        <a:bodyPr/>
        <a:lstStyle/>
        <a:p>
          <a:r>
            <a:rPr lang="en-US" b="0" i="0"/>
            <a:t>Water table</a:t>
          </a:r>
          <a:endParaRPr lang="en-US"/>
        </a:p>
      </dgm:t>
    </dgm:pt>
    <dgm:pt modelId="{523BB7D5-38D1-460D-A3D6-1464AD8B69D1}" type="parTrans" cxnId="{918E1227-8417-434E-8A96-1FAC62C02642}">
      <dgm:prSet/>
      <dgm:spPr/>
      <dgm:t>
        <a:bodyPr/>
        <a:lstStyle/>
        <a:p>
          <a:endParaRPr lang="en-US"/>
        </a:p>
      </dgm:t>
    </dgm:pt>
    <dgm:pt modelId="{4BB63ABA-9508-41C4-AC11-76845C89C539}" type="sibTrans" cxnId="{918E1227-8417-434E-8A96-1FAC62C02642}">
      <dgm:prSet/>
      <dgm:spPr/>
      <dgm:t>
        <a:bodyPr/>
        <a:lstStyle/>
        <a:p>
          <a:endParaRPr lang="en-US"/>
        </a:p>
      </dgm:t>
    </dgm:pt>
    <dgm:pt modelId="{0D35A9FE-CA90-4DF8-8742-70546BFB90C3}">
      <dgm:prSet/>
      <dgm:spPr/>
      <dgm:t>
        <a:bodyPr/>
        <a:lstStyle/>
        <a:p>
          <a:r>
            <a:rPr lang="en-US" b="0" i="0"/>
            <a:t>Bedrock</a:t>
          </a:r>
          <a:endParaRPr lang="en-US"/>
        </a:p>
      </dgm:t>
    </dgm:pt>
    <dgm:pt modelId="{8A786D81-07FE-442B-9BEC-5A03A20D9782}" type="parTrans" cxnId="{66F164D4-26CE-402F-84D8-F6C999AF146A}">
      <dgm:prSet/>
      <dgm:spPr/>
      <dgm:t>
        <a:bodyPr/>
        <a:lstStyle/>
        <a:p>
          <a:endParaRPr lang="en-US"/>
        </a:p>
      </dgm:t>
    </dgm:pt>
    <dgm:pt modelId="{A4737CED-7532-4629-9BB5-3251ABDC12E4}" type="sibTrans" cxnId="{66F164D4-26CE-402F-84D8-F6C999AF146A}">
      <dgm:prSet/>
      <dgm:spPr/>
      <dgm:t>
        <a:bodyPr/>
        <a:lstStyle/>
        <a:p>
          <a:endParaRPr lang="en-US"/>
        </a:p>
      </dgm:t>
    </dgm:pt>
    <dgm:pt modelId="{687CBDF2-B373-464F-96F3-EE39C23C0FEA}">
      <dgm:prSet/>
      <dgm:spPr/>
      <dgm:t>
        <a:bodyPr/>
        <a:lstStyle/>
        <a:p>
          <a:r>
            <a:rPr lang="en-US"/>
            <a:t>Treatment</a:t>
          </a:r>
        </a:p>
      </dgm:t>
    </dgm:pt>
    <dgm:pt modelId="{E0DADD83-D551-4B59-8D2C-C6E3AF0CB58F}" type="parTrans" cxnId="{6A7AC507-59F6-420D-8C39-B7D2266A5FB4}">
      <dgm:prSet/>
      <dgm:spPr/>
      <dgm:t>
        <a:bodyPr/>
        <a:lstStyle/>
        <a:p>
          <a:endParaRPr lang="en-US"/>
        </a:p>
      </dgm:t>
    </dgm:pt>
    <dgm:pt modelId="{F060CF88-1142-405D-93FE-7CB94B3F6AB1}" type="sibTrans" cxnId="{6A7AC507-59F6-420D-8C39-B7D2266A5FB4}">
      <dgm:prSet/>
      <dgm:spPr/>
      <dgm:t>
        <a:bodyPr/>
        <a:lstStyle/>
        <a:p>
          <a:endParaRPr lang="en-US"/>
        </a:p>
      </dgm:t>
    </dgm:pt>
    <dgm:pt modelId="{06CE65F6-8AFD-4EAB-BE90-5D0A8DED7B3E}">
      <dgm:prSet/>
      <dgm:spPr/>
      <dgm:t>
        <a:bodyPr/>
        <a:lstStyle/>
        <a:p>
          <a:r>
            <a:rPr lang="en-US"/>
            <a:t>Acceptance</a:t>
          </a:r>
        </a:p>
      </dgm:t>
    </dgm:pt>
    <dgm:pt modelId="{DF3D72C4-B17F-4BAA-9F79-1D2BFB4BB9D1}" type="parTrans" cxnId="{4CED673F-C61C-4AB3-80FE-4A55D7E54416}">
      <dgm:prSet/>
      <dgm:spPr/>
      <dgm:t>
        <a:bodyPr/>
        <a:lstStyle/>
        <a:p>
          <a:endParaRPr lang="en-US"/>
        </a:p>
      </dgm:t>
    </dgm:pt>
    <dgm:pt modelId="{D356CBC7-13B9-40C7-9DA8-5399D58F424D}" type="sibTrans" cxnId="{4CED673F-C61C-4AB3-80FE-4A55D7E54416}">
      <dgm:prSet/>
      <dgm:spPr/>
      <dgm:t>
        <a:bodyPr/>
        <a:lstStyle/>
        <a:p>
          <a:endParaRPr lang="en-US"/>
        </a:p>
      </dgm:t>
    </dgm:pt>
    <dgm:pt modelId="{A3F627A2-889C-4977-8608-68E999326D63}">
      <dgm:prSet/>
      <dgm:spPr/>
      <dgm:t>
        <a:bodyPr/>
        <a:lstStyle/>
        <a:p>
          <a:r>
            <a:rPr lang="en-US" dirty="0"/>
            <a:t>Sizing [Area]</a:t>
          </a:r>
        </a:p>
      </dgm:t>
    </dgm:pt>
    <dgm:pt modelId="{E4114314-51A2-43E3-BA40-709BF59DC8B8}" type="parTrans" cxnId="{8DC36752-E5F6-450A-85F9-87BB7B17E0D6}">
      <dgm:prSet/>
      <dgm:spPr/>
      <dgm:t>
        <a:bodyPr/>
        <a:lstStyle/>
        <a:p>
          <a:endParaRPr lang="en-US"/>
        </a:p>
      </dgm:t>
    </dgm:pt>
    <dgm:pt modelId="{0AD85B51-14C2-4081-AF8F-85A934F60F8D}" type="sibTrans" cxnId="{8DC36752-E5F6-450A-85F9-87BB7B17E0D6}">
      <dgm:prSet/>
      <dgm:spPr/>
      <dgm:t>
        <a:bodyPr/>
        <a:lstStyle/>
        <a:p>
          <a:endParaRPr lang="en-US"/>
        </a:p>
      </dgm:t>
    </dgm:pt>
    <dgm:pt modelId="{628E8EF0-1618-4A57-A6CE-BD514C33AF1C}" type="pres">
      <dgm:prSet presAssocID="{E205614E-4353-466D-B798-5E143C04D794}" presName="Name0" presStyleCnt="0">
        <dgm:presLayoutVars>
          <dgm:dir/>
          <dgm:animLvl val="lvl"/>
          <dgm:resizeHandles val="exact"/>
        </dgm:presLayoutVars>
      </dgm:prSet>
      <dgm:spPr/>
    </dgm:pt>
    <dgm:pt modelId="{FEEB4B0D-5538-4011-856B-435127149055}" type="pres">
      <dgm:prSet presAssocID="{B5166E47-3EFD-473F-882B-77F89844532B}" presName="linNode" presStyleCnt="0"/>
      <dgm:spPr/>
    </dgm:pt>
    <dgm:pt modelId="{0807BF1C-201D-4152-8A1E-F386C80E7063}" type="pres">
      <dgm:prSet presAssocID="{B5166E47-3EFD-473F-882B-77F89844532B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DD672914-74DE-4344-8A89-25A05C86A97F}" type="pres">
      <dgm:prSet presAssocID="{B5166E47-3EFD-473F-882B-77F89844532B}" presName="descendantText" presStyleLbl="alignAccFollowNode1" presStyleIdx="0" presStyleCnt="3">
        <dgm:presLayoutVars>
          <dgm:bulletEnabled val="1"/>
        </dgm:presLayoutVars>
      </dgm:prSet>
      <dgm:spPr/>
    </dgm:pt>
    <dgm:pt modelId="{1A9FCD81-497E-4929-A04A-6911A6B4C803}" type="pres">
      <dgm:prSet presAssocID="{0D17B2DC-E50A-4164-A8F6-AF0FDF4E8FD8}" presName="sp" presStyleCnt="0"/>
      <dgm:spPr/>
    </dgm:pt>
    <dgm:pt modelId="{F89FDE70-8AD0-4939-BBC3-E5D46A761F41}" type="pres">
      <dgm:prSet presAssocID="{EC43855C-6583-48DB-876F-4B181101E2EF}" presName="linNode" presStyleCnt="0"/>
      <dgm:spPr/>
    </dgm:pt>
    <dgm:pt modelId="{C5C1CFD9-43B3-47CC-A363-EAF6F2E001BC}" type="pres">
      <dgm:prSet presAssocID="{EC43855C-6583-48DB-876F-4B181101E2EF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D38A6286-59A9-473B-B56B-21EDB72246F6}" type="pres">
      <dgm:prSet presAssocID="{EC43855C-6583-48DB-876F-4B181101E2EF}" presName="descendantText" presStyleLbl="alignAccFollowNode1" presStyleIdx="1" presStyleCnt="3">
        <dgm:presLayoutVars>
          <dgm:bulletEnabled val="1"/>
        </dgm:presLayoutVars>
      </dgm:prSet>
      <dgm:spPr/>
    </dgm:pt>
    <dgm:pt modelId="{5740E34D-FB8F-4588-B464-E94158B75C52}" type="pres">
      <dgm:prSet presAssocID="{09692DE7-801E-4439-9891-B405D607D06D}" presName="sp" presStyleCnt="0"/>
      <dgm:spPr/>
    </dgm:pt>
    <dgm:pt modelId="{9D5152D5-6EA8-4DC7-B1DB-A779874A0AB4}" type="pres">
      <dgm:prSet presAssocID="{F2F7EC93-4636-4B55-9F47-6E03F23CA525}" presName="linNode" presStyleCnt="0"/>
      <dgm:spPr/>
    </dgm:pt>
    <dgm:pt modelId="{16556D58-2C65-493A-8DD2-BDB448D47AC9}" type="pres">
      <dgm:prSet presAssocID="{F2F7EC93-4636-4B55-9F47-6E03F23CA525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11200FF7-A0E8-4419-A231-DB8189EC4CD1}" type="pres">
      <dgm:prSet presAssocID="{F2F7EC93-4636-4B55-9F47-6E03F23CA525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6A7AC507-59F6-420D-8C39-B7D2266A5FB4}" srcId="{B5166E47-3EFD-473F-882B-77F89844532B}" destId="{687CBDF2-B373-464F-96F3-EE39C23C0FEA}" srcOrd="0" destOrd="0" parTransId="{E0DADD83-D551-4B59-8D2C-C6E3AF0CB58F}" sibTransId="{F060CF88-1142-405D-93FE-7CB94B3F6AB1}"/>
    <dgm:cxn modelId="{0D1FAE0F-6D89-45BD-8C34-2494722686B6}" type="presOf" srcId="{E205614E-4353-466D-B798-5E143C04D794}" destId="{628E8EF0-1618-4A57-A6CE-BD514C33AF1C}" srcOrd="0" destOrd="0" presId="urn:microsoft.com/office/officeart/2005/8/layout/vList5"/>
    <dgm:cxn modelId="{68E64D18-30AB-433C-B799-7D948F113ECD}" type="presOf" srcId="{0D35A9FE-CA90-4DF8-8742-70546BFB90C3}" destId="{11200FF7-A0E8-4419-A231-DB8189EC4CD1}" srcOrd="0" destOrd="1" presId="urn:microsoft.com/office/officeart/2005/8/layout/vList5"/>
    <dgm:cxn modelId="{918E1227-8417-434E-8A96-1FAC62C02642}" srcId="{F2F7EC93-4636-4B55-9F47-6E03F23CA525}" destId="{29FF81F0-18D8-4F7A-A8AA-974C79076742}" srcOrd="0" destOrd="0" parTransId="{523BB7D5-38D1-460D-A3D6-1464AD8B69D1}" sibTransId="{4BB63ABA-9508-41C4-AC11-76845C89C539}"/>
    <dgm:cxn modelId="{4CED673F-C61C-4AB3-80FE-4A55D7E54416}" srcId="{EC43855C-6583-48DB-876F-4B181101E2EF}" destId="{06CE65F6-8AFD-4EAB-BE90-5D0A8DED7B3E}" srcOrd="0" destOrd="0" parTransId="{DF3D72C4-B17F-4BAA-9F79-1D2BFB4BB9D1}" sibTransId="{D356CBC7-13B9-40C7-9DA8-5399D58F424D}"/>
    <dgm:cxn modelId="{7994AE4B-2C50-4D0C-86F9-7FD7F585F65A}" srcId="{E205614E-4353-466D-B798-5E143C04D794}" destId="{B5166E47-3EFD-473F-882B-77F89844532B}" srcOrd="0" destOrd="0" parTransId="{FF4471E9-AF92-4692-BAB0-2B2AC88D4A38}" sibTransId="{0D17B2DC-E50A-4164-A8F6-AF0FDF4E8FD8}"/>
    <dgm:cxn modelId="{DA28BC4C-2834-41C0-922D-3D9D6042C948}" type="presOf" srcId="{B5166E47-3EFD-473F-882B-77F89844532B}" destId="{0807BF1C-201D-4152-8A1E-F386C80E7063}" srcOrd="0" destOrd="0" presId="urn:microsoft.com/office/officeart/2005/8/layout/vList5"/>
    <dgm:cxn modelId="{FCBCFB51-2E2E-4DE4-AEBA-D925F190B806}" type="presOf" srcId="{A3F627A2-889C-4977-8608-68E999326D63}" destId="{D38A6286-59A9-473B-B56B-21EDB72246F6}" srcOrd="0" destOrd="1" presId="urn:microsoft.com/office/officeart/2005/8/layout/vList5"/>
    <dgm:cxn modelId="{8DC36752-E5F6-450A-85F9-87BB7B17E0D6}" srcId="{EC43855C-6583-48DB-876F-4B181101E2EF}" destId="{A3F627A2-889C-4977-8608-68E999326D63}" srcOrd="1" destOrd="0" parTransId="{E4114314-51A2-43E3-BA40-709BF59DC8B8}" sibTransId="{0AD85B51-14C2-4081-AF8F-85A934F60F8D}"/>
    <dgm:cxn modelId="{95B86B75-88D0-4ADA-8883-B2BF3931CAC1}" srcId="{E205614E-4353-466D-B798-5E143C04D794}" destId="{F2F7EC93-4636-4B55-9F47-6E03F23CA525}" srcOrd="2" destOrd="0" parTransId="{43852CFF-7DB8-4B85-A681-3245EF8439CC}" sibTransId="{3B81348D-C78B-4181-AFD3-F479C00CA2CB}"/>
    <dgm:cxn modelId="{E8DBB17F-7543-4B2C-805F-CCD3390B004E}" srcId="{E205614E-4353-466D-B798-5E143C04D794}" destId="{EC43855C-6583-48DB-876F-4B181101E2EF}" srcOrd="1" destOrd="0" parTransId="{94F159AD-BAC7-42BA-A7DB-3FCDD03042C6}" sibTransId="{09692DE7-801E-4439-9891-B405D607D06D}"/>
    <dgm:cxn modelId="{54AB4080-9990-42E0-9E67-5F18C1430185}" type="presOf" srcId="{06CE65F6-8AFD-4EAB-BE90-5D0A8DED7B3E}" destId="{D38A6286-59A9-473B-B56B-21EDB72246F6}" srcOrd="0" destOrd="0" presId="urn:microsoft.com/office/officeart/2005/8/layout/vList5"/>
    <dgm:cxn modelId="{028A098C-9541-4A5E-87A1-5A0010A99261}" type="presOf" srcId="{29FF81F0-18D8-4F7A-A8AA-974C79076742}" destId="{11200FF7-A0E8-4419-A231-DB8189EC4CD1}" srcOrd="0" destOrd="0" presId="urn:microsoft.com/office/officeart/2005/8/layout/vList5"/>
    <dgm:cxn modelId="{571865B4-85E8-4305-BA35-E20B252C54F2}" type="presOf" srcId="{F2F7EC93-4636-4B55-9F47-6E03F23CA525}" destId="{16556D58-2C65-493A-8DD2-BDB448D47AC9}" srcOrd="0" destOrd="0" presId="urn:microsoft.com/office/officeart/2005/8/layout/vList5"/>
    <dgm:cxn modelId="{66F164D4-26CE-402F-84D8-F6C999AF146A}" srcId="{F2F7EC93-4636-4B55-9F47-6E03F23CA525}" destId="{0D35A9FE-CA90-4DF8-8742-70546BFB90C3}" srcOrd="1" destOrd="0" parTransId="{8A786D81-07FE-442B-9BEC-5A03A20D9782}" sibTransId="{A4737CED-7532-4629-9BB5-3251ABDC12E4}"/>
    <dgm:cxn modelId="{961693DE-6082-4378-9501-B2CF5C1D2E9C}" type="presOf" srcId="{687CBDF2-B373-464F-96F3-EE39C23C0FEA}" destId="{DD672914-74DE-4344-8A89-25A05C86A97F}" srcOrd="0" destOrd="0" presId="urn:microsoft.com/office/officeart/2005/8/layout/vList5"/>
    <dgm:cxn modelId="{2E1FAEF0-43A8-41D4-95AE-1AD657F525AB}" type="presOf" srcId="{EC43855C-6583-48DB-876F-4B181101E2EF}" destId="{C5C1CFD9-43B3-47CC-A363-EAF6F2E001BC}" srcOrd="0" destOrd="0" presId="urn:microsoft.com/office/officeart/2005/8/layout/vList5"/>
    <dgm:cxn modelId="{802AF39F-10AC-491F-A989-CE739257AD83}" type="presParOf" srcId="{628E8EF0-1618-4A57-A6CE-BD514C33AF1C}" destId="{FEEB4B0D-5538-4011-856B-435127149055}" srcOrd="0" destOrd="0" presId="urn:microsoft.com/office/officeart/2005/8/layout/vList5"/>
    <dgm:cxn modelId="{83FF82FF-D5D3-4A8F-A176-5155775084DE}" type="presParOf" srcId="{FEEB4B0D-5538-4011-856B-435127149055}" destId="{0807BF1C-201D-4152-8A1E-F386C80E7063}" srcOrd="0" destOrd="0" presId="urn:microsoft.com/office/officeart/2005/8/layout/vList5"/>
    <dgm:cxn modelId="{89307C9F-FA6E-4137-A3F7-A07773EC8CF4}" type="presParOf" srcId="{FEEB4B0D-5538-4011-856B-435127149055}" destId="{DD672914-74DE-4344-8A89-25A05C86A97F}" srcOrd="1" destOrd="0" presId="urn:microsoft.com/office/officeart/2005/8/layout/vList5"/>
    <dgm:cxn modelId="{3354BF2A-65A8-453D-A3AE-B56E5CD00787}" type="presParOf" srcId="{628E8EF0-1618-4A57-A6CE-BD514C33AF1C}" destId="{1A9FCD81-497E-4929-A04A-6911A6B4C803}" srcOrd="1" destOrd="0" presId="urn:microsoft.com/office/officeart/2005/8/layout/vList5"/>
    <dgm:cxn modelId="{89CDD3A9-DBF9-479A-BD72-63CB20C34D1D}" type="presParOf" srcId="{628E8EF0-1618-4A57-A6CE-BD514C33AF1C}" destId="{F89FDE70-8AD0-4939-BBC3-E5D46A761F41}" srcOrd="2" destOrd="0" presId="urn:microsoft.com/office/officeart/2005/8/layout/vList5"/>
    <dgm:cxn modelId="{4401A492-9B27-4A06-B576-A13A2B957BC3}" type="presParOf" srcId="{F89FDE70-8AD0-4939-BBC3-E5D46A761F41}" destId="{C5C1CFD9-43B3-47CC-A363-EAF6F2E001BC}" srcOrd="0" destOrd="0" presId="urn:microsoft.com/office/officeart/2005/8/layout/vList5"/>
    <dgm:cxn modelId="{E935CC71-AE68-4942-A21B-E0D515B42FAD}" type="presParOf" srcId="{F89FDE70-8AD0-4939-BBC3-E5D46A761F41}" destId="{D38A6286-59A9-473B-B56B-21EDB72246F6}" srcOrd="1" destOrd="0" presId="urn:microsoft.com/office/officeart/2005/8/layout/vList5"/>
    <dgm:cxn modelId="{6C542C4D-1E29-4915-B857-F67A69628484}" type="presParOf" srcId="{628E8EF0-1618-4A57-A6CE-BD514C33AF1C}" destId="{5740E34D-FB8F-4588-B464-E94158B75C52}" srcOrd="3" destOrd="0" presId="urn:microsoft.com/office/officeart/2005/8/layout/vList5"/>
    <dgm:cxn modelId="{E5580589-5716-45CD-A538-5A184C6037B5}" type="presParOf" srcId="{628E8EF0-1618-4A57-A6CE-BD514C33AF1C}" destId="{9D5152D5-6EA8-4DC7-B1DB-A779874A0AB4}" srcOrd="4" destOrd="0" presId="urn:microsoft.com/office/officeart/2005/8/layout/vList5"/>
    <dgm:cxn modelId="{017D68BD-FC46-442D-B1BC-B3B6B263E172}" type="presParOf" srcId="{9D5152D5-6EA8-4DC7-B1DB-A779874A0AB4}" destId="{16556D58-2C65-493A-8DD2-BDB448D47AC9}" srcOrd="0" destOrd="0" presId="urn:microsoft.com/office/officeart/2005/8/layout/vList5"/>
    <dgm:cxn modelId="{2EDAD7B6-2C3D-4645-A0D3-B7EEC79132F0}" type="presParOf" srcId="{9D5152D5-6EA8-4DC7-B1DB-A779874A0AB4}" destId="{11200FF7-A0E8-4419-A231-DB8189EC4CD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72914-74DE-4344-8A89-25A05C86A97F}">
      <dsp:nvSpPr>
        <dsp:cNvPr id="0" name=""/>
        <dsp:cNvSpPr/>
      </dsp:nvSpPr>
      <dsp:spPr>
        <a:xfrm rot="5400000">
          <a:off x="3638130" y="-1327230"/>
          <a:ext cx="982714" cy="3886576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Treatment</a:t>
          </a:r>
        </a:p>
      </dsp:txBody>
      <dsp:txXfrm rot="-5400000">
        <a:off x="2186199" y="172673"/>
        <a:ext cx="3838604" cy="886770"/>
      </dsp:txXfrm>
    </dsp:sp>
    <dsp:sp modelId="{0807BF1C-201D-4152-8A1E-F386C80E7063}">
      <dsp:nvSpPr>
        <dsp:cNvPr id="0" name=""/>
        <dsp:cNvSpPr/>
      </dsp:nvSpPr>
      <dsp:spPr>
        <a:xfrm>
          <a:off x="0" y="1861"/>
          <a:ext cx="2186199" cy="122839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/>
            <a:t>Fast</a:t>
          </a:r>
          <a:endParaRPr lang="en-US" sz="3600" kern="1200"/>
        </a:p>
      </dsp:txBody>
      <dsp:txXfrm>
        <a:off x="59965" y="61826"/>
        <a:ext cx="2066269" cy="1108462"/>
      </dsp:txXfrm>
    </dsp:sp>
    <dsp:sp modelId="{D38A6286-59A9-473B-B56B-21EDB72246F6}">
      <dsp:nvSpPr>
        <dsp:cNvPr id="0" name=""/>
        <dsp:cNvSpPr/>
      </dsp:nvSpPr>
      <dsp:spPr>
        <a:xfrm rot="5400000">
          <a:off x="3638130" y="-37418"/>
          <a:ext cx="982714" cy="3886576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Acceptance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Sizing [Area]</a:t>
          </a:r>
        </a:p>
      </dsp:txBody>
      <dsp:txXfrm rot="-5400000">
        <a:off x="2186199" y="1462485"/>
        <a:ext cx="3838604" cy="886770"/>
      </dsp:txXfrm>
    </dsp:sp>
    <dsp:sp modelId="{C5C1CFD9-43B3-47CC-A363-EAF6F2E001BC}">
      <dsp:nvSpPr>
        <dsp:cNvPr id="0" name=""/>
        <dsp:cNvSpPr/>
      </dsp:nvSpPr>
      <dsp:spPr>
        <a:xfrm>
          <a:off x="0" y="1291673"/>
          <a:ext cx="2186199" cy="122839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/>
            <a:t>Slow</a:t>
          </a:r>
          <a:endParaRPr lang="en-US" sz="3600" kern="1200"/>
        </a:p>
      </dsp:txBody>
      <dsp:txXfrm>
        <a:off x="59965" y="1351638"/>
        <a:ext cx="2066269" cy="1108462"/>
      </dsp:txXfrm>
    </dsp:sp>
    <dsp:sp modelId="{11200FF7-A0E8-4419-A231-DB8189EC4CD1}">
      <dsp:nvSpPr>
        <dsp:cNvPr id="0" name=""/>
        <dsp:cNvSpPr/>
      </dsp:nvSpPr>
      <dsp:spPr>
        <a:xfrm rot="5400000">
          <a:off x="3638130" y="1252394"/>
          <a:ext cx="982714" cy="3886576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0" i="0" kern="1200"/>
            <a:t>Water table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0" i="0" kern="1200"/>
            <a:t>Bedrock</a:t>
          </a:r>
          <a:endParaRPr lang="en-US" sz="2500" kern="1200"/>
        </a:p>
      </dsp:txBody>
      <dsp:txXfrm rot="-5400000">
        <a:off x="2186199" y="2752297"/>
        <a:ext cx="3838604" cy="886770"/>
      </dsp:txXfrm>
    </dsp:sp>
    <dsp:sp modelId="{16556D58-2C65-493A-8DD2-BDB448D47AC9}">
      <dsp:nvSpPr>
        <dsp:cNvPr id="0" name=""/>
        <dsp:cNvSpPr/>
      </dsp:nvSpPr>
      <dsp:spPr>
        <a:xfrm>
          <a:off x="0" y="2581486"/>
          <a:ext cx="2186199" cy="122839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/>
            <a:t>Shallow</a:t>
          </a:r>
          <a:endParaRPr lang="en-US" sz="3600" kern="1200"/>
        </a:p>
      </dsp:txBody>
      <dsp:txXfrm>
        <a:off x="59965" y="2641451"/>
        <a:ext cx="2066269" cy="1108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71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8F1B1-6596-4D3C-9915-D2184D5F40D1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D0021-64FF-4A42-A956-6C288A26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649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8CBD5E-30FB-4550-8ACD-EDA63B2E63A4}" type="slidenum">
              <a:rPr lang="en-US"/>
              <a:pPr/>
              <a:t>6</a:t>
            </a:fld>
            <a:endParaRPr lang="en-US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EPA has implemented many programs such as the </a:t>
            </a:r>
            <a:r>
              <a:rPr lang="en-US" b="1"/>
              <a:t>Total Maximum Daily Load or Coastal Zone Management Program</a:t>
            </a:r>
            <a:r>
              <a:rPr lang="en-US"/>
              <a:t>, both of which impact The onsite wastewater treatment industry since on-site systems all are considered a </a:t>
            </a:r>
            <a:r>
              <a:rPr lang="en-US" b="1"/>
              <a:t>nonpoint source of pollution</a:t>
            </a:r>
            <a:r>
              <a:rPr lang="en-US"/>
              <a:t>.  The TMDL program relates to stream segments and CZMP applies to coastal water resources. 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51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A9496-33A6-4633-AC6A-F3976F81437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41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D0021-64FF-4A42-A956-6C288A2685F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86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A9496-33A6-4633-AC6A-F3976F81437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30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486" y="96839"/>
            <a:ext cx="9544049" cy="14128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65767" y="1981200"/>
            <a:ext cx="5005917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4886" y="1981200"/>
            <a:ext cx="5005916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08000" y="6432736"/>
            <a:ext cx="9956800" cy="304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500" b="1" baseline="0">
                <a:solidFill>
                  <a:srgbClr val="006159"/>
                </a:solidFill>
              </a:defRPr>
            </a:lvl1pPr>
          </a:lstStyle>
          <a:p>
            <a:pPr lvl="0"/>
            <a:r>
              <a:rPr lang="en-US" dirty="0"/>
              <a:t>Rule Reference: </a:t>
            </a:r>
            <a:r>
              <a:rPr lang="en-US" dirty="0" err="1"/>
              <a:t>Ch</a:t>
            </a:r>
            <a:r>
              <a:rPr lang="en-US" dirty="0"/>
              <a:t> </a:t>
            </a:r>
            <a:r>
              <a:rPr lang="en-US" dirty="0" err="1"/>
              <a:t>xxxx</a:t>
            </a:r>
            <a:r>
              <a:rPr lang="en-US" dirty="0"/>
              <a:t> </a:t>
            </a:r>
            <a:r>
              <a:rPr lang="en-US" dirty="0" err="1"/>
              <a:t>Pg</a:t>
            </a:r>
            <a:r>
              <a:rPr lang="en-US" dirty="0"/>
              <a:t> 22 - 35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C1F0E0-A9E2-B842-86FD-D67849750F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43019"/>
      </p:ext>
    </p:extLst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>
            <a:lvl1pPr>
              <a:defRPr sz="4000"/>
            </a:lvl1pPr>
            <a:lvl2pPr>
              <a:defRPr sz="3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4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0023" y="1215312"/>
            <a:ext cx="9742894" cy="3341697"/>
          </a:xfrm>
        </p:spPr>
        <p:txBody>
          <a:bodyPr/>
          <a:lstStyle/>
          <a:p>
            <a:r>
              <a:rPr lang="en-US" sz="6600" dirty="0"/>
              <a:t>Choosing the Right Technology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Matching Sites &amp; Systems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364" y="739909"/>
            <a:ext cx="4800600" cy="155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576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Density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399" y="2133117"/>
            <a:ext cx="10058400" cy="472488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400" b="1" dirty="0"/>
              <a:t>Lot Sizes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4000" dirty="0"/>
              <a:t>Low risk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4000" dirty="0"/>
              <a:t>Medium risk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4000" dirty="0"/>
              <a:t>High risk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400" dirty="0"/>
              <a:t>Increased Nitrogen loading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400" dirty="0"/>
              <a:t>Potential cross connections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81850" y="2799121"/>
            <a:ext cx="23076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+2 sites</a:t>
            </a:r>
          </a:p>
        </p:txBody>
      </p:sp>
      <p:sp>
        <p:nvSpPr>
          <p:cNvPr id="5" name="Rectangle 4"/>
          <p:cNvSpPr/>
          <p:nvPr/>
        </p:nvSpPr>
        <p:spPr>
          <a:xfrm>
            <a:off x="6486244" y="3490395"/>
            <a:ext cx="16920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site</a:t>
            </a:r>
          </a:p>
        </p:txBody>
      </p:sp>
      <p:sp>
        <p:nvSpPr>
          <p:cNvPr id="6" name="Rectangle 5"/>
          <p:cNvSpPr/>
          <p:nvPr/>
        </p:nvSpPr>
        <p:spPr>
          <a:xfrm>
            <a:off x="7818546" y="4181669"/>
            <a:ext cx="21938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&lt; 1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site</a:t>
            </a:r>
          </a:p>
        </p:txBody>
      </p:sp>
    </p:spTree>
    <p:extLst>
      <p:ext uri="{BB962C8B-B14F-4D97-AF65-F5344CB8AC3E}">
        <p14:creationId xmlns:p14="http://schemas.microsoft.com/office/powerpoint/2010/main" val="367762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FAEF28A3-012D-4640-B8B8-1EF6EAF72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3B2F1C2-14D3-4A53-B329-323795BC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94E879E-1515-4211-8F1B-B68A92B2C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7137E7D-1F4E-498A-97D1-0E1FE6FC6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91375183-B6E5-43E0-B28F-39EC90838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67F36BD-A8AF-4304-A662-1007CC17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5D9095F-2809-4A90-A032-250AC21C3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9027D7BF-C282-4477-A406-245C3F26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5">
              <a:extLst>
                <a:ext uri="{FF2B5EF4-FFF2-40B4-BE49-F238E27FC236}">
                  <a16:creationId xmlns:a16="http://schemas.microsoft.com/office/drawing/2014/main" id="{AC3C43D8-426E-472E-A8E8-C41BF7A87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52DCAE0E-B8DE-4C42-A48F-FA0C8345A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59647F54-801D-44AB-8284-EDDFF7763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9EA2611-DCBA-4E97-A2B2-9A466E76B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1" name="Freeform 5">
            <a:extLst>
              <a:ext uri="{FF2B5EF4-FFF2-40B4-BE49-F238E27FC236}">
                <a16:creationId xmlns:a16="http://schemas.microsoft.com/office/drawing/2014/main" id="{BBC615D1-6E12-40EF-915B-316CFDB55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3" name="Freeform 5">
            <a:extLst>
              <a:ext uri="{FF2B5EF4-FFF2-40B4-BE49-F238E27FC236}">
                <a16:creationId xmlns:a16="http://schemas.microsoft.com/office/drawing/2014/main" id="{B9797D36-DE1E-47CD-881A-6C1F58282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7676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00D7D-3B3A-B93C-E3A5-9C611DE96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Tough Soils</a:t>
            </a:r>
          </a:p>
        </p:txBody>
      </p:sp>
      <p:pic>
        <p:nvPicPr>
          <p:cNvPr id="6" name="Picture 5" descr="A piece of brown material on a notebook&#10;&#10;Description automatically generated">
            <a:extLst>
              <a:ext uri="{FF2B5EF4-FFF2-40B4-BE49-F238E27FC236}">
                <a16:creationId xmlns:a16="http://schemas.microsoft.com/office/drawing/2014/main" id="{59FD058E-DA9D-38EF-B64F-AD01918E3E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272" r="2" b="2"/>
          <a:stretch/>
        </p:blipFill>
        <p:spPr>
          <a:xfrm>
            <a:off x="6802686" y="384431"/>
            <a:ext cx="4929808" cy="5897880"/>
          </a:xfrm>
          <a:custGeom>
            <a:avLst/>
            <a:gdLst/>
            <a:ahLst/>
            <a:cxnLst/>
            <a:rect l="l" t="t" r="r" b="b"/>
            <a:pathLst>
              <a:path w="4929808" h="5897880">
                <a:moveTo>
                  <a:pt x="104535" y="0"/>
                </a:moveTo>
                <a:lnTo>
                  <a:pt x="2751151" y="0"/>
                </a:lnTo>
                <a:lnTo>
                  <a:pt x="4769032" y="0"/>
                </a:lnTo>
                <a:lnTo>
                  <a:pt x="4929808" y="0"/>
                </a:lnTo>
                <a:lnTo>
                  <a:pt x="4929808" y="5897880"/>
                </a:lnTo>
                <a:lnTo>
                  <a:pt x="4769032" y="5897880"/>
                </a:lnTo>
                <a:lnTo>
                  <a:pt x="2751151" y="5897880"/>
                </a:lnTo>
                <a:lnTo>
                  <a:pt x="0" y="5897880"/>
                </a:lnTo>
                <a:lnTo>
                  <a:pt x="0" y="5896985"/>
                </a:lnTo>
                <a:lnTo>
                  <a:pt x="103291" y="5896985"/>
                </a:lnTo>
                <a:lnTo>
                  <a:pt x="112340" y="5838313"/>
                </a:lnTo>
                <a:lnTo>
                  <a:pt x="123631" y="5762037"/>
                </a:lnTo>
                <a:lnTo>
                  <a:pt x="135550" y="5671232"/>
                </a:lnTo>
                <a:lnTo>
                  <a:pt x="149820" y="5563476"/>
                </a:lnTo>
                <a:lnTo>
                  <a:pt x="164875" y="5444219"/>
                </a:lnTo>
                <a:lnTo>
                  <a:pt x="180714" y="5309828"/>
                </a:lnTo>
                <a:lnTo>
                  <a:pt x="197494" y="5163329"/>
                </a:lnTo>
                <a:lnTo>
                  <a:pt x="214273" y="5004117"/>
                </a:lnTo>
                <a:lnTo>
                  <a:pt x="231367" y="4834615"/>
                </a:lnTo>
                <a:lnTo>
                  <a:pt x="247205" y="4651794"/>
                </a:lnTo>
                <a:lnTo>
                  <a:pt x="262417" y="4460498"/>
                </a:lnTo>
                <a:lnTo>
                  <a:pt x="276217" y="4258305"/>
                </a:lnTo>
                <a:lnTo>
                  <a:pt x="289390" y="4047637"/>
                </a:lnTo>
                <a:lnTo>
                  <a:pt x="301779" y="3827889"/>
                </a:lnTo>
                <a:lnTo>
                  <a:pt x="306170" y="3715291"/>
                </a:lnTo>
                <a:lnTo>
                  <a:pt x="311031" y="3600271"/>
                </a:lnTo>
                <a:lnTo>
                  <a:pt x="315579" y="3483435"/>
                </a:lnTo>
                <a:lnTo>
                  <a:pt x="318558" y="3365994"/>
                </a:lnTo>
                <a:lnTo>
                  <a:pt x="321224" y="3246131"/>
                </a:lnTo>
                <a:lnTo>
                  <a:pt x="324047" y="3125058"/>
                </a:lnTo>
                <a:lnTo>
                  <a:pt x="325929" y="3001563"/>
                </a:lnTo>
                <a:lnTo>
                  <a:pt x="325929" y="2876858"/>
                </a:lnTo>
                <a:lnTo>
                  <a:pt x="326870" y="2750941"/>
                </a:lnTo>
                <a:lnTo>
                  <a:pt x="325929" y="2623814"/>
                </a:lnTo>
                <a:lnTo>
                  <a:pt x="324047" y="2494871"/>
                </a:lnTo>
                <a:lnTo>
                  <a:pt x="322322" y="2365928"/>
                </a:lnTo>
                <a:lnTo>
                  <a:pt x="318558" y="2235169"/>
                </a:lnTo>
                <a:lnTo>
                  <a:pt x="314638" y="2103199"/>
                </a:lnTo>
                <a:lnTo>
                  <a:pt x="310090" y="1971229"/>
                </a:lnTo>
                <a:lnTo>
                  <a:pt x="303660" y="1838048"/>
                </a:lnTo>
                <a:lnTo>
                  <a:pt x="295976" y="1703656"/>
                </a:lnTo>
                <a:lnTo>
                  <a:pt x="288606" y="1568660"/>
                </a:lnTo>
                <a:lnTo>
                  <a:pt x="279197" y="1433663"/>
                </a:lnTo>
                <a:lnTo>
                  <a:pt x="267906" y="1296850"/>
                </a:lnTo>
                <a:lnTo>
                  <a:pt x="256615" y="1161853"/>
                </a:lnTo>
                <a:lnTo>
                  <a:pt x="243598" y="1024435"/>
                </a:lnTo>
                <a:lnTo>
                  <a:pt x="229328" y="886411"/>
                </a:lnTo>
                <a:lnTo>
                  <a:pt x="214273" y="750203"/>
                </a:lnTo>
                <a:lnTo>
                  <a:pt x="196709" y="612180"/>
                </a:lnTo>
                <a:lnTo>
                  <a:pt x="177891" y="474761"/>
                </a:lnTo>
                <a:lnTo>
                  <a:pt x="159229" y="336738"/>
                </a:lnTo>
                <a:lnTo>
                  <a:pt x="137432" y="199320"/>
                </a:lnTo>
                <a:lnTo>
                  <a:pt x="115163" y="62507"/>
                </a:lnTo>
                <a:close/>
              </a:path>
            </a:pathLst>
          </a:cu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4A2FAF1F-F462-46AF-A9E6-CC93C4E2C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146BED8-BAE9-42C5-A3DD-7B946445D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15765FE8-B62F-41E4-A73C-74C91A8FD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2BD6DD9-3FB5-AAF1-042F-AE671775499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5546840"/>
              </p:ext>
            </p:extLst>
          </p:nvPr>
        </p:nvGraphicFramePr>
        <p:xfrm>
          <a:off x="639098" y="2418735"/>
          <a:ext cx="6072776" cy="3811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99698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Technologies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131" y="2468588"/>
            <a:ext cx="8825659" cy="387225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Conventional</a:t>
            </a:r>
          </a:p>
          <a:p>
            <a:r>
              <a:rPr lang="en-US" dirty="0"/>
              <a:t>Additional treatment</a:t>
            </a:r>
          </a:p>
          <a:p>
            <a:pPr lvl="1"/>
            <a:r>
              <a:rPr lang="en-US" dirty="0"/>
              <a:t>ATU [MBR]</a:t>
            </a:r>
          </a:p>
          <a:p>
            <a:pPr lvl="1"/>
            <a:r>
              <a:rPr lang="en-US" dirty="0"/>
              <a:t>RBC</a:t>
            </a:r>
          </a:p>
          <a:p>
            <a:pPr lvl="1"/>
            <a:r>
              <a:rPr lang="en-US" dirty="0"/>
              <a:t>Media filters</a:t>
            </a:r>
          </a:p>
          <a:p>
            <a:pPr lvl="1"/>
            <a:r>
              <a:rPr lang="en-US" dirty="0"/>
              <a:t>Wetlands</a:t>
            </a:r>
          </a:p>
          <a:p>
            <a:r>
              <a:rPr lang="en-US" dirty="0"/>
              <a:t>Gray water Technologies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567783" y="4539624"/>
            <a:ext cx="6519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Cluster technology</a:t>
            </a:r>
          </a:p>
        </p:txBody>
      </p:sp>
      <p:sp>
        <p:nvSpPr>
          <p:cNvPr id="5" name="Rectangle 4"/>
          <p:cNvSpPr/>
          <p:nvPr/>
        </p:nvSpPr>
        <p:spPr>
          <a:xfrm>
            <a:off x="6079942" y="2186798"/>
            <a:ext cx="54954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Legacy Systems</a:t>
            </a:r>
          </a:p>
        </p:txBody>
      </p:sp>
    </p:spTree>
    <p:extLst>
      <p:ext uri="{BB962C8B-B14F-4D97-AF65-F5344CB8AC3E}">
        <p14:creationId xmlns:p14="http://schemas.microsoft.com/office/powerpoint/2010/main" val="933605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Legacy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249" y="2526032"/>
            <a:ext cx="8825659" cy="3416300"/>
          </a:xfrm>
        </p:spPr>
        <p:txBody>
          <a:bodyPr/>
          <a:lstStyle/>
          <a:p>
            <a:r>
              <a:rPr lang="en-US" dirty="0"/>
              <a:t>Obsolete Systems</a:t>
            </a:r>
          </a:p>
          <a:p>
            <a:r>
              <a:rPr lang="en-US" dirty="0"/>
              <a:t>What is in the ground but </a:t>
            </a:r>
            <a:br>
              <a:rPr lang="en-US" dirty="0"/>
            </a:br>
            <a:r>
              <a:rPr lang="en-US" dirty="0"/>
              <a:t>Not RIGHT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2452" y="2880271"/>
            <a:ext cx="4114800" cy="2707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331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Conventional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8" name="Picture 6" descr="http://media-cache-ec0.pinimg.com/736x/da/f3/5b/daf35b84859cd841684501afb900a8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367" y="2300351"/>
            <a:ext cx="8446246" cy="440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93342" y="4040485"/>
            <a:ext cx="3746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Anaerobic</a:t>
            </a:r>
          </a:p>
        </p:txBody>
      </p:sp>
      <p:sp>
        <p:nvSpPr>
          <p:cNvPr id="6" name="Rectangle 5"/>
          <p:cNvSpPr/>
          <p:nvPr/>
        </p:nvSpPr>
        <p:spPr>
          <a:xfrm>
            <a:off x="6647501" y="5141561"/>
            <a:ext cx="28745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Aerobic</a:t>
            </a:r>
          </a:p>
        </p:txBody>
      </p:sp>
    </p:spTree>
    <p:extLst>
      <p:ext uri="{BB962C8B-B14F-4D97-AF65-F5344CB8AC3E}">
        <p14:creationId xmlns:p14="http://schemas.microsoft.com/office/powerpoint/2010/main" val="247502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them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Normal waste</a:t>
            </a:r>
          </a:p>
          <a:p>
            <a:r>
              <a:rPr lang="en-US" dirty="0"/>
              <a:t>Watertight tanks</a:t>
            </a:r>
          </a:p>
          <a:p>
            <a:r>
              <a:rPr lang="en-US" dirty="0"/>
              <a:t>Required Area &amp; Separation</a:t>
            </a:r>
          </a:p>
          <a:p>
            <a:r>
              <a:rPr lang="en-US" dirty="0"/>
              <a:t>Management:</a:t>
            </a:r>
          </a:p>
          <a:p>
            <a:pPr lvl="1"/>
            <a:r>
              <a:rPr lang="en-US" dirty="0"/>
              <a:t>Tank access &amp;cleaning</a:t>
            </a:r>
          </a:p>
        </p:txBody>
      </p:sp>
    </p:spTree>
    <p:extLst>
      <p:ext uri="{BB962C8B-B14F-4D97-AF65-F5344CB8AC3E}">
        <p14:creationId xmlns:p14="http://schemas.microsoft.com/office/powerpoint/2010/main" val="1201090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Soil Treatment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www.septicplus.com/drip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527" y="1884829"/>
            <a:ext cx="3623473" cy="388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gregmayfield.files.wordpress.com/2013/05/wpid-imag0050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47" y="2139662"/>
            <a:ext cx="476250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www.prlog.org/10321417-drip-irrigation-system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427" y="3264874"/>
            <a:ext cx="3664631" cy="359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20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/>
              <a:t>Where they FIT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400" u="sng" dirty="0">
                <a:solidFill>
                  <a:schemeClr val="accent6">
                    <a:lumMod val="50000"/>
                  </a:schemeClr>
                </a:solidFill>
              </a:rPr>
              <a:t>Strengths</a:t>
            </a:r>
          </a:p>
          <a:p>
            <a:r>
              <a:rPr lang="en-US" sz="4400" dirty="0"/>
              <a:t>Low Power</a:t>
            </a:r>
          </a:p>
          <a:p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4400" u="sng" dirty="0">
                <a:solidFill>
                  <a:schemeClr val="accent6">
                    <a:lumMod val="50000"/>
                  </a:schemeClr>
                </a:solidFill>
              </a:rPr>
              <a:t>Weaknesses</a:t>
            </a:r>
          </a:p>
          <a:p>
            <a:r>
              <a:rPr lang="en-US" sz="4400" dirty="0"/>
              <a:t>Tough waste</a:t>
            </a:r>
          </a:p>
          <a:p>
            <a:pPr lvl="1"/>
            <a:r>
              <a:rPr lang="en-US" sz="4200"/>
              <a:t>Nutrients</a:t>
            </a:r>
            <a:endParaRPr lang="en-US" sz="4200" dirty="0"/>
          </a:p>
          <a:p>
            <a:r>
              <a:rPr lang="en-US" sz="4400" dirty="0"/>
              <a:t>Size &amp; Soil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30239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230" y="748804"/>
            <a:ext cx="8761413" cy="706964"/>
          </a:xfrm>
        </p:spPr>
        <p:txBody>
          <a:bodyPr/>
          <a:lstStyle/>
          <a:p>
            <a:r>
              <a:rPr lang="en-US" dirty="0"/>
              <a:t>Graywater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tse1.mm.bing.net/th?id=OIP.Mb7917a0185fb6f2c6f5c8374cf65e86bH0&amp;pid=15.1&amp;P=0&amp;w=228&amp;h=1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913" y="2559087"/>
            <a:ext cx="5375796" cy="42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tse4.mm.bing.net/th?id=OIP.Mc1b11cc8fbde6d02f709ceace4ce114eH0&amp;pid=15.1&amp;P=0&amp;w=212&amp;h=1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03" y="2239104"/>
            <a:ext cx="5898827" cy="461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561584" y="2141835"/>
            <a:ext cx="3312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Definition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6930" y="1629524"/>
            <a:ext cx="3732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“Shower to Flower”</a:t>
            </a:r>
          </a:p>
        </p:txBody>
      </p:sp>
    </p:spTree>
    <p:extLst>
      <p:ext uri="{BB962C8B-B14F-4D97-AF65-F5344CB8AC3E}">
        <p14:creationId xmlns:p14="http://schemas.microsoft.com/office/powerpoint/2010/main" val="463706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Graywater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tse1.mm.bing.net/th?id=OIP.Mb7917a0185fb6f2c6f5c8374cf65e86bH0&amp;pid=15.1&amp;P=0&amp;w=228&amp;h=1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913" y="2559087"/>
            <a:ext cx="5375796" cy="42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tse4.mm.bing.net/th?id=OIP.Mc1b11cc8fbde6d02f709ceace4ce114eH0&amp;pid=15.1&amp;P=0&amp;w=212&amp;h=1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03" y="2239104"/>
            <a:ext cx="5898827" cy="461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898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3D544-AB5B-F906-EC4E-31F759266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B0DBC-96B6-0FD4-6834-6A7602794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Users</a:t>
            </a:r>
          </a:p>
          <a:p>
            <a:pPr lvl="1"/>
            <a:r>
              <a:rPr lang="en-US" dirty="0"/>
              <a:t>Type of Waste</a:t>
            </a:r>
          </a:p>
          <a:p>
            <a:pPr lvl="1"/>
            <a:r>
              <a:rPr lang="en-US" dirty="0"/>
              <a:t>Delivery</a:t>
            </a:r>
          </a:p>
          <a:p>
            <a:r>
              <a:rPr lang="en-US" dirty="0"/>
              <a:t>The Site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087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/>
              <a:t>Where they FIT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z="4400" b="1" u="sng" dirty="0"/>
              <a:t>Strengths</a:t>
            </a:r>
          </a:p>
          <a:p>
            <a:r>
              <a:rPr lang="en-US" sz="4400" dirty="0"/>
              <a:t>Reuse</a:t>
            </a:r>
          </a:p>
          <a:p>
            <a:r>
              <a:rPr lang="en-US" sz="4400" dirty="0"/>
              <a:t>Sustainability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5288744" cy="3416300"/>
          </a:xfrm>
        </p:spPr>
        <p:txBody>
          <a:bodyPr>
            <a:normAutofit fontScale="92500"/>
          </a:bodyPr>
          <a:lstStyle/>
          <a:p>
            <a:r>
              <a:rPr lang="en-US" sz="4400" b="1" u="sng" dirty="0"/>
              <a:t>Weaknesses</a:t>
            </a:r>
          </a:p>
          <a:p>
            <a:r>
              <a:rPr lang="en-US" sz="4400" dirty="0"/>
              <a:t>Unclear definitions</a:t>
            </a:r>
          </a:p>
          <a:p>
            <a:r>
              <a:rPr lang="en-US" sz="4400" dirty="0"/>
              <a:t>Current Science</a:t>
            </a:r>
          </a:p>
          <a:p>
            <a:r>
              <a:rPr lang="en-US" sz="4400" dirty="0"/>
              <a:t>RISK</a:t>
            </a:r>
          </a:p>
        </p:txBody>
      </p:sp>
    </p:spTree>
    <p:extLst>
      <p:ext uri="{BB962C8B-B14F-4D97-AF65-F5344CB8AC3E}">
        <p14:creationId xmlns:p14="http://schemas.microsoft.com/office/powerpoint/2010/main" val="1841556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880" y="3179763"/>
            <a:ext cx="8825659" cy="3416300"/>
          </a:xfrm>
        </p:spPr>
        <p:txBody>
          <a:bodyPr>
            <a:normAutofit/>
          </a:bodyPr>
          <a:lstStyle/>
          <a:p>
            <a:r>
              <a:rPr lang="en-US" sz="3600" dirty="0"/>
              <a:t>Organic loading</a:t>
            </a:r>
          </a:p>
          <a:p>
            <a:r>
              <a:rPr lang="en-US" sz="3600" dirty="0"/>
              <a:t>Pathogen removal</a:t>
            </a:r>
          </a:p>
          <a:p>
            <a:r>
              <a:rPr lang="en-US" sz="3600" dirty="0"/>
              <a:t>Nutrients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449705" y="2628692"/>
            <a:ext cx="4826000" cy="576263"/>
          </a:xfrm>
        </p:spPr>
        <p:txBody>
          <a:bodyPr>
            <a:normAutofit fontScale="85000" lnSpcReduction="20000"/>
          </a:bodyPr>
          <a:lstStyle/>
          <a:p>
            <a:r>
              <a:rPr lang="en-US" sz="4400" dirty="0"/>
              <a:t>Concerns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6348257" y="2628692"/>
            <a:ext cx="4824412" cy="576263"/>
          </a:xfrm>
        </p:spPr>
        <p:txBody>
          <a:bodyPr>
            <a:normAutofit fontScale="85000" lnSpcReduction="20000"/>
          </a:bodyPr>
          <a:lstStyle/>
          <a:p>
            <a:r>
              <a:rPr lang="en-US" sz="4400" dirty="0"/>
              <a:t>System Benefits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6797675" y="3179763"/>
            <a:ext cx="5394325" cy="2840037"/>
          </a:xfrm>
        </p:spPr>
        <p:txBody>
          <a:bodyPr>
            <a:noAutofit/>
          </a:bodyPr>
          <a:lstStyle/>
          <a:p>
            <a:r>
              <a:rPr lang="en-US" sz="3600" dirty="0"/>
              <a:t>Acceptance</a:t>
            </a:r>
          </a:p>
          <a:p>
            <a:pPr lvl="1"/>
            <a:r>
              <a:rPr lang="en-US" sz="3200" dirty="0"/>
              <a:t>Smaller size</a:t>
            </a:r>
          </a:p>
          <a:p>
            <a:r>
              <a:rPr lang="en-US" sz="3600" dirty="0"/>
              <a:t>Separation reduction</a:t>
            </a:r>
          </a:p>
          <a:p>
            <a:r>
              <a:rPr lang="en-US" sz="3600" dirty="0"/>
              <a:t>Neighborhood concerns</a:t>
            </a:r>
          </a:p>
        </p:txBody>
      </p:sp>
      <p:sp>
        <p:nvSpPr>
          <p:cNvPr id="7" name="Rectangle 6"/>
          <p:cNvSpPr/>
          <p:nvPr/>
        </p:nvSpPr>
        <p:spPr>
          <a:xfrm>
            <a:off x="345957" y="5647541"/>
            <a:ext cx="67906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Cost: Power &amp; Care</a:t>
            </a:r>
          </a:p>
        </p:txBody>
      </p:sp>
    </p:spTree>
    <p:extLst>
      <p:ext uri="{BB962C8B-B14F-4D97-AF65-F5344CB8AC3E}">
        <p14:creationId xmlns:p14="http://schemas.microsoft.com/office/powerpoint/2010/main" val="858492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248220" cy="706964"/>
          </a:xfrm>
        </p:spPr>
        <p:txBody>
          <a:bodyPr/>
          <a:lstStyle/>
          <a:p>
            <a:r>
              <a:rPr lang="en-US" dirty="0"/>
              <a:t>Aerobic Treatment Systems</a:t>
            </a:r>
          </a:p>
        </p:txBody>
      </p:sp>
      <p:pic>
        <p:nvPicPr>
          <p:cNvPr id="1026" name="Picture 2" descr="https://tse2.mm.bing.net/th?id=OIP.Md5b1ec74801eca5eed1c150b68156deeo0&amp;pid=15.1&amp;P=0&amp;w=220&amp;h=1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1" y="2158165"/>
            <a:ext cx="5767343" cy="403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tse2.mm.bing.net/th?id=OIP.M3b6dad522d75172e9f717a05fad06eeeo0&amp;pid=15.1&amp;P=0&amp;w=207&amp;h=1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316" y="1622947"/>
            <a:ext cx="3359196" cy="253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se3.mm.bing.net/th?id=OIP.M62691ef32dfc649c55679825fde9f32do0&amp;pid=15.1&amp;P=0&amp;w=345&amp;h=171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064" y="3619297"/>
            <a:ext cx="6231722" cy="305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360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them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78647"/>
            <a:ext cx="8825659" cy="42545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Normal waste to HSW</a:t>
            </a:r>
          </a:p>
          <a:p>
            <a:r>
              <a:rPr lang="en-US" dirty="0"/>
              <a:t>Watertight tanks</a:t>
            </a:r>
          </a:p>
          <a:p>
            <a:r>
              <a:rPr lang="en-US" dirty="0"/>
              <a:t>Air delivery system</a:t>
            </a:r>
          </a:p>
          <a:p>
            <a:r>
              <a:rPr lang="en-US" dirty="0"/>
              <a:t>Required Area &amp; Separation</a:t>
            </a:r>
          </a:p>
          <a:p>
            <a:r>
              <a:rPr lang="en-US" dirty="0"/>
              <a:t>Management:</a:t>
            </a:r>
          </a:p>
          <a:p>
            <a:pPr lvl="1"/>
            <a:r>
              <a:rPr lang="en-US" dirty="0"/>
              <a:t>Tank access &amp;cleaning</a:t>
            </a:r>
          </a:p>
          <a:p>
            <a:pPr lvl="1"/>
            <a:r>
              <a:rPr lang="en-US" dirty="0"/>
              <a:t>Performance testing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725786" y="2378647"/>
            <a:ext cx="50962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Allows the use </a:t>
            </a:r>
          </a:p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of Disinfection</a:t>
            </a:r>
          </a:p>
        </p:txBody>
      </p:sp>
    </p:spTree>
    <p:extLst>
      <p:ext uri="{BB962C8B-B14F-4D97-AF65-F5344CB8AC3E}">
        <p14:creationId xmlns:p14="http://schemas.microsoft.com/office/powerpoint/2010/main" val="2887146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Aerobic treatment Units</a:t>
            </a:r>
          </a:p>
          <a:p>
            <a:r>
              <a:rPr lang="en-US" dirty="0"/>
              <a:t>Aerobic treatment</a:t>
            </a:r>
          </a:p>
          <a:p>
            <a:r>
              <a:rPr lang="en-US" dirty="0"/>
              <a:t>BOD</a:t>
            </a:r>
            <a:r>
              <a:rPr lang="en-US" sz="2800" dirty="0"/>
              <a:t>5</a:t>
            </a:r>
            <a:r>
              <a:rPr lang="en-US" dirty="0"/>
              <a:t>: 25 mg/L</a:t>
            </a:r>
          </a:p>
          <a:p>
            <a:r>
              <a:rPr lang="en-US" dirty="0"/>
              <a:t>TSS: 25 mg/L</a:t>
            </a:r>
          </a:p>
          <a:p>
            <a:endParaRPr lang="en-US" dirty="0"/>
          </a:p>
        </p:txBody>
      </p:sp>
      <p:pic>
        <p:nvPicPr>
          <p:cNvPr id="5" name="Picture 4" descr="DSCN01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3486" y="1963711"/>
            <a:ext cx="3200400" cy="426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1640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Membrane Bio Reactor</a:t>
            </a:r>
          </a:p>
        </p:txBody>
      </p:sp>
      <p:pic>
        <p:nvPicPr>
          <p:cNvPr id="7170" name="Picture 2" descr="https://tse3.mm.bing.net/th?id=OIP.M3698684e0e0546c5fb32b6891d9c862fo0&amp;pid=15.1&amp;P=0&amp;w=190&amp;h=1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19" y="2468589"/>
            <a:ext cx="5150944" cy="420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tse3.mm.bing.net/th?id=OIP.Md5e5114b7be4e060caddcd82b196e00fo0&amp;pid=15.1&amp;P=0&amp;w=300&amp;h=30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364" y="2045272"/>
            <a:ext cx="5794636" cy="579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0100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onsiteinstaller.com/images/uploads/gallery/22939/salcor_new_3g_unit_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910" y="-3045476"/>
            <a:ext cx="4762500" cy="982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UV Disinfec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ti</a:t>
            </a:r>
            <a:r>
              <a:rPr lang="en-US" dirty="0"/>
              <a:t>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tse3.mm.bing.net/th?id=OIP.Mc8a3fa6097c026cf2a16f1b43dd52526o0&amp;pid=15.1&amp;P=0&amp;w=300&amp;h=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53" y="1911245"/>
            <a:ext cx="2637557" cy="470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umper.com/images/made/images/uploads/gallery/30292/norweco_model_at_1500__large_182_6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310" y="1560710"/>
            <a:ext cx="17335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3298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/>
              <a:t>Where they FIT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400" b="1" u="sng" dirty="0"/>
              <a:t>Strengths</a:t>
            </a:r>
          </a:p>
          <a:p>
            <a:r>
              <a:rPr lang="en-US" sz="4400" dirty="0"/>
              <a:t>Footprint</a:t>
            </a:r>
          </a:p>
          <a:p>
            <a:pPr lvl="1"/>
            <a:r>
              <a:rPr lang="en-US" sz="4200" dirty="0"/>
              <a:t>Upgrading</a:t>
            </a:r>
          </a:p>
          <a:p>
            <a:r>
              <a:rPr lang="en-US" sz="4400" dirty="0"/>
              <a:t>Adjustability</a:t>
            </a:r>
          </a:p>
          <a:p>
            <a:r>
              <a:rPr lang="en-US" sz="4400" dirty="0"/>
              <a:t>HSW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400" b="1" u="sng" dirty="0"/>
              <a:t>Weaknesses</a:t>
            </a:r>
          </a:p>
          <a:p>
            <a:r>
              <a:rPr lang="en-US" sz="4400" dirty="0"/>
              <a:t>Power </a:t>
            </a:r>
            <a:r>
              <a:rPr lang="en-US" sz="4400" dirty="0" err="1"/>
              <a:t>req</a:t>
            </a:r>
            <a:endParaRPr lang="en-US" sz="4400" dirty="0"/>
          </a:p>
          <a:p>
            <a:r>
              <a:rPr lang="en-US" sz="4400" dirty="0"/>
              <a:t>Ability to Break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07334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Media Filters</a:t>
            </a:r>
          </a:p>
        </p:txBody>
      </p:sp>
      <p:pic>
        <p:nvPicPr>
          <p:cNvPr id="6146" name="Picture 2" descr="https://tse3.mm.bing.net/th?id=OIP.M8fd1b8f5f1132c469130960303b87462H0&amp;pid=15.1&amp;P=0&amp;w=331&amp;h=1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395" y="3430893"/>
            <a:ext cx="5538935" cy="314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tse3.mm.bing.net/th?id=OIP.M5c76a4a87651af531900d3f6096118d3o0&amp;pid=15.1&amp;P=0&amp;w=327&amp;h=16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40" y="2004973"/>
            <a:ext cx="5703680" cy="285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tse4.mm.bing.net/th?id=OIP.M6164c5677d8241fb0d60215e12e1c716o0&amp;pid=15.1&amp;P=0&amp;w=235&amp;h=1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54" y="4723333"/>
            <a:ext cx="3063036" cy="230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tse2.mm.bing.net/th?id=OIP.M5324bdf5f2a7016eb250c7b4e4a2fc6bo0&amp;pid=15.1&amp;P=0&amp;w=188&amp;h=16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786" y="1039980"/>
            <a:ext cx="2809321" cy="239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352038" y="4723333"/>
            <a:ext cx="28745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Aerobic</a:t>
            </a:r>
          </a:p>
        </p:txBody>
      </p:sp>
    </p:spTree>
    <p:extLst>
      <p:ext uri="{BB962C8B-B14F-4D97-AF65-F5344CB8AC3E}">
        <p14:creationId xmlns:p14="http://schemas.microsoft.com/office/powerpoint/2010/main" val="426978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them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141" y="2378648"/>
            <a:ext cx="8825659" cy="399217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Normal waste</a:t>
            </a:r>
          </a:p>
          <a:p>
            <a:r>
              <a:rPr lang="en-US" dirty="0"/>
              <a:t>Watertight tanks</a:t>
            </a:r>
          </a:p>
          <a:p>
            <a:r>
              <a:rPr lang="en-US" dirty="0"/>
              <a:t>Effluent distribution</a:t>
            </a:r>
          </a:p>
          <a:p>
            <a:r>
              <a:rPr lang="en-US" dirty="0"/>
              <a:t>Media &amp; Recirculation </a:t>
            </a:r>
          </a:p>
          <a:p>
            <a:r>
              <a:rPr lang="en-US" dirty="0"/>
              <a:t>Required Area &amp; Separation</a:t>
            </a:r>
          </a:p>
          <a:p>
            <a:r>
              <a:rPr lang="en-US" dirty="0"/>
              <a:t>Management:</a:t>
            </a:r>
          </a:p>
          <a:p>
            <a:pPr lvl="1"/>
            <a:r>
              <a:rPr lang="en-US" dirty="0"/>
              <a:t>Tank access &amp;cleaning</a:t>
            </a:r>
          </a:p>
          <a:p>
            <a:pPr lvl="1"/>
            <a:r>
              <a:rPr lang="en-US" dirty="0"/>
              <a:t>Media access &amp; service</a:t>
            </a:r>
          </a:p>
          <a:p>
            <a:pPr lvl="1"/>
            <a:r>
              <a:rPr lang="en-US" dirty="0"/>
              <a:t>Performance testing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94797" y="4642162"/>
            <a:ext cx="562846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RMF: Allows the use </a:t>
            </a:r>
          </a:p>
          <a:p>
            <a:pPr algn="ctr"/>
            <a:r>
              <a:rPr lang="en-US" sz="4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of Disinfection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931992" y="2650969"/>
            <a:ext cx="435407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SPF: May meet </a:t>
            </a:r>
          </a:p>
          <a:p>
            <a:pPr algn="ctr"/>
            <a:r>
              <a:rPr lang="en-US" sz="4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Disinfection</a:t>
            </a:r>
          </a:p>
        </p:txBody>
      </p:sp>
    </p:spTree>
    <p:extLst>
      <p:ext uri="{BB962C8B-B14F-4D97-AF65-F5344CB8AC3E}">
        <p14:creationId xmlns:p14="http://schemas.microsoft.com/office/powerpoint/2010/main" val="3952091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875" y="2603500"/>
            <a:ext cx="8825659" cy="3416300"/>
          </a:xfrm>
        </p:spPr>
        <p:txBody>
          <a:bodyPr/>
          <a:lstStyle/>
          <a:p>
            <a:r>
              <a:rPr lang="en-US" dirty="0"/>
              <a:t>High strength</a:t>
            </a:r>
          </a:p>
          <a:p>
            <a:r>
              <a:rPr lang="en-US" dirty="0"/>
              <a:t>Hard to treat</a:t>
            </a:r>
          </a:p>
          <a:p>
            <a:r>
              <a:rPr lang="en-US" dirty="0"/>
              <a:t>Peak flows</a:t>
            </a:r>
          </a:p>
        </p:txBody>
      </p:sp>
      <p:pic>
        <p:nvPicPr>
          <p:cNvPr id="2050" name="Picture 2" descr="https://tse4.mm.bing.net/th?id=OIP.Mf8067167e666bbf7dab4d45f65bb9411H0&amp;pid=15.1&amp;P=0&amp;w=317&amp;h=1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505" y="4311650"/>
            <a:ext cx="4389203" cy="250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tse2.mm.bing.net/th?id=OIP.M5678727105d99e06b61c4699129cf265H0&amp;pid=15.1&amp;P=0&amp;w=270&amp;h=1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456" y="1055004"/>
            <a:ext cx="3957303" cy="247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tse2.mm.bing.net/th?id=OIP.M146da0b0d3c6473acd202aec5a6bce8fo0&amp;pid=15.1&amp;P=0&amp;w=226&amp;h=17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870" y="2619685"/>
            <a:ext cx="3502228" cy="263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6342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mseptic.com/images/ATU/AT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93" y="974360"/>
            <a:ext cx="9614372" cy="640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429745" y="1387803"/>
            <a:ext cx="8184627" cy="1289153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6186" y="1678897"/>
            <a:ext cx="8761413" cy="706964"/>
          </a:xfrm>
        </p:spPr>
        <p:txBody>
          <a:bodyPr/>
          <a:lstStyle/>
          <a:p>
            <a:r>
              <a:rPr lang="en-US" sz="6600" dirty="0"/>
              <a:t>Media filters</a:t>
            </a:r>
          </a:p>
        </p:txBody>
      </p:sp>
      <p:sp>
        <p:nvSpPr>
          <p:cNvPr id="3" name="Rectangle 2"/>
          <p:cNvSpPr/>
          <p:nvPr/>
        </p:nvSpPr>
        <p:spPr>
          <a:xfrm>
            <a:off x="7485088" y="2799301"/>
            <a:ext cx="45520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BOD</a:t>
            </a:r>
            <a:r>
              <a:rPr lang="en-US" sz="2800" dirty="0"/>
              <a:t>5</a:t>
            </a:r>
            <a:r>
              <a:rPr lang="en-US" sz="4000" dirty="0"/>
              <a:t>: 15 mg/L</a:t>
            </a:r>
          </a:p>
          <a:p>
            <a:r>
              <a:rPr lang="en-US" sz="4000" dirty="0"/>
              <a:t>TSS: 15 mg/L</a:t>
            </a:r>
          </a:p>
          <a:p>
            <a:r>
              <a:rPr lang="en-US" sz="4000" dirty="0"/>
              <a:t>Fecal coliform~</a:t>
            </a:r>
          </a:p>
        </p:txBody>
      </p:sp>
    </p:spTree>
    <p:extLst>
      <p:ext uri="{BB962C8B-B14F-4D97-AF65-F5344CB8AC3E}">
        <p14:creationId xmlns:p14="http://schemas.microsoft.com/office/powerpoint/2010/main" val="7326312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Constructed Wetlands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tse1.mm.bing.net/th?id=OIP.Md2d46346021b6b9ec52ec48711338006o0&amp;pid=15.1&amp;P=0&amp;w=314&amp;h=1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797" y="2176462"/>
            <a:ext cx="7729799" cy="466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9843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them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804" y="2338467"/>
            <a:ext cx="8825659" cy="430217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Normal waste</a:t>
            </a:r>
          </a:p>
          <a:p>
            <a:r>
              <a:rPr lang="en-US" dirty="0"/>
              <a:t>Watertight tanks</a:t>
            </a:r>
          </a:p>
          <a:p>
            <a:r>
              <a:rPr lang="en-US" dirty="0"/>
              <a:t>Effluent distribution</a:t>
            </a:r>
          </a:p>
          <a:p>
            <a:r>
              <a:rPr lang="en-US" dirty="0"/>
              <a:t>Media &amp; Recirculation </a:t>
            </a:r>
          </a:p>
          <a:p>
            <a:r>
              <a:rPr lang="en-US" dirty="0"/>
              <a:t>Required Area &amp; Separation</a:t>
            </a:r>
          </a:p>
          <a:p>
            <a:r>
              <a:rPr lang="en-US" dirty="0"/>
              <a:t>Management:</a:t>
            </a:r>
          </a:p>
          <a:p>
            <a:pPr lvl="1"/>
            <a:r>
              <a:rPr lang="en-US" dirty="0"/>
              <a:t>Tank access &amp;cleaning</a:t>
            </a:r>
          </a:p>
          <a:p>
            <a:pPr lvl="1"/>
            <a:r>
              <a:rPr lang="en-US" dirty="0"/>
              <a:t>Media access &amp; service</a:t>
            </a:r>
          </a:p>
          <a:p>
            <a:pPr lvl="1"/>
            <a:r>
              <a:rPr lang="en-US" dirty="0"/>
              <a:t>Performance testing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5201634" y="2622562"/>
            <a:ext cx="67954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Sewage Gardening</a:t>
            </a:r>
          </a:p>
        </p:txBody>
      </p:sp>
    </p:spTree>
    <p:extLst>
      <p:ext uri="{BB962C8B-B14F-4D97-AF65-F5344CB8AC3E}">
        <p14:creationId xmlns:p14="http://schemas.microsoft.com/office/powerpoint/2010/main" val="42591292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/>
              <a:t>Where they FIT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400" b="1" u="sng" dirty="0"/>
              <a:t>Strengths</a:t>
            </a:r>
          </a:p>
          <a:p>
            <a:r>
              <a:rPr lang="en-US" sz="4400" dirty="0"/>
              <a:t>Passive Technology</a:t>
            </a:r>
          </a:p>
          <a:p>
            <a:r>
              <a:rPr lang="en-US" sz="4400" dirty="0"/>
              <a:t>Flex loading</a:t>
            </a:r>
          </a:p>
          <a:p>
            <a:r>
              <a:rPr lang="en-US" sz="4400" dirty="0"/>
              <a:t>SPMF Bacteria</a:t>
            </a:r>
          </a:p>
          <a:p>
            <a:r>
              <a:rPr lang="en-US" sz="4400" dirty="0"/>
              <a:t>RMF Nitrogen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7367588" y="2603500"/>
            <a:ext cx="4824412" cy="3416300"/>
          </a:xfrm>
        </p:spPr>
        <p:txBody>
          <a:bodyPr>
            <a:normAutofit fontScale="92500"/>
          </a:bodyPr>
          <a:lstStyle/>
          <a:p>
            <a:r>
              <a:rPr lang="en-US" sz="4400" b="1" u="sng" dirty="0"/>
              <a:t>Weaknesses</a:t>
            </a:r>
          </a:p>
          <a:p>
            <a:r>
              <a:rPr lang="en-US" sz="4400" dirty="0"/>
              <a:t>Footprint</a:t>
            </a:r>
          </a:p>
          <a:p>
            <a:r>
              <a:rPr lang="en-US" sz="4400" dirty="0"/>
              <a:t>Parts</a:t>
            </a:r>
          </a:p>
          <a:p>
            <a:r>
              <a:rPr lang="en-US" sz="4400" dirty="0"/>
              <a:t>Media selection</a:t>
            </a:r>
          </a:p>
        </p:txBody>
      </p:sp>
    </p:spTree>
    <p:extLst>
      <p:ext uri="{BB962C8B-B14F-4D97-AF65-F5344CB8AC3E}">
        <p14:creationId xmlns:p14="http://schemas.microsoft.com/office/powerpoint/2010/main" val="3209327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prl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0907" y="2126213"/>
            <a:ext cx="7831093" cy="4520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Cluster Technologies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5308" y="2678450"/>
            <a:ext cx="8825659" cy="3416300"/>
          </a:xfrm>
        </p:spPr>
        <p:txBody>
          <a:bodyPr/>
          <a:lstStyle/>
          <a:p>
            <a:r>
              <a:rPr lang="en-US" dirty="0"/>
              <a:t>System sizing</a:t>
            </a:r>
          </a:p>
          <a:p>
            <a:r>
              <a:rPr lang="en-US" dirty="0"/>
              <a:t>System siting</a:t>
            </a:r>
          </a:p>
          <a:p>
            <a:r>
              <a:rPr lang="en-US" dirty="0"/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2470111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.groundspeak.com/waymarking/display/bac608fd-0cb0-48b2-a4fa-4a72ecdcbb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73" y="688622"/>
            <a:ext cx="3618859" cy="271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0040" y="152400"/>
            <a:ext cx="10018713" cy="1752599"/>
          </a:xfrm>
        </p:spPr>
        <p:txBody>
          <a:bodyPr>
            <a:normAutofit/>
          </a:bodyPr>
          <a:lstStyle/>
          <a:p>
            <a:r>
              <a:rPr lang="en-US" sz="6000" dirty="0"/>
              <a:t>Cluster Choices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773" y="2792229"/>
            <a:ext cx="10018713" cy="3124201"/>
          </a:xfrm>
        </p:spPr>
        <p:txBody>
          <a:bodyPr>
            <a:noAutofit/>
          </a:bodyPr>
          <a:lstStyle/>
          <a:p>
            <a:r>
              <a:rPr lang="en-US" sz="3600" dirty="0"/>
              <a:t>Shared well</a:t>
            </a:r>
          </a:p>
          <a:p>
            <a:r>
              <a:rPr lang="en-US" sz="3600" dirty="0"/>
              <a:t>Individual Clusters</a:t>
            </a:r>
          </a:p>
          <a:p>
            <a:r>
              <a:rPr lang="en-US" sz="3600" dirty="0"/>
              <a:t>Collection Systems</a:t>
            </a:r>
          </a:p>
          <a:p>
            <a:pPr lvl="1"/>
            <a:r>
              <a:rPr lang="en-US" sz="3200" dirty="0"/>
              <a:t>Conventional Sewer</a:t>
            </a:r>
          </a:p>
          <a:p>
            <a:pPr lvl="2"/>
            <a:r>
              <a:rPr lang="en-US" sz="3000" dirty="0"/>
              <a:t>Solids Handling</a:t>
            </a:r>
          </a:p>
          <a:p>
            <a:pPr lvl="1"/>
            <a:r>
              <a:rPr lang="en-US" sz="3200" dirty="0"/>
              <a:t>Septic tank to Collection</a:t>
            </a:r>
          </a:p>
        </p:txBody>
      </p:sp>
      <p:pic>
        <p:nvPicPr>
          <p:cNvPr id="2050" name="Picture 2" descr="http://www.jeffreyedwardsllc.com/pics/infiltration/DCP042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397" y="2438399"/>
            <a:ext cx="548640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SCN02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7699" y="1716626"/>
            <a:ext cx="3871627" cy="290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80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mass.gov/envir/smart_growth_toolkit/images/ww-partridg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93974"/>
            <a:ext cx="6205644" cy="529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>
            <a:normAutofit/>
          </a:bodyPr>
          <a:lstStyle/>
          <a:p>
            <a:r>
              <a:rPr lang="en-US" sz="6600" dirty="0"/>
              <a:t>Cluster Keys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066" y="2379614"/>
            <a:ext cx="10018713" cy="3124201"/>
          </a:xfrm>
        </p:spPr>
        <p:txBody>
          <a:bodyPr>
            <a:noAutofit/>
          </a:bodyPr>
          <a:lstStyle/>
          <a:p>
            <a:r>
              <a:rPr lang="en-US" sz="4000" dirty="0"/>
              <a:t>Flow determination</a:t>
            </a:r>
          </a:p>
          <a:p>
            <a:r>
              <a:rPr lang="en-US" sz="4000" dirty="0"/>
              <a:t>Flexibility</a:t>
            </a:r>
          </a:p>
          <a:p>
            <a:r>
              <a:rPr lang="en-US" sz="4000" dirty="0"/>
              <a:t>Soil identification</a:t>
            </a:r>
          </a:p>
          <a:p>
            <a:r>
              <a:rPr lang="en-US" sz="4000" dirty="0"/>
              <a:t>Care</a:t>
            </a:r>
          </a:p>
          <a:p>
            <a:pPr lvl="1"/>
            <a:r>
              <a:rPr lang="en-US" sz="3600" dirty="0"/>
              <a:t>Serviceability</a:t>
            </a:r>
          </a:p>
          <a:p>
            <a:r>
              <a:rPr lang="en-US" sz="4000" dirty="0"/>
              <a:t>Communication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5980423" y="3244334"/>
            <a:ext cx="231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5980423" y="3244334"/>
            <a:ext cx="231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035465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/>
              <a:t>The Costs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0709" y="3179763"/>
            <a:ext cx="6560394" cy="3416300"/>
          </a:xfrm>
        </p:spPr>
        <p:txBody>
          <a:bodyPr>
            <a:normAutofit/>
          </a:bodyPr>
          <a:lstStyle/>
          <a:p>
            <a:r>
              <a:rPr lang="en-US" sz="3600" dirty="0"/>
              <a:t>Usable lot</a:t>
            </a:r>
          </a:p>
          <a:p>
            <a:r>
              <a:rPr lang="en-US" sz="3600" dirty="0"/>
              <a:t>Desirable location</a:t>
            </a:r>
          </a:p>
          <a:p>
            <a:r>
              <a:rPr lang="en-US" sz="3600" dirty="0"/>
              <a:t>Environmental Protection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711247" y="2603500"/>
            <a:ext cx="4824413" cy="576263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/>
              <a:t>Buildable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7367588" y="2603500"/>
            <a:ext cx="4824412" cy="576263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/>
              <a:t>System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7367588" y="3179763"/>
            <a:ext cx="4824412" cy="2840037"/>
          </a:xfrm>
        </p:spPr>
        <p:txBody>
          <a:bodyPr>
            <a:normAutofit/>
          </a:bodyPr>
          <a:lstStyle/>
          <a:p>
            <a:r>
              <a:rPr lang="en-US" sz="3600" dirty="0"/>
              <a:t>System Access</a:t>
            </a:r>
          </a:p>
          <a:p>
            <a:r>
              <a:rPr lang="en-US" sz="3600" dirty="0"/>
              <a:t>System distribution</a:t>
            </a:r>
          </a:p>
          <a:p>
            <a:r>
              <a:rPr lang="en-US" sz="3600" dirty="0"/>
              <a:t>System Care</a:t>
            </a:r>
          </a:p>
          <a:p>
            <a:r>
              <a:rPr lang="en-US" sz="3600" dirty="0"/>
              <a:t>System Reporting</a:t>
            </a:r>
          </a:p>
        </p:txBody>
      </p:sp>
    </p:spTree>
    <p:extLst>
      <p:ext uri="{BB962C8B-B14F-4D97-AF65-F5344CB8AC3E}">
        <p14:creationId xmlns:p14="http://schemas.microsoft.com/office/powerpoint/2010/main" val="9632023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3800" dirty="0"/>
              <a:t>Questions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David Gustafson, PE </a:t>
            </a:r>
          </a:p>
          <a:p>
            <a:r>
              <a:rPr lang="en-US" sz="3200" dirty="0"/>
              <a:t>gusta002@umn.edu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364" y="739909"/>
            <a:ext cx="4800600" cy="155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01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The 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Neighborhood</a:t>
            </a:r>
          </a:p>
          <a:p>
            <a:r>
              <a:rPr lang="en-US" dirty="0"/>
              <a:t>The</a:t>
            </a:r>
            <a:r>
              <a:rPr lang="en-US" baseline="0" dirty="0"/>
              <a:t> Density</a:t>
            </a:r>
          </a:p>
          <a:p>
            <a:r>
              <a:rPr lang="en-US" baseline="0" dirty="0"/>
              <a:t>The SITE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707" y="2603500"/>
            <a:ext cx="5446427" cy="40848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66613" y="4027990"/>
            <a:ext cx="358815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RISK</a:t>
            </a:r>
          </a:p>
        </p:txBody>
      </p:sp>
    </p:spTree>
    <p:extLst>
      <p:ext uri="{BB962C8B-B14F-4D97-AF65-F5344CB8AC3E}">
        <p14:creationId xmlns:p14="http://schemas.microsoft.com/office/powerpoint/2010/main" val="19421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Tough Neighborhoods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012" y="2603500"/>
            <a:ext cx="8825659" cy="34163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400" dirty="0"/>
              <a:t>High Density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400" dirty="0"/>
              <a:t>Shallow Aquifers/ Unconfined Aquifers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400" dirty="0"/>
              <a:t>Groundwater Recharge Areas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400" dirty="0"/>
              <a:t>Surface waters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400" dirty="0"/>
              <a:t>Salt water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557" y="2897967"/>
            <a:ext cx="5910308" cy="44327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25656" y="4929666"/>
            <a:ext cx="22365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RISK</a:t>
            </a:r>
          </a:p>
        </p:txBody>
      </p:sp>
    </p:spTree>
    <p:extLst>
      <p:ext uri="{BB962C8B-B14F-4D97-AF65-F5344CB8AC3E}">
        <p14:creationId xmlns:p14="http://schemas.microsoft.com/office/powerpoint/2010/main" val="311944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5580" y="823767"/>
            <a:ext cx="8761413" cy="706964"/>
          </a:xfrm>
        </p:spPr>
        <p:txBody>
          <a:bodyPr>
            <a:noAutofit/>
          </a:bodyPr>
          <a:lstStyle/>
          <a:p>
            <a:r>
              <a:rPr lang="en-US" sz="5400" dirty="0"/>
              <a:t>EPA Water Quality Programs</a:t>
            </a:r>
          </a:p>
        </p:txBody>
      </p:sp>
      <p:pic>
        <p:nvPicPr>
          <p:cNvPr id="381956" name="Picture 4" descr="White Water rafti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297096" y="1755582"/>
            <a:ext cx="3285959" cy="4935521"/>
          </a:xfrm>
          <a:noFill/>
          <a:ln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F0E0-A9E2-B842-86FD-D67849750F5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99410" y="2340964"/>
            <a:ext cx="5006975" cy="411480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Onsite Wastewater Treatment Systems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Non-point source of pollution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Total Maximum Daily Loads {TMDL}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Coastal Zone Management Program</a:t>
            </a:r>
          </a:p>
        </p:txBody>
      </p:sp>
    </p:spTree>
    <p:extLst>
      <p:ext uri="{BB962C8B-B14F-4D97-AF65-F5344CB8AC3E}">
        <p14:creationId xmlns:p14="http://schemas.microsoft.com/office/powerpoint/2010/main" val="1869809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Ground 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400" dirty="0"/>
              <a:t>Shallow aquifers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400" dirty="0"/>
              <a:t>Unconfined aquifers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400" dirty="0"/>
              <a:t>Increased Nitrogen loading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400" dirty="0"/>
              <a:t>Potential cross connections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1619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6" descr="AACLNKD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21"/>
          <a:stretch>
            <a:fillRect/>
          </a:stretch>
        </p:blipFill>
        <p:spPr bwMode="auto">
          <a:xfrm>
            <a:off x="968829" y="0"/>
            <a:ext cx="10186851" cy="6614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53051" y="3592286"/>
            <a:ext cx="1423852" cy="744583"/>
          </a:xfrm>
          <a:prstGeom prst="rect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23851" y="0"/>
            <a:ext cx="1423852" cy="744583"/>
          </a:xfrm>
          <a:prstGeom prst="rect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4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171" y="2408627"/>
            <a:ext cx="8825659" cy="4067123"/>
          </a:xfrm>
        </p:spPr>
        <p:txBody>
          <a:bodyPr>
            <a:normAutofit fontScale="92500" lnSpcReduction="10000"/>
          </a:bodyPr>
          <a:lstStyle/>
          <a:p>
            <a:r>
              <a:rPr lang="en-US" sz="5200" b="1" dirty="0"/>
              <a:t>Freshwater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/>
              <a:t>Increased Phosphorus loading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/>
              <a:t>Increased organic loading</a:t>
            </a:r>
          </a:p>
          <a:p>
            <a:endParaRPr lang="en-US" sz="3600" dirty="0"/>
          </a:p>
          <a:p>
            <a:r>
              <a:rPr lang="en-US" sz="5200" b="1" dirty="0"/>
              <a:t>Saltwater</a:t>
            </a:r>
          </a:p>
          <a:p>
            <a:r>
              <a:rPr lang="en-US" sz="3600" dirty="0"/>
              <a:t>Nitrogen [TMDL]</a:t>
            </a:r>
          </a:p>
        </p:txBody>
      </p:sp>
      <p:pic>
        <p:nvPicPr>
          <p:cNvPr id="1026" name="Picture 2" descr="https://tse4.mm.bing.net/th?id=OIP.Mc264bbbdb460a0278c70c0e3d77d2748H0&amp;pid=15.1&amp;P=0&amp;w=230&amp;h=1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947" y="2175041"/>
            <a:ext cx="3334459" cy="250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se1.mm.bing.net/th?id=OIP.Mc90e97e8bdaa91bee5c94939d256ea1cH0&amp;pid=15.1&amp;P=0&amp;w=247&amp;h=1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194" y="4625316"/>
            <a:ext cx="3119713" cy="208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45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5268</TotalTime>
  <Words>553</Words>
  <Application>Microsoft Office PowerPoint</Application>
  <PresentationFormat>Widescreen</PresentationFormat>
  <Paragraphs>220</Paragraphs>
  <Slides>38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Century Gothic</vt:lpstr>
      <vt:lpstr>Wingdings</vt:lpstr>
      <vt:lpstr>Wingdings 3</vt:lpstr>
      <vt:lpstr>Ion Boardroom</vt:lpstr>
      <vt:lpstr>Choosing the Right Technology</vt:lpstr>
      <vt:lpstr>SYSTEM Problems</vt:lpstr>
      <vt:lpstr>Users</vt:lpstr>
      <vt:lpstr>The Site</vt:lpstr>
      <vt:lpstr>Tough Neighborhoods</vt:lpstr>
      <vt:lpstr>EPA Water Quality Programs</vt:lpstr>
      <vt:lpstr>Ground water</vt:lpstr>
      <vt:lpstr>PowerPoint Presentation</vt:lpstr>
      <vt:lpstr>Surface water</vt:lpstr>
      <vt:lpstr>High Density</vt:lpstr>
      <vt:lpstr>Tough Soils</vt:lpstr>
      <vt:lpstr>The Technologies</vt:lpstr>
      <vt:lpstr>Legacy Systems</vt:lpstr>
      <vt:lpstr>Conventional Systems</vt:lpstr>
      <vt:lpstr>Making them work</vt:lpstr>
      <vt:lpstr>Soil Treatment Areas</vt:lpstr>
      <vt:lpstr>Where they FIT</vt:lpstr>
      <vt:lpstr>Graywater Technology</vt:lpstr>
      <vt:lpstr>Graywater Technology</vt:lpstr>
      <vt:lpstr>Where they FIT</vt:lpstr>
      <vt:lpstr>Additional treatment</vt:lpstr>
      <vt:lpstr>Aerobic Treatment Systems</vt:lpstr>
      <vt:lpstr>Making them work</vt:lpstr>
      <vt:lpstr>ATU</vt:lpstr>
      <vt:lpstr>Membrane Bio Reactor</vt:lpstr>
      <vt:lpstr>UV Disinfection</vt:lpstr>
      <vt:lpstr>Where they FIT</vt:lpstr>
      <vt:lpstr>Media Filters</vt:lpstr>
      <vt:lpstr>Making them work</vt:lpstr>
      <vt:lpstr>Media filters</vt:lpstr>
      <vt:lpstr>Constructed Wetlands</vt:lpstr>
      <vt:lpstr>Making them work</vt:lpstr>
      <vt:lpstr>Where they FIT</vt:lpstr>
      <vt:lpstr>Cluster Technologies</vt:lpstr>
      <vt:lpstr>Cluster Choices</vt:lpstr>
      <vt:lpstr>Cluster Keys</vt:lpstr>
      <vt:lpstr>The Costs</vt:lpstr>
      <vt:lpstr>Questions</vt:lpstr>
    </vt:vector>
  </TitlesOfParts>
  <Company>University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Conventional System O&amp;M</dc:title>
  <dc:creator>David M Gustafson</dc:creator>
  <cp:lastModifiedBy>Tevik, Aaron P - (atevik)</cp:lastModifiedBy>
  <cp:revision>42</cp:revision>
  <dcterms:created xsi:type="dcterms:W3CDTF">2016-07-19T19:17:58Z</dcterms:created>
  <dcterms:modified xsi:type="dcterms:W3CDTF">2025-01-09T17:11:25Z</dcterms:modified>
</cp:coreProperties>
</file>